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78" r:id="rId13"/>
    <p:sldId id="265" r:id="rId14"/>
    <p:sldId id="266" r:id="rId15"/>
    <p:sldId id="273" r:id="rId16"/>
    <p:sldId id="274" r:id="rId17"/>
    <p:sldId id="275" r:id="rId18"/>
    <p:sldId id="267" r:id="rId19"/>
    <p:sldId id="268" r:id="rId20"/>
    <p:sldId id="276" r:id="rId21"/>
    <p:sldId id="269" r:id="rId22"/>
    <p:sldId id="270" r:id="rId23"/>
  </p:sldIdLst>
  <p:sldSz cx="18288000" cy="10287000"/>
  <p:notesSz cx="6858000" cy="9144000"/>
  <p:embeddedFontLst>
    <p:embeddedFont>
      <p:font typeface="Canva Sans" panose="020B0604020202020204" charset="0"/>
      <p:regular r:id="rId24"/>
    </p:embeddedFont>
    <p:embeddedFont>
      <p:font typeface="Canva Sans Bold" panose="020B0604020202020204" charset="0"/>
      <p:regular r:id="rId25"/>
    </p:embeddedFont>
    <p:embeddedFont>
      <p:font typeface="DM Sa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5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CAIS52680.2021.9624619" TargetMode="External"/><Relationship Id="rId13" Type="http://schemas.openxmlformats.org/officeDocument/2006/relationships/hyperlink" Target="https://doi.org/10.1109/ICACCS57279.2023.10112878" TargetMode="External"/><Relationship Id="rId18" Type="http://schemas.openxmlformats.org/officeDocument/2006/relationships/hyperlink" Target="https://doi.org/10.1109/I4Tech48345.2020.9102697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ieeexplore.ieee.org/author/37089187921" TargetMode="External"/><Relationship Id="rId12" Type="http://schemas.openxmlformats.org/officeDocument/2006/relationships/hyperlink" Target="https://ieeexplore.ieee.org/author/37089828549" TargetMode="External"/><Relationship Id="rId17" Type="http://schemas.openxmlformats.org/officeDocument/2006/relationships/hyperlink" Target="https://ieeexplore.ieee.org/author/37088409133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ieeexplore.ieee.org/author/3708840965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89186420" TargetMode="External"/><Relationship Id="rId11" Type="http://schemas.openxmlformats.org/officeDocument/2006/relationships/hyperlink" Target="https://ieeexplore.ieee.org/author/37089829568" TargetMode="External"/><Relationship Id="rId5" Type="http://schemas.openxmlformats.org/officeDocument/2006/relationships/hyperlink" Target="https://ieeexplore.ieee.org/author/37087472607" TargetMode="External"/><Relationship Id="rId15" Type="http://schemas.openxmlformats.org/officeDocument/2006/relationships/hyperlink" Target="https://ieeexplore.ieee.org/author/37089884858" TargetMode="External"/><Relationship Id="rId10" Type="http://schemas.openxmlformats.org/officeDocument/2006/relationships/hyperlink" Target="https://ieeexplore.ieee.org/author/37089828631" TargetMode="External"/><Relationship Id="rId4" Type="http://schemas.openxmlformats.org/officeDocument/2006/relationships/hyperlink" Target="https://ieeexplore.ieee.org/author/37089188340" TargetMode="External"/><Relationship Id="rId9" Type="http://schemas.openxmlformats.org/officeDocument/2006/relationships/hyperlink" Target="https://ieeexplore.ieee.org/author/37089829401" TargetMode="External"/><Relationship Id="rId14" Type="http://schemas.openxmlformats.org/officeDocument/2006/relationships/hyperlink" Target="https://ieeexplore.ieee.org/author/3708535214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480688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421571" y="-9236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5159132" y="6071583"/>
            <a:ext cx="8459795" cy="171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Chandan Jain 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75238" y="4126313"/>
            <a:ext cx="16230600" cy="148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5"/>
              </a:lnSpc>
              <a:spcBef>
                <a:spcPct val="0"/>
              </a:spcBef>
            </a:pPr>
            <a:r>
              <a:rPr lang="en-US" sz="6000" dirty="0"/>
              <a:t>Development of a Custom CNN Using Deep Learning</a:t>
            </a:r>
          </a:p>
          <a:p>
            <a:pPr algn="ctr">
              <a:lnSpc>
                <a:spcPts val="3555"/>
              </a:lnSpc>
              <a:spcBef>
                <a:spcPct val="0"/>
              </a:spcBef>
            </a:pPr>
            <a:endParaRPr lang="en-US" sz="6000" dirty="0"/>
          </a:p>
          <a:p>
            <a:pPr algn="ctr">
              <a:lnSpc>
                <a:spcPts val="3555"/>
              </a:lnSpc>
              <a:spcBef>
                <a:spcPct val="0"/>
              </a:spcBef>
            </a:pPr>
            <a:r>
              <a:rPr lang="en-US" sz="6000" dirty="0"/>
              <a:t> and TensorFlow for Fire Detection</a:t>
            </a:r>
            <a:endParaRPr lang="en-US" sz="6000" b="1" spc="-7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23925"/>
            <a:ext cx="16840538" cy="104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5"/>
              </a:lnSpc>
            </a:pPr>
            <a:r>
              <a:rPr lang="en-US" sz="617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Comparative Analysis of Existing Works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84135" y="2563275"/>
            <a:ext cx="1511973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Fire Detection Systems Overview: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Image-Based Detection: CNNs for improved accuracy.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Detection: YOLOv5s improvements and results.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Technological Advances: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Enhanced YOLO Models: Accuracy and speed improvements.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Path Planning Algorithms: Integration with fire detection.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Limitations of Existing Models: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 Issues: In imbalanced datasets.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Sensor Limitations: Distance and range challenges.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10800" y="1905465"/>
            <a:ext cx="6128569" cy="3194487"/>
          </a:xfrm>
          <a:custGeom>
            <a:avLst/>
            <a:gdLst/>
            <a:ahLst/>
            <a:cxnLst/>
            <a:rect l="l" t="t" r="r" b="b"/>
            <a:pathLst>
              <a:path w="4907377" h="2453689">
                <a:moveTo>
                  <a:pt x="0" y="0"/>
                </a:moveTo>
                <a:lnTo>
                  <a:pt x="4907377" y="0"/>
                </a:lnTo>
                <a:lnTo>
                  <a:pt x="4907377" y="2453689"/>
                </a:lnTo>
                <a:lnTo>
                  <a:pt x="0" y="245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885825"/>
            <a:ext cx="8997619" cy="1247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1"/>
              </a:lnSpc>
            </a:pPr>
            <a:r>
              <a:rPr lang="en-US" sz="8000" b="1" dirty="0">
                <a:latin typeface="Google Sans"/>
              </a:rPr>
              <a:t>M</a:t>
            </a:r>
            <a:r>
              <a:rPr lang="en-US" sz="8000" b="1" i="0" dirty="0">
                <a:effectLst/>
                <a:latin typeface="Google Sans"/>
              </a:rPr>
              <a:t>ethodology</a:t>
            </a:r>
            <a:endParaRPr lang="en-US" sz="72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599" y="2711013"/>
            <a:ext cx="12791318" cy="477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830" lvl="1" indent="-420415" algn="just">
              <a:lnSpc>
                <a:spcPts val="5452"/>
              </a:lnSpc>
              <a:buFont typeface="Arial"/>
              <a:buChar char="•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CNN Model:</a:t>
            </a:r>
          </a:p>
          <a:p>
            <a:pPr marL="1681659" lvl="2" indent="-560553" algn="just">
              <a:lnSpc>
                <a:spcPts val="5452"/>
              </a:lnSpc>
              <a:buFont typeface="Arial"/>
              <a:buChar char="⚬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Architecture details and innovations.</a:t>
            </a:r>
          </a:p>
          <a:p>
            <a:pPr marL="1681659" lvl="2" indent="-560553" algn="just">
              <a:lnSpc>
                <a:spcPts val="5452"/>
              </a:lnSpc>
              <a:buFont typeface="Arial"/>
              <a:buChar char="⚬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Advantages over existing models.</a:t>
            </a:r>
          </a:p>
          <a:p>
            <a:pPr marL="840830" lvl="1" indent="-420415" algn="just">
              <a:lnSpc>
                <a:spcPts val="5452"/>
              </a:lnSpc>
              <a:buFont typeface="Arial"/>
              <a:buChar char="•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and Evaluation:</a:t>
            </a:r>
          </a:p>
          <a:p>
            <a:pPr marL="1681659" lvl="2" indent="-560553" algn="just">
              <a:lnSpc>
                <a:spcPts val="5452"/>
              </a:lnSpc>
              <a:buFont typeface="Arial"/>
              <a:buChar char="⚬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preparation and performance metrics.</a:t>
            </a:r>
          </a:p>
          <a:p>
            <a:pPr marL="1681659" lvl="2" indent="-560553" algn="just">
              <a:lnSpc>
                <a:spcPts val="5452"/>
              </a:lnSpc>
              <a:buFont typeface="Arial"/>
              <a:buChar char="⚬"/>
            </a:pPr>
            <a:r>
              <a:rPr lang="en-US" sz="389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detection and alerting mechanisms.</a:t>
            </a:r>
          </a:p>
          <a:p>
            <a:pPr algn="just">
              <a:lnSpc>
                <a:spcPts val="5452"/>
              </a:lnSpc>
            </a:pPr>
            <a:endParaRPr lang="en-US" sz="389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3BBA-BD0B-3442-7940-83ED59DE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A98099-E11F-4872-846B-4EB952B52853}"/>
              </a:ext>
            </a:extLst>
          </p:cNvPr>
          <p:cNvSpPr/>
          <p:nvPr/>
        </p:nvSpPr>
        <p:spPr>
          <a:xfrm rot="-5400000">
            <a:off x="398526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F420E18-202E-38DD-CB69-4B1A90964E6C}"/>
              </a:ext>
            </a:extLst>
          </p:cNvPr>
          <p:cNvSpPr txBox="1"/>
          <p:nvPr/>
        </p:nvSpPr>
        <p:spPr>
          <a:xfrm>
            <a:off x="-158418" y="519044"/>
            <a:ext cx="8997619" cy="1247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1"/>
              </a:lnSpc>
            </a:pPr>
            <a:r>
              <a:rPr lang="en-US" sz="72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Approach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0026903-7D20-4DB7-6678-896F4E8FEEEA}"/>
              </a:ext>
            </a:extLst>
          </p:cNvPr>
          <p:cNvSpPr txBox="1"/>
          <p:nvPr/>
        </p:nvSpPr>
        <p:spPr>
          <a:xfrm>
            <a:off x="304800" y="2324100"/>
            <a:ext cx="13516117" cy="841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/>
              <a:t>Key Libraries and Modules</a:t>
            </a:r>
            <a:endParaRPr lang="en-US" sz="2400" dirty="0"/>
          </a:p>
          <a:p>
            <a:r>
              <a:rPr lang="en-US" sz="2400" dirty="0"/>
              <a:t>Data Handling and Visualization </a:t>
            </a:r>
          </a:p>
          <a:p>
            <a:pPr lvl="2"/>
            <a:r>
              <a:rPr lang="en-US" sz="2400" dirty="0"/>
              <a:t>NumPy (np): Numerical computing with arrays</a:t>
            </a:r>
          </a:p>
          <a:p>
            <a:pPr lvl="2"/>
            <a:r>
              <a:rPr lang="en-US" sz="2400" dirty="0"/>
              <a:t>Matplotlib (</a:t>
            </a:r>
            <a:r>
              <a:rPr lang="en-US" sz="2400" dirty="0" err="1"/>
              <a:t>plt</a:t>
            </a:r>
            <a:r>
              <a:rPr lang="en-US" sz="2400" dirty="0"/>
              <a:t>): Data visualization and plotting</a:t>
            </a:r>
          </a:p>
          <a:p>
            <a:r>
              <a:rPr lang="en-US" sz="2400" dirty="0"/>
              <a:t>  Deep Learning Framework</a:t>
            </a:r>
          </a:p>
          <a:p>
            <a:r>
              <a:rPr lang="en-US" sz="2400" dirty="0"/>
              <a:t>	• TensorFlow (</a:t>
            </a:r>
            <a:r>
              <a:rPr lang="en-US" sz="2400" dirty="0" err="1"/>
              <a:t>tf</a:t>
            </a:r>
            <a:r>
              <a:rPr lang="en-US" sz="2400" dirty="0"/>
              <a:t>): Core library for machine learning</a:t>
            </a:r>
          </a:p>
          <a:p>
            <a:r>
              <a:rPr lang="en-US" sz="2400" dirty="0"/>
              <a:t>                 • </a:t>
            </a:r>
            <a:r>
              <a:rPr lang="en-US" sz="2400" dirty="0" err="1"/>
              <a:t>Keras</a:t>
            </a:r>
            <a:r>
              <a:rPr lang="en-US" sz="2400" dirty="0"/>
              <a:t> (from </a:t>
            </a:r>
            <a:r>
              <a:rPr lang="en-US" sz="2400" dirty="0" err="1"/>
              <a:t>tensorflow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): High-level neural network API</a:t>
            </a:r>
          </a:p>
          <a:p>
            <a:r>
              <a:rPr lang="en-US" sz="2400" dirty="0"/>
              <a:t>	Model Architecture</a:t>
            </a:r>
          </a:p>
          <a:p>
            <a:pPr lvl="1"/>
            <a:r>
              <a:rPr lang="en-US" sz="2400" dirty="0"/>
              <a:t>             Sequential: Linear stack of layers </a:t>
            </a:r>
          </a:p>
          <a:p>
            <a:pPr lvl="1"/>
            <a:r>
              <a:rPr lang="en-US" sz="2400" dirty="0"/>
              <a:t>	• Layers: 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dirty="0"/>
              <a:t>Dense: Fully connected layer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dirty="0"/>
              <a:t>Flatten: Flattens input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dirty="0"/>
              <a:t>Conv2D: 2D convolution layer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dirty="0"/>
              <a:t>MaxPooling2D: Max pooling operation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dirty="0"/>
              <a:t>Dropout: Regularization technique</a:t>
            </a:r>
          </a:p>
          <a:p>
            <a:r>
              <a:rPr lang="en-US" sz="2400" dirty="0"/>
              <a:t>     Data Preprocessing </a:t>
            </a:r>
          </a:p>
          <a:p>
            <a:r>
              <a:rPr lang="en-US" sz="2400" dirty="0"/>
              <a:t>       • Image Data Generator: Real-time data augmentation</a:t>
            </a:r>
          </a:p>
          <a:p>
            <a:r>
              <a:rPr lang="en-US" sz="2400" dirty="0"/>
              <a:t>     Optimization </a:t>
            </a:r>
          </a:p>
          <a:p>
            <a:r>
              <a:rPr lang="en-US" sz="2400" dirty="0"/>
              <a:t>        • Adam: Adaptive Moment Estimation optimizer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Additional Utilities </a:t>
            </a:r>
          </a:p>
          <a:p>
            <a:pPr lvl="1"/>
            <a:r>
              <a:rPr lang="en-US" sz="2400" dirty="0"/>
              <a:t>• subprocess: Running system commands (if needed)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452"/>
              </a:lnSpc>
            </a:pPr>
            <a:endParaRPr lang="en-US" sz="389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7C250-8A73-BBA6-2FD5-EE906585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209675"/>
            <a:ext cx="8105064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5334000" y="931675"/>
            <a:ext cx="17259300" cy="89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0"/>
              </a:lnSpc>
            </a:pPr>
            <a:r>
              <a:rPr lang="en-US" sz="524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 Design 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1D4232D-1BD7-09BA-6EB8-A9B87E26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7144681"/>
            <a:ext cx="16840200" cy="20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241A3-8E21-D316-C431-3F6681EE1A94}"/>
              </a:ext>
            </a:extLst>
          </p:cNvPr>
          <p:cNvSpPr txBox="1"/>
          <p:nvPr/>
        </p:nvSpPr>
        <p:spPr>
          <a:xfrm>
            <a:off x="2709545" y="2105155"/>
            <a:ext cx="1286890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3200" b="1" dirty="0"/>
              <a:t>Data</a:t>
            </a:r>
            <a:r>
              <a:rPr lang="en-US" sz="3200" dirty="0"/>
              <a:t> →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200" dirty="0"/>
              <a:t>Connected to the </a:t>
            </a:r>
            <a:r>
              <a:rPr lang="en-US" sz="3200" b="1" dirty="0"/>
              <a:t>Custom CNN</a:t>
            </a:r>
            <a:r>
              <a:rPr lang="en-US" sz="3200" dirty="0"/>
              <a:t> block.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b="1" dirty="0"/>
              <a:t>Custom CNN</a:t>
            </a:r>
            <a:r>
              <a:rPr lang="en-US" sz="3200" dirty="0"/>
              <a:t> →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200" dirty="0"/>
              <a:t>Outputs to </a:t>
            </a:r>
            <a:r>
              <a:rPr lang="en-US" sz="3200" b="1" dirty="0"/>
              <a:t>TensorFlow</a:t>
            </a:r>
            <a:r>
              <a:rPr lang="en-US" sz="3200" dirty="0"/>
              <a:t> and also connects to the </a:t>
            </a:r>
            <a:r>
              <a:rPr lang="en-US" sz="3200" b="1" dirty="0"/>
              <a:t>Training Dataset</a:t>
            </a:r>
            <a:r>
              <a:rPr lang="en-US" sz="3200" dirty="0"/>
              <a:t> block.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b="1" dirty="0"/>
              <a:t>TensorFlow</a:t>
            </a:r>
            <a:r>
              <a:rPr lang="en-US" sz="3200" dirty="0"/>
              <a:t> →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200" dirty="0"/>
              <a:t>Connects to </a:t>
            </a:r>
            <a:r>
              <a:rPr lang="en-US" sz="3200" b="1" dirty="0"/>
              <a:t>Training Dataset</a:t>
            </a:r>
            <a:r>
              <a:rPr lang="en-US" sz="3200" dirty="0"/>
              <a:t>, which feeds into the </a:t>
            </a:r>
            <a:r>
              <a:rPr lang="en-US" sz="3200" b="1" dirty="0"/>
              <a:t>Process</a:t>
            </a:r>
            <a:r>
              <a:rPr lang="en-US" sz="3200" dirty="0"/>
              <a:t> block.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b="1" dirty="0"/>
              <a:t>Process</a:t>
            </a:r>
            <a:r>
              <a:rPr lang="en-US" sz="3200" dirty="0"/>
              <a:t> →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200" dirty="0"/>
              <a:t>Branches out into two outcomes: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sz="3200" b="1" dirty="0"/>
              <a:t>No Fire</a:t>
            </a:r>
            <a:endParaRPr lang="en-US" sz="3200" dirty="0"/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sz="3200" b="1" dirty="0"/>
              <a:t>Fire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857250"/>
            <a:ext cx="92282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77973" y="2423794"/>
            <a:ext cx="9192398" cy="747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>
                <a:latin typeface="+mj-lt"/>
              </a:rPr>
              <a:t>Architecture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Input Layer: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Accepts 180x180 pixel RGB images (shape: 180x180x3)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Convolutional Layers: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3 Conv2D layers with increasing filters: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Layer 1: 32 filters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Layer 2: 64 filters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Layer 3: 128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Each followed by </a:t>
            </a:r>
            <a:r>
              <a:rPr lang="en-US" sz="3200" dirty="0"/>
              <a:t>Rectified Linear</a:t>
            </a:r>
            <a:r>
              <a:rPr lang="en-US" sz="3200" dirty="0">
                <a:latin typeface="+mj-lt"/>
              </a:rPr>
              <a:t> activation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Pooling Layers: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3 MaxPooling2D layers (2x2)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Reduces spatial dimensions, retains important features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B282E6-5A7A-9B10-C98C-90AE5303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2184500"/>
            <a:ext cx="8486775" cy="70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023D-9459-EC49-1D63-E6640F8C9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DF3A41D-AE04-C243-8896-6E2302FA8001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3CE6D0A-FE73-F191-C407-8FDB2B12C8BC}"/>
              </a:ext>
            </a:extLst>
          </p:cNvPr>
          <p:cNvSpPr txBox="1"/>
          <p:nvPr/>
        </p:nvSpPr>
        <p:spPr>
          <a:xfrm>
            <a:off x="1028700" y="857250"/>
            <a:ext cx="92282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2641A2-1CAE-F98D-5148-B6497CD3D54B}"/>
              </a:ext>
            </a:extLst>
          </p:cNvPr>
          <p:cNvSpPr txBox="1"/>
          <p:nvPr/>
        </p:nvSpPr>
        <p:spPr>
          <a:xfrm>
            <a:off x="1981200" y="2451237"/>
            <a:ext cx="9192398" cy="697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Model Structure and Compilation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Flattening: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Flatten layer to transition from 2D to 1D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Fully Connected Layers: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Dense layer with 512 units and </a:t>
            </a:r>
            <a:r>
              <a:rPr lang="en-US" sz="3200" dirty="0" err="1"/>
              <a:t>ReLU</a:t>
            </a:r>
            <a:r>
              <a:rPr lang="en-US" sz="3200" dirty="0"/>
              <a:t>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Dropout layer (rate: 0.5) for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Output Layer: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Single neuron with sigmoid activation for binary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Model Compilation: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Loss function: Binary cross-entropy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Metric: Accuracy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2AE2E9-8A95-03B7-65EB-7DD2524E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905" y="1790700"/>
            <a:ext cx="2705100" cy="72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FF06-09D5-06FF-213F-0E0F2E29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AF9D01-A8C9-6F7D-9D5B-87A5794E60B9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133067-A326-4794-B039-FB394292FF80}"/>
              </a:ext>
            </a:extLst>
          </p:cNvPr>
          <p:cNvSpPr txBox="1"/>
          <p:nvPr/>
        </p:nvSpPr>
        <p:spPr>
          <a:xfrm>
            <a:off x="1028700" y="857250"/>
            <a:ext cx="92282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0337E29-9231-3EC5-C75C-3538B4F06FC1}"/>
              </a:ext>
            </a:extLst>
          </p:cNvPr>
          <p:cNvSpPr txBox="1"/>
          <p:nvPr/>
        </p:nvSpPr>
        <p:spPr>
          <a:xfrm>
            <a:off x="2093213" y="2423794"/>
            <a:ext cx="9192398" cy="747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>
                <a:latin typeface="+mj-lt"/>
              </a:rPr>
              <a:t>Training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Data Preparation: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Resize images to 180x180 pixels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Normalize pixel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Data Augmentation: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Apply rotation, flipping, and zooming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Increases dataset diversity and model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Training Regime: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Batch training with early stopping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Validation split: 20%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Monitoring: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Track accuracy and loss on training and validation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Adjust hyperparameters as needed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CF57654-D05C-3D51-F023-C72237AD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818" y="2628900"/>
            <a:ext cx="691515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745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E932-0A4A-D641-4641-089E6B54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66A216-08D6-4BEE-BEC6-50376A9BEB9D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D393316-1C28-7ABA-FE0A-1E9944D0B588}"/>
              </a:ext>
            </a:extLst>
          </p:cNvPr>
          <p:cNvSpPr txBox="1"/>
          <p:nvPr/>
        </p:nvSpPr>
        <p:spPr>
          <a:xfrm>
            <a:off x="1028700" y="857250"/>
            <a:ext cx="92282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87DB62A-11CA-C011-9533-85ABD550F043}"/>
              </a:ext>
            </a:extLst>
          </p:cNvPr>
          <p:cNvSpPr txBox="1"/>
          <p:nvPr/>
        </p:nvSpPr>
        <p:spPr>
          <a:xfrm>
            <a:off x="1752600" y="2552700"/>
            <a:ext cx="9192398" cy="5008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/>
              <a:t>Integration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Inference Pipeline: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Preprocess captured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GPU-accelerated model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Post-process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Alert System: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Detect sign anomalies or damages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Integration: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 data for maintenance teams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4D686-7F14-A8FA-9D64-6948AA3B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62" y="2771231"/>
            <a:ext cx="8753838" cy="49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902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52854" y="159703"/>
            <a:ext cx="447837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3161" y="1688147"/>
            <a:ext cx="5596183" cy="882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7350" lvl="1" indent="-233675" algn="just">
              <a:lnSpc>
                <a:spcPts val="303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Metrics::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Accuracy: 71.88%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 Accuracy: 94.21%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Loss: 0.9540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 Loss: 0.1698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Epoch 10/10: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Accuracy: 95.90%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 Accuracy: 97.05%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Loss: 0.1281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 Loss: 0.0816</a:t>
            </a:r>
          </a:p>
          <a:p>
            <a:pPr algn="just">
              <a:lnSpc>
                <a:spcPts val="3030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67350" lvl="1" indent="-233675" algn="just">
              <a:lnSpc>
                <a:spcPts val="303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Sample Outputs: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Evaluation Metrics: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Accuracy: 97.16%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Loss: 0.0880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Classification Prediction:</a:t>
            </a:r>
          </a:p>
          <a:p>
            <a:pPr marL="934700" lvl="2" indent="-311567" algn="just">
              <a:lnSpc>
                <a:spcPts val="3030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Predicted Label: fire</a:t>
            </a:r>
          </a:p>
          <a:p>
            <a:pPr algn="just">
              <a:lnSpc>
                <a:spcPts val="3030"/>
              </a:lnSpc>
            </a:pPr>
            <a:endParaRPr lang="en-US" sz="216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030"/>
              </a:lnSpc>
            </a:pPr>
            <a:endParaRPr lang="en-US" sz="216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030"/>
              </a:lnSpc>
            </a:pPr>
            <a:endParaRPr lang="en-US" sz="216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030"/>
              </a:lnSpc>
            </a:pPr>
            <a:endParaRPr lang="en-US" sz="216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030"/>
              </a:lnSpc>
            </a:pPr>
            <a:endParaRPr lang="en-US" sz="216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24FD5-2264-BAEF-A00D-1C21CDC3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54" y="1688147"/>
            <a:ext cx="8791954" cy="6945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1446381" y="-99798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-4495800" y="1301967"/>
            <a:ext cx="1623529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1069" y="2866945"/>
            <a:ext cx="15798712" cy="611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Preparation: Utilized image data augmentation to enhance dataset diversity and model robustness.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Architecture: Designed a custom CNN with multiple layers for effective feature extraction from fire-related images.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Success: Achieved satisfactory accuracy during validation, indicating potential for real-world applications.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Prediction &amp; Alerts: Integrated an automated email alert system for immediate notification upon fire detection.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 Enhancements: Opportunities for real-time monitoring, mobile support, and collaboration with fire safety agencies to improve effectiveness.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880922" y="1938812"/>
            <a:ext cx="8246052" cy="6885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 Introduction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 Objective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 Problem Statement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 Solution Overview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⬥Literature Survey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⬥Comparative Analysis of Existing Works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⬥Proposed Approach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⬥Project Design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⬥Results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⬥Conclusion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 Future Plan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⬥References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BCB16-6D2F-F4F1-6680-FBEE1C8E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DBE9247-6074-931C-A59C-0F3123CD110B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499FEAB-2608-4715-F19A-FB9658DE3B37}"/>
              </a:ext>
            </a:extLst>
          </p:cNvPr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2CB672F-E81F-47F7-5224-753C19FF56F8}"/>
              </a:ext>
            </a:extLst>
          </p:cNvPr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9E5DFC-EE85-CA0B-AB43-C6E9E548E849}"/>
              </a:ext>
            </a:extLst>
          </p:cNvPr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1003A4F-F5D1-AF71-560E-6D7A0DE5E334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B1B386A-7562-FE53-764E-B97902A3C617}"/>
              </a:ext>
            </a:extLst>
          </p:cNvPr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4C5E72C-F447-8DB7-75CF-D038BA4F900C}"/>
              </a:ext>
            </a:extLst>
          </p:cNvPr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91031FC-A660-5B49-727F-3A9EBEDBF309}"/>
              </a:ext>
            </a:extLst>
          </p:cNvPr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D6A113F-0968-B419-E644-14678D368E7E}"/>
              </a:ext>
            </a:extLst>
          </p:cNvPr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6626045-11A4-08BA-1BA1-3C1C48A307BD}"/>
              </a:ext>
            </a:extLst>
          </p:cNvPr>
          <p:cNvSpPr/>
          <p:nvPr/>
        </p:nvSpPr>
        <p:spPr>
          <a:xfrm>
            <a:off x="-1446381" y="-99798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AF754A6-DBEF-2A1D-DF05-B4D545D69AD0}"/>
              </a:ext>
            </a:extLst>
          </p:cNvPr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00669A8-1A20-363A-3190-D8E68D61C703}"/>
              </a:ext>
            </a:extLst>
          </p:cNvPr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37EBB25-D080-6BF5-D770-8A688AF6B170}"/>
              </a:ext>
            </a:extLst>
          </p:cNvPr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E9FE24D-07DD-994B-4BD9-B2037F7D1666}"/>
              </a:ext>
            </a:extLst>
          </p:cNvPr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45BB387-93EF-2BB4-316A-0B26BA2B980E}"/>
              </a:ext>
            </a:extLst>
          </p:cNvPr>
          <p:cNvSpPr txBox="1"/>
          <p:nvPr/>
        </p:nvSpPr>
        <p:spPr>
          <a:xfrm>
            <a:off x="-4071099" y="801410"/>
            <a:ext cx="1623529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Plan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2581676-4465-1040-6F26-0D91BD850471}"/>
              </a:ext>
            </a:extLst>
          </p:cNvPr>
          <p:cNvSpPr txBox="1"/>
          <p:nvPr/>
        </p:nvSpPr>
        <p:spPr>
          <a:xfrm>
            <a:off x="1203877" y="2195359"/>
            <a:ext cx="13284136" cy="7956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Enhancements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 Transfer Learning and advanced architectures for improved accuracy.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Fire Detection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 system for live monitoring using IoT for immediate alerts.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Mobile Application Development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user-friendly app for real-time fire alerts and visualizations.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Augmentation and Diversity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advanced techniques to enhance model robustness.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Collaboration with Agencies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Partner with organizations to validate the model and improve data collection.</a:t>
            </a:r>
          </a:p>
          <a:p>
            <a:pPr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62474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77791" y="2336873"/>
            <a:ext cx="7710209" cy="6116272"/>
          </a:xfrm>
          <a:custGeom>
            <a:avLst/>
            <a:gdLst/>
            <a:ahLst/>
            <a:cxnLst/>
            <a:rect l="l" t="t" r="r" b="b"/>
            <a:pathLst>
              <a:path w="7710209" h="6116272">
                <a:moveTo>
                  <a:pt x="0" y="0"/>
                </a:moveTo>
                <a:lnTo>
                  <a:pt x="7710209" y="0"/>
                </a:lnTo>
                <a:lnTo>
                  <a:pt x="7710209" y="6116272"/>
                </a:lnTo>
                <a:lnTo>
                  <a:pt x="0" y="611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9703"/>
            <a:ext cx="642937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76389"/>
            <a:ext cx="9151150" cy="8825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8855" lvl="1" indent="-234427" algn="l">
              <a:lnSpc>
                <a:spcPts val="3040"/>
              </a:lnSpc>
              <a:buFont typeface="Arial"/>
              <a:buChar char="•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Fire Detection Using Improved YOLOv5s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Authors: 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Jianchen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 Miao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Guangyuan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 Zhao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6"/>
              </a:rPr>
              <a:t>Yue Gao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YinzheWen</a:t>
            </a:r>
            <a:endParaRPr lang="en-US" sz="21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DOI: </a:t>
            </a:r>
            <a:r>
              <a:rPr lang="en-US" sz="2171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doi.org/10.1109/ICCAIS52680.2021.9624619"/>
              </a:rPr>
              <a:t>10.1109/ICCAIS52680.2021.9624619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Conference: ICCAIS 2021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Date: 14-17 October 2021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Location: Xi'an, China</a:t>
            </a:r>
          </a:p>
          <a:p>
            <a:pPr marL="468855" lvl="1" indent="-234427" algn="l">
              <a:lnSpc>
                <a:spcPts val="3040"/>
              </a:lnSpc>
              <a:buFont typeface="Arial"/>
              <a:buChar char="•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Fire Detection Models Using Deep Learning Techniques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Authors: 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9"/>
              </a:rPr>
              <a:t>P. 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9"/>
              </a:rPr>
              <a:t>Nagababu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0"/>
              </a:rPr>
              <a:t>K. 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10"/>
              </a:rPr>
              <a:t>Dhakshitha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1"/>
              </a:rPr>
              <a:t>G. Chandrika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sng" dirty="0">
                <a:solidFill>
                  <a:srgbClr val="006699"/>
                </a:solidFill>
                <a:effectLst/>
                <a:latin typeface="HelveticaNeue Regular"/>
                <a:hlinkClick r:id="rId12"/>
              </a:rPr>
              <a:t>U. Rohith Chowdary</a:t>
            </a:r>
            <a:endParaRPr lang="en-US" sz="21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DOI: </a:t>
            </a:r>
            <a:r>
              <a:rPr lang="en-US" sz="2171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3" tooltip="https://doi.org/10.1109/ICACCS57279.2023.10112878"/>
              </a:rPr>
              <a:t>10.1109/ICACCS57279.2023.10112878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Conference: ICACCS 2023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Date: 17-18 March 2023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Location: Coimbatore, India</a:t>
            </a:r>
          </a:p>
          <a:p>
            <a:pPr marL="468855" lvl="1" indent="-234427" algn="l">
              <a:lnSpc>
                <a:spcPts val="3040"/>
              </a:lnSpc>
              <a:buFont typeface="Arial"/>
              <a:buChar char="•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 CNN Approaches for Fire Detection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Authors: 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4"/>
              </a:rPr>
              <a:t>Mohit Dua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5"/>
              </a:rPr>
              <a:t>Mandeep Kumar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6"/>
              </a:rPr>
              <a:t>Gopal Singh Charan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; </a:t>
            </a:r>
            <a:r>
              <a:rPr lang="en-US" sz="2400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17"/>
              </a:rPr>
              <a:t>Parre</a:t>
            </a:r>
            <a:r>
              <a:rPr lang="en-US" sz="2400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7"/>
              </a:rPr>
              <a:t> Sagar Ravi</a:t>
            </a:r>
            <a:endParaRPr lang="en-US" sz="21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DOI: </a:t>
            </a:r>
            <a:r>
              <a:rPr lang="en-US" sz="2171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8" tooltip="https://doi.org/10.1109/I4Tech48345.2020.9102697"/>
              </a:rPr>
              <a:t>10.1109/I4Tech48345.2020.9102697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Conference: I4Tech 2020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Date: 13-15 February 2020</a:t>
            </a:r>
          </a:p>
          <a:p>
            <a:pPr marL="937709" lvl="2" indent="-312570" algn="l">
              <a:lnSpc>
                <a:spcPts val="3040"/>
              </a:lnSpc>
              <a:buFont typeface="Arial"/>
              <a:buChar char="⚬"/>
            </a:pPr>
            <a:r>
              <a:rPr lang="en-US" sz="21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Location: Pune, India</a:t>
            </a:r>
          </a:p>
          <a:p>
            <a:pPr algn="l">
              <a:lnSpc>
                <a:spcPts val="3040"/>
              </a:lnSpc>
            </a:pPr>
            <a:endParaRPr lang="en-US" sz="21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040"/>
              </a:lnSpc>
            </a:pPr>
            <a:endParaRPr lang="en-US" sz="21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799095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3506698" y="5918319"/>
            <a:ext cx="11301259" cy="3715289"/>
          </a:xfrm>
          <a:custGeom>
            <a:avLst/>
            <a:gdLst/>
            <a:ahLst/>
            <a:cxnLst/>
            <a:rect l="l" t="t" r="r" b="b"/>
            <a:pathLst>
              <a:path w="11301259" h="3715289">
                <a:moveTo>
                  <a:pt x="0" y="0"/>
                </a:moveTo>
                <a:lnTo>
                  <a:pt x="11301259" y="0"/>
                </a:lnTo>
                <a:lnTo>
                  <a:pt x="11301259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48756" y="1194921"/>
            <a:ext cx="725999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2764" y="3036341"/>
            <a:ext cx="18288001" cy="2758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Purpose</a:t>
            </a:r>
            <a:r>
              <a:rPr lang="en-US" sz="3600" dirty="0"/>
              <a:t>: Overview of the growing need for effective fire detection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Significance</a:t>
            </a:r>
            <a:r>
              <a:rPr lang="en-US" sz="3600" dirty="0"/>
              <a:t>: Importance of early fire detection in reducing damage and saving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Technological Integration</a:t>
            </a:r>
            <a:r>
              <a:rPr lang="en-US" sz="3600" dirty="0"/>
              <a:t>: Utilizing deep learning techniques for enhanced fire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Objective of the Presentation</a:t>
            </a:r>
            <a:r>
              <a:rPr lang="en-US" sz="3600" dirty="0"/>
              <a:t>: Outline the implemented fire detection system.</a:t>
            </a:r>
          </a:p>
          <a:p>
            <a:pPr algn="ctr">
              <a:lnSpc>
                <a:spcPts val="4543"/>
              </a:lnSpc>
            </a:pPr>
            <a:endParaRPr lang="en-US" sz="32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3122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96420"/>
            <a:ext cx="7289728" cy="268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1"/>
              </a:lnSpc>
            </a:pPr>
            <a:endParaRPr/>
          </a:p>
          <a:p>
            <a:pPr algn="l">
              <a:lnSpc>
                <a:spcPts val="6931"/>
              </a:lnSpc>
            </a:pPr>
            <a:r>
              <a:rPr lang="en-US" sz="7145" b="1" spc="4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  <a:p>
            <a:pPr algn="l">
              <a:lnSpc>
                <a:spcPts val="6931"/>
              </a:lnSpc>
            </a:pPr>
            <a:endParaRPr lang="en-US" sz="7145" b="1" spc="428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2449974" y="-2039892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543827" y="2114862"/>
            <a:ext cx="9895573" cy="5467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 Data Preparation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 Images: From specified directory.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 Data: Apply scaling and augmentations (rotation, shift, shear, zoom, flip).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Model Development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CNN: Construct layers (Convolutional, </a:t>
            </a:r>
            <a:r>
              <a:rPr lang="en-US" sz="30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MaxPooling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Flatten, Dense).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Compile Model: Use Adam optimizer and sparse categorical cross-entropy loss.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8C5D0-BE53-4545-B509-0EA79DAD3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952" y="3131574"/>
            <a:ext cx="7419975" cy="3962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E5C1-361B-4433-D84B-AC0AAA7E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20FE23-6996-0D92-A119-3484810D8FAE}"/>
              </a:ext>
            </a:extLst>
          </p:cNvPr>
          <p:cNvSpPr/>
          <p:nvPr/>
        </p:nvSpPr>
        <p:spPr>
          <a:xfrm rot="-5400000">
            <a:off x="4000500" y="-403122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F337D59-EA2E-0EF0-EB9A-FF30A49C6899}"/>
              </a:ext>
            </a:extLst>
          </p:cNvPr>
          <p:cNvSpPr txBox="1"/>
          <p:nvPr/>
        </p:nvSpPr>
        <p:spPr>
          <a:xfrm>
            <a:off x="1028700" y="296420"/>
            <a:ext cx="7289728" cy="268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1"/>
              </a:lnSpc>
            </a:pPr>
            <a:endParaRPr/>
          </a:p>
          <a:p>
            <a:pPr algn="l">
              <a:lnSpc>
                <a:spcPts val="6931"/>
              </a:lnSpc>
            </a:pPr>
            <a:r>
              <a:rPr lang="en-US" sz="7145" b="1" spc="4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  <a:p>
            <a:pPr algn="l">
              <a:lnSpc>
                <a:spcPts val="6931"/>
              </a:lnSpc>
            </a:pPr>
            <a:endParaRPr lang="en-US" sz="7145" b="1" spc="428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9C29E19-84AA-3941-40B9-8920316B2C69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025A0CB-4508-C87E-D3AD-51B9C86D1A7A}"/>
              </a:ext>
            </a:extLst>
          </p:cNvPr>
          <p:cNvSpPr/>
          <p:nvPr/>
        </p:nvSpPr>
        <p:spPr>
          <a:xfrm>
            <a:off x="-2449974" y="-2039892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427514F-5ACB-054B-F29A-991758DAE406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EC232-2B1E-E812-97A5-A7D7ACFD9CB1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DD58657-5254-3719-C0B6-4D8E232B327F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86490A3-4F78-8E49-4D60-1700769DC024}"/>
              </a:ext>
            </a:extLst>
          </p:cNvPr>
          <p:cNvSpPr txBox="1"/>
          <p:nvPr/>
        </p:nvSpPr>
        <p:spPr>
          <a:xfrm>
            <a:off x="1028701" y="2217650"/>
            <a:ext cx="9739700" cy="4275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Model Training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 Model: Fit with augmented data, track performance metrics (accuracy, loss).</a:t>
            </a:r>
          </a:p>
          <a:p>
            <a:pPr algn="just">
              <a:lnSpc>
                <a:spcPts val="4200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Model Evaluation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Performance: Assess model on test data (loss and accuracy).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 Metrics: Report results for model effectiveness.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8127B-9CC4-E756-5FFF-71B80498F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70932" y="2009144"/>
            <a:ext cx="4409889" cy="46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0F897-AD4E-4E3F-CE15-AAB4B729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5B8B6C-E752-D584-5941-B45694FCB2E3}"/>
              </a:ext>
            </a:extLst>
          </p:cNvPr>
          <p:cNvSpPr/>
          <p:nvPr/>
        </p:nvSpPr>
        <p:spPr>
          <a:xfrm rot="-5400000">
            <a:off x="4000500" y="-403122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BA4B0E7-FF42-1157-F761-7A461098C96C}"/>
              </a:ext>
            </a:extLst>
          </p:cNvPr>
          <p:cNvSpPr txBox="1"/>
          <p:nvPr/>
        </p:nvSpPr>
        <p:spPr>
          <a:xfrm>
            <a:off x="1028700" y="296420"/>
            <a:ext cx="7289728" cy="268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1"/>
              </a:lnSpc>
            </a:pPr>
            <a:endParaRPr/>
          </a:p>
          <a:p>
            <a:pPr algn="l">
              <a:lnSpc>
                <a:spcPts val="6931"/>
              </a:lnSpc>
            </a:pPr>
            <a:r>
              <a:rPr lang="en-US" sz="7145" b="1" spc="4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</a:p>
          <a:p>
            <a:pPr algn="l">
              <a:lnSpc>
                <a:spcPts val="6931"/>
              </a:lnSpc>
            </a:pPr>
            <a:endParaRPr lang="en-US" sz="7145" b="1" spc="428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5EB1C0A-2312-B5C5-FB38-98678B158930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0C388B-5606-D1C4-0405-27D4EB0AD344}"/>
              </a:ext>
            </a:extLst>
          </p:cNvPr>
          <p:cNvSpPr/>
          <p:nvPr/>
        </p:nvSpPr>
        <p:spPr>
          <a:xfrm>
            <a:off x="-2449974" y="-2039892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3FEE10D-3F18-3828-881F-93483FC13921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769F1FC-0A6A-7CA6-90E9-FFAD9DF58CB8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981BE4B-58A0-AEEF-ED1F-8187D871AE24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DDB9CA2-2385-68B3-AA74-CAF4CA2A28BE}"/>
              </a:ext>
            </a:extLst>
          </p:cNvPr>
          <p:cNvSpPr txBox="1"/>
          <p:nvPr/>
        </p:nvSpPr>
        <p:spPr>
          <a:xfrm>
            <a:off x="1028700" y="2217650"/>
            <a:ext cx="9422947" cy="3737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4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Image Prediction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Classify Images: Preprocess and predict new images (fire or non-fire).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Interpret Results: Output and analyze classification results</a:t>
            </a: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0B1B3-FD12-7DB5-C706-544475EF0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66008" y="702211"/>
            <a:ext cx="3419475" cy="85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18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852853" y="2604510"/>
            <a:ext cx="8672147" cy="5622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0848" lvl="1" algn="just">
              <a:lnSpc>
                <a:spcPts val="4031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Fire Detection  :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for predictive models to estimate forest fire  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Classification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Classifying fire/no-fire images using CNN with data augmentation.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Combined Approach: 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  Integrate various data sources for a holistic view of fire risks.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Imbalanced Data Handling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310848" lvl="1" algn="just">
              <a:lnSpc>
                <a:spcPts val="4031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Address challenges in datasets with varying fire sizes.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219200"/>
            <a:ext cx="1134524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694D29-E217-B429-0528-7BD81987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347" y="3238500"/>
            <a:ext cx="7910999" cy="51183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233854" y="1940855"/>
            <a:ext cx="15255734" cy="112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4425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Implementing a custom CNN model to enhance fire detection capabilities.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90822" y="393387"/>
            <a:ext cx="11186513" cy="233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4"/>
              </a:lnSpc>
            </a:pPr>
            <a:r>
              <a:rPr lang="en-US" sz="7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 </a:t>
            </a:r>
          </a:p>
          <a:p>
            <a:pPr algn="ctr">
              <a:lnSpc>
                <a:spcPts val="9444"/>
              </a:lnSpc>
            </a:pPr>
            <a:endParaRPr lang="en-US" sz="6746" b="1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3854" y="3248332"/>
            <a:ext cx="8526689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44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 for Image Data:</a:t>
            </a:r>
          </a:p>
          <a:p>
            <a:pPr algn="just">
              <a:lnSpc>
                <a:spcPts val="3544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custom CNN classifies fire-related images with data augmentation, improving accuracy in fire/no-fire detection.</a:t>
            </a:r>
          </a:p>
          <a:p>
            <a:pPr algn="just">
              <a:lnSpc>
                <a:spcPts val="3544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544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Imbalance Mitigation: </a:t>
            </a:r>
          </a:p>
          <a:p>
            <a:pPr algn="just">
              <a:lnSpc>
                <a:spcPts val="3544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Techniques to handle imbalanced datasets ensure accurate predictions across small and large fire instances.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27619A-F9DD-70F8-ABB2-28E1B42A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2736915"/>
            <a:ext cx="8527457" cy="5452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4933029"/>
            <a:ext cx="11301259" cy="5353971"/>
          </a:xfrm>
          <a:custGeom>
            <a:avLst/>
            <a:gdLst/>
            <a:ahLst/>
            <a:cxnLst/>
            <a:rect l="l" t="t" r="r" b="b"/>
            <a:pathLst>
              <a:path w="11301259" h="5353971">
                <a:moveTo>
                  <a:pt x="0" y="0"/>
                </a:moveTo>
                <a:lnTo>
                  <a:pt x="11301258" y="0"/>
                </a:lnTo>
                <a:lnTo>
                  <a:pt x="11301258" y="5353971"/>
                </a:lnTo>
                <a:lnTo>
                  <a:pt x="0" y="5353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33450"/>
            <a:ext cx="56455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Survey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753870"/>
            <a:ext cx="1569904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Focus: Review of recent advancements and techniques in fire detection.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Key Areas: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CNN-based fire detection models.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YOLOv5s and other real-time detection algorithms.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Transfer learning and improvements in accuracy.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1232</Words>
  <Application>Microsoft Office PowerPoint</Application>
  <PresentationFormat>Custom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Google Sans</vt:lpstr>
      <vt:lpstr>Arial</vt:lpstr>
      <vt:lpstr>Calibri</vt:lpstr>
      <vt:lpstr>HelveticaNeue Regular</vt:lpstr>
      <vt:lpstr>Canva Sans</vt:lpstr>
      <vt:lpstr>DM Sans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Fire Detection System Using Deep Learning and Custom CNN Models</dc:title>
  <cp:lastModifiedBy>chandan jain</cp:lastModifiedBy>
  <cp:revision>11</cp:revision>
  <dcterms:created xsi:type="dcterms:W3CDTF">2006-08-16T00:00:00Z</dcterms:created>
  <dcterms:modified xsi:type="dcterms:W3CDTF">2024-11-18T03:34:49Z</dcterms:modified>
  <dc:identifier>DAGQoCrBIIM</dc:identifier>
</cp:coreProperties>
</file>