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9" r:id="rId7"/>
    <p:sldId id="26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6" r:id="rId16"/>
    <p:sldId id="28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twitter.com/2/tweets/sample/stream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24836"/>
            <a:ext cx="7096933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Big Data Technology</a:t>
            </a:r>
            <a:br>
              <a:rPr lang="en-US" dirty="0"/>
            </a:b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Twitter Live 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73" y="3942226"/>
            <a:ext cx="6355525" cy="806675"/>
          </a:xfrm>
        </p:spPr>
        <p:txBody>
          <a:bodyPr/>
          <a:lstStyle/>
          <a:p>
            <a:r>
              <a:rPr lang="en-US" sz="2400" dirty="0"/>
              <a:t>Prepared By: Chandan Karmakar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F509B9-3FA0-060B-B488-E32546C53B82}"/>
              </a:ext>
            </a:extLst>
          </p:cNvPr>
          <p:cNvSpPr txBox="1">
            <a:spLocks/>
          </p:cNvSpPr>
          <p:nvPr/>
        </p:nvSpPr>
        <p:spPr>
          <a:xfrm>
            <a:off x="7412182" y="3942227"/>
            <a:ext cx="4516585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Mentor: Prof. </a:t>
            </a:r>
            <a:r>
              <a:rPr lang="en-US" sz="2400" dirty="0" err="1"/>
              <a:t>Mrudula</a:t>
            </a:r>
            <a:r>
              <a:rPr lang="en-US" sz="2400" dirty="0"/>
              <a:t> </a:t>
            </a:r>
            <a:r>
              <a:rPr lang="en-US" sz="2400" dirty="0" err="1"/>
              <a:t>Mukadam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to HBase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49AF4-E6E9-C73B-E0E3-E33B38D9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817831"/>
            <a:ext cx="9993120" cy="42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to HBase…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3466D-1B7D-FFA0-F4C8-B16CC2D2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0" y="1638657"/>
            <a:ext cx="5227476" cy="4717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174080-54B6-9D10-D196-5005FD17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10" y="1616170"/>
            <a:ext cx="5227477" cy="47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AD08-11F6-C9A6-C45B-53033408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09" y="2063078"/>
            <a:ext cx="9779182" cy="3366815"/>
          </a:xfrm>
        </p:spPr>
        <p:txBody>
          <a:bodyPr/>
          <a:lstStyle/>
          <a:p>
            <a:r>
              <a:rPr lang="en-US" dirty="0"/>
              <a:t>Step 1: Create a Twitter Developer Account.</a:t>
            </a:r>
          </a:p>
          <a:p>
            <a:r>
              <a:rPr lang="en-US" dirty="0"/>
              <a:t>Step 2: Create a Twitter App and change the access level into “</a:t>
            </a:r>
            <a:r>
              <a:rPr lang="en" dirty="0"/>
              <a:t>Elevated</a:t>
            </a:r>
            <a:r>
              <a:rPr lang="en-US" dirty="0"/>
              <a:t>”, then get </a:t>
            </a:r>
            <a:r>
              <a:rPr lang="en" b="1" dirty="0"/>
              <a:t>Bearer Token</a:t>
            </a:r>
          </a:p>
          <a:p>
            <a:r>
              <a:rPr lang="en" dirty="0"/>
              <a:t>Step 3: Download the Kafka and put it into /opt directory</a:t>
            </a:r>
          </a:p>
          <a:p>
            <a:r>
              <a:rPr lang="en" dirty="0"/>
              <a:t>Step 4: Run Zookeeper using terminal from Kafka direcotry</a:t>
            </a:r>
          </a:p>
          <a:p>
            <a:r>
              <a:rPr lang="en" dirty="0"/>
              <a:t>Step 5: Run Kafka broker Server using terminal from Kafka directory</a:t>
            </a:r>
          </a:p>
          <a:p>
            <a:r>
              <a:rPr lang="en" dirty="0"/>
              <a:t>Step 6: Create Kafka topic using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5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AD08-11F6-C9A6-C45B-53033408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09" y="1801012"/>
            <a:ext cx="10170782" cy="3366815"/>
          </a:xfrm>
        </p:spPr>
        <p:txBody>
          <a:bodyPr/>
          <a:lstStyle/>
          <a:p>
            <a:r>
              <a:rPr lang="en-US" dirty="0"/>
              <a:t>Step 7: Run the </a:t>
            </a:r>
            <a:r>
              <a:rPr lang="en-US" dirty="0" err="1"/>
              <a:t>KafkaTwitter</a:t>
            </a:r>
            <a:r>
              <a:rPr lang="en-US" dirty="0"/>
              <a:t> project in Eclipse and we will see the tweets from the twitter in the console</a:t>
            </a:r>
          </a:p>
          <a:p>
            <a:r>
              <a:rPr lang="en-US" dirty="0"/>
              <a:t>Step 8: Run </a:t>
            </a:r>
            <a:r>
              <a:rPr lang="en-US" dirty="0" err="1"/>
              <a:t>KafkaSpark</a:t>
            </a:r>
            <a:r>
              <a:rPr lang="en-US" dirty="0"/>
              <a:t> project  in Eclipse and it will filter and aggregate the data and save into HBase.</a:t>
            </a:r>
          </a:p>
          <a:p>
            <a:r>
              <a:rPr lang="en" dirty="0"/>
              <a:t>Step 9: Login Cloudera Manager and start Spark, Hue, H</a:t>
            </a:r>
            <a:r>
              <a:rPr lang="en-US" dirty="0"/>
              <a:t>b</a:t>
            </a:r>
            <a:r>
              <a:rPr lang="en" dirty="0"/>
              <a:t>ase in the browser.</a:t>
            </a:r>
          </a:p>
          <a:p>
            <a:r>
              <a:rPr lang="en" dirty="0"/>
              <a:t>Step 10: Go to the H</a:t>
            </a:r>
            <a:r>
              <a:rPr lang="en-US" dirty="0"/>
              <a:t>b</a:t>
            </a:r>
            <a:r>
              <a:rPr lang="en" dirty="0"/>
              <a:t>ase browser and we view see the two tables</a:t>
            </a:r>
          </a:p>
          <a:p>
            <a:r>
              <a:rPr lang="en" dirty="0"/>
              <a:t>Step 11: Then we will select the table and we can view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0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53491"/>
            <a:ext cx="9779182" cy="39901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Twitter API Overview</a:t>
            </a:r>
          </a:p>
          <a:p>
            <a:r>
              <a:rPr lang="en-US" dirty="0"/>
              <a:t>Kafka Overview</a:t>
            </a:r>
          </a:p>
          <a:p>
            <a:r>
              <a:rPr lang="en-US" dirty="0"/>
              <a:t>Spark Streaming</a:t>
            </a:r>
          </a:p>
          <a:p>
            <a:r>
              <a:rPr lang="en-US" dirty="0"/>
              <a:t>Kafka to HBase</a:t>
            </a:r>
          </a:p>
          <a:p>
            <a:r>
              <a:rPr lang="en-US" dirty="0"/>
              <a:t>Project Setup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First, I get the twitter real streaming data using Twitter API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I used </a:t>
            </a:r>
            <a:r>
              <a:rPr lang="en-US" sz="2800" b="0" dirty="0" err="1"/>
              <a:t>Kapka</a:t>
            </a:r>
            <a:r>
              <a:rPr lang="en-US" sz="2800" b="0" dirty="0"/>
              <a:t> topic of Kafka messaging tool for store tweets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Using Spark Streaming to get twitter data from Kafka and apply some filter and aggregation to give structure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Then use HBase table for store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37" y="381000"/>
            <a:ext cx="9779183" cy="1325563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B813EC-D603-19C1-78EE-47795E2C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36" y="1897912"/>
            <a:ext cx="9656384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CentOS Version 6.7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Version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Eclipse Version LUNA 4.4.2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Twitter API Version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Kafka Version 3.1.0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Spark Version 1.6.0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HBase Version 1.3.2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  <p:pic>
        <p:nvPicPr>
          <p:cNvPr id="9" name="Google Shape;204;p21">
            <a:extLst>
              <a:ext uri="{FF2B5EF4-FFF2-40B4-BE49-F238E27FC236}">
                <a16:creationId xmlns:a16="http://schemas.microsoft.com/office/drawing/2014/main" id="{F18D881B-ADA6-F87B-B421-15CB6BCE41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376" y="2429459"/>
            <a:ext cx="1051573" cy="999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8;p21">
            <a:extLst>
              <a:ext uri="{FF2B5EF4-FFF2-40B4-BE49-F238E27FC236}">
                <a16:creationId xmlns:a16="http://schemas.microsoft.com/office/drawing/2014/main" id="{4F90A3B8-B716-2B1C-1813-75E45AE88AFC}"/>
              </a:ext>
            </a:extLst>
          </p:cNvPr>
          <p:cNvSpPr/>
          <p:nvPr/>
        </p:nvSpPr>
        <p:spPr>
          <a:xfrm>
            <a:off x="2045530" y="2814346"/>
            <a:ext cx="1051573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209;p21">
            <a:extLst>
              <a:ext uri="{FF2B5EF4-FFF2-40B4-BE49-F238E27FC236}">
                <a16:creationId xmlns:a16="http://schemas.microsoft.com/office/drawing/2014/main" id="{D2EF3E35-2017-B94C-1BED-4075221F8E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70"/>
          <a:stretch/>
        </p:blipFill>
        <p:spPr>
          <a:xfrm>
            <a:off x="5218679" y="2618971"/>
            <a:ext cx="1302076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0;p21">
            <a:extLst>
              <a:ext uri="{FF2B5EF4-FFF2-40B4-BE49-F238E27FC236}">
                <a16:creationId xmlns:a16="http://schemas.microsoft.com/office/drawing/2014/main" id="{325CC6C8-BED3-2189-8792-7B5B22D2FD4E}"/>
              </a:ext>
            </a:extLst>
          </p:cNvPr>
          <p:cNvSpPr/>
          <p:nvPr/>
        </p:nvSpPr>
        <p:spPr>
          <a:xfrm>
            <a:off x="4480418" y="2814346"/>
            <a:ext cx="677730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1;p21">
            <a:extLst>
              <a:ext uri="{FF2B5EF4-FFF2-40B4-BE49-F238E27FC236}">
                <a16:creationId xmlns:a16="http://schemas.microsoft.com/office/drawing/2014/main" id="{EB4D7505-6A84-855C-7548-4F9FC6023E43}"/>
              </a:ext>
            </a:extLst>
          </p:cNvPr>
          <p:cNvSpPr txBox="1"/>
          <p:nvPr/>
        </p:nvSpPr>
        <p:spPr>
          <a:xfrm>
            <a:off x="898812" y="3429000"/>
            <a:ext cx="114671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Twitter </a:t>
            </a:r>
            <a:r>
              <a:rPr lang="en-GB" sz="1400" dirty="0" err="1">
                <a:latin typeface="Lato"/>
                <a:ea typeface="Lato"/>
                <a:cs typeface="Lato"/>
                <a:sym typeface="Lato"/>
              </a:rPr>
              <a:t>DataSource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16;p21">
            <a:extLst>
              <a:ext uri="{FF2B5EF4-FFF2-40B4-BE49-F238E27FC236}">
                <a16:creationId xmlns:a16="http://schemas.microsoft.com/office/drawing/2014/main" id="{B35636BF-9D88-154D-3636-23DB725A90A5}"/>
              </a:ext>
            </a:extLst>
          </p:cNvPr>
          <p:cNvSpPr/>
          <p:nvPr/>
        </p:nvSpPr>
        <p:spPr>
          <a:xfrm>
            <a:off x="6583319" y="2814346"/>
            <a:ext cx="613999" cy="27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7733E5-13AD-E60F-951A-25569D9B21E4}"/>
              </a:ext>
            </a:extLst>
          </p:cNvPr>
          <p:cNvSpPr/>
          <p:nvPr/>
        </p:nvSpPr>
        <p:spPr>
          <a:xfrm>
            <a:off x="3212693" y="2583308"/>
            <a:ext cx="1160044" cy="702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Kafka Producer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7CEFBC-FFEC-EE70-26E2-4E318F2E67E2}"/>
              </a:ext>
            </a:extLst>
          </p:cNvPr>
          <p:cNvSpPr/>
          <p:nvPr/>
        </p:nvSpPr>
        <p:spPr>
          <a:xfrm>
            <a:off x="7294303" y="2537181"/>
            <a:ext cx="1302075" cy="702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Kafka Consumer</a:t>
            </a:r>
          </a:p>
          <a:p>
            <a:pPr algn="ctr"/>
            <a:endParaRPr lang="en-US" dirty="0"/>
          </a:p>
        </p:txBody>
      </p:sp>
      <p:sp>
        <p:nvSpPr>
          <p:cNvPr id="25" name="Google Shape;216;p21">
            <a:extLst>
              <a:ext uri="{FF2B5EF4-FFF2-40B4-BE49-F238E27FC236}">
                <a16:creationId xmlns:a16="http://schemas.microsoft.com/office/drawing/2014/main" id="{7EF4E6F4-164F-40C2-9944-9BB10C7E2C37}"/>
              </a:ext>
            </a:extLst>
          </p:cNvPr>
          <p:cNvSpPr/>
          <p:nvPr/>
        </p:nvSpPr>
        <p:spPr>
          <a:xfrm>
            <a:off x="8672869" y="2776818"/>
            <a:ext cx="658176" cy="2752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3;p21">
            <a:extLst>
              <a:ext uri="{FF2B5EF4-FFF2-40B4-BE49-F238E27FC236}">
                <a16:creationId xmlns:a16="http://schemas.microsoft.com/office/drawing/2014/main" id="{5C75828D-73D7-AA19-C376-E0616D803D5C}"/>
              </a:ext>
            </a:extLst>
          </p:cNvPr>
          <p:cNvSpPr/>
          <p:nvPr/>
        </p:nvSpPr>
        <p:spPr>
          <a:xfrm rot="5400000">
            <a:off x="9659620" y="3840719"/>
            <a:ext cx="964811" cy="3315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rgbClr val="008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12;p21">
            <a:extLst>
              <a:ext uri="{FF2B5EF4-FFF2-40B4-BE49-F238E27FC236}">
                <a16:creationId xmlns:a16="http://schemas.microsoft.com/office/drawing/2014/main" id="{B368425D-1861-91D1-AC86-0FD53F47EC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2322" y="2369797"/>
            <a:ext cx="1410162" cy="105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11;p21">
            <a:extLst>
              <a:ext uri="{FF2B5EF4-FFF2-40B4-BE49-F238E27FC236}">
                <a16:creationId xmlns:a16="http://schemas.microsoft.com/office/drawing/2014/main" id="{82200F6D-9C04-BA8D-9F6A-87EE6C4FA284}"/>
              </a:ext>
            </a:extLst>
          </p:cNvPr>
          <p:cNvSpPr txBox="1"/>
          <p:nvPr/>
        </p:nvSpPr>
        <p:spPr>
          <a:xfrm>
            <a:off x="10179073" y="3502616"/>
            <a:ext cx="1146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Result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211;p21">
            <a:extLst>
              <a:ext uri="{FF2B5EF4-FFF2-40B4-BE49-F238E27FC236}">
                <a16:creationId xmlns:a16="http://schemas.microsoft.com/office/drawing/2014/main" id="{97F9714E-D523-E4B0-2E6A-F4661CE1D9C9}"/>
              </a:ext>
            </a:extLst>
          </p:cNvPr>
          <p:cNvSpPr txBox="1"/>
          <p:nvPr/>
        </p:nvSpPr>
        <p:spPr>
          <a:xfrm>
            <a:off x="5312959" y="3329295"/>
            <a:ext cx="114671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Lato"/>
                <a:ea typeface="Lato"/>
                <a:cs typeface="Lato"/>
                <a:sym typeface="Lato"/>
              </a:rPr>
              <a:t>Kafka Topic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018E0D13-84EA-FA89-41A3-F5013879E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331" y="4605198"/>
            <a:ext cx="1307484" cy="9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Twitter API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Twitter Live Data Analyzer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D8C51-AFF0-FFF6-84AB-2306B89B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3" y="1922036"/>
            <a:ext cx="11012079" cy="42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Kafka Overview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r>
              <a:rPr lang="en-US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902830" y="2050472"/>
            <a:ext cx="10678142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2230582"/>
            <a:ext cx="10678142" cy="435032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Download Kafka (</a:t>
            </a:r>
            <a:r>
              <a:rPr lang="en-US" sz="2800" dirty="0">
                <a:hlinkClick r:id="rId2"/>
              </a:rPr>
              <a:t>https://kafka.apache.org/downloads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Start Zookeeper from Kafka directory (bin/zookeeper-server-start.sh config/</a:t>
            </a:r>
            <a:r>
              <a:rPr lang="en-US" sz="2800" b="0" dirty="0" err="1"/>
              <a:t>zookeeper.properties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Start Kafka server (bin/kafka-server-start.sh config/</a:t>
            </a:r>
            <a:r>
              <a:rPr lang="en-US" sz="2800" b="0" dirty="0" err="1"/>
              <a:t>server.properties</a:t>
            </a:r>
            <a:r>
              <a:rPr lang="en-US" sz="2800" b="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Create Kafka topic (bin/kafka-console-consumer.sh --bootstrap-server localhost:9092 --topic tweet-topic --from-beginning)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/>
              <a:t>Kafka Producer (bin/kafka-console-producer.sh --broker-list localhost:9092 --topic tweet-topic)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1037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Using Twitter Bearer token get the tweets from Twitter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Use Stream GET API </a:t>
            </a:r>
            <a:r>
              <a:rPr lang="en-US" sz="1800" dirty="0">
                <a:solidFill>
                  <a:srgbClr val="2A00FF"/>
                </a:solidFill>
                <a:highlight>
                  <a:srgbClr val="E8F2FE"/>
                </a:highlight>
                <a:latin typeface="Monospace"/>
                <a:hlinkClick r:id="rId2"/>
              </a:rPr>
              <a:t>https://api.twitter.com/2/tweets/sample/stream</a:t>
            </a:r>
            <a:r>
              <a:rPr lang="en-US" sz="2800" b="0" dirty="0"/>
              <a:t> for streaming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8405-DFF9-7259-B745-205DE9864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93" y="3130034"/>
            <a:ext cx="9011537" cy="32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/>
          <a:lstStyle/>
          <a:p>
            <a:r>
              <a:rPr lang="en-US" dirty="0"/>
              <a:t>Spark Streaming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52D104B6-D63E-FE41-98E2-AF7FB6EA648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Twitter Live Data Analyzer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8AC90E20-80A6-AD81-B818-502EF55270C5}"/>
              </a:ext>
            </a:extLst>
          </p:cNvPr>
          <p:cNvSpPr txBox="1">
            <a:spLocks/>
          </p:cNvSpPr>
          <p:nvPr/>
        </p:nvSpPr>
        <p:spPr>
          <a:xfrm>
            <a:off x="498764" y="2050472"/>
            <a:ext cx="11485418" cy="407323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798723-9CE6-483C-9EEF-EEDAFF2D59B0}"/>
              </a:ext>
            </a:extLst>
          </p:cNvPr>
          <p:cNvSpPr txBox="1">
            <a:spLocks/>
          </p:cNvSpPr>
          <p:nvPr/>
        </p:nvSpPr>
        <p:spPr>
          <a:xfrm>
            <a:off x="750430" y="1930689"/>
            <a:ext cx="10678142" cy="479078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D3841-0A46-9BA3-29D0-EA448639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43" y="1706563"/>
            <a:ext cx="8408530" cy="44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1914</TotalTime>
  <Words>504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Monospace</vt:lpstr>
      <vt:lpstr>Tenorite</vt:lpstr>
      <vt:lpstr>Office Theme</vt:lpstr>
      <vt:lpstr> Big Data Technology Twitter Live Data Analyzer</vt:lpstr>
      <vt:lpstr>Content</vt:lpstr>
      <vt:lpstr>Project Overview</vt:lpstr>
      <vt:lpstr>Technologies Used</vt:lpstr>
      <vt:lpstr>Project Architecture</vt:lpstr>
      <vt:lpstr>Twitter API Overview</vt:lpstr>
      <vt:lpstr>Kafka Overview</vt:lpstr>
      <vt:lpstr>Spark Streaming</vt:lpstr>
      <vt:lpstr>Spark Streaming …</vt:lpstr>
      <vt:lpstr>Kafka to HBase</vt:lpstr>
      <vt:lpstr>Kafka to HBase…</vt:lpstr>
      <vt:lpstr>Project Setup</vt:lpstr>
      <vt:lpstr>Project Setup…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Chandan Karmakar</dc:creator>
  <cp:lastModifiedBy>Chandan Karmakar</cp:lastModifiedBy>
  <cp:revision>34</cp:revision>
  <dcterms:created xsi:type="dcterms:W3CDTF">2022-09-24T01:39:07Z</dcterms:created>
  <dcterms:modified xsi:type="dcterms:W3CDTF">2022-09-26T04:35:46Z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