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79" r:id="rId9"/>
    <p:sldId id="280" r:id="rId10"/>
    <p:sldId id="281" r:id="rId11"/>
    <p:sldId id="26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B26-8F7F-4DE6-B38D-8AD6426406F5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9EAA-1A8F-463D-8738-243AE43F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B26-8F7F-4DE6-B38D-8AD6426406F5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9EAA-1A8F-463D-8738-243AE43F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6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B26-8F7F-4DE6-B38D-8AD6426406F5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9EAA-1A8F-463D-8738-243AE43F235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244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B26-8F7F-4DE6-B38D-8AD6426406F5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9EAA-1A8F-463D-8738-243AE43F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B26-8F7F-4DE6-B38D-8AD6426406F5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9EAA-1A8F-463D-8738-243AE43F23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373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B26-8F7F-4DE6-B38D-8AD6426406F5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9EAA-1A8F-463D-8738-243AE43F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3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B26-8F7F-4DE6-B38D-8AD6426406F5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9EAA-1A8F-463D-8738-243AE43F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90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B26-8F7F-4DE6-B38D-8AD6426406F5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9EAA-1A8F-463D-8738-243AE43F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5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B26-8F7F-4DE6-B38D-8AD6426406F5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9EAA-1A8F-463D-8738-243AE43F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B26-8F7F-4DE6-B38D-8AD6426406F5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9EAA-1A8F-463D-8738-243AE43F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8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B26-8F7F-4DE6-B38D-8AD6426406F5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9EAA-1A8F-463D-8738-243AE43F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B26-8F7F-4DE6-B38D-8AD6426406F5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9EAA-1A8F-463D-8738-243AE43F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B26-8F7F-4DE6-B38D-8AD6426406F5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9EAA-1A8F-463D-8738-243AE43F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2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B26-8F7F-4DE6-B38D-8AD6426406F5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9EAA-1A8F-463D-8738-243AE43F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B26-8F7F-4DE6-B38D-8AD6426406F5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9EAA-1A8F-463D-8738-243AE43F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8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B26-8F7F-4DE6-B38D-8AD6426406F5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9EAA-1A8F-463D-8738-243AE43F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9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9B26-8F7F-4DE6-B38D-8AD6426406F5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959EAA-1A8F-463D-8738-243AE43F2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4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4B13-744C-4411-BC9D-68B9A176C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33BEF-8716-4867-881C-B48FC470A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575" y="5426405"/>
            <a:ext cx="8812567" cy="105418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(Body)"/>
              </a:rPr>
              <a:t>ANKIT CHAND</a:t>
            </a:r>
          </a:p>
          <a:p>
            <a:pPr algn="l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(Body)"/>
              </a:rPr>
              <a:t>                                                                                                           DDS2020080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9566B-357A-4183-8BDA-07FE6910E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" y="-25223"/>
            <a:ext cx="12177290" cy="48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3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D65E-FE3A-43EF-B494-F2795032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Data Preprocessing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B07C-49DD-4501-9C7C-B83A5EBDA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Used </a:t>
            </a:r>
            <a:r>
              <a:rPr lang="en-US" sz="2800" dirty="0" err="1"/>
              <a:t>boxcox</a:t>
            </a:r>
            <a:r>
              <a:rPr lang="en-US" sz="2800" dirty="0"/>
              <a:t> for positively skewed datasets and logarithm for negatively skewed dataset.</a:t>
            </a:r>
          </a:p>
          <a:p>
            <a:r>
              <a:rPr lang="en-IN" sz="2800" dirty="0"/>
              <a:t>Created dummies for categorical data.</a:t>
            </a:r>
          </a:p>
          <a:p>
            <a:pPr marL="0" indent="0">
              <a:buNone/>
            </a:pPr>
            <a:endParaRPr lang="en-IN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854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9F88-8591-4D4D-A7DC-BDDDB6C7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Candidate Models used here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FDB6-7922-45D6-962F-A174C7D6F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Autofit/>
          </a:bodyPr>
          <a:lstStyle/>
          <a:p>
            <a:r>
              <a:rPr lang="en-US" sz="2400" dirty="0"/>
              <a:t>Used Light boost(LGBM) and got accuracy as </a:t>
            </a:r>
            <a:r>
              <a:rPr lang="en-IN" sz="2400" dirty="0"/>
              <a:t>96.457</a:t>
            </a:r>
            <a:r>
              <a:rPr lang="en-US" sz="2400" dirty="0"/>
              <a:t>% on test file.</a:t>
            </a:r>
          </a:p>
          <a:p>
            <a:r>
              <a:rPr lang="en-US" sz="2400" dirty="0"/>
              <a:t>Used Extreme gradient boost(Boost) and got accuracy as 96.33% on test file.</a:t>
            </a:r>
          </a:p>
          <a:p>
            <a:r>
              <a:rPr lang="en-US" sz="2400" dirty="0"/>
              <a:t>Used Gradient boost(Boost) and got accuracy as 96.31% on test file.</a:t>
            </a:r>
          </a:p>
          <a:p>
            <a:r>
              <a:rPr lang="en-US" sz="2400" dirty="0"/>
              <a:t>Used Random Forest and got accuracy as </a:t>
            </a:r>
            <a:r>
              <a:rPr lang="en-IN" sz="2400" dirty="0"/>
              <a:t>96.21</a:t>
            </a:r>
            <a:r>
              <a:rPr lang="en-US" sz="2400" dirty="0"/>
              <a:t>% on test file.</a:t>
            </a:r>
          </a:p>
          <a:p>
            <a:r>
              <a:rPr lang="en-IN" sz="2400" dirty="0"/>
              <a:t>Secured rank 34 while submitting, currently my rank is 36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715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19F7-C28C-40FF-BDCA-E6AA6B03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51" y="4922774"/>
            <a:ext cx="8596668" cy="739806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5A43AB-27F4-41B0-9295-C23071583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83767" cy="4722921"/>
          </a:xfrm>
        </p:spPr>
      </p:pic>
    </p:spTree>
    <p:extLst>
      <p:ext uri="{BB962C8B-B14F-4D97-AF65-F5344CB8AC3E}">
        <p14:creationId xmlns:p14="http://schemas.microsoft.com/office/powerpoint/2010/main" val="271524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61F4-8CDF-4239-B572-ACFFF0A8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Problem Statement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E1FA-08A4-4435-8B77-242DAB68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07" y="2107324"/>
            <a:ext cx="8596668" cy="2047426"/>
          </a:xfrm>
        </p:spPr>
        <p:txBody>
          <a:bodyPr>
            <a:normAutofit/>
          </a:bodyPr>
          <a:lstStyle/>
          <a:p>
            <a:r>
              <a:rPr lang="en-US" sz="2800" dirty="0"/>
              <a:t>Goal of this project is to implement machine learning model to predict the power that is generated (in KW/h) based on the various features provided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361487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43AE-ABE4-4C07-B0E5-3A987F00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	</a:t>
            </a:r>
            <a:r>
              <a:rPr lang="en-US" sz="4000" b="1" dirty="0"/>
              <a:t>Dataset Size</a:t>
            </a:r>
            <a:r>
              <a:rPr lang="en-US" sz="4000" dirty="0"/>
              <a:t>	</a:t>
            </a:r>
            <a:r>
              <a:rPr lang="en-US" sz="4400" dirty="0"/>
              <a:t>	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5424-69F4-49E0-A639-C916BC1A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88786"/>
          </a:xfrm>
        </p:spPr>
        <p:txBody>
          <a:bodyPr>
            <a:normAutofit/>
          </a:bodyPr>
          <a:lstStyle/>
          <a:p>
            <a:r>
              <a:rPr lang="en-US" sz="2800" b="1" dirty="0"/>
              <a:t>Train Dataset</a:t>
            </a:r>
            <a:r>
              <a:rPr lang="en-US" sz="2800" dirty="0"/>
              <a:t>: [28200 x 22] </a:t>
            </a:r>
          </a:p>
          <a:p>
            <a:r>
              <a:rPr lang="en-US" sz="2800" b="1" dirty="0"/>
              <a:t>Test.csv: </a:t>
            </a:r>
            <a:r>
              <a:rPr lang="en-US" sz="2800" dirty="0"/>
              <a:t>[12086 x 21excluding the headers] </a:t>
            </a:r>
          </a:p>
          <a:p>
            <a:r>
              <a:rPr lang="en-US" sz="2800" dirty="0"/>
              <a:t>Target column is to predict the power that is generated (in KW/h)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8634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D9E7-AC5B-4BD4-8701-A0CA7404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DFF8-9771-4526-BD3C-F4013D0E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Understanding data with visualization.</a:t>
            </a:r>
          </a:p>
          <a:p>
            <a:r>
              <a:rPr lang="en-US" sz="2800" dirty="0"/>
              <a:t>Pre-Process data</a:t>
            </a:r>
          </a:p>
          <a:p>
            <a:r>
              <a:rPr lang="en-US" sz="2800" dirty="0"/>
              <a:t>Feature Selection</a:t>
            </a:r>
          </a:p>
          <a:p>
            <a:r>
              <a:rPr lang="en-US" sz="2800" dirty="0"/>
              <a:t>Evaluate Algorithm</a:t>
            </a:r>
          </a:p>
          <a:p>
            <a:r>
              <a:rPr lang="en-US" sz="2800" dirty="0"/>
              <a:t>Algorithm Evaluation metrices</a:t>
            </a:r>
          </a:p>
          <a:p>
            <a:r>
              <a:rPr lang="en-US" sz="2800" dirty="0"/>
              <a:t>Model Selection based on the candidate models.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6323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C314-DF8F-4D7A-AE8E-16D43B2B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		Some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985F-E82C-4AA1-8E4B-856A85828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60" y="5584054"/>
            <a:ext cx="9005042" cy="1273946"/>
          </a:xfrm>
        </p:spPr>
        <p:txBody>
          <a:bodyPr>
            <a:normAutofit/>
          </a:bodyPr>
          <a:lstStyle/>
          <a:p>
            <a:r>
              <a:rPr lang="en-US" sz="2000" dirty="0"/>
              <a:t>most of the </a:t>
            </a:r>
            <a:r>
              <a:rPr lang="en-US" sz="2000" dirty="0" err="1"/>
              <a:t>cloud_level</a:t>
            </a:r>
            <a:r>
              <a:rPr lang="en-US" sz="2000" dirty="0"/>
              <a:t> range between -200 to 300 (m/s), and helps windmill to generate power ranging approx. 13kW/h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4F7532-D89B-43AA-8C98-5DC16998F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13897"/>
            <a:ext cx="10120543" cy="354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0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FFE0CC-EA53-4AF9-A82C-FC153ED6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6" y="5228948"/>
            <a:ext cx="8602462" cy="1629052"/>
          </a:xfrm>
        </p:spPr>
        <p:txBody>
          <a:bodyPr>
            <a:normAutofit/>
          </a:bodyPr>
          <a:lstStyle/>
          <a:p>
            <a:r>
              <a:rPr lang="en-US" sz="2000" dirty="0"/>
              <a:t>most of the </a:t>
            </a:r>
            <a:r>
              <a:rPr lang="en-US" sz="2000" dirty="0" err="1"/>
              <a:t>cloud_level</a:t>
            </a:r>
            <a:r>
              <a:rPr lang="en-US" sz="2000" dirty="0"/>
              <a:t> range between 0 to 50(°C), and helps windmill to generate power ranging approx. 16kW/h</a:t>
            </a:r>
          </a:p>
          <a:p>
            <a:r>
              <a:rPr lang="en-US" sz="2000" dirty="0"/>
              <a:t>clearly there were outlier in -100°C, where concentration </a:t>
            </a:r>
            <a:r>
              <a:rPr lang="en-US" sz="2000" dirty="0" err="1"/>
              <a:t>cloud_level</a:t>
            </a:r>
            <a:r>
              <a:rPr lang="en-US" sz="2000" dirty="0"/>
              <a:t> is seen.</a:t>
            </a:r>
          </a:p>
          <a:p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AB813D-04A3-48DE-B0CB-CD120C935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1" y="940926"/>
            <a:ext cx="9641635" cy="357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4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4256-885B-4C5A-974D-B39EF2F1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40528"/>
            <a:ext cx="4367312" cy="213072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4A8B-5724-450B-9124-7F0932543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3684233"/>
            <a:ext cx="5388746" cy="3173767"/>
          </a:xfrm>
        </p:spPr>
        <p:txBody>
          <a:bodyPr>
            <a:normAutofit/>
          </a:bodyPr>
          <a:lstStyle/>
          <a:p>
            <a:r>
              <a:rPr lang="en-US" sz="2000" dirty="0"/>
              <a:t>most of the </a:t>
            </a:r>
            <a:r>
              <a:rPr lang="en-US" sz="2000" dirty="0" err="1"/>
              <a:t>cloud_level</a:t>
            </a:r>
            <a:r>
              <a:rPr lang="en-US" sz="2000" dirty="0"/>
              <a:t> range between     -10 to 100(°C), and helps windmill to generate power ranging approx. 16kW/h</a:t>
            </a:r>
          </a:p>
          <a:p>
            <a:r>
              <a:rPr lang="en-US" sz="2000" dirty="0"/>
              <a:t>From the above density plot of feature "</a:t>
            </a:r>
            <a:r>
              <a:rPr lang="en-US" sz="2000" dirty="0" err="1"/>
              <a:t>shaft_temperature</a:t>
            </a:r>
            <a:r>
              <a:rPr lang="en-US" sz="2000" dirty="0"/>
              <a:t>(°C)", we found that the distribution of "</a:t>
            </a:r>
            <a:r>
              <a:rPr lang="en-US" sz="2000" dirty="0" err="1"/>
              <a:t>shaft_temperature</a:t>
            </a:r>
            <a:r>
              <a:rPr lang="en-US" sz="2000" dirty="0"/>
              <a:t>(°C)" is almost same in training and testing dataset, so we are not changing anything in it.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D66C6-AC5C-49A2-B296-303F3322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177" y="3386743"/>
            <a:ext cx="5825073" cy="346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2B0ABD-73DA-47E9-876B-2ADE490BE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990394" cy="338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41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4448-C31E-4F1F-B5CF-20CEA7492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83" y="5956916"/>
            <a:ext cx="8732996" cy="9010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the above distribution of "</a:t>
            </a:r>
            <a:r>
              <a:rPr lang="en-US" dirty="0" err="1"/>
              <a:t>blades_angle</a:t>
            </a:r>
            <a:r>
              <a:rPr lang="en-US" dirty="0"/>
              <a:t>(°)" and "</a:t>
            </a:r>
            <a:r>
              <a:rPr lang="en-US" dirty="0" err="1"/>
              <a:t>motor_torque</a:t>
            </a:r>
            <a:r>
              <a:rPr lang="en-US" dirty="0"/>
              <a:t>(N-m)" is almost same in training and testing dataset, so we are not changing anything in it.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D4F69497-C4CF-422D-9DC9-4740F173F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8509"/>
            <a:ext cx="8668168" cy="292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D7A8BDE-1FD3-4FD2-9274-80216CB6E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68168" cy="293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17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FFCD-E4B9-469B-8731-AE744167B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5" y="6214369"/>
            <a:ext cx="8946060" cy="643630"/>
          </a:xfrm>
        </p:spPr>
        <p:txBody>
          <a:bodyPr>
            <a:noAutofit/>
          </a:bodyPr>
          <a:lstStyle/>
          <a:p>
            <a:r>
              <a:rPr lang="en-US" sz="1600" dirty="0"/>
              <a:t>From the above plot, features “</a:t>
            </a:r>
            <a:r>
              <a:rPr lang="en-US" sz="1600" dirty="0" err="1"/>
              <a:t>motor_torque</a:t>
            </a:r>
            <a:r>
              <a:rPr lang="en-US" sz="1600" dirty="0"/>
              <a:t>(N-m)” and “</a:t>
            </a:r>
            <a:r>
              <a:rPr lang="en-US" sz="1600" dirty="0" err="1"/>
              <a:t>generator_temperature</a:t>
            </a:r>
            <a:r>
              <a:rPr lang="en-US" sz="1600" dirty="0"/>
              <a:t>(°C)” are highly correlated and therefore we will be dropping one of them in the end.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97D576-CA1D-40F8-8375-CB36B554F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67044" cy="63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7812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423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 (Body)</vt:lpstr>
      <vt:lpstr>Trebuchet MS</vt:lpstr>
      <vt:lpstr>Wingdings 3</vt:lpstr>
      <vt:lpstr>Facet</vt:lpstr>
      <vt:lpstr>PowerPoint Presentation</vt:lpstr>
      <vt:lpstr>Problem Statement</vt:lpstr>
      <vt:lpstr> Dataset Size  </vt:lpstr>
      <vt:lpstr>Approach</vt:lpstr>
      <vt:lpstr>  Some Inference</vt:lpstr>
      <vt:lpstr>PowerPoint Presentation</vt:lpstr>
      <vt:lpstr>PowerPoint Presentation</vt:lpstr>
      <vt:lpstr>PowerPoint Presentation</vt:lpstr>
      <vt:lpstr>PowerPoint Presentation</vt:lpstr>
      <vt:lpstr>Data Preprocessing</vt:lpstr>
      <vt:lpstr>Candidate Models used here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Abhisek Chand</dc:creator>
  <cp:lastModifiedBy>Abhisek Chand</cp:lastModifiedBy>
  <cp:revision>15</cp:revision>
  <dcterms:created xsi:type="dcterms:W3CDTF">2021-05-12T11:43:12Z</dcterms:created>
  <dcterms:modified xsi:type="dcterms:W3CDTF">2021-05-12T17:12:35Z</dcterms:modified>
</cp:coreProperties>
</file>