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6" r:id="rId60"/>
    <p:sldId id="317" r:id="rId61"/>
    <p:sldId id="315"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5" r:id="rId79"/>
    <p:sldId id="336" r:id="rId80"/>
    <p:sldId id="337" r:id="rId81"/>
    <p:sldId id="338" r:id="rId82"/>
    <p:sldId id="334" r:id="rId83"/>
    <p:sldId id="339" r:id="rId84"/>
    <p:sldId id="340" r:id="rId85"/>
    <p:sldId id="341" r:id="rId86"/>
    <p:sldId id="342" r:id="rId87"/>
    <p:sldId id="343" r:id="rId88"/>
    <p:sldId id="345" r:id="rId89"/>
    <p:sldId id="344"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6CE9A9-F893-40E2-8D14-0B5ADA398714}" type="datetimeFigureOut">
              <a:rPr lang="en-IN" smtClean="0"/>
              <a:t>10-05-2022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D112DF-22DF-403A-B693-E6B171877301}" type="slidenum">
              <a:rPr lang="en-IN" smtClean="0"/>
              <a:t>‹#›</a:t>
            </a:fld>
            <a:endParaRPr lang="en-IN"/>
          </a:p>
        </p:txBody>
      </p:sp>
    </p:spTree>
    <p:extLst>
      <p:ext uri="{BB962C8B-B14F-4D97-AF65-F5344CB8AC3E}">
        <p14:creationId xmlns:p14="http://schemas.microsoft.com/office/powerpoint/2010/main" val="536016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7FBFAB-EFAB-4C43-8598-D0238ACDB839}" type="slidenum">
              <a:rPr lang="en-US" smtClean="0"/>
              <a:pPr/>
              <a:t>96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6E895AA-0A31-426C-B7A2-6488FD4173C1}"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67F0C3-B4AB-4D0E-8142-28A98CCBF739}" type="slidenum">
              <a:rPr lang="en-IN" smtClean="0"/>
              <a:t>‹#›</a:t>
            </a:fld>
            <a:endParaRPr lang="en-IN"/>
          </a:p>
        </p:txBody>
      </p:sp>
    </p:spTree>
    <p:extLst>
      <p:ext uri="{BB962C8B-B14F-4D97-AF65-F5344CB8AC3E}">
        <p14:creationId xmlns:p14="http://schemas.microsoft.com/office/powerpoint/2010/main" val="781071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E895AA-0A31-426C-B7A2-6488FD4173C1}"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67F0C3-B4AB-4D0E-8142-28A98CCBF739}" type="slidenum">
              <a:rPr lang="en-IN" smtClean="0"/>
              <a:t>‹#›</a:t>
            </a:fld>
            <a:endParaRPr lang="en-IN"/>
          </a:p>
        </p:txBody>
      </p:sp>
    </p:spTree>
    <p:extLst>
      <p:ext uri="{BB962C8B-B14F-4D97-AF65-F5344CB8AC3E}">
        <p14:creationId xmlns:p14="http://schemas.microsoft.com/office/powerpoint/2010/main" val="951618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E895AA-0A31-426C-B7A2-6488FD4173C1}"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67F0C3-B4AB-4D0E-8142-28A98CCBF739}" type="slidenum">
              <a:rPr lang="en-IN" smtClean="0"/>
              <a:t>‹#›</a:t>
            </a:fld>
            <a:endParaRPr lang="en-IN"/>
          </a:p>
        </p:txBody>
      </p:sp>
    </p:spTree>
    <p:extLst>
      <p:ext uri="{BB962C8B-B14F-4D97-AF65-F5344CB8AC3E}">
        <p14:creationId xmlns:p14="http://schemas.microsoft.com/office/powerpoint/2010/main" val="110937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E895AA-0A31-426C-B7A2-6488FD4173C1}"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67F0C3-B4AB-4D0E-8142-28A98CCBF739}" type="slidenum">
              <a:rPr lang="en-IN" smtClean="0"/>
              <a:t>‹#›</a:t>
            </a:fld>
            <a:endParaRPr lang="en-IN"/>
          </a:p>
        </p:txBody>
      </p:sp>
    </p:spTree>
    <p:extLst>
      <p:ext uri="{BB962C8B-B14F-4D97-AF65-F5344CB8AC3E}">
        <p14:creationId xmlns:p14="http://schemas.microsoft.com/office/powerpoint/2010/main" val="3256096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E895AA-0A31-426C-B7A2-6488FD4173C1}"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67F0C3-B4AB-4D0E-8142-28A98CCBF739}" type="slidenum">
              <a:rPr lang="en-IN" smtClean="0"/>
              <a:t>‹#›</a:t>
            </a:fld>
            <a:endParaRPr lang="en-IN"/>
          </a:p>
        </p:txBody>
      </p:sp>
    </p:spTree>
    <p:extLst>
      <p:ext uri="{BB962C8B-B14F-4D97-AF65-F5344CB8AC3E}">
        <p14:creationId xmlns:p14="http://schemas.microsoft.com/office/powerpoint/2010/main" val="3210084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6E895AA-0A31-426C-B7A2-6488FD4173C1}" type="datetimeFigureOut">
              <a:rPr lang="en-IN" smtClean="0"/>
              <a:t>10-05-2022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67F0C3-B4AB-4D0E-8142-28A98CCBF739}" type="slidenum">
              <a:rPr lang="en-IN" smtClean="0"/>
              <a:t>‹#›</a:t>
            </a:fld>
            <a:endParaRPr lang="en-IN"/>
          </a:p>
        </p:txBody>
      </p:sp>
    </p:spTree>
    <p:extLst>
      <p:ext uri="{BB962C8B-B14F-4D97-AF65-F5344CB8AC3E}">
        <p14:creationId xmlns:p14="http://schemas.microsoft.com/office/powerpoint/2010/main" val="3723075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6E895AA-0A31-426C-B7A2-6488FD4173C1}" type="datetimeFigureOut">
              <a:rPr lang="en-IN" smtClean="0"/>
              <a:t>10-05-2022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67F0C3-B4AB-4D0E-8142-28A98CCBF739}" type="slidenum">
              <a:rPr lang="en-IN" smtClean="0"/>
              <a:t>‹#›</a:t>
            </a:fld>
            <a:endParaRPr lang="en-IN"/>
          </a:p>
        </p:txBody>
      </p:sp>
    </p:spTree>
    <p:extLst>
      <p:ext uri="{BB962C8B-B14F-4D97-AF65-F5344CB8AC3E}">
        <p14:creationId xmlns:p14="http://schemas.microsoft.com/office/powerpoint/2010/main" val="1014468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6E895AA-0A31-426C-B7A2-6488FD4173C1}" type="datetimeFigureOut">
              <a:rPr lang="en-IN" smtClean="0"/>
              <a:t>10-05-2022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67F0C3-B4AB-4D0E-8142-28A98CCBF739}" type="slidenum">
              <a:rPr lang="en-IN" smtClean="0"/>
              <a:t>‹#›</a:t>
            </a:fld>
            <a:endParaRPr lang="en-IN"/>
          </a:p>
        </p:txBody>
      </p:sp>
    </p:spTree>
    <p:extLst>
      <p:ext uri="{BB962C8B-B14F-4D97-AF65-F5344CB8AC3E}">
        <p14:creationId xmlns:p14="http://schemas.microsoft.com/office/powerpoint/2010/main" val="902857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895AA-0A31-426C-B7A2-6488FD4173C1}" type="datetimeFigureOut">
              <a:rPr lang="en-IN" smtClean="0"/>
              <a:t>10-05-2022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67F0C3-B4AB-4D0E-8142-28A98CCBF739}" type="slidenum">
              <a:rPr lang="en-IN" smtClean="0"/>
              <a:t>‹#›</a:t>
            </a:fld>
            <a:endParaRPr lang="en-IN"/>
          </a:p>
        </p:txBody>
      </p:sp>
    </p:spTree>
    <p:extLst>
      <p:ext uri="{BB962C8B-B14F-4D97-AF65-F5344CB8AC3E}">
        <p14:creationId xmlns:p14="http://schemas.microsoft.com/office/powerpoint/2010/main" val="2520389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E895AA-0A31-426C-B7A2-6488FD4173C1}" type="datetimeFigureOut">
              <a:rPr lang="en-IN" smtClean="0"/>
              <a:t>10-05-2022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67F0C3-B4AB-4D0E-8142-28A98CCBF739}" type="slidenum">
              <a:rPr lang="en-IN" smtClean="0"/>
              <a:t>‹#›</a:t>
            </a:fld>
            <a:endParaRPr lang="en-IN"/>
          </a:p>
        </p:txBody>
      </p:sp>
    </p:spTree>
    <p:extLst>
      <p:ext uri="{BB962C8B-B14F-4D97-AF65-F5344CB8AC3E}">
        <p14:creationId xmlns:p14="http://schemas.microsoft.com/office/powerpoint/2010/main" val="3870182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E895AA-0A31-426C-B7A2-6488FD4173C1}" type="datetimeFigureOut">
              <a:rPr lang="en-IN" smtClean="0"/>
              <a:t>10-05-2022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67F0C3-B4AB-4D0E-8142-28A98CCBF739}" type="slidenum">
              <a:rPr lang="en-IN" smtClean="0"/>
              <a:t>‹#›</a:t>
            </a:fld>
            <a:endParaRPr lang="en-IN"/>
          </a:p>
        </p:txBody>
      </p:sp>
    </p:spTree>
    <p:extLst>
      <p:ext uri="{BB962C8B-B14F-4D97-AF65-F5344CB8AC3E}">
        <p14:creationId xmlns:p14="http://schemas.microsoft.com/office/powerpoint/2010/main" val="2986118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E895AA-0A31-426C-B7A2-6488FD4173C1}" type="datetimeFigureOut">
              <a:rPr lang="en-IN" smtClean="0"/>
              <a:t>10-05-2022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67F0C3-B4AB-4D0E-8142-28A98CCBF739}" type="slidenum">
              <a:rPr lang="en-IN" smtClean="0"/>
              <a:t>‹#›</a:t>
            </a:fld>
            <a:endParaRPr lang="en-IN"/>
          </a:p>
        </p:txBody>
      </p:sp>
    </p:spTree>
    <p:extLst>
      <p:ext uri="{BB962C8B-B14F-4D97-AF65-F5344CB8AC3E}">
        <p14:creationId xmlns:p14="http://schemas.microsoft.com/office/powerpoint/2010/main" val="4273919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tbheight.html"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tbcpt.html"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rb.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checkbox.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SINGL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PWD.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ta.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selbo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fileupload.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iddenformctl.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clicbutt.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ul.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ol.html"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dl.html"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tb.html"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th.html"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cell.html"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rowspan.html"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tbbg.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tbimg.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smtClean="0"/>
              <a:t>UNIT-1</a:t>
            </a:r>
            <a:br>
              <a:rPr lang="en-US" u="sng" dirty="0" smtClean="0"/>
            </a:br>
            <a:r>
              <a:rPr lang="en-US" u="sng" dirty="0" smtClean="0"/>
              <a:t>HTML</a:t>
            </a:r>
            <a:endParaRPr lang="en-IN" u="sng" dirty="0"/>
          </a:p>
        </p:txBody>
      </p:sp>
    </p:spTree>
    <p:extLst>
      <p:ext uri="{BB962C8B-B14F-4D97-AF65-F5344CB8AC3E}">
        <p14:creationId xmlns:p14="http://schemas.microsoft.com/office/powerpoint/2010/main" val="2217045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856984" cy="6480720"/>
          </a:xfrm>
        </p:spPr>
        <p:txBody>
          <a:bodyPr>
            <a:normAutofit/>
          </a:bodyPr>
          <a:lstStyle/>
          <a:p>
            <a:pPr marL="0" indent="0">
              <a:buNone/>
            </a:pPr>
            <a:r>
              <a:rPr lang="en-US" sz="2000" b="1" u="sng" dirty="0"/>
              <a:t>HTML Links</a:t>
            </a:r>
          </a:p>
          <a:p>
            <a:r>
              <a:rPr lang="en-US" sz="2000" dirty="0"/>
              <a:t>HTML links are defined with the &lt;a&gt; tag:</a:t>
            </a:r>
          </a:p>
          <a:p>
            <a:pPr marL="0" indent="0">
              <a:buNone/>
            </a:pPr>
            <a:r>
              <a:rPr lang="en-US" sz="2000" dirty="0" smtClean="0"/>
              <a:t>&lt;!DOCTYPE html&gt;</a:t>
            </a:r>
          </a:p>
          <a:p>
            <a:pPr marL="0" indent="0">
              <a:buNone/>
            </a:pPr>
            <a:r>
              <a:rPr lang="en-US" sz="2000" dirty="0" smtClean="0"/>
              <a:t>&lt;html&gt;</a:t>
            </a:r>
          </a:p>
          <a:p>
            <a:pPr marL="0" indent="0">
              <a:buNone/>
            </a:pPr>
            <a:r>
              <a:rPr lang="en-US" sz="2000" dirty="0" smtClean="0"/>
              <a:t>&lt;body&gt;</a:t>
            </a:r>
          </a:p>
          <a:p>
            <a:pPr marL="0" indent="0">
              <a:buNone/>
            </a:pPr>
            <a:r>
              <a:rPr lang="en-US" sz="2000" dirty="0" smtClean="0"/>
              <a:t>&lt;h2&gt;HTML Links&lt;/h2&gt;</a:t>
            </a:r>
          </a:p>
          <a:p>
            <a:pPr marL="0" indent="0">
              <a:buNone/>
            </a:pPr>
            <a:r>
              <a:rPr lang="en-US" sz="2000" dirty="0" smtClean="0"/>
              <a:t>&lt;p&gt;HTML links are defined with the a tag:&lt;/p&gt;</a:t>
            </a:r>
          </a:p>
          <a:p>
            <a:pPr marL="0" indent="0">
              <a:buNone/>
            </a:pPr>
            <a:r>
              <a:rPr lang="en-US" sz="2000" dirty="0" smtClean="0"/>
              <a:t>&lt;a </a:t>
            </a:r>
            <a:r>
              <a:rPr lang="en-US" sz="2000" dirty="0" err="1" smtClean="0"/>
              <a:t>href</a:t>
            </a:r>
            <a:r>
              <a:rPr lang="en-US" sz="2000" dirty="0" smtClean="0"/>
              <a:t>="https://rguktsklm.ac.in/"&gt;This is a link&lt;/a&gt;</a:t>
            </a:r>
          </a:p>
          <a:p>
            <a:pPr marL="0" indent="0">
              <a:buNone/>
            </a:pPr>
            <a:r>
              <a:rPr lang="en-US" sz="2000" dirty="0" smtClean="0"/>
              <a:t>&lt;/body&gt;</a:t>
            </a:r>
          </a:p>
          <a:p>
            <a:pPr marL="0" indent="0">
              <a:buNone/>
            </a:pPr>
            <a:r>
              <a:rPr lang="en-US" sz="2000" dirty="0" smtClean="0"/>
              <a:t>&lt;/html&gt;</a:t>
            </a:r>
          </a:p>
          <a:p>
            <a:pPr marL="0" indent="0">
              <a:buNone/>
            </a:pPr>
            <a:endParaRPr lang="en-US" sz="2000" dirty="0"/>
          </a:p>
          <a:p>
            <a:r>
              <a:rPr lang="en-US" sz="2000" dirty="0"/>
              <a:t>The link's destination is specified in the </a:t>
            </a:r>
            <a:r>
              <a:rPr lang="en-US" sz="2000" dirty="0" err="1"/>
              <a:t>href</a:t>
            </a:r>
            <a:r>
              <a:rPr lang="en-US" sz="2000" dirty="0"/>
              <a:t> attribute. </a:t>
            </a:r>
          </a:p>
          <a:p>
            <a:r>
              <a:rPr lang="en-US" sz="2000" dirty="0"/>
              <a:t>Attributes are used to provide additional information about HTML elements.</a:t>
            </a:r>
          </a:p>
          <a:p>
            <a:pPr marL="0" indent="0">
              <a:buNone/>
            </a:pPr>
            <a:endParaRPr lang="en-US" sz="2000" dirty="0" smtClean="0"/>
          </a:p>
          <a:p>
            <a:pPr marL="0" indent="0">
              <a:buNone/>
            </a:pPr>
            <a:endParaRPr lang="en-IN" sz="2000" dirty="0"/>
          </a:p>
        </p:txBody>
      </p:sp>
    </p:spTree>
    <p:extLst>
      <p:ext uri="{BB962C8B-B14F-4D97-AF65-F5344CB8AC3E}">
        <p14:creationId xmlns:p14="http://schemas.microsoft.com/office/powerpoint/2010/main" val="172106514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856984" cy="6552728"/>
          </a:xfrm>
        </p:spPr>
        <p:txBody>
          <a:bodyPr>
            <a:normAutofit/>
          </a:bodyPr>
          <a:lstStyle/>
          <a:p>
            <a:pPr>
              <a:buNone/>
            </a:pPr>
            <a:r>
              <a:rPr lang="en-US" sz="2000" dirty="0"/>
              <a:t>&lt;</a:t>
            </a:r>
            <a:r>
              <a:rPr lang="en-US" sz="2000" dirty="0" err="1"/>
              <a:t>tr</a:t>
            </a:r>
            <a:r>
              <a:rPr lang="en-US" sz="2000" dirty="0"/>
              <a:t>&gt;</a:t>
            </a:r>
          </a:p>
          <a:p>
            <a:pPr>
              <a:buNone/>
            </a:pPr>
            <a:r>
              <a:rPr lang="en-US" sz="2000" dirty="0"/>
              <a:t>            &lt;td&gt;Row 2 Cell 2&lt;/td&gt;</a:t>
            </a:r>
          </a:p>
          <a:p>
            <a:pPr>
              <a:buNone/>
            </a:pPr>
            <a:r>
              <a:rPr lang="en-US" sz="2000" dirty="0"/>
              <a:t>            &lt;td&gt;Row 2 Cell 3&lt;/td&gt;</a:t>
            </a:r>
          </a:p>
          <a:p>
            <a:pPr>
              <a:buNone/>
            </a:pPr>
            <a:r>
              <a:rPr lang="en-US" sz="2000" dirty="0"/>
              <a:t>         &lt;/</a:t>
            </a:r>
            <a:r>
              <a:rPr lang="en-US" sz="2000" dirty="0" err="1"/>
              <a:t>tr</a:t>
            </a:r>
            <a:r>
              <a:rPr lang="en-US" sz="2000" dirty="0"/>
              <a:t>&gt;</a:t>
            </a:r>
          </a:p>
          <a:p>
            <a:pPr>
              <a:buNone/>
            </a:pPr>
            <a:r>
              <a:rPr lang="en-US" sz="2000" dirty="0"/>
              <a:t>         &lt;</a:t>
            </a:r>
            <a:r>
              <a:rPr lang="en-US" sz="2000" dirty="0" err="1"/>
              <a:t>tr</a:t>
            </a:r>
            <a:r>
              <a:rPr lang="en-US" sz="2000" dirty="0"/>
              <a:t>&gt;</a:t>
            </a:r>
          </a:p>
          <a:p>
            <a:pPr>
              <a:buNone/>
            </a:pPr>
            <a:r>
              <a:rPr lang="en-US" sz="2000" dirty="0"/>
              <a:t>            &lt;td </a:t>
            </a:r>
            <a:r>
              <a:rPr lang="en-US" sz="2000" dirty="0" err="1"/>
              <a:t>colspan</a:t>
            </a:r>
            <a:r>
              <a:rPr lang="en-US" sz="2000" dirty="0"/>
              <a:t> = "3"&gt;Row 3 Cell 1&lt;/td&gt;</a:t>
            </a:r>
          </a:p>
          <a:p>
            <a:pPr>
              <a:buNone/>
            </a:pPr>
            <a:r>
              <a:rPr lang="en-US" sz="2000" dirty="0"/>
              <a:t>         &lt;/</a:t>
            </a:r>
            <a:r>
              <a:rPr lang="en-US" sz="2000" dirty="0" err="1"/>
              <a:t>tr</a:t>
            </a:r>
            <a:r>
              <a:rPr lang="en-US" sz="2000" dirty="0"/>
              <a:t>&gt;</a:t>
            </a:r>
          </a:p>
          <a:p>
            <a:pPr>
              <a:buNone/>
            </a:pPr>
            <a:r>
              <a:rPr lang="en-US" sz="2000" dirty="0"/>
              <a:t>      &lt;/table&gt;</a:t>
            </a:r>
          </a:p>
          <a:p>
            <a:pPr>
              <a:buNone/>
            </a:pPr>
            <a:r>
              <a:rPr lang="en-US" sz="2000" dirty="0"/>
              <a:t>   &lt;/body&gt;	</a:t>
            </a:r>
          </a:p>
          <a:p>
            <a:pPr>
              <a:buNone/>
            </a:pPr>
            <a:r>
              <a:rPr lang="en-US" sz="2000" dirty="0"/>
              <a:t>&lt;/html&gt;</a:t>
            </a:r>
          </a:p>
          <a:p>
            <a:pPr marL="0" indent="0">
              <a:buNone/>
            </a:pPr>
            <a:endParaRPr lang="en-IN"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212976"/>
            <a:ext cx="684076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036983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08712"/>
          </a:xfrm>
        </p:spPr>
        <p:txBody>
          <a:bodyPr>
            <a:noAutofit/>
          </a:bodyPr>
          <a:lstStyle/>
          <a:p>
            <a:pPr>
              <a:buNone/>
            </a:pPr>
            <a:r>
              <a:rPr lang="en-US" sz="2000" u="sng" dirty="0">
                <a:hlinkClick r:id="rId2" action="ppaction://hlinkfile"/>
              </a:rPr>
              <a:t>Table Height and Width</a:t>
            </a:r>
            <a:endParaRPr lang="en-US" sz="2000" u="sng" dirty="0"/>
          </a:p>
          <a:p>
            <a:pPr>
              <a:buNone/>
            </a:pPr>
            <a:r>
              <a:rPr lang="en-US" sz="2000" dirty="0" smtClean="0"/>
              <a:t>	You </a:t>
            </a:r>
            <a:r>
              <a:rPr lang="en-US" sz="2000" dirty="0"/>
              <a:t>can set a table width and height using </a:t>
            </a:r>
            <a:r>
              <a:rPr lang="en-US" sz="2000" b="1" dirty="0"/>
              <a:t>width</a:t>
            </a:r>
            <a:r>
              <a:rPr lang="en-US" sz="2000" dirty="0"/>
              <a:t> and </a:t>
            </a:r>
            <a:r>
              <a:rPr lang="en-US" sz="2000" b="1" dirty="0" smtClean="0"/>
              <a:t>height </a:t>
            </a:r>
            <a:r>
              <a:rPr lang="en-US" sz="2000" dirty="0" smtClean="0"/>
              <a:t>attributes</a:t>
            </a:r>
            <a:r>
              <a:rPr lang="en-US" sz="2000" dirty="0"/>
              <a:t>. You can specify table width or height in terms of pixels or in terms of percentage of available screen area.</a:t>
            </a:r>
          </a:p>
          <a:p>
            <a:pPr>
              <a:buNone/>
            </a:pPr>
            <a:r>
              <a:rPr lang="en-US" sz="2000" u="sng" dirty="0" smtClean="0"/>
              <a:t>Example:</a:t>
            </a:r>
          </a:p>
          <a:p>
            <a:pPr>
              <a:buNone/>
            </a:pPr>
            <a:r>
              <a:rPr lang="en-US" sz="2000" dirty="0"/>
              <a:t>&lt;!DOCTYPE html&gt;</a:t>
            </a:r>
          </a:p>
          <a:p>
            <a:pPr>
              <a:buNone/>
            </a:pPr>
            <a:r>
              <a:rPr lang="en-US" sz="2000" dirty="0"/>
              <a:t>&lt;html&gt;</a:t>
            </a:r>
          </a:p>
          <a:p>
            <a:pPr>
              <a:buNone/>
            </a:pPr>
            <a:endParaRPr lang="en-US" sz="2000" dirty="0"/>
          </a:p>
          <a:p>
            <a:pPr>
              <a:buNone/>
            </a:pPr>
            <a:r>
              <a:rPr lang="en-US" sz="2000" dirty="0"/>
              <a:t>   &lt;head&gt;</a:t>
            </a:r>
          </a:p>
          <a:p>
            <a:pPr>
              <a:buNone/>
            </a:pPr>
            <a:r>
              <a:rPr lang="en-US" sz="2000" dirty="0"/>
              <a:t>      &lt;title&gt;HTML Table Width/Height&lt;/title&gt;</a:t>
            </a:r>
          </a:p>
          <a:p>
            <a:pPr>
              <a:buNone/>
            </a:pPr>
            <a:r>
              <a:rPr lang="en-US" sz="2000" dirty="0"/>
              <a:t>   &lt;/head&gt;</a:t>
            </a:r>
          </a:p>
          <a:p>
            <a:pPr>
              <a:buNone/>
            </a:pPr>
            <a:r>
              <a:rPr lang="en-US" sz="2000" dirty="0"/>
              <a:t>	</a:t>
            </a:r>
          </a:p>
          <a:p>
            <a:pPr>
              <a:buNone/>
            </a:pPr>
            <a:r>
              <a:rPr lang="en-US" sz="2000" dirty="0"/>
              <a:t>   &lt;body&gt;</a:t>
            </a:r>
          </a:p>
          <a:p>
            <a:pPr>
              <a:buNone/>
            </a:pPr>
            <a:r>
              <a:rPr lang="en-US" sz="2000" dirty="0"/>
              <a:t>      &lt;table border = "1" width = "400" height = "150"&gt;</a:t>
            </a:r>
          </a:p>
          <a:p>
            <a:pPr>
              <a:buNone/>
            </a:pPr>
            <a:r>
              <a:rPr lang="en-US" sz="2000" dirty="0"/>
              <a:t>         &lt;</a:t>
            </a:r>
            <a:r>
              <a:rPr lang="en-US" sz="2000" dirty="0" err="1"/>
              <a:t>tr</a:t>
            </a:r>
            <a:r>
              <a:rPr lang="en-US" sz="2000" dirty="0"/>
              <a:t>&gt;</a:t>
            </a:r>
          </a:p>
          <a:p>
            <a:pPr>
              <a:buNone/>
            </a:pPr>
            <a:r>
              <a:rPr lang="en-US" sz="2000" dirty="0"/>
              <a:t>            &lt;td&gt;Row 1, Column 1&lt;/td&gt;</a:t>
            </a:r>
          </a:p>
          <a:p>
            <a:pPr>
              <a:buNone/>
            </a:pPr>
            <a:r>
              <a:rPr lang="en-US" sz="2000" dirty="0"/>
              <a:t>            &lt;td&gt;Row 1, Column 2&lt;/td&gt;</a:t>
            </a:r>
          </a:p>
          <a:p>
            <a:pPr>
              <a:buNone/>
            </a:pPr>
            <a:r>
              <a:rPr lang="en-US" sz="2000" dirty="0"/>
              <a:t>         &lt;/</a:t>
            </a:r>
            <a:r>
              <a:rPr lang="en-US" sz="2000" dirty="0" err="1"/>
              <a:t>tr</a:t>
            </a:r>
            <a:r>
              <a:rPr lang="en-US" sz="2000" dirty="0"/>
              <a:t>&gt;</a:t>
            </a:r>
          </a:p>
          <a:p>
            <a:pPr>
              <a:buNone/>
            </a:pPr>
            <a:endParaRPr lang="en-US" sz="2000" dirty="0"/>
          </a:p>
        </p:txBody>
      </p:sp>
    </p:spTree>
    <p:extLst>
      <p:ext uri="{BB962C8B-B14F-4D97-AF65-F5344CB8AC3E}">
        <p14:creationId xmlns:p14="http://schemas.microsoft.com/office/powerpoint/2010/main" val="113609098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6632"/>
            <a:ext cx="8784976" cy="6552728"/>
          </a:xfrm>
        </p:spPr>
        <p:txBody>
          <a:bodyPr>
            <a:normAutofit/>
          </a:bodyPr>
          <a:lstStyle/>
          <a:p>
            <a:pPr>
              <a:buNone/>
            </a:pPr>
            <a:r>
              <a:rPr lang="en-US" sz="2000" dirty="0"/>
              <a:t>&lt;</a:t>
            </a:r>
            <a:r>
              <a:rPr lang="en-US" sz="2000" dirty="0" err="1"/>
              <a:t>tr</a:t>
            </a:r>
            <a:r>
              <a:rPr lang="en-US" sz="2000" dirty="0"/>
              <a:t>&gt;</a:t>
            </a:r>
          </a:p>
          <a:p>
            <a:pPr>
              <a:buNone/>
            </a:pPr>
            <a:r>
              <a:rPr lang="en-US" sz="2000" dirty="0"/>
              <a:t>            &lt;td&gt;Row 2, Column 1&lt;/td&gt;</a:t>
            </a:r>
          </a:p>
          <a:p>
            <a:pPr>
              <a:buNone/>
            </a:pPr>
            <a:r>
              <a:rPr lang="en-US" sz="2000" dirty="0"/>
              <a:t>            &lt;td&gt;Row 2, Column 2&lt;/td&gt;</a:t>
            </a:r>
          </a:p>
          <a:p>
            <a:pPr>
              <a:buNone/>
            </a:pPr>
            <a:r>
              <a:rPr lang="en-US" sz="2000" dirty="0"/>
              <a:t>         &lt;/</a:t>
            </a:r>
            <a:r>
              <a:rPr lang="en-US" sz="2000" dirty="0" err="1"/>
              <a:t>tr</a:t>
            </a:r>
            <a:r>
              <a:rPr lang="en-US" sz="2000" dirty="0"/>
              <a:t>&gt;</a:t>
            </a:r>
          </a:p>
          <a:p>
            <a:pPr>
              <a:buNone/>
            </a:pPr>
            <a:r>
              <a:rPr lang="en-US" sz="2000" dirty="0"/>
              <a:t>      &lt;/table&gt;</a:t>
            </a:r>
          </a:p>
          <a:p>
            <a:pPr>
              <a:buNone/>
            </a:pPr>
            <a:r>
              <a:rPr lang="en-US" sz="2000" dirty="0"/>
              <a:t>   &lt;/body&gt;</a:t>
            </a:r>
          </a:p>
          <a:p>
            <a:pPr>
              <a:buNone/>
            </a:pPr>
            <a:r>
              <a:rPr lang="en-US" sz="2000" dirty="0" smtClean="0"/>
              <a:t>&lt;/</a:t>
            </a:r>
            <a:r>
              <a:rPr lang="en-US" sz="2000" dirty="0"/>
              <a:t>html&gt;</a:t>
            </a:r>
          </a:p>
          <a:p>
            <a:pPr marL="0" indent="0">
              <a:buNone/>
            </a:pPr>
            <a:endParaRPr lang="en-IN"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212976"/>
            <a:ext cx="7128792"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58749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2000" b="1" u="sng" dirty="0" smtClean="0">
                <a:latin typeface="Times New Roman" pitchFamily="18" charset="0"/>
                <a:cs typeface="Times New Roman" pitchFamily="18" charset="0"/>
                <a:hlinkClick r:id="rId2" action="ppaction://hlinkfile"/>
              </a:rPr>
              <a:t>TABLE CAPTION</a:t>
            </a:r>
            <a:r>
              <a:rPr lang="en-US" sz="2000" b="1" u="sng" dirty="0" smtClean="0">
                <a:latin typeface="Times New Roman" pitchFamily="18" charset="0"/>
                <a:cs typeface="Times New Roman" pitchFamily="18" charset="0"/>
              </a:rPr>
              <a:t/>
            </a:r>
            <a:br>
              <a:rPr lang="en-US" sz="2000" b="1" u="sng" dirty="0" smtClean="0">
                <a:latin typeface="Times New Roman" pitchFamily="18" charset="0"/>
                <a:cs typeface="Times New Roman" pitchFamily="18" charset="0"/>
              </a:rPr>
            </a:br>
            <a:endParaRPr lang="en-US" sz="2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381000" y="914400"/>
            <a:ext cx="8229600" cy="5638800"/>
          </a:xfrm>
        </p:spPr>
        <p:txBody>
          <a:bodyPr>
            <a:normAutofit fontScale="47500" lnSpcReduction="20000"/>
          </a:bodyPr>
          <a:lstStyle/>
          <a:p>
            <a:pPr>
              <a:buNone/>
            </a:pPr>
            <a:r>
              <a:rPr lang="en-US" dirty="0" smtClean="0"/>
              <a:t>&lt;!DOCTYPE html&gt;</a:t>
            </a:r>
          </a:p>
          <a:p>
            <a:pPr>
              <a:buNone/>
            </a:pPr>
            <a:r>
              <a:rPr lang="en-US" dirty="0" smtClean="0"/>
              <a:t>&lt;html&gt;</a:t>
            </a:r>
          </a:p>
          <a:p>
            <a:pPr>
              <a:buNone/>
            </a:pPr>
            <a:endParaRPr lang="en-US" dirty="0" smtClean="0"/>
          </a:p>
          <a:p>
            <a:pPr>
              <a:buNone/>
            </a:pPr>
            <a:r>
              <a:rPr lang="en-US" dirty="0" smtClean="0"/>
              <a:t>   &lt;head&gt;</a:t>
            </a:r>
          </a:p>
          <a:p>
            <a:pPr>
              <a:buNone/>
            </a:pPr>
            <a:r>
              <a:rPr lang="en-US" dirty="0" smtClean="0"/>
              <a:t>      &lt;title&gt;HTML Table Caption&lt;/title&gt;</a:t>
            </a:r>
          </a:p>
          <a:p>
            <a:pPr>
              <a:buNone/>
            </a:pPr>
            <a:r>
              <a:rPr lang="en-US" dirty="0" smtClean="0"/>
              <a:t>   &lt;/head&gt;</a:t>
            </a:r>
          </a:p>
          <a:p>
            <a:pPr>
              <a:buNone/>
            </a:pPr>
            <a:r>
              <a:rPr lang="en-US" dirty="0" smtClean="0"/>
              <a:t>	</a:t>
            </a:r>
          </a:p>
          <a:p>
            <a:pPr>
              <a:buNone/>
            </a:pPr>
            <a:r>
              <a:rPr lang="en-US" dirty="0" smtClean="0"/>
              <a:t>   &lt;body&gt;</a:t>
            </a:r>
          </a:p>
          <a:p>
            <a:pPr>
              <a:buNone/>
            </a:pPr>
            <a:r>
              <a:rPr lang="en-US" dirty="0" smtClean="0"/>
              <a:t>      &lt;table border = "1" width = "100%"&gt;</a:t>
            </a:r>
          </a:p>
          <a:p>
            <a:pPr>
              <a:buNone/>
            </a:pPr>
            <a:r>
              <a:rPr lang="en-US" dirty="0" smtClean="0"/>
              <a:t>         &lt;caption&gt;This is the caption&lt;/caption&gt;</a:t>
            </a:r>
          </a:p>
          <a:p>
            <a:pPr>
              <a:buNone/>
            </a:pPr>
            <a:r>
              <a:rPr lang="en-US" dirty="0" smtClean="0"/>
              <a:t>         </a:t>
            </a:r>
          </a:p>
          <a:p>
            <a:pPr>
              <a:buNone/>
            </a:pPr>
            <a:r>
              <a:rPr lang="en-US" dirty="0" smtClean="0"/>
              <a:t>         &lt;</a:t>
            </a:r>
            <a:r>
              <a:rPr lang="en-US" dirty="0" err="1" smtClean="0"/>
              <a:t>tr</a:t>
            </a:r>
            <a:r>
              <a:rPr lang="en-US" dirty="0" smtClean="0"/>
              <a:t>&gt;</a:t>
            </a:r>
          </a:p>
          <a:p>
            <a:pPr>
              <a:buNone/>
            </a:pPr>
            <a:r>
              <a:rPr lang="en-US" dirty="0" smtClean="0"/>
              <a:t>            &lt;td&gt;row 1, column 1&lt;/td&gt;&lt;td&gt;row 1, </a:t>
            </a:r>
            <a:r>
              <a:rPr lang="en-US" dirty="0" err="1" smtClean="0"/>
              <a:t>columnn</a:t>
            </a:r>
            <a:r>
              <a:rPr lang="en-US" dirty="0" smtClean="0"/>
              <a:t> 2&lt;/td&gt;</a:t>
            </a:r>
          </a:p>
          <a:p>
            <a:pPr>
              <a:buNone/>
            </a:pPr>
            <a:r>
              <a:rPr lang="en-US" dirty="0" smtClean="0"/>
              <a:t>         &lt;/</a:t>
            </a:r>
            <a:r>
              <a:rPr lang="en-US" dirty="0" err="1" smtClean="0"/>
              <a:t>tr</a:t>
            </a:r>
            <a:r>
              <a:rPr lang="en-US" dirty="0" smtClean="0"/>
              <a:t>&gt;</a:t>
            </a:r>
          </a:p>
          <a:p>
            <a:pPr>
              <a:buNone/>
            </a:pPr>
            <a:r>
              <a:rPr lang="en-US" dirty="0" smtClean="0"/>
              <a:t>         </a:t>
            </a:r>
          </a:p>
          <a:p>
            <a:pPr>
              <a:buNone/>
            </a:pPr>
            <a:r>
              <a:rPr lang="en-US" dirty="0" smtClean="0"/>
              <a:t>         &lt;</a:t>
            </a:r>
            <a:r>
              <a:rPr lang="en-US" dirty="0" err="1" smtClean="0"/>
              <a:t>tr</a:t>
            </a:r>
            <a:r>
              <a:rPr lang="en-US" dirty="0" smtClean="0"/>
              <a:t>&gt;</a:t>
            </a:r>
          </a:p>
          <a:p>
            <a:pPr>
              <a:buNone/>
            </a:pPr>
            <a:r>
              <a:rPr lang="en-US" dirty="0" smtClean="0"/>
              <a:t>            &lt;td&gt;row 2, column 1&lt;/td&gt;&lt;td&gt;row 2, </a:t>
            </a:r>
            <a:r>
              <a:rPr lang="en-US" dirty="0" err="1" smtClean="0"/>
              <a:t>columnn</a:t>
            </a:r>
            <a:r>
              <a:rPr lang="en-US" dirty="0" smtClean="0"/>
              <a:t> 2&lt;/td&gt;</a:t>
            </a:r>
          </a:p>
          <a:p>
            <a:pPr>
              <a:buNone/>
            </a:pPr>
            <a:r>
              <a:rPr lang="en-US" dirty="0" smtClean="0"/>
              <a:t>         &lt;/</a:t>
            </a:r>
            <a:r>
              <a:rPr lang="en-US" dirty="0" err="1" smtClean="0"/>
              <a:t>tr</a:t>
            </a:r>
            <a:r>
              <a:rPr lang="en-US" dirty="0" smtClean="0"/>
              <a:t>&gt;</a:t>
            </a:r>
          </a:p>
          <a:p>
            <a:pPr>
              <a:buNone/>
            </a:pPr>
            <a:r>
              <a:rPr lang="en-US" dirty="0" smtClean="0"/>
              <a:t>      &lt;/table&gt;</a:t>
            </a:r>
          </a:p>
          <a:p>
            <a:pPr>
              <a:buNone/>
            </a:pPr>
            <a:r>
              <a:rPr lang="en-US" dirty="0" smtClean="0"/>
              <a:t>   &lt;/body&gt;</a:t>
            </a:r>
          </a:p>
          <a:p>
            <a:pPr>
              <a:buNone/>
            </a:pPr>
            <a:r>
              <a:rPr lang="en-US" dirty="0" smtClean="0"/>
              <a:t>	</a:t>
            </a:r>
          </a:p>
          <a:p>
            <a:pPr>
              <a:buNone/>
            </a:pPr>
            <a:r>
              <a:rPr lang="en-US" dirty="0" smtClean="0"/>
              <a:t>&lt;/html&gt;</a:t>
            </a:r>
            <a:endParaRPr lang="en-US" dirty="0"/>
          </a:p>
        </p:txBody>
      </p:sp>
    </p:spTree>
    <p:extLst>
      <p:ext uri="{BB962C8B-B14F-4D97-AF65-F5344CB8AC3E}">
        <p14:creationId xmlns:p14="http://schemas.microsoft.com/office/powerpoint/2010/main" val="371307254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4664"/>
            <a:ext cx="8964488"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23127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856984" cy="6552728"/>
          </a:xfrm>
        </p:spPr>
        <p:txBody>
          <a:bodyPr>
            <a:normAutofit/>
          </a:bodyPr>
          <a:lstStyle/>
          <a:p>
            <a:pPr marL="0" indent="0" algn="ctr">
              <a:buNone/>
            </a:pPr>
            <a:r>
              <a:rPr lang="en-IN" u="sng" dirty="0"/>
              <a:t>HTML Images</a:t>
            </a:r>
          </a:p>
          <a:p>
            <a:pPr marL="0" indent="0">
              <a:buNone/>
            </a:pPr>
            <a:r>
              <a:rPr lang="en-US" sz="2000" u="sng" dirty="0" smtClean="0"/>
              <a:t>Example:</a:t>
            </a:r>
          </a:p>
          <a:p>
            <a:pPr marL="0" indent="0">
              <a:buNone/>
            </a:pPr>
            <a:endParaRPr lang="en-US" sz="2000" u="sng" dirty="0"/>
          </a:p>
          <a:p>
            <a:pPr marL="0" indent="0">
              <a:buNone/>
            </a:pPr>
            <a:r>
              <a:rPr lang="en-IN" sz="2000" dirty="0"/>
              <a:t>&lt;!DOCTYPE html&gt;</a:t>
            </a:r>
          </a:p>
          <a:p>
            <a:pPr marL="0" indent="0">
              <a:buNone/>
            </a:pPr>
            <a:r>
              <a:rPr lang="en-IN" sz="2000" dirty="0"/>
              <a:t>&lt;html&gt;</a:t>
            </a:r>
          </a:p>
          <a:p>
            <a:pPr marL="0" indent="0">
              <a:buNone/>
            </a:pPr>
            <a:r>
              <a:rPr lang="en-IN" sz="2000" dirty="0"/>
              <a:t>&lt;body&gt;</a:t>
            </a:r>
          </a:p>
          <a:p>
            <a:pPr marL="0" indent="0">
              <a:buNone/>
            </a:pPr>
            <a:endParaRPr lang="en-IN" sz="2000" dirty="0"/>
          </a:p>
          <a:p>
            <a:pPr marL="0" indent="0">
              <a:buNone/>
            </a:pPr>
            <a:r>
              <a:rPr lang="en-IN" sz="2000" dirty="0"/>
              <a:t>&lt;h2&gt;HTML Image&lt;/h2&gt;</a:t>
            </a:r>
          </a:p>
          <a:p>
            <a:pPr marL="0" indent="0">
              <a:buNone/>
            </a:pPr>
            <a:r>
              <a:rPr lang="en-IN" sz="2000" dirty="0"/>
              <a:t>&lt;</a:t>
            </a:r>
            <a:r>
              <a:rPr lang="en-IN" sz="2000" dirty="0" err="1"/>
              <a:t>img</a:t>
            </a:r>
            <a:r>
              <a:rPr lang="en-IN" sz="2000" dirty="0"/>
              <a:t> </a:t>
            </a:r>
            <a:r>
              <a:rPr lang="en-IN" sz="2000" dirty="0" err="1"/>
              <a:t>src</a:t>
            </a:r>
            <a:r>
              <a:rPr lang="en-IN" sz="2000" dirty="0"/>
              <a:t>="</a:t>
            </a:r>
            <a:r>
              <a:rPr lang="en-IN" sz="2000" dirty="0" smtClean="0"/>
              <a:t>pic.jpg</a:t>
            </a:r>
            <a:r>
              <a:rPr lang="en-IN" sz="2000" dirty="0"/>
              <a:t>" alt</a:t>
            </a:r>
            <a:r>
              <a:rPr lang="en-IN" sz="2000" dirty="0" smtClean="0"/>
              <a:t>=“</a:t>
            </a:r>
            <a:r>
              <a:rPr lang="en-IN" sz="2000" dirty="0" err="1" smtClean="0"/>
              <a:t>img</a:t>
            </a:r>
            <a:r>
              <a:rPr lang="en-IN" sz="2000" dirty="0" smtClean="0"/>
              <a:t>" </a:t>
            </a:r>
            <a:r>
              <a:rPr lang="en-IN" sz="2000" dirty="0"/>
              <a:t>width="500" height="333"&gt;</a:t>
            </a:r>
          </a:p>
          <a:p>
            <a:pPr marL="0" indent="0">
              <a:buNone/>
            </a:pPr>
            <a:endParaRPr lang="en-IN" sz="2000" dirty="0"/>
          </a:p>
          <a:p>
            <a:pPr marL="0" indent="0">
              <a:buNone/>
            </a:pPr>
            <a:r>
              <a:rPr lang="en-IN" sz="2000" dirty="0"/>
              <a:t>&lt;/body&gt;</a:t>
            </a:r>
          </a:p>
          <a:p>
            <a:pPr marL="0" indent="0">
              <a:buNone/>
            </a:pPr>
            <a:r>
              <a:rPr lang="en-IN" sz="2000" dirty="0"/>
              <a:t>&lt;/html&gt;</a:t>
            </a:r>
          </a:p>
        </p:txBody>
      </p:sp>
    </p:spTree>
    <p:extLst>
      <p:ext uri="{BB962C8B-B14F-4D97-AF65-F5344CB8AC3E}">
        <p14:creationId xmlns:p14="http://schemas.microsoft.com/office/powerpoint/2010/main" val="412461846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548680"/>
            <a:ext cx="792088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162463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pPr marL="0" indent="0">
              <a:buNone/>
            </a:pPr>
            <a:r>
              <a:rPr lang="en-US" sz="2000" b="1" u="sng" dirty="0"/>
              <a:t>HTML Images Syntax</a:t>
            </a:r>
          </a:p>
          <a:p>
            <a:r>
              <a:rPr lang="en-US" sz="2000" dirty="0"/>
              <a:t>The HTML &lt;</a:t>
            </a:r>
            <a:r>
              <a:rPr lang="en-US" sz="2000" dirty="0" err="1"/>
              <a:t>img</a:t>
            </a:r>
            <a:r>
              <a:rPr lang="en-US" sz="2000" dirty="0"/>
              <a:t>&gt; tag is used to embed an image in a web page.</a:t>
            </a:r>
          </a:p>
          <a:p>
            <a:r>
              <a:rPr lang="en-US" sz="2000" dirty="0"/>
              <a:t>Images are not technically inserted into a web page; images are linked to web pages. The &lt;</a:t>
            </a:r>
            <a:r>
              <a:rPr lang="en-US" sz="2000" dirty="0" err="1"/>
              <a:t>img</a:t>
            </a:r>
            <a:r>
              <a:rPr lang="en-US" sz="2000" dirty="0"/>
              <a:t>&gt; tag creates a holding space for the referenced image.</a:t>
            </a:r>
          </a:p>
          <a:p>
            <a:r>
              <a:rPr lang="en-US" sz="2000" dirty="0"/>
              <a:t>The &lt;</a:t>
            </a:r>
            <a:r>
              <a:rPr lang="en-US" sz="2000" dirty="0" err="1"/>
              <a:t>img</a:t>
            </a:r>
            <a:r>
              <a:rPr lang="en-US" sz="2000" dirty="0"/>
              <a:t>&gt; tag is empty, it contains attributes only, and does not have a closing </a:t>
            </a:r>
            <a:r>
              <a:rPr lang="en-US" sz="2000" dirty="0" err="1" smtClean="0"/>
              <a:t>tag.The</a:t>
            </a:r>
            <a:r>
              <a:rPr lang="en-US" sz="2000" dirty="0"/>
              <a:t> &lt;</a:t>
            </a:r>
            <a:r>
              <a:rPr lang="en-US" sz="2000" dirty="0" err="1"/>
              <a:t>img</a:t>
            </a:r>
            <a:r>
              <a:rPr lang="en-US" sz="2000" dirty="0"/>
              <a:t>&gt; tag has two required attributes</a:t>
            </a:r>
            <a:r>
              <a:rPr lang="en-US" sz="2000" dirty="0" smtClean="0"/>
              <a:t>:</a:t>
            </a:r>
          </a:p>
          <a:p>
            <a:pPr marL="0" indent="0">
              <a:buNone/>
            </a:pPr>
            <a:endParaRPr lang="en-US" sz="2000" dirty="0"/>
          </a:p>
          <a:p>
            <a:pPr marL="0" indent="0">
              <a:buNone/>
            </a:pPr>
            <a:r>
              <a:rPr lang="en-US" sz="2000" dirty="0" smtClean="0"/>
              <a:t>		</a:t>
            </a:r>
            <a:r>
              <a:rPr lang="en-US" sz="2000" b="1" dirty="0" err="1" smtClean="0"/>
              <a:t>src</a:t>
            </a:r>
            <a:r>
              <a:rPr lang="en-US" sz="2000" dirty="0" smtClean="0"/>
              <a:t> </a:t>
            </a:r>
            <a:r>
              <a:rPr lang="en-US" sz="2000" dirty="0"/>
              <a:t>- Specifies the path to the image</a:t>
            </a:r>
          </a:p>
          <a:p>
            <a:pPr marL="0" indent="0">
              <a:buNone/>
            </a:pPr>
            <a:r>
              <a:rPr lang="en-US" sz="2000" dirty="0" smtClean="0"/>
              <a:t>		</a:t>
            </a:r>
            <a:r>
              <a:rPr lang="en-US" sz="2000" b="1" dirty="0" smtClean="0"/>
              <a:t>alt</a:t>
            </a:r>
            <a:r>
              <a:rPr lang="en-US" sz="2000" dirty="0" smtClean="0"/>
              <a:t> </a:t>
            </a:r>
            <a:r>
              <a:rPr lang="en-US" sz="2000" dirty="0"/>
              <a:t>- Specifies an alternate text for the image</a:t>
            </a:r>
          </a:p>
          <a:p>
            <a:pPr marL="0" indent="0">
              <a:buNone/>
            </a:pPr>
            <a:r>
              <a:rPr lang="en-US" sz="2000" b="1" u="sng" dirty="0" smtClean="0"/>
              <a:t>Syntax:</a:t>
            </a:r>
            <a:endParaRPr lang="en-US" sz="2000" b="1" u="sng" dirty="0"/>
          </a:p>
          <a:p>
            <a:r>
              <a:rPr lang="en-US" sz="2000" dirty="0"/>
              <a:t>&lt;</a:t>
            </a:r>
            <a:r>
              <a:rPr lang="en-US" sz="2000" dirty="0" err="1"/>
              <a:t>img</a:t>
            </a:r>
            <a:r>
              <a:rPr lang="en-US" sz="2000" dirty="0"/>
              <a:t> </a:t>
            </a:r>
            <a:r>
              <a:rPr lang="en-US" sz="2000" dirty="0" err="1"/>
              <a:t>src</a:t>
            </a:r>
            <a:r>
              <a:rPr lang="en-US" sz="2000" dirty="0"/>
              <a:t>="</a:t>
            </a:r>
            <a:r>
              <a:rPr lang="en-US" sz="2000" i="1" dirty="0" err="1"/>
              <a:t>url</a:t>
            </a:r>
            <a:r>
              <a:rPr lang="en-US" sz="2000" dirty="0"/>
              <a:t>" alt="</a:t>
            </a:r>
            <a:r>
              <a:rPr lang="en-US" sz="2000" i="1" dirty="0" err="1"/>
              <a:t>alternatetext</a:t>
            </a:r>
            <a:r>
              <a:rPr lang="en-US" sz="2000" dirty="0" smtClean="0"/>
              <a:t>"&gt;</a:t>
            </a:r>
          </a:p>
          <a:p>
            <a:pPr marL="0" indent="0">
              <a:buNone/>
            </a:pPr>
            <a:endParaRPr lang="en-US" sz="2000" dirty="0" smtClean="0"/>
          </a:p>
          <a:p>
            <a:pPr marL="0" indent="0">
              <a:buNone/>
            </a:pPr>
            <a:r>
              <a:rPr lang="en-US" sz="2000" b="1" dirty="0" smtClean="0"/>
              <a:t>The </a:t>
            </a:r>
            <a:r>
              <a:rPr lang="en-US" sz="2000" b="1" dirty="0"/>
              <a:t>alt Attribute</a:t>
            </a:r>
          </a:p>
          <a:p>
            <a:r>
              <a:rPr lang="en-US" sz="2000" dirty="0"/>
              <a:t>The required alt attribute provides an alternate text for an image, if the user for some reason cannot view it (because of slow connection, an error in the </a:t>
            </a:r>
            <a:r>
              <a:rPr lang="en-US" sz="2000" dirty="0" err="1"/>
              <a:t>src</a:t>
            </a:r>
            <a:r>
              <a:rPr lang="en-US" sz="2000" dirty="0"/>
              <a:t> attribute, or if the user uses a screen reader).</a:t>
            </a:r>
          </a:p>
          <a:p>
            <a:r>
              <a:rPr lang="en-US" sz="2000" dirty="0"/>
              <a:t>The value of the alt attribute should describe the image</a:t>
            </a:r>
            <a:r>
              <a:rPr lang="en-US" sz="2000" dirty="0" smtClean="0"/>
              <a:t>:</a:t>
            </a:r>
            <a:endParaRPr lang="en-US" sz="2000" dirty="0"/>
          </a:p>
          <a:p>
            <a:pPr marL="0" indent="0">
              <a:buNone/>
            </a:pPr>
            <a:endParaRPr lang="en-US" sz="2000" dirty="0"/>
          </a:p>
          <a:p>
            <a:pPr marL="0" indent="0">
              <a:buNone/>
            </a:pPr>
            <a:endParaRPr lang="en-IN" sz="2000" dirty="0"/>
          </a:p>
        </p:txBody>
      </p:sp>
    </p:spTree>
    <p:extLst>
      <p:ext uri="{BB962C8B-B14F-4D97-AF65-F5344CB8AC3E}">
        <p14:creationId xmlns:p14="http://schemas.microsoft.com/office/powerpoint/2010/main" val="21950199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pPr marL="0" indent="0">
              <a:buNone/>
            </a:pPr>
            <a:r>
              <a:rPr lang="en-US" sz="2000" dirty="0"/>
              <a:t>If a browser cannot find an image, it will display the value of the alt attribute</a:t>
            </a:r>
            <a:r>
              <a:rPr lang="en-US" sz="2000" dirty="0" smtClean="0"/>
              <a:t>:</a:t>
            </a:r>
          </a:p>
          <a:p>
            <a:pPr marL="0" indent="0">
              <a:buNone/>
            </a:pPr>
            <a:endParaRPr lang="en-US" sz="2000" dirty="0"/>
          </a:p>
          <a:p>
            <a:pPr marL="0" indent="0">
              <a:buNone/>
            </a:pPr>
            <a:r>
              <a:rPr lang="en-US" sz="2000" b="1" u="sng" dirty="0"/>
              <a:t>Image Size - Width and Height</a:t>
            </a:r>
          </a:p>
          <a:p>
            <a:pPr marL="0" indent="0">
              <a:buNone/>
            </a:pPr>
            <a:r>
              <a:rPr lang="en-US" sz="2000" dirty="0"/>
              <a:t>You can use the style attribute to specify the width and height of an image</a:t>
            </a:r>
            <a:r>
              <a:rPr lang="en-US" sz="2000" dirty="0" smtClean="0"/>
              <a:t>.</a:t>
            </a:r>
          </a:p>
          <a:p>
            <a:pPr marL="0" indent="0">
              <a:buNone/>
            </a:pPr>
            <a:endParaRPr lang="en-US" sz="2000" dirty="0"/>
          </a:p>
          <a:p>
            <a:pPr marL="0" indent="0">
              <a:buNone/>
            </a:pPr>
            <a:r>
              <a:rPr lang="en-US" sz="2000" u="sng" dirty="0" smtClean="0"/>
              <a:t>Example:</a:t>
            </a:r>
            <a:endParaRPr lang="en-US" sz="2000" u="sng" dirty="0"/>
          </a:p>
          <a:p>
            <a:pPr marL="0" indent="0">
              <a:buNone/>
            </a:pPr>
            <a:r>
              <a:rPr lang="en-US" sz="2000" dirty="0"/>
              <a:t>&lt;!DOCTYPE html&gt;</a:t>
            </a:r>
          </a:p>
          <a:p>
            <a:pPr marL="0" indent="0">
              <a:buNone/>
            </a:pPr>
            <a:r>
              <a:rPr lang="en-US" sz="2000" dirty="0"/>
              <a:t>&lt;html&gt;</a:t>
            </a:r>
          </a:p>
          <a:p>
            <a:pPr marL="0" indent="0">
              <a:buNone/>
            </a:pPr>
            <a:r>
              <a:rPr lang="en-US" sz="2000" dirty="0"/>
              <a:t>&lt;body&gt;</a:t>
            </a:r>
          </a:p>
          <a:p>
            <a:pPr marL="0" indent="0">
              <a:buNone/>
            </a:pPr>
            <a:r>
              <a:rPr lang="en-US" sz="2000" dirty="0" smtClean="0"/>
              <a:t>&lt;</a:t>
            </a:r>
            <a:r>
              <a:rPr lang="en-US" sz="2000" dirty="0"/>
              <a:t>h2&gt;Image Size&lt;/h2&gt;</a:t>
            </a:r>
          </a:p>
          <a:p>
            <a:pPr marL="0" indent="0">
              <a:buNone/>
            </a:pPr>
            <a:r>
              <a:rPr lang="en-US" sz="2000" dirty="0" smtClean="0"/>
              <a:t>&lt;</a:t>
            </a:r>
            <a:r>
              <a:rPr lang="en-US" sz="2000" dirty="0"/>
              <a:t>p&gt;Here we use the style attribute to specify the width and height of an image:&lt;/p&gt;</a:t>
            </a:r>
          </a:p>
          <a:p>
            <a:pPr marL="0" indent="0">
              <a:buNone/>
            </a:pPr>
            <a:r>
              <a:rPr lang="en-US" sz="2000" dirty="0" smtClean="0"/>
              <a:t>&lt;</a:t>
            </a:r>
            <a:r>
              <a:rPr lang="en-US" sz="2000" dirty="0" err="1"/>
              <a:t>img</a:t>
            </a:r>
            <a:r>
              <a:rPr lang="en-US" sz="2000" dirty="0"/>
              <a:t> </a:t>
            </a:r>
            <a:r>
              <a:rPr lang="en-US" sz="2000" dirty="0" err="1"/>
              <a:t>src</a:t>
            </a:r>
            <a:r>
              <a:rPr lang="en-US" sz="2000" dirty="0" smtClean="0"/>
              <a:t>=“pic.jpg</a:t>
            </a:r>
            <a:r>
              <a:rPr lang="en-US" sz="2000" dirty="0"/>
              <a:t>" alt="Girl </a:t>
            </a:r>
            <a:r>
              <a:rPr lang="en-US" sz="2000" dirty="0" smtClean="0"/>
              <a:t>" </a:t>
            </a:r>
            <a:r>
              <a:rPr lang="en-US" sz="2000" dirty="0"/>
              <a:t>style="width:500px;height:600px;"&gt;</a:t>
            </a:r>
          </a:p>
          <a:p>
            <a:pPr marL="0" indent="0">
              <a:buNone/>
            </a:pPr>
            <a:r>
              <a:rPr lang="en-US" sz="2000" dirty="0" smtClean="0"/>
              <a:t>&lt;/</a:t>
            </a:r>
            <a:r>
              <a:rPr lang="en-US" sz="2000" dirty="0"/>
              <a:t>body&gt;</a:t>
            </a:r>
          </a:p>
          <a:p>
            <a:pPr marL="0" indent="0">
              <a:buNone/>
            </a:pPr>
            <a:r>
              <a:rPr lang="en-US" sz="2000" dirty="0"/>
              <a:t>&lt;/html&gt;</a:t>
            </a:r>
            <a:endParaRPr lang="en-IN" sz="2000" dirty="0"/>
          </a:p>
        </p:txBody>
      </p:sp>
    </p:spTree>
    <p:extLst>
      <p:ext uri="{BB962C8B-B14F-4D97-AF65-F5344CB8AC3E}">
        <p14:creationId xmlns:p14="http://schemas.microsoft.com/office/powerpoint/2010/main" val="1414007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784976" cy="6408712"/>
          </a:xfrm>
        </p:spPr>
        <p:txBody>
          <a:bodyPr>
            <a:normAutofit fontScale="85000" lnSpcReduction="20000"/>
          </a:bodyPr>
          <a:lstStyle/>
          <a:p>
            <a:pPr marL="0" indent="0">
              <a:buNone/>
            </a:pPr>
            <a:r>
              <a:rPr lang="en-US" sz="2000" b="1" u="sng" dirty="0"/>
              <a:t>Background Image on a HTML element</a:t>
            </a:r>
          </a:p>
          <a:p>
            <a:r>
              <a:rPr lang="en-US" sz="2000" dirty="0"/>
              <a:t>To add a background image on an HTML element, use the HTML style attribute and the CSS background-image property:</a:t>
            </a:r>
          </a:p>
          <a:p>
            <a:pPr marL="0" indent="0">
              <a:buNone/>
            </a:pPr>
            <a:endParaRPr lang="en-US" sz="2000" dirty="0" smtClean="0"/>
          </a:p>
          <a:p>
            <a:pPr marL="0" indent="0">
              <a:buNone/>
            </a:pPr>
            <a:r>
              <a:rPr lang="en-US" sz="2000" u="sng" dirty="0" smtClean="0"/>
              <a:t>Example:</a:t>
            </a:r>
            <a:endParaRPr lang="en-US" sz="2000" u="sng" dirty="0"/>
          </a:p>
          <a:p>
            <a:pPr marL="0" indent="0">
              <a:buNone/>
            </a:pPr>
            <a:r>
              <a:rPr lang="en-US" sz="2000" dirty="0"/>
              <a:t>&lt;!DOCTYPE html&gt;</a:t>
            </a:r>
          </a:p>
          <a:p>
            <a:pPr marL="0" indent="0">
              <a:buNone/>
            </a:pPr>
            <a:r>
              <a:rPr lang="en-US" sz="2000" dirty="0"/>
              <a:t>&lt;html&gt;</a:t>
            </a:r>
          </a:p>
          <a:p>
            <a:pPr marL="0" indent="0">
              <a:buNone/>
            </a:pPr>
            <a:r>
              <a:rPr lang="en-US" sz="2000" dirty="0"/>
              <a:t>&lt;body&gt;</a:t>
            </a:r>
          </a:p>
          <a:p>
            <a:pPr marL="0" indent="0">
              <a:buNone/>
            </a:pPr>
            <a:r>
              <a:rPr lang="en-US" sz="2000" dirty="0" smtClean="0"/>
              <a:t>&lt;</a:t>
            </a:r>
            <a:r>
              <a:rPr lang="en-US" sz="2000" dirty="0"/>
              <a:t>h2&gt;Background Image&lt;/h2&gt;</a:t>
            </a:r>
          </a:p>
          <a:p>
            <a:pPr marL="0" indent="0">
              <a:buNone/>
            </a:pPr>
            <a:r>
              <a:rPr lang="en-US" sz="2000" dirty="0" smtClean="0"/>
              <a:t>&lt;p&gt;A background image for a p element:&lt;/p&gt;</a:t>
            </a:r>
          </a:p>
          <a:p>
            <a:pPr marL="0" indent="0">
              <a:buNone/>
            </a:pPr>
            <a:r>
              <a:rPr lang="en-US" sz="2000" dirty="0" smtClean="0"/>
              <a:t>&lt;p style="background-image: </a:t>
            </a:r>
            <a:r>
              <a:rPr lang="en-US" sz="2000" dirty="0" err="1" smtClean="0"/>
              <a:t>url</a:t>
            </a:r>
            <a:r>
              <a:rPr lang="en-US" sz="2000" dirty="0" smtClean="0"/>
              <a:t>('pic.jpg');"&gt;</a:t>
            </a:r>
          </a:p>
          <a:p>
            <a:pPr marL="0" indent="0">
              <a:buNone/>
            </a:pPr>
            <a:r>
              <a:rPr lang="en-US" sz="2000" dirty="0" smtClean="0"/>
              <a:t>You can specify background images&lt;</a:t>
            </a:r>
            <a:r>
              <a:rPr lang="en-US" sz="2000" dirty="0" err="1" smtClean="0"/>
              <a:t>br</a:t>
            </a:r>
            <a:r>
              <a:rPr lang="en-US" sz="2000" dirty="0" smtClean="0"/>
              <a:t>&gt;</a:t>
            </a:r>
          </a:p>
          <a:p>
            <a:pPr marL="0" indent="0">
              <a:buNone/>
            </a:pPr>
            <a:r>
              <a:rPr lang="en-US" sz="2000" dirty="0" smtClean="0"/>
              <a:t>for any visible HTML element.&lt;</a:t>
            </a:r>
            <a:r>
              <a:rPr lang="en-US" sz="2000" dirty="0" err="1" smtClean="0"/>
              <a:t>br</a:t>
            </a:r>
            <a:r>
              <a:rPr lang="en-US" sz="2000" dirty="0" smtClean="0"/>
              <a:t>&gt;</a:t>
            </a:r>
          </a:p>
          <a:p>
            <a:pPr marL="0" indent="0">
              <a:buNone/>
            </a:pPr>
            <a:r>
              <a:rPr lang="en-US" sz="2000" dirty="0" smtClean="0"/>
              <a:t>In this example, the background image&lt;</a:t>
            </a:r>
            <a:r>
              <a:rPr lang="en-US" sz="2000" dirty="0" err="1" smtClean="0"/>
              <a:t>br</a:t>
            </a:r>
            <a:r>
              <a:rPr lang="en-US" sz="2000" dirty="0" smtClean="0"/>
              <a:t>&gt;</a:t>
            </a:r>
          </a:p>
          <a:p>
            <a:pPr marL="0" indent="0">
              <a:buNone/>
            </a:pPr>
            <a:r>
              <a:rPr lang="en-US" sz="2000" dirty="0" smtClean="0"/>
              <a:t>is specified for a p element.&lt;</a:t>
            </a:r>
            <a:r>
              <a:rPr lang="en-US" sz="2000" dirty="0" err="1" smtClean="0"/>
              <a:t>br</a:t>
            </a:r>
            <a:r>
              <a:rPr lang="en-US" sz="2000" dirty="0" smtClean="0"/>
              <a:t>&gt;</a:t>
            </a:r>
          </a:p>
          <a:p>
            <a:pPr marL="0" indent="0">
              <a:buNone/>
            </a:pPr>
            <a:r>
              <a:rPr lang="en-US" sz="2000" dirty="0" smtClean="0"/>
              <a:t>By default, the background-image&lt;</a:t>
            </a:r>
            <a:r>
              <a:rPr lang="en-US" sz="2000" dirty="0" err="1" smtClean="0"/>
              <a:t>br</a:t>
            </a:r>
            <a:r>
              <a:rPr lang="en-US" sz="2000" dirty="0" smtClean="0"/>
              <a:t>&gt;</a:t>
            </a:r>
          </a:p>
          <a:p>
            <a:pPr marL="0" indent="0">
              <a:buNone/>
            </a:pPr>
            <a:r>
              <a:rPr lang="en-US" sz="2000" dirty="0" smtClean="0"/>
              <a:t>will repeat itself in the direction(s)&lt;</a:t>
            </a:r>
            <a:r>
              <a:rPr lang="en-US" sz="2000" dirty="0" err="1" smtClean="0"/>
              <a:t>br</a:t>
            </a:r>
            <a:r>
              <a:rPr lang="en-US" sz="2000" dirty="0" smtClean="0"/>
              <a:t>&gt;</a:t>
            </a:r>
          </a:p>
          <a:p>
            <a:pPr marL="0" indent="0">
              <a:buNone/>
            </a:pPr>
            <a:r>
              <a:rPr lang="en-US" sz="2000" dirty="0" smtClean="0"/>
              <a:t>where it is smaller than the element&lt;</a:t>
            </a:r>
            <a:r>
              <a:rPr lang="en-US" sz="2000" dirty="0" err="1" smtClean="0"/>
              <a:t>br</a:t>
            </a:r>
            <a:r>
              <a:rPr lang="en-US" sz="2000" dirty="0" smtClean="0"/>
              <a:t>&gt;</a:t>
            </a:r>
          </a:p>
          <a:p>
            <a:pPr marL="0" indent="0">
              <a:buNone/>
            </a:pPr>
            <a:r>
              <a:rPr lang="en-US" sz="2000" dirty="0" smtClean="0"/>
              <a:t>where it is specified. (Try resizing the&lt;</a:t>
            </a:r>
            <a:r>
              <a:rPr lang="en-US" sz="2000" dirty="0" err="1" smtClean="0"/>
              <a:t>br</a:t>
            </a:r>
            <a:r>
              <a:rPr lang="en-US" sz="2000" dirty="0" smtClean="0"/>
              <a:t>&gt;</a:t>
            </a:r>
          </a:p>
          <a:p>
            <a:pPr marL="0" indent="0">
              <a:buNone/>
            </a:pPr>
            <a:r>
              <a:rPr lang="en-US" sz="2000" dirty="0" smtClean="0"/>
              <a:t>browser window to see how the&lt;</a:t>
            </a:r>
            <a:r>
              <a:rPr lang="en-US" sz="2000" dirty="0" err="1" smtClean="0"/>
              <a:t>br</a:t>
            </a:r>
            <a:r>
              <a:rPr lang="en-US" sz="2000" dirty="0" smtClean="0"/>
              <a:t>&gt;</a:t>
            </a:r>
          </a:p>
          <a:p>
            <a:pPr marL="0" indent="0">
              <a:buNone/>
            </a:pPr>
            <a:r>
              <a:rPr lang="en-US" sz="2000" dirty="0" smtClean="0"/>
              <a:t>background image behaves.</a:t>
            </a:r>
          </a:p>
          <a:p>
            <a:pPr marL="0" indent="0">
              <a:buNone/>
            </a:pPr>
            <a:r>
              <a:rPr lang="en-US" sz="2000" dirty="0" smtClean="0"/>
              <a:t>&lt;/p&gt;</a:t>
            </a:r>
          </a:p>
          <a:p>
            <a:pPr marL="0" indent="0">
              <a:buNone/>
            </a:pPr>
            <a:r>
              <a:rPr lang="en-US" sz="2000" dirty="0" smtClean="0"/>
              <a:t>&lt;/body&gt;</a:t>
            </a:r>
          </a:p>
          <a:p>
            <a:pPr marL="0" indent="0">
              <a:buNone/>
            </a:pPr>
            <a:r>
              <a:rPr lang="en-US" sz="2000" dirty="0" smtClean="0"/>
              <a:t>&lt;/html&gt;</a:t>
            </a:r>
            <a:endParaRPr lang="en-IN" sz="2000" dirty="0"/>
          </a:p>
        </p:txBody>
      </p:sp>
    </p:spTree>
    <p:extLst>
      <p:ext uri="{BB962C8B-B14F-4D97-AF65-F5344CB8AC3E}">
        <p14:creationId xmlns:p14="http://schemas.microsoft.com/office/powerpoint/2010/main" val="3695413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fontScale="92500" lnSpcReduction="10000"/>
          </a:bodyPr>
          <a:lstStyle/>
          <a:p>
            <a:pPr marL="0" indent="0">
              <a:buNone/>
            </a:pPr>
            <a:r>
              <a:rPr lang="en-US" sz="2000" b="1" u="sng" dirty="0"/>
              <a:t>HTML Attributes</a:t>
            </a:r>
          </a:p>
          <a:p>
            <a:r>
              <a:rPr lang="en-US" sz="2000" dirty="0"/>
              <a:t>All HTML elements can have </a:t>
            </a:r>
            <a:r>
              <a:rPr lang="en-US" sz="2000" b="1" dirty="0"/>
              <a:t>attributes</a:t>
            </a:r>
            <a:endParaRPr lang="en-US" sz="2000" dirty="0"/>
          </a:p>
          <a:p>
            <a:r>
              <a:rPr lang="en-US" sz="2000" dirty="0"/>
              <a:t>Attributes provide </a:t>
            </a:r>
            <a:r>
              <a:rPr lang="en-US" sz="2000" b="1" dirty="0"/>
              <a:t>additional information</a:t>
            </a:r>
            <a:r>
              <a:rPr lang="en-US" sz="2000" dirty="0"/>
              <a:t> about elements</a:t>
            </a:r>
          </a:p>
          <a:p>
            <a:r>
              <a:rPr lang="en-US" sz="2000" dirty="0"/>
              <a:t>Attributes are always specified in </a:t>
            </a:r>
            <a:r>
              <a:rPr lang="en-US" sz="2000" b="1" dirty="0"/>
              <a:t>the start tag</a:t>
            </a:r>
            <a:endParaRPr lang="en-US" sz="2000" dirty="0"/>
          </a:p>
          <a:p>
            <a:r>
              <a:rPr lang="en-US" sz="2000" dirty="0"/>
              <a:t>Attributes usually come in name/value pairs like: </a:t>
            </a:r>
            <a:r>
              <a:rPr lang="en-US" sz="2000" b="1" dirty="0"/>
              <a:t>name="value"</a:t>
            </a:r>
            <a:endParaRPr lang="en-US" sz="2000" dirty="0"/>
          </a:p>
          <a:p>
            <a:pPr marL="0" indent="0">
              <a:buNone/>
            </a:pPr>
            <a:endParaRPr lang="en-US" sz="2000" dirty="0" smtClean="0"/>
          </a:p>
          <a:p>
            <a:pPr marL="0" indent="0">
              <a:buNone/>
            </a:pPr>
            <a:r>
              <a:rPr lang="en-US" sz="2000" b="1" u="sng" dirty="0"/>
              <a:t>The </a:t>
            </a:r>
            <a:r>
              <a:rPr lang="en-US" sz="2000" b="1" u="sng" dirty="0" err="1"/>
              <a:t>src</a:t>
            </a:r>
            <a:r>
              <a:rPr lang="en-US" sz="2000" b="1" u="sng" dirty="0"/>
              <a:t> Attribute</a:t>
            </a:r>
          </a:p>
          <a:p>
            <a:r>
              <a:rPr lang="en-US" sz="2000" dirty="0"/>
              <a:t>The &lt;</a:t>
            </a:r>
            <a:r>
              <a:rPr lang="en-US" sz="2000" dirty="0" err="1"/>
              <a:t>img</a:t>
            </a:r>
            <a:r>
              <a:rPr lang="en-US" sz="2000" dirty="0"/>
              <a:t>&gt; tag is used to embed an image in an HTML page. The </a:t>
            </a:r>
            <a:r>
              <a:rPr lang="en-US" sz="2000" dirty="0" err="1"/>
              <a:t>src</a:t>
            </a:r>
            <a:r>
              <a:rPr lang="en-US" sz="2000" dirty="0"/>
              <a:t> attribute specifies the path to the image to be displayed:</a:t>
            </a:r>
          </a:p>
          <a:p>
            <a:pPr marL="0" indent="0">
              <a:buNone/>
            </a:pPr>
            <a:r>
              <a:rPr lang="en-US" sz="2000" dirty="0"/>
              <a:t>&lt;!DOCTYPE html&gt;</a:t>
            </a:r>
          </a:p>
          <a:p>
            <a:pPr marL="0" indent="0">
              <a:buNone/>
            </a:pPr>
            <a:r>
              <a:rPr lang="en-US" sz="2000" dirty="0"/>
              <a:t>&lt;html&gt;</a:t>
            </a:r>
          </a:p>
          <a:p>
            <a:pPr marL="0" indent="0">
              <a:buNone/>
            </a:pPr>
            <a:r>
              <a:rPr lang="en-US" sz="2000" dirty="0"/>
              <a:t>&lt;body&gt;</a:t>
            </a:r>
          </a:p>
          <a:p>
            <a:pPr marL="0" indent="0">
              <a:buNone/>
            </a:pPr>
            <a:endParaRPr lang="en-US" sz="2000" dirty="0"/>
          </a:p>
          <a:p>
            <a:pPr marL="0" indent="0">
              <a:buNone/>
            </a:pPr>
            <a:r>
              <a:rPr lang="en-US" sz="2000" dirty="0"/>
              <a:t>&lt;h2&gt;The </a:t>
            </a:r>
            <a:r>
              <a:rPr lang="en-US" sz="2000" dirty="0" err="1"/>
              <a:t>src</a:t>
            </a:r>
            <a:r>
              <a:rPr lang="en-US" sz="2000" dirty="0"/>
              <a:t> Attribute&lt;/h2&gt;</a:t>
            </a:r>
          </a:p>
          <a:p>
            <a:pPr marL="0" indent="0">
              <a:buNone/>
            </a:pPr>
            <a:r>
              <a:rPr lang="en-US" sz="2000" dirty="0"/>
              <a:t>&lt;p&gt;HTML images are defined with the </a:t>
            </a:r>
            <a:r>
              <a:rPr lang="en-US" sz="2000" dirty="0" err="1"/>
              <a:t>img</a:t>
            </a:r>
            <a:r>
              <a:rPr lang="en-US" sz="2000" dirty="0"/>
              <a:t> tag, and the filename of the image source is specified in the </a:t>
            </a:r>
            <a:r>
              <a:rPr lang="en-US" sz="2000" dirty="0" err="1"/>
              <a:t>src</a:t>
            </a:r>
            <a:r>
              <a:rPr lang="en-US" sz="2000" dirty="0"/>
              <a:t> attribute:&lt;/p&gt;</a:t>
            </a:r>
          </a:p>
          <a:p>
            <a:pPr marL="0" indent="0">
              <a:buNone/>
            </a:pPr>
            <a:endParaRPr lang="en-US" sz="2000" dirty="0"/>
          </a:p>
          <a:p>
            <a:pPr marL="0" indent="0">
              <a:buNone/>
            </a:pPr>
            <a:r>
              <a:rPr lang="en-US" sz="2000" dirty="0"/>
              <a:t>&lt;</a:t>
            </a:r>
            <a:r>
              <a:rPr lang="en-US" sz="2000" dirty="0" err="1"/>
              <a:t>img</a:t>
            </a:r>
            <a:r>
              <a:rPr lang="en-US" sz="2000" dirty="0"/>
              <a:t> </a:t>
            </a:r>
            <a:r>
              <a:rPr lang="en-US" sz="2000" dirty="0" err="1"/>
              <a:t>src</a:t>
            </a:r>
            <a:r>
              <a:rPr lang="en-US" sz="2000" dirty="0"/>
              <a:t>="</a:t>
            </a:r>
            <a:r>
              <a:rPr lang="en-US" sz="2000" dirty="0" smtClean="0"/>
              <a:t>image.jpg</a:t>
            </a:r>
            <a:r>
              <a:rPr lang="en-US" sz="2000" dirty="0"/>
              <a:t>" width="500" height="600"&gt;</a:t>
            </a:r>
          </a:p>
          <a:p>
            <a:pPr marL="0" indent="0">
              <a:buNone/>
            </a:pPr>
            <a:r>
              <a:rPr lang="en-US" sz="2000" dirty="0" smtClean="0"/>
              <a:t>&lt;/</a:t>
            </a:r>
            <a:r>
              <a:rPr lang="en-US" sz="2000" dirty="0"/>
              <a:t>body&gt;</a:t>
            </a:r>
          </a:p>
          <a:p>
            <a:pPr marL="0" indent="0">
              <a:buNone/>
            </a:pPr>
            <a:r>
              <a:rPr lang="en-US" sz="2000" dirty="0"/>
              <a:t>&lt;/html&gt;</a:t>
            </a:r>
            <a:endParaRPr lang="en-IN" sz="2000" dirty="0"/>
          </a:p>
        </p:txBody>
      </p:sp>
    </p:spTree>
    <p:extLst>
      <p:ext uri="{BB962C8B-B14F-4D97-AF65-F5344CB8AC3E}">
        <p14:creationId xmlns:p14="http://schemas.microsoft.com/office/powerpoint/2010/main" val="213134882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8" y="1666875"/>
            <a:ext cx="8734425"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0904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38" y="309563"/>
            <a:ext cx="7248525" cy="623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6812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856984" cy="6552728"/>
          </a:xfrm>
        </p:spPr>
        <p:txBody>
          <a:bodyPr>
            <a:normAutofit/>
          </a:bodyPr>
          <a:lstStyle/>
          <a:p>
            <a:pPr marL="0" indent="0">
              <a:buNone/>
            </a:pPr>
            <a:r>
              <a:rPr lang="en-US" sz="2000" b="1" u="sng" dirty="0"/>
              <a:t>The title Attribute</a:t>
            </a:r>
          </a:p>
          <a:p>
            <a:r>
              <a:rPr lang="en-US" sz="2000" dirty="0"/>
              <a:t>The title attribute defines some extra information about an element.</a:t>
            </a:r>
          </a:p>
          <a:p>
            <a:r>
              <a:rPr lang="en-US" sz="2000" dirty="0"/>
              <a:t>The value of the title attribute will be displayed as a tooltip when you mouse over the element:</a:t>
            </a:r>
          </a:p>
          <a:p>
            <a:pPr marL="0" indent="0">
              <a:buNone/>
            </a:pPr>
            <a:endParaRPr lang="en-US" sz="2000" b="1" u="sng" dirty="0" smtClean="0"/>
          </a:p>
          <a:p>
            <a:pPr marL="0" indent="0">
              <a:buNone/>
            </a:pPr>
            <a:r>
              <a:rPr lang="en-US" sz="2000" b="1" u="sng" dirty="0" smtClean="0"/>
              <a:t>EXAMPLE:</a:t>
            </a:r>
          </a:p>
          <a:p>
            <a:pPr marL="0" indent="0">
              <a:buNone/>
            </a:pPr>
            <a:r>
              <a:rPr lang="en-US" sz="2000" dirty="0" smtClean="0"/>
              <a:t>&lt;!</a:t>
            </a:r>
            <a:r>
              <a:rPr lang="en-US" sz="2000" dirty="0"/>
              <a:t>DOCTYPE html&gt;</a:t>
            </a:r>
          </a:p>
          <a:p>
            <a:pPr marL="0" indent="0">
              <a:buNone/>
            </a:pPr>
            <a:r>
              <a:rPr lang="en-US" sz="2000" dirty="0"/>
              <a:t>&lt;html&gt;</a:t>
            </a:r>
          </a:p>
          <a:p>
            <a:pPr marL="0" indent="0">
              <a:buNone/>
            </a:pPr>
            <a:r>
              <a:rPr lang="en-US" sz="2000" dirty="0"/>
              <a:t>&lt;body&gt;</a:t>
            </a:r>
          </a:p>
          <a:p>
            <a:pPr marL="0" indent="0">
              <a:buNone/>
            </a:pPr>
            <a:r>
              <a:rPr lang="en-US" sz="2000" dirty="0" smtClean="0"/>
              <a:t>&lt;</a:t>
            </a:r>
            <a:r>
              <a:rPr lang="en-US" sz="2000" dirty="0"/>
              <a:t>h2 title="I'm a header"&gt;The title Attribute&lt;/h2&gt;</a:t>
            </a:r>
          </a:p>
          <a:p>
            <a:pPr marL="0" indent="0">
              <a:buNone/>
            </a:pPr>
            <a:r>
              <a:rPr lang="en-US" sz="2000" dirty="0" smtClean="0"/>
              <a:t>&lt;</a:t>
            </a:r>
            <a:r>
              <a:rPr lang="en-US" sz="2000" dirty="0"/>
              <a:t>p title="I'm a tooltip"&gt;Mouse over this paragraph, to display the title attribute as a tooltip.&lt;/p&gt;</a:t>
            </a:r>
          </a:p>
          <a:p>
            <a:pPr marL="0" indent="0">
              <a:buNone/>
            </a:pPr>
            <a:r>
              <a:rPr lang="en-US" sz="2000" dirty="0" smtClean="0"/>
              <a:t>&lt;/</a:t>
            </a:r>
            <a:r>
              <a:rPr lang="en-US" sz="2000" dirty="0"/>
              <a:t>body&gt;</a:t>
            </a:r>
          </a:p>
          <a:p>
            <a:pPr marL="0" indent="0">
              <a:buNone/>
            </a:pPr>
            <a:r>
              <a:rPr lang="en-US" sz="2000" dirty="0"/>
              <a:t>&lt;/html&gt;</a:t>
            </a:r>
            <a:endParaRPr lang="en-IN" sz="2000" dirty="0"/>
          </a:p>
        </p:txBody>
      </p:sp>
    </p:spTree>
    <p:extLst>
      <p:ext uri="{BB962C8B-B14F-4D97-AF65-F5344CB8AC3E}">
        <p14:creationId xmlns:p14="http://schemas.microsoft.com/office/powerpoint/2010/main" val="4017909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856984" cy="6408712"/>
          </a:xfrm>
        </p:spPr>
        <p:txBody>
          <a:bodyPr>
            <a:normAutofit/>
          </a:bodyPr>
          <a:lstStyle/>
          <a:p>
            <a:pPr marL="0" indent="0">
              <a:buNone/>
            </a:pPr>
            <a:r>
              <a:rPr lang="en-US" sz="2000" b="1" u="sng" dirty="0"/>
              <a:t>Bigger Headings</a:t>
            </a:r>
          </a:p>
          <a:p>
            <a:r>
              <a:rPr lang="en-US" sz="2000" dirty="0"/>
              <a:t>Each HTML heading has a default size. However, you can specify the size for any heading with the style attribute, using the CSS font-size property:</a:t>
            </a:r>
          </a:p>
          <a:p>
            <a:pPr marL="0" indent="0">
              <a:buNone/>
            </a:pPr>
            <a:endParaRPr lang="en-US" sz="2000" b="1" u="sng" dirty="0" smtClean="0"/>
          </a:p>
          <a:p>
            <a:pPr marL="0" indent="0">
              <a:buNone/>
            </a:pPr>
            <a:r>
              <a:rPr lang="en-US" sz="2000" b="1" u="sng" dirty="0" smtClean="0"/>
              <a:t>EXAMPLE:</a:t>
            </a:r>
          </a:p>
          <a:p>
            <a:pPr marL="0" indent="0">
              <a:buNone/>
            </a:pPr>
            <a:endParaRPr lang="en-US" sz="2000" dirty="0" smtClean="0"/>
          </a:p>
          <a:p>
            <a:pPr marL="0" indent="0">
              <a:buNone/>
            </a:pPr>
            <a:r>
              <a:rPr lang="en-US" sz="2000" dirty="0" smtClean="0"/>
              <a:t>&lt;!</a:t>
            </a:r>
            <a:r>
              <a:rPr lang="en-US" sz="2000" dirty="0"/>
              <a:t>DOCTYPE html&gt;</a:t>
            </a:r>
          </a:p>
          <a:p>
            <a:pPr marL="0" indent="0">
              <a:buNone/>
            </a:pPr>
            <a:r>
              <a:rPr lang="en-US" sz="2000" dirty="0"/>
              <a:t>&lt;html&gt;</a:t>
            </a:r>
          </a:p>
          <a:p>
            <a:pPr marL="0" indent="0">
              <a:buNone/>
            </a:pPr>
            <a:r>
              <a:rPr lang="en-US" sz="2000" dirty="0"/>
              <a:t>&lt;body&gt;</a:t>
            </a:r>
          </a:p>
          <a:p>
            <a:pPr marL="0" indent="0">
              <a:buNone/>
            </a:pPr>
            <a:endParaRPr lang="en-US" sz="2000" dirty="0"/>
          </a:p>
          <a:p>
            <a:pPr marL="0" indent="0">
              <a:buNone/>
            </a:pPr>
            <a:r>
              <a:rPr lang="en-US" sz="2000" dirty="0"/>
              <a:t>&lt;h1 style="font-size:60px;"&gt;Heading 1&lt;/h1&gt;</a:t>
            </a:r>
          </a:p>
          <a:p>
            <a:pPr marL="0" indent="0">
              <a:buNone/>
            </a:pPr>
            <a:endParaRPr lang="en-US" sz="2000" dirty="0"/>
          </a:p>
          <a:p>
            <a:pPr marL="0" indent="0">
              <a:buNone/>
            </a:pPr>
            <a:r>
              <a:rPr lang="en-US" sz="2000" dirty="0"/>
              <a:t>&lt;p&gt;You can change the size of a heading with the style attribute, using the font-size property.&lt;/p&gt;</a:t>
            </a:r>
          </a:p>
          <a:p>
            <a:pPr marL="0" indent="0">
              <a:buNone/>
            </a:pPr>
            <a:endParaRPr lang="en-US" sz="2000" dirty="0"/>
          </a:p>
          <a:p>
            <a:pPr marL="0" indent="0">
              <a:buNone/>
            </a:pPr>
            <a:r>
              <a:rPr lang="en-US" sz="2000" dirty="0"/>
              <a:t>&lt;/body&gt;</a:t>
            </a:r>
          </a:p>
          <a:p>
            <a:pPr marL="0" indent="0">
              <a:buNone/>
            </a:pPr>
            <a:r>
              <a:rPr lang="en-US" sz="2000" dirty="0"/>
              <a:t>&lt;/html&gt;</a:t>
            </a:r>
          </a:p>
          <a:p>
            <a:pPr marL="0" indent="0">
              <a:buNone/>
            </a:pPr>
            <a:endParaRPr lang="en-IN" sz="2000" dirty="0"/>
          </a:p>
        </p:txBody>
      </p:sp>
    </p:spTree>
    <p:extLst>
      <p:ext uri="{BB962C8B-B14F-4D97-AF65-F5344CB8AC3E}">
        <p14:creationId xmlns:p14="http://schemas.microsoft.com/office/powerpoint/2010/main" val="679665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fontScale="85000" lnSpcReduction="20000"/>
          </a:bodyPr>
          <a:lstStyle/>
          <a:p>
            <a:r>
              <a:rPr lang="en-US" sz="2000" dirty="0"/>
              <a:t>The HTML &lt;pre&gt; element defines preformatted text.</a:t>
            </a:r>
          </a:p>
          <a:p>
            <a:r>
              <a:rPr lang="en-US" sz="2000" dirty="0"/>
              <a:t>The text inside a &lt;pre&gt; element is displayed in a fixed-width font (usually Courier), and it preserves both spaces and line breaks:</a:t>
            </a:r>
          </a:p>
          <a:p>
            <a:pPr marL="0" indent="0">
              <a:buNone/>
            </a:pPr>
            <a:endParaRPr lang="en-US" sz="2000" dirty="0" smtClean="0"/>
          </a:p>
          <a:p>
            <a:pPr marL="0" indent="0">
              <a:buNone/>
            </a:pPr>
            <a:r>
              <a:rPr lang="en-US" sz="2000" b="1" u="sng" dirty="0" smtClean="0"/>
              <a:t>EXAMPLE:</a:t>
            </a:r>
          </a:p>
          <a:p>
            <a:pPr marL="0" indent="0">
              <a:buNone/>
            </a:pPr>
            <a:r>
              <a:rPr lang="en-US" sz="2000" dirty="0"/>
              <a:t>&lt;!DOCTYPE html&gt;</a:t>
            </a:r>
          </a:p>
          <a:p>
            <a:pPr marL="0" indent="0">
              <a:buNone/>
            </a:pPr>
            <a:r>
              <a:rPr lang="en-US" sz="2000" dirty="0"/>
              <a:t>&lt;html&gt;</a:t>
            </a:r>
          </a:p>
          <a:p>
            <a:pPr marL="0" indent="0">
              <a:buNone/>
            </a:pPr>
            <a:r>
              <a:rPr lang="en-US" sz="2000" dirty="0"/>
              <a:t>&lt;body&gt;</a:t>
            </a:r>
          </a:p>
          <a:p>
            <a:pPr marL="0" indent="0">
              <a:buNone/>
            </a:pPr>
            <a:endParaRPr lang="en-US" sz="2000" dirty="0"/>
          </a:p>
          <a:p>
            <a:pPr marL="0" indent="0">
              <a:buNone/>
            </a:pPr>
            <a:r>
              <a:rPr lang="en-US" sz="2000" dirty="0"/>
              <a:t>&lt;p&gt;The pre tag preserves both spaces and line breaks:&lt;/p&gt;</a:t>
            </a:r>
          </a:p>
          <a:p>
            <a:pPr marL="0" indent="0">
              <a:buNone/>
            </a:pPr>
            <a:endParaRPr lang="en-US" sz="2000" dirty="0"/>
          </a:p>
          <a:p>
            <a:pPr marL="0" indent="0">
              <a:buNone/>
            </a:pPr>
            <a:r>
              <a:rPr lang="en-US" sz="2000" dirty="0"/>
              <a:t>&lt;pre&gt;</a:t>
            </a:r>
          </a:p>
          <a:p>
            <a:pPr marL="0" indent="0">
              <a:buNone/>
            </a:pPr>
            <a:r>
              <a:rPr lang="en-US" sz="2000" dirty="0"/>
              <a:t>   My Bonnie lies over the ocean.</a:t>
            </a:r>
          </a:p>
          <a:p>
            <a:pPr marL="0" indent="0">
              <a:buNone/>
            </a:pPr>
            <a:endParaRPr lang="en-US" sz="2000" dirty="0"/>
          </a:p>
          <a:p>
            <a:pPr marL="0" indent="0">
              <a:buNone/>
            </a:pPr>
            <a:r>
              <a:rPr lang="en-US" sz="2000" dirty="0"/>
              <a:t>   My Bonnie lies over the sea.</a:t>
            </a:r>
          </a:p>
          <a:p>
            <a:pPr marL="0" indent="0">
              <a:buNone/>
            </a:pPr>
            <a:endParaRPr lang="en-US" sz="2000" dirty="0"/>
          </a:p>
          <a:p>
            <a:pPr marL="0" indent="0">
              <a:buNone/>
            </a:pPr>
            <a:r>
              <a:rPr lang="en-US" sz="2000" dirty="0"/>
              <a:t>   My Bonnie lies over the ocean.</a:t>
            </a:r>
          </a:p>
          <a:p>
            <a:pPr marL="0" indent="0">
              <a:buNone/>
            </a:pPr>
            <a:r>
              <a:rPr lang="en-US" sz="2000" dirty="0"/>
              <a:t>   </a:t>
            </a:r>
          </a:p>
          <a:p>
            <a:pPr marL="0" indent="0">
              <a:buNone/>
            </a:pPr>
            <a:r>
              <a:rPr lang="en-US" sz="2000" dirty="0"/>
              <a:t>   Oh, bring back my Bonnie to me.</a:t>
            </a:r>
          </a:p>
          <a:p>
            <a:pPr marL="0" indent="0">
              <a:buNone/>
            </a:pPr>
            <a:r>
              <a:rPr lang="en-US" sz="2000" dirty="0"/>
              <a:t>&lt;/pre&gt;</a:t>
            </a:r>
          </a:p>
          <a:p>
            <a:pPr marL="0" indent="0">
              <a:buNone/>
            </a:pPr>
            <a:endParaRPr lang="en-US" sz="2000" dirty="0"/>
          </a:p>
          <a:p>
            <a:pPr marL="0" indent="0">
              <a:buNone/>
            </a:pPr>
            <a:r>
              <a:rPr lang="en-US" sz="2000" dirty="0"/>
              <a:t>&lt;/body&gt;</a:t>
            </a:r>
          </a:p>
          <a:p>
            <a:pPr marL="0" indent="0">
              <a:buNone/>
            </a:pPr>
            <a:r>
              <a:rPr lang="en-US" sz="2000" dirty="0"/>
              <a:t>&lt;/html&gt;</a:t>
            </a:r>
            <a:endParaRPr lang="en-IN" sz="2000" dirty="0"/>
          </a:p>
        </p:txBody>
      </p:sp>
    </p:spTree>
    <p:extLst>
      <p:ext uri="{BB962C8B-B14F-4D97-AF65-F5344CB8AC3E}">
        <p14:creationId xmlns:p14="http://schemas.microsoft.com/office/powerpoint/2010/main" val="2485862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546" y="187037"/>
            <a:ext cx="8825942" cy="6482323"/>
          </a:xfrm>
        </p:spPr>
        <p:txBody>
          <a:bodyPr>
            <a:normAutofit/>
          </a:bodyPr>
          <a:lstStyle/>
          <a:p>
            <a:pPr marL="0" indent="0">
              <a:buNone/>
            </a:pPr>
            <a:r>
              <a:rPr lang="en-IN" sz="2000" b="1" u="sng" dirty="0"/>
              <a:t>HTML Styles</a:t>
            </a:r>
          </a:p>
          <a:p>
            <a:r>
              <a:rPr lang="en-US" sz="2000" dirty="0"/>
              <a:t>The HTML style attribute is used to add styles to an element, such as color, font, size, and more.</a:t>
            </a:r>
          </a:p>
          <a:p>
            <a:pPr marL="0" indent="0">
              <a:buNone/>
            </a:pPr>
            <a:endParaRPr lang="en-US" sz="2000" dirty="0" smtClean="0"/>
          </a:p>
          <a:p>
            <a:pPr marL="0" indent="0">
              <a:buNone/>
            </a:pPr>
            <a:r>
              <a:rPr lang="en-US" sz="2000" b="1" u="sng" dirty="0" smtClean="0"/>
              <a:t>Example:</a:t>
            </a:r>
          </a:p>
          <a:p>
            <a:pPr marL="0" indent="0">
              <a:buNone/>
            </a:pPr>
            <a:endParaRPr lang="en-US" sz="2000" dirty="0" smtClean="0"/>
          </a:p>
          <a:p>
            <a:pPr marL="0" indent="0">
              <a:buNone/>
            </a:pPr>
            <a:r>
              <a:rPr lang="en-US" sz="2000" dirty="0" smtClean="0"/>
              <a:t>&lt;!</a:t>
            </a:r>
            <a:r>
              <a:rPr lang="en-US" sz="2000" dirty="0"/>
              <a:t>DOCTYPE html&gt;</a:t>
            </a:r>
          </a:p>
          <a:p>
            <a:pPr marL="0" indent="0">
              <a:buNone/>
            </a:pPr>
            <a:r>
              <a:rPr lang="en-US" sz="2000" dirty="0"/>
              <a:t>&lt;html&gt;</a:t>
            </a:r>
          </a:p>
          <a:p>
            <a:pPr marL="0" indent="0">
              <a:buNone/>
            </a:pPr>
            <a:r>
              <a:rPr lang="en-US" sz="2000" dirty="0"/>
              <a:t>&lt;body&gt;</a:t>
            </a:r>
          </a:p>
          <a:p>
            <a:pPr marL="0" indent="0">
              <a:buNone/>
            </a:pPr>
            <a:r>
              <a:rPr lang="en-US" sz="2000" dirty="0" smtClean="0"/>
              <a:t>&lt;p&gt;</a:t>
            </a:r>
            <a:r>
              <a:rPr lang="en-US" sz="2000" dirty="0"/>
              <a:t>N</a:t>
            </a:r>
            <a:r>
              <a:rPr lang="en-US" sz="2000" dirty="0" smtClean="0"/>
              <a:t>ormal</a:t>
            </a:r>
            <a:r>
              <a:rPr lang="en-US" sz="2000" dirty="0"/>
              <a:t>&lt;/p&gt;</a:t>
            </a:r>
          </a:p>
          <a:p>
            <a:pPr marL="0" indent="0">
              <a:buNone/>
            </a:pPr>
            <a:r>
              <a:rPr lang="en-US" sz="2000" dirty="0"/>
              <a:t>&lt;p style="</a:t>
            </a:r>
            <a:r>
              <a:rPr lang="en-US" sz="2000" dirty="0" err="1"/>
              <a:t>color:red</a:t>
            </a:r>
            <a:r>
              <a:rPr lang="en-US" sz="2000" dirty="0" smtClean="0"/>
              <a:t>;"&gt;Red</a:t>
            </a:r>
            <a:r>
              <a:rPr lang="en-US" sz="2000" dirty="0"/>
              <a:t>&lt;/p&gt;</a:t>
            </a:r>
          </a:p>
          <a:p>
            <a:pPr marL="0" indent="0">
              <a:buNone/>
            </a:pPr>
            <a:r>
              <a:rPr lang="en-US" sz="2000" dirty="0"/>
              <a:t>&lt;p style="</a:t>
            </a:r>
            <a:r>
              <a:rPr lang="en-US" sz="2000" dirty="0" err="1"/>
              <a:t>color:blue</a:t>
            </a:r>
            <a:r>
              <a:rPr lang="en-US" sz="2000" dirty="0" smtClean="0"/>
              <a:t>;"&gt;</a:t>
            </a:r>
            <a:r>
              <a:rPr lang="en-US" sz="2000" b="1" dirty="0"/>
              <a:t>B</a:t>
            </a:r>
            <a:r>
              <a:rPr lang="en-US" sz="2000" dirty="0" smtClean="0"/>
              <a:t>lue</a:t>
            </a:r>
            <a:r>
              <a:rPr lang="en-US" sz="2000" dirty="0"/>
              <a:t>&lt;/p&gt;</a:t>
            </a:r>
          </a:p>
          <a:p>
            <a:pPr marL="0" indent="0">
              <a:buNone/>
            </a:pPr>
            <a:r>
              <a:rPr lang="en-US" sz="2000" dirty="0"/>
              <a:t>&lt;p style="font-size:50px</a:t>
            </a:r>
            <a:r>
              <a:rPr lang="en-US" sz="2000" dirty="0" smtClean="0"/>
              <a:t>;"&gt;</a:t>
            </a:r>
            <a:r>
              <a:rPr lang="en-US" sz="2000" dirty="0"/>
              <a:t>B</a:t>
            </a:r>
            <a:r>
              <a:rPr lang="en-US" sz="2000" dirty="0" smtClean="0"/>
              <a:t>ig</a:t>
            </a:r>
            <a:r>
              <a:rPr lang="en-US" sz="2000" dirty="0"/>
              <a:t>&lt;/p&gt;</a:t>
            </a:r>
          </a:p>
          <a:p>
            <a:pPr marL="0" indent="0">
              <a:buNone/>
            </a:pPr>
            <a:r>
              <a:rPr lang="en-US" sz="2000" dirty="0" smtClean="0"/>
              <a:t>&lt;/</a:t>
            </a:r>
            <a:r>
              <a:rPr lang="en-US" sz="2000" dirty="0"/>
              <a:t>body&gt;</a:t>
            </a:r>
          </a:p>
          <a:p>
            <a:pPr marL="0" indent="0">
              <a:buNone/>
            </a:pPr>
            <a:r>
              <a:rPr lang="en-US" sz="2000" dirty="0"/>
              <a:t>&lt;/html&gt;</a:t>
            </a:r>
            <a:br>
              <a:rPr lang="en-US" sz="2000" dirty="0"/>
            </a:br>
            <a:endParaRPr lang="en-IN" sz="2000" dirty="0"/>
          </a:p>
        </p:txBody>
      </p:sp>
    </p:spTree>
    <p:extLst>
      <p:ext uri="{BB962C8B-B14F-4D97-AF65-F5344CB8AC3E}">
        <p14:creationId xmlns:p14="http://schemas.microsoft.com/office/powerpoint/2010/main" val="3876957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lnSpcReduction="10000"/>
          </a:bodyPr>
          <a:lstStyle/>
          <a:p>
            <a:pPr marL="0" indent="0">
              <a:buNone/>
            </a:pPr>
            <a:r>
              <a:rPr lang="en-US" sz="2000" b="1" dirty="0"/>
              <a:t>The HTML Style Attribute</a:t>
            </a:r>
          </a:p>
          <a:p>
            <a:r>
              <a:rPr lang="en-US" sz="2000" dirty="0"/>
              <a:t>Setting the style of an HTML element, can be done with the style attribute.</a:t>
            </a:r>
          </a:p>
          <a:p>
            <a:r>
              <a:rPr lang="en-US" sz="2000" dirty="0"/>
              <a:t>The HTML style attribute has the following syntax:</a:t>
            </a:r>
          </a:p>
          <a:p>
            <a:pPr marL="0" indent="0">
              <a:buNone/>
            </a:pPr>
            <a:r>
              <a:rPr lang="en-US" sz="2000" dirty="0" smtClean="0"/>
              <a:t>		</a:t>
            </a:r>
            <a:r>
              <a:rPr lang="en-US" sz="2000" b="1" dirty="0" smtClean="0"/>
              <a:t>&lt;</a:t>
            </a:r>
            <a:r>
              <a:rPr lang="en-US" sz="2000" b="1" i="1" dirty="0" err="1"/>
              <a:t>tagname</a:t>
            </a:r>
            <a:r>
              <a:rPr lang="en-US" sz="2000" b="1" dirty="0"/>
              <a:t> style="</a:t>
            </a:r>
            <a:r>
              <a:rPr lang="en-US" sz="2000" b="1" i="1" dirty="0" err="1"/>
              <a:t>property</a:t>
            </a:r>
            <a:r>
              <a:rPr lang="en-US" sz="2000" b="1" dirty="0" err="1"/>
              <a:t>:</a:t>
            </a:r>
            <a:r>
              <a:rPr lang="en-US" sz="2000" b="1" i="1" dirty="0" err="1"/>
              <a:t>value</a:t>
            </a:r>
            <a:r>
              <a:rPr lang="en-US" sz="2000" b="1" i="1" dirty="0"/>
              <a:t>;</a:t>
            </a:r>
            <a:r>
              <a:rPr lang="en-US" sz="2000" b="1" dirty="0"/>
              <a:t>"&gt;</a:t>
            </a:r>
          </a:p>
          <a:p>
            <a:pPr marL="0" indent="0">
              <a:buNone/>
            </a:pPr>
            <a:endParaRPr lang="en-US" sz="2000" dirty="0" smtClean="0"/>
          </a:p>
          <a:p>
            <a:pPr marL="0" indent="0">
              <a:buNone/>
            </a:pPr>
            <a:r>
              <a:rPr lang="en-US" sz="2000" b="1" u="sng" dirty="0"/>
              <a:t>Background Color</a:t>
            </a:r>
          </a:p>
          <a:p>
            <a:r>
              <a:rPr lang="en-US" sz="2000" dirty="0"/>
              <a:t>The CSS background-color property defines the background color for an HTML element.</a:t>
            </a:r>
          </a:p>
          <a:p>
            <a:pPr marL="0" indent="0">
              <a:buNone/>
            </a:pPr>
            <a:endParaRPr lang="en-US" sz="2000" dirty="0" smtClean="0"/>
          </a:p>
          <a:p>
            <a:pPr marL="0" indent="0">
              <a:buNone/>
            </a:pPr>
            <a:r>
              <a:rPr lang="en-US" sz="2000" dirty="0"/>
              <a:t>&lt;!DOCTYPE html&gt;</a:t>
            </a:r>
          </a:p>
          <a:p>
            <a:pPr marL="0" indent="0">
              <a:buNone/>
            </a:pPr>
            <a:r>
              <a:rPr lang="en-US" sz="2000" dirty="0"/>
              <a:t>&lt;html&gt;</a:t>
            </a:r>
          </a:p>
          <a:p>
            <a:pPr marL="0" indent="0">
              <a:buNone/>
            </a:pPr>
            <a:r>
              <a:rPr lang="en-US" sz="2000" dirty="0"/>
              <a:t>&lt;body style="</a:t>
            </a:r>
            <a:r>
              <a:rPr lang="en-US" sz="2000" dirty="0" err="1"/>
              <a:t>background-color:powderblue</a:t>
            </a:r>
            <a:r>
              <a:rPr lang="en-US" sz="2000" dirty="0"/>
              <a:t>;"&gt;</a:t>
            </a:r>
          </a:p>
          <a:p>
            <a:pPr marL="0" indent="0">
              <a:buNone/>
            </a:pPr>
            <a:endParaRPr lang="en-US" sz="2000" dirty="0"/>
          </a:p>
          <a:p>
            <a:pPr marL="0" indent="0">
              <a:buNone/>
            </a:pPr>
            <a:r>
              <a:rPr lang="en-US" sz="2000" dirty="0"/>
              <a:t>&lt;h1&gt;This is a heading&lt;/h1&gt;</a:t>
            </a:r>
          </a:p>
          <a:p>
            <a:pPr marL="0" indent="0">
              <a:buNone/>
            </a:pPr>
            <a:r>
              <a:rPr lang="en-US" sz="2000" dirty="0"/>
              <a:t>&lt;p&gt;This is a paragraph.&lt;/p&gt;</a:t>
            </a:r>
          </a:p>
          <a:p>
            <a:pPr marL="0" indent="0">
              <a:buNone/>
            </a:pPr>
            <a:endParaRPr lang="en-US" sz="2000" dirty="0"/>
          </a:p>
          <a:p>
            <a:pPr marL="0" indent="0">
              <a:buNone/>
            </a:pPr>
            <a:r>
              <a:rPr lang="en-US" sz="2000" dirty="0"/>
              <a:t>&lt;/body&gt;</a:t>
            </a:r>
          </a:p>
          <a:p>
            <a:pPr marL="0" indent="0">
              <a:buNone/>
            </a:pPr>
            <a:r>
              <a:rPr lang="en-US" sz="2000" dirty="0"/>
              <a:t>&lt;/html&gt;</a:t>
            </a:r>
            <a:endParaRPr lang="en-IN" sz="2000" dirty="0"/>
          </a:p>
        </p:txBody>
      </p:sp>
    </p:spTree>
    <p:extLst>
      <p:ext uri="{BB962C8B-B14F-4D97-AF65-F5344CB8AC3E}">
        <p14:creationId xmlns:p14="http://schemas.microsoft.com/office/powerpoint/2010/main" val="1370266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pPr marL="0" indent="0">
              <a:buNone/>
            </a:pPr>
            <a:r>
              <a:rPr lang="en-US" sz="2000" b="1" dirty="0"/>
              <a:t>Set background color for two different elements:</a:t>
            </a:r>
          </a:p>
          <a:p>
            <a:pPr marL="0" indent="0">
              <a:buNone/>
            </a:pPr>
            <a:endParaRPr lang="en-US" sz="2000" dirty="0" smtClean="0"/>
          </a:p>
          <a:p>
            <a:pPr marL="0" indent="0">
              <a:buNone/>
            </a:pPr>
            <a:r>
              <a:rPr lang="en-US" sz="2000" dirty="0" smtClean="0"/>
              <a:t>&lt;</a:t>
            </a:r>
            <a:r>
              <a:rPr lang="en-US" sz="2000" dirty="0"/>
              <a:t>body&gt;</a:t>
            </a:r>
            <a:br>
              <a:rPr lang="en-US" sz="2000" dirty="0"/>
            </a:br>
            <a:r>
              <a:rPr lang="en-US" sz="2000" dirty="0"/>
              <a:t/>
            </a:r>
            <a:br>
              <a:rPr lang="en-US" sz="2000" dirty="0"/>
            </a:br>
            <a:r>
              <a:rPr lang="en-US" sz="2000" dirty="0"/>
              <a:t>&lt;h1 style="</a:t>
            </a:r>
            <a:r>
              <a:rPr lang="en-US" sz="2000" dirty="0" err="1"/>
              <a:t>background-color:powderblue</a:t>
            </a:r>
            <a:r>
              <a:rPr lang="en-US" sz="2000" dirty="0"/>
              <a:t>;"&gt;This is a heading&lt;/h1&gt;</a:t>
            </a:r>
            <a:br>
              <a:rPr lang="en-US" sz="2000" dirty="0"/>
            </a:br>
            <a:r>
              <a:rPr lang="en-US" sz="2000" dirty="0"/>
              <a:t>&lt;p style="</a:t>
            </a:r>
            <a:r>
              <a:rPr lang="en-US" sz="2000" dirty="0" err="1"/>
              <a:t>background-color:tomato</a:t>
            </a:r>
            <a:r>
              <a:rPr lang="en-US" sz="2000" dirty="0"/>
              <a:t>;"&gt;This is a paragraph.&lt;/p&gt;</a:t>
            </a:r>
            <a:br>
              <a:rPr lang="en-US" sz="2000" dirty="0"/>
            </a:br>
            <a:r>
              <a:rPr lang="en-US" sz="2000" dirty="0"/>
              <a:t/>
            </a:r>
            <a:br>
              <a:rPr lang="en-US" sz="2000" dirty="0"/>
            </a:br>
            <a:r>
              <a:rPr lang="en-US" sz="2000" dirty="0"/>
              <a:t>&lt;/body&gt;</a:t>
            </a:r>
          </a:p>
          <a:p>
            <a:pPr marL="0" indent="0">
              <a:buNone/>
            </a:pPr>
            <a:endParaRPr lang="en-US" sz="2000" dirty="0" smtClean="0"/>
          </a:p>
          <a:p>
            <a:pPr marL="0" indent="0">
              <a:buNone/>
            </a:pPr>
            <a:r>
              <a:rPr lang="en-US" sz="2000" b="1" dirty="0"/>
              <a:t>Text Color</a:t>
            </a:r>
          </a:p>
          <a:p>
            <a:pPr marL="0" indent="0">
              <a:buNone/>
            </a:pPr>
            <a:r>
              <a:rPr lang="en-US" sz="2000" dirty="0"/>
              <a:t>The CSS color property defines the text color for an HTML element:</a:t>
            </a:r>
          </a:p>
          <a:p>
            <a:r>
              <a:rPr lang="en-US" sz="2000" dirty="0"/>
              <a:t>Example</a:t>
            </a:r>
          </a:p>
          <a:p>
            <a:r>
              <a:rPr lang="en-US" sz="2000" dirty="0"/>
              <a:t>&lt;h1 style="</a:t>
            </a:r>
            <a:r>
              <a:rPr lang="en-US" sz="2000" dirty="0" err="1"/>
              <a:t>color:blue</a:t>
            </a:r>
            <a:r>
              <a:rPr lang="en-US" sz="2000" dirty="0"/>
              <a:t>;"&gt;This is a heading&lt;/h1&gt;</a:t>
            </a:r>
            <a:br>
              <a:rPr lang="en-US" sz="2000" dirty="0"/>
            </a:br>
            <a:r>
              <a:rPr lang="en-US" sz="2000" dirty="0"/>
              <a:t>&lt;p style="</a:t>
            </a:r>
            <a:r>
              <a:rPr lang="en-US" sz="2000" dirty="0" err="1"/>
              <a:t>color:red</a:t>
            </a:r>
            <a:r>
              <a:rPr lang="en-US" sz="2000" dirty="0"/>
              <a:t>;"&gt;This is a paragraph.&lt;/p&gt;</a:t>
            </a:r>
          </a:p>
          <a:p>
            <a:pPr marL="0" indent="0">
              <a:buNone/>
            </a:pPr>
            <a:endParaRPr lang="en-IN" sz="2000" dirty="0"/>
          </a:p>
        </p:txBody>
      </p:sp>
    </p:spTree>
    <p:extLst>
      <p:ext uri="{BB962C8B-B14F-4D97-AF65-F5344CB8AC3E}">
        <p14:creationId xmlns:p14="http://schemas.microsoft.com/office/powerpoint/2010/main" val="1306221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pPr marL="0" indent="0">
              <a:buNone/>
            </a:pPr>
            <a:r>
              <a:rPr lang="en-US" sz="2000" b="1" dirty="0"/>
              <a:t>Fonts</a:t>
            </a:r>
          </a:p>
          <a:p>
            <a:r>
              <a:rPr lang="en-US" sz="2000" dirty="0"/>
              <a:t>The CSS font-family property defines the font to be used for an HTML element:</a:t>
            </a:r>
          </a:p>
          <a:p>
            <a:pPr marL="0" indent="0">
              <a:buNone/>
            </a:pPr>
            <a:r>
              <a:rPr lang="en-US" sz="2000" dirty="0"/>
              <a:t>Example</a:t>
            </a:r>
          </a:p>
          <a:p>
            <a:pPr marL="0" indent="0">
              <a:buNone/>
            </a:pPr>
            <a:r>
              <a:rPr lang="en-US" sz="2000" dirty="0" smtClean="0"/>
              <a:t>	&lt;</a:t>
            </a:r>
            <a:r>
              <a:rPr lang="en-US" sz="2000" dirty="0"/>
              <a:t>h1 style="</a:t>
            </a:r>
            <a:r>
              <a:rPr lang="en-US" sz="2000" dirty="0" err="1"/>
              <a:t>font-family:verdana</a:t>
            </a:r>
            <a:r>
              <a:rPr lang="en-US" sz="2000" dirty="0"/>
              <a:t>;"&gt;This is a heading&lt;/h1&gt;</a:t>
            </a:r>
            <a:br>
              <a:rPr lang="en-US" sz="2000" dirty="0"/>
            </a:br>
            <a:r>
              <a:rPr lang="en-US" sz="2000" dirty="0" smtClean="0"/>
              <a:t>	&lt;</a:t>
            </a:r>
            <a:r>
              <a:rPr lang="en-US" sz="2000" dirty="0"/>
              <a:t>p style="</a:t>
            </a:r>
            <a:r>
              <a:rPr lang="en-US" sz="2000" dirty="0" err="1"/>
              <a:t>font-family:courier</a:t>
            </a:r>
            <a:r>
              <a:rPr lang="en-US" sz="2000" dirty="0"/>
              <a:t>;"&gt;This is a paragraph.&lt;/p&gt;</a:t>
            </a:r>
          </a:p>
          <a:p>
            <a:pPr marL="0" indent="0">
              <a:buNone/>
            </a:pPr>
            <a:endParaRPr lang="en-US" sz="2000" dirty="0" smtClean="0"/>
          </a:p>
          <a:p>
            <a:pPr marL="0" indent="0">
              <a:buNone/>
            </a:pPr>
            <a:r>
              <a:rPr lang="en-US" sz="2000" b="1" dirty="0"/>
              <a:t>Text Size</a:t>
            </a:r>
          </a:p>
          <a:p>
            <a:r>
              <a:rPr lang="en-US" sz="2000" dirty="0"/>
              <a:t>The CSS font-size property defines the text size for an HTML element:</a:t>
            </a:r>
          </a:p>
          <a:p>
            <a:pPr marL="0" indent="0">
              <a:buNone/>
            </a:pPr>
            <a:r>
              <a:rPr lang="en-US" sz="2000" dirty="0"/>
              <a:t>Example</a:t>
            </a:r>
          </a:p>
          <a:p>
            <a:pPr marL="0" indent="0">
              <a:buNone/>
            </a:pPr>
            <a:r>
              <a:rPr lang="en-US" sz="2000" dirty="0" smtClean="0"/>
              <a:t>	&lt;</a:t>
            </a:r>
            <a:r>
              <a:rPr lang="en-US" sz="2000" dirty="0"/>
              <a:t>h1 style="font-size:300%;"&gt;This is a heading&lt;/h1&gt;</a:t>
            </a:r>
            <a:br>
              <a:rPr lang="en-US" sz="2000" dirty="0"/>
            </a:br>
            <a:r>
              <a:rPr lang="en-US" sz="2000" dirty="0" smtClean="0"/>
              <a:t>	&lt;</a:t>
            </a:r>
            <a:r>
              <a:rPr lang="en-US" sz="2000" dirty="0"/>
              <a:t>p style="font-size:160%;"&gt;This is a paragraph.&lt;/p&gt;</a:t>
            </a:r>
          </a:p>
          <a:p>
            <a:pPr marL="0" indent="0">
              <a:buNone/>
            </a:pPr>
            <a:endParaRPr lang="en-US" sz="2000" dirty="0" smtClean="0"/>
          </a:p>
          <a:p>
            <a:pPr marL="0" indent="0">
              <a:buNone/>
            </a:pPr>
            <a:r>
              <a:rPr lang="en-IN" sz="2000" b="1" dirty="0"/>
              <a:t>Text Alignment</a:t>
            </a:r>
          </a:p>
          <a:p>
            <a:r>
              <a:rPr lang="en-IN" sz="2000" dirty="0"/>
              <a:t>The CSS text-align property defines the horizontal text alignment for an HTML element:</a:t>
            </a:r>
          </a:p>
          <a:p>
            <a:pPr marL="0" indent="0">
              <a:buNone/>
            </a:pPr>
            <a:r>
              <a:rPr lang="en-IN" sz="2000" dirty="0"/>
              <a:t>Example</a:t>
            </a:r>
          </a:p>
          <a:p>
            <a:pPr marL="0" indent="0">
              <a:buNone/>
            </a:pPr>
            <a:r>
              <a:rPr lang="en-IN" sz="2000" dirty="0" smtClean="0"/>
              <a:t>	&lt;</a:t>
            </a:r>
            <a:r>
              <a:rPr lang="en-IN" sz="2000" dirty="0"/>
              <a:t>h1 style="</a:t>
            </a:r>
            <a:r>
              <a:rPr lang="en-IN" sz="2000" dirty="0" err="1"/>
              <a:t>text-align:center</a:t>
            </a:r>
            <a:r>
              <a:rPr lang="en-IN" sz="2000" dirty="0"/>
              <a:t>;"&gt;</a:t>
            </a:r>
            <a:r>
              <a:rPr lang="en-IN" sz="2000" dirty="0" err="1"/>
              <a:t>Centered</a:t>
            </a:r>
            <a:r>
              <a:rPr lang="en-IN" sz="2000" dirty="0"/>
              <a:t> Heading&lt;/h1&gt;</a:t>
            </a:r>
            <a:br>
              <a:rPr lang="en-IN" sz="2000" dirty="0"/>
            </a:br>
            <a:r>
              <a:rPr lang="en-IN" sz="2000" dirty="0" smtClean="0"/>
              <a:t>	&lt;</a:t>
            </a:r>
            <a:r>
              <a:rPr lang="en-IN" sz="2000" dirty="0"/>
              <a:t>p style="</a:t>
            </a:r>
            <a:r>
              <a:rPr lang="en-IN" sz="2000" dirty="0" err="1"/>
              <a:t>text-align:center</a:t>
            </a:r>
            <a:r>
              <a:rPr lang="en-IN" sz="2000" dirty="0"/>
              <a:t>;"&gt;</a:t>
            </a:r>
            <a:r>
              <a:rPr lang="en-IN" sz="2000" dirty="0" err="1"/>
              <a:t>Centered</a:t>
            </a:r>
            <a:r>
              <a:rPr lang="en-IN" sz="2000" dirty="0"/>
              <a:t> paragraph.&lt;/p&gt;</a:t>
            </a:r>
          </a:p>
          <a:p>
            <a:pPr marL="0" indent="0">
              <a:buNone/>
            </a:pPr>
            <a:endParaRPr lang="en-IN" sz="2000" dirty="0"/>
          </a:p>
        </p:txBody>
      </p:sp>
    </p:spTree>
    <p:extLst>
      <p:ext uri="{BB962C8B-B14F-4D97-AF65-F5344CB8AC3E}">
        <p14:creationId xmlns:p14="http://schemas.microsoft.com/office/powerpoint/2010/main" val="2319095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568952" cy="6192688"/>
          </a:xfrm>
        </p:spPr>
        <p:txBody>
          <a:bodyPr>
            <a:normAutofit/>
          </a:bodyPr>
          <a:lstStyle/>
          <a:p>
            <a:pPr marL="0" indent="0">
              <a:buNone/>
            </a:pPr>
            <a:r>
              <a:rPr lang="en-US" sz="2000" dirty="0"/>
              <a:t>HTML is the standard markup </a:t>
            </a:r>
            <a:r>
              <a:rPr lang="en-US" sz="2000" dirty="0" smtClean="0"/>
              <a:t>language </a:t>
            </a:r>
            <a:r>
              <a:rPr lang="en-US" sz="2000" dirty="0"/>
              <a:t>for creating Web pages</a:t>
            </a:r>
            <a:r>
              <a:rPr lang="en-US" sz="2000" dirty="0" smtClean="0"/>
              <a:t>.</a:t>
            </a:r>
          </a:p>
          <a:p>
            <a:r>
              <a:rPr lang="en-US" sz="2000" dirty="0"/>
              <a:t>HTML stands for Hyper Text Markup Language</a:t>
            </a:r>
          </a:p>
          <a:p>
            <a:r>
              <a:rPr lang="en-US" sz="2000" dirty="0"/>
              <a:t>HTML is the standard markup language for creating Web pages</a:t>
            </a:r>
          </a:p>
          <a:p>
            <a:r>
              <a:rPr lang="en-US" sz="2000" dirty="0"/>
              <a:t>HTML describes the structure of a Web page</a:t>
            </a:r>
          </a:p>
          <a:p>
            <a:r>
              <a:rPr lang="en-US" sz="2000" dirty="0" smtClean="0"/>
              <a:t>HTML </a:t>
            </a:r>
            <a:r>
              <a:rPr lang="en-US" sz="2000" dirty="0"/>
              <a:t>elements tell the browser how to display the content</a:t>
            </a:r>
          </a:p>
          <a:p>
            <a:pPr marL="0" indent="0">
              <a:buNone/>
            </a:pPr>
            <a:endParaRPr lang="en-US" sz="2000" dirty="0" smtClean="0"/>
          </a:p>
          <a:p>
            <a:pPr marL="0" indent="0">
              <a:buNone/>
            </a:pPr>
            <a:r>
              <a:rPr lang="en-US" sz="2000" dirty="0" smtClean="0"/>
              <a:t>A </a:t>
            </a:r>
            <a:r>
              <a:rPr lang="en-US" sz="2000" dirty="0"/>
              <a:t>Simple HTML </a:t>
            </a:r>
            <a:r>
              <a:rPr lang="en-US" sz="2000" dirty="0" smtClean="0"/>
              <a:t>Document Example</a:t>
            </a:r>
            <a:endParaRPr lang="en-US" sz="2000" dirty="0"/>
          </a:p>
          <a:p>
            <a:pPr marL="0" indent="0">
              <a:buNone/>
            </a:pPr>
            <a:endParaRPr lang="en-US" sz="2000" dirty="0" smtClean="0"/>
          </a:p>
          <a:p>
            <a:pPr marL="0" indent="0">
              <a:buNone/>
            </a:pPr>
            <a:r>
              <a:rPr lang="en-US" sz="2000" dirty="0" smtClean="0"/>
              <a:t>&lt;!</a:t>
            </a:r>
            <a:r>
              <a:rPr lang="en-US" sz="2000" dirty="0"/>
              <a:t>DOCTYPE html&gt;</a:t>
            </a:r>
            <a:br>
              <a:rPr lang="en-US" sz="2000" dirty="0"/>
            </a:br>
            <a:r>
              <a:rPr lang="en-US" sz="2000" dirty="0"/>
              <a:t>&lt;html&gt;</a:t>
            </a:r>
            <a:br>
              <a:rPr lang="en-US" sz="2000" dirty="0"/>
            </a:br>
            <a:r>
              <a:rPr lang="en-US" sz="2000" dirty="0"/>
              <a:t>&lt;head&gt;</a:t>
            </a:r>
            <a:br>
              <a:rPr lang="en-US" sz="2000" dirty="0"/>
            </a:br>
            <a:r>
              <a:rPr lang="en-US" sz="2000" dirty="0"/>
              <a:t>&lt;title&gt;Page Title&lt;/title&gt;</a:t>
            </a:r>
            <a:br>
              <a:rPr lang="en-US" sz="2000" dirty="0"/>
            </a:br>
            <a:r>
              <a:rPr lang="en-US" sz="2000" dirty="0"/>
              <a:t>&lt;/head&gt;</a:t>
            </a:r>
            <a:br>
              <a:rPr lang="en-US" sz="2000" dirty="0"/>
            </a:br>
            <a:r>
              <a:rPr lang="en-US" sz="2000" dirty="0"/>
              <a:t>&lt;body&gt;</a:t>
            </a:r>
            <a:br>
              <a:rPr lang="en-US" sz="2000" dirty="0"/>
            </a:br>
            <a:r>
              <a:rPr lang="en-US" sz="2000" dirty="0" smtClean="0"/>
              <a:t>&lt;</a:t>
            </a:r>
            <a:r>
              <a:rPr lang="en-US" sz="2000" dirty="0"/>
              <a:t>h1&gt;My First Heading&lt;/h1&gt;</a:t>
            </a:r>
            <a:br>
              <a:rPr lang="en-US" sz="2000" dirty="0"/>
            </a:br>
            <a:r>
              <a:rPr lang="en-US" sz="2000" dirty="0"/>
              <a:t>&lt;p&gt;My first paragraph.&lt;/p&gt;</a:t>
            </a:r>
            <a:br>
              <a:rPr lang="en-US" sz="2000" dirty="0"/>
            </a:br>
            <a:r>
              <a:rPr lang="en-US" sz="2000" dirty="0" smtClean="0"/>
              <a:t>&lt;/</a:t>
            </a:r>
            <a:r>
              <a:rPr lang="en-US" sz="2000" dirty="0"/>
              <a:t>body&gt;</a:t>
            </a:r>
            <a:br>
              <a:rPr lang="en-US" sz="2000" dirty="0"/>
            </a:br>
            <a:r>
              <a:rPr lang="en-US" sz="2000" dirty="0"/>
              <a:t>&lt;/html&gt;</a:t>
            </a:r>
          </a:p>
          <a:p>
            <a:pPr marL="0" indent="0">
              <a:buNone/>
            </a:pPr>
            <a:endParaRPr lang="en-IN" sz="2000" dirty="0"/>
          </a:p>
        </p:txBody>
      </p:sp>
    </p:spTree>
    <p:extLst>
      <p:ext uri="{BB962C8B-B14F-4D97-AF65-F5344CB8AC3E}">
        <p14:creationId xmlns:p14="http://schemas.microsoft.com/office/powerpoint/2010/main" val="1766365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552728"/>
          </a:xfrm>
        </p:spPr>
        <p:txBody>
          <a:bodyPr>
            <a:normAutofit/>
          </a:bodyPr>
          <a:lstStyle/>
          <a:p>
            <a:pPr marL="0" indent="0">
              <a:buNone/>
            </a:pPr>
            <a:r>
              <a:rPr lang="en-IN" sz="2000" b="1" u="sng" dirty="0"/>
              <a:t>HTML Formatting Elements</a:t>
            </a:r>
          </a:p>
          <a:p>
            <a:pPr marL="0" indent="0">
              <a:buNone/>
            </a:pPr>
            <a:r>
              <a:rPr lang="en-IN" sz="2000" dirty="0"/>
              <a:t>Formatting elements were designed to display special types of text:</a:t>
            </a:r>
          </a:p>
          <a:p>
            <a:r>
              <a:rPr lang="en-IN" sz="2000" dirty="0"/>
              <a:t>&lt;b&gt; - Bold text</a:t>
            </a:r>
          </a:p>
          <a:p>
            <a:r>
              <a:rPr lang="en-IN" sz="2000" dirty="0"/>
              <a:t>&lt;strong&gt; - Important text</a:t>
            </a:r>
          </a:p>
          <a:p>
            <a:r>
              <a:rPr lang="en-IN" sz="2000" dirty="0"/>
              <a:t>&lt;i&gt; - Italic text</a:t>
            </a:r>
          </a:p>
          <a:p>
            <a:r>
              <a:rPr lang="en-IN" sz="2000" dirty="0"/>
              <a:t>&lt;</a:t>
            </a:r>
            <a:r>
              <a:rPr lang="en-IN" sz="2000" dirty="0" err="1"/>
              <a:t>em</a:t>
            </a:r>
            <a:r>
              <a:rPr lang="en-IN" sz="2000" dirty="0"/>
              <a:t>&gt; - Emphasized text</a:t>
            </a:r>
          </a:p>
          <a:p>
            <a:r>
              <a:rPr lang="en-IN" sz="2000" dirty="0"/>
              <a:t>&lt;mark&gt; - Marked text</a:t>
            </a:r>
          </a:p>
          <a:p>
            <a:r>
              <a:rPr lang="en-IN" sz="2000" dirty="0"/>
              <a:t>&lt;small&gt; - Smaller text</a:t>
            </a:r>
          </a:p>
          <a:p>
            <a:r>
              <a:rPr lang="en-IN" sz="2000" dirty="0"/>
              <a:t>&lt;del&gt; - Deleted text</a:t>
            </a:r>
          </a:p>
          <a:p>
            <a:r>
              <a:rPr lang="en-IN" sz="2000" dirty="0"/>
              <a:t>&lt;ins&gt; - Inserted text</a:t>
            </a:r>
          </a:p>
          <a:p>
            <a:r>
              <a:rPr lang="en-IN" sz="2000" dirty="0"/>
              <a:t>&lt;sub&gt; - Subscript text</a:t>
            </a:r>
          </a:p>
          <a:p>
            <a:r>
              <a:rPr lang="en-IN" sz="2000" dirty="0"/>
              <a:t>&lt;sup&gt; - Superscript text</a:t>
            </a:r>
          </a:p>
          <a:p>
            <a:pPr marL="0" indent="0">
              <a:buNone/>
            </a:pPr>
            <a:endParaRPr lang="en-US" sz="2000" dirty="0" smtClean="0"/>
          </a:p>
          <a:p>
            <a:pPr marL="0" indent="0">
              <a:buNone/>
            </a:pPr>
            <a:endParaRPr lang="en-US" sz="2000" dirty="0"/>
          </a:p>
          <a:p>
            <a:pPr marL="0" indent="0">
              <a:buNone/>
            </a:pPr>
            <a:r>
              <a:rPr lang="en-US" sz="2000" dirty="0"/>
              <a:t>Example: </a:t>
            </a:r>
            <a:r>
              <a:rPr lang="en-US" sz="2000" b="1" dirty="0"/>
              <a:t>&lt;p&gt;&lt;i&gt;This text is italic.&lt;/i&gt;&lt;/p&gt;</a:t>
            </a:r>
            <a:endParaRPr lang="en-IN" sz="2000" b="1" dirty="0"/>
          </a:p>
        </p:txBody>
      </p:sp>
    </p:spTree>
    <p:extLst>
      <p:ext uri="{BB962C8B-B14F-4D97-AF65-F5344CB8AC3E}">
        <p14:creationId xmlns:p14="http://schemas.microsoft.com/office/powerpoint/2010/main" val="2545201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552728"/>
          </a:xfrm>
        </p:spPr>
        <p:txBody>
          <a:bodyPr>
            <a:normAutofit/>
          </a:bodyPr>
          <a:lstStyle/>
          <a:p>
            <a:pPr marL="0" indent="0">
              <a:buNone/>
            </a:pPr>
            <a:r>
              <a:rPr lang="en-US" sz="2000" b="1" u="sng" dirty="0"/>
              <a:t>HTML &lt;mark&gt; Element</a:t>
            </a:r>
          </a:p>
          <a:p>
            <a:r>
              <a:rPr lang="en-US" sz="2000" dirty="0"/>
              <a:t>The HTML &lt;mark&gt; element defines text that should be marked or highlighted:</a:t>
            </a:r>
          </a:p>
          <a:p>
            <a:pPr marL="0" indent="0">
              <a:buNone/>
            </a:pPr>
            <a:r>
              <a:rPr lang="en-US" sz="2000" dirty="0"/>
              <a:t>Example</a:t>
            </a:r>
          </a:p>
          <a:p>
            <a:pPr marL="0" indent="0">
              <a:buNone/>
            </a:pPr>
            <a:r>
              <a:rPr lang="en-US" sz="2000" dirty="0" smtClean="0"/>
              <a:t>		</a:t>
            </a:r>
            <a:r>
              <a:rPr lang="en-US" sz="2000" b="1" dirty="0" smtClean="0"/>
              <a:t>&lt;</a:t>
            </a:r>
            <a:r>
              <a:rPr lang="en-US" sz="2000" b="1" dirty="0"/>
              <a:t>p&gt;Do not forget to buy &lt;mark&gt;milk&lt;/mark&gt; today.&lt;/p&gt;</a:t>
            </a:r>
          </a:p>
          <a:p>
            <a:pPr marL="0" indent="0">
              <a:buNone/>
            </a:pPr>
            <a:endParaRPr lang="en-US" sz="2000" dirty="0" smtClean="0"/>
          </a:p>
          <a:p>
            <a:pPr marL="0" indent="0">
              <a:buNone/>
            </a:pPr>
            <a:r>
              <a:rPr lang="en-US" sz="2000" b="1" u="sng" dirty="0"/>
              <a:t>HTML &lt;del&gt; Element</a:t>
            </a:r>
          </a:p>
          <a:p>
            <a:r>
              <a:rPr lang="en-US" sz="2000" dirty="0"/>
              <a:t>The HTML &lt;del&gt; element defines text that has been deleted from a document. Browsers will usually strike a line through deleted text:</a:t>
            </a:r>
          </a:p>
          <a:p>
            <a:pPr marL="0" indent="0">
              <a:buNone/>
            </a:pPr>
            <a:r>
              <a:rPr lang="en-US" sz="2000" dirty="0"/>
              <a:t>Example</a:t>
            </a:r>
          </a:p>
          <a:p>
            <a:pPr marL="0" indent="0">
              <a:buNone/>
            </a:pPr>
            <a:r>
              <a:rPr lang="en-US" sz="2000" dirty="0" smtClean="0"/>
              <a:t>		</a:t>
            </a:r>
            <a:r>
              <a:rPr lang="en-US" sz="2000" b="1" dirty="0" smtClean="0"/>
              <a:t>&lt;</a:t>
            </a:r>
            <a:r>
              <a:rPr lang="en-US" sz="2000" b="1" dirty="0"/>
              <a:t>p&gt;My favorite color is &lt;del&gt;blue&lt;/del&gt; red.&lt;/p&gt;</a:t>
            </a:r>
          </a:p>
          <a:p>
            <a:pPr marL="0" indent="0">
              <a:buNone/>
            </a:pPr>
            <a:endParaRPr lang="en-US" sz="2000" dirty="0" smtClean="0"/>
          </a:p>
          <a:p>
            <a:pPr marL="0" indent="0">
              <a:buNone/>
            </a:pPr>
            <a:r>
              <a:rPr lang="en-US" sz="2000" b="1" u="sng" dirty="0" smtClean="0"/>
              <a:t>HTML </a:t>
            </a:r>
            <a:r>
              <a:rPr lang="en-US" sz="2000" b="1" u="sng" dirty="0"/>
              <a:t>&lt;ins&gt; Element</a:t>
            </a:r>
          </a:p>
          <a:p>
            <a:r>
              <a:rPr lang="en-US" sz="2000" dirty="0"/>
              <a:t>The HTML &lt;ins&gt; element defines a text that has been inserted into a document. Browsers will usually underline inserted text:</a:t>
            </a:r>
          </a:p>
          <a:p>
            <a:pPr marL="0" indent="0">
              <a:buNone/>
            </a:pPr>
            <a:r>
              <a:rPr lang="en-US" sz="2000" dirty="0"/>
              <a:t>Example</a:t>
            </a:r>
          </a:p>
          <a:p>
            <a:pPr marL="0" indent="0">
              <a:buNone/>
            </a:pPr>
            <a:r>
              <a:rPr lang="en-US" sz="2000" dirty="0" smtClean="0"/>
              <a:t>		</a:t>
            </a:r>
            <a:r>
              <a:rPr lang="en-US" sz="2000" b="1" dirty="0" smtClean="0"/>
              <a:t>&lt;</a:t>
            </a:r>
            <a:r>
              <a:rPr lang="en-US" sz="2000" b="1" dirty="0"/>
              <a:t>p&gt;My favorite color is &lt;del&gt;blue&lt;/del&gt; &lt;ins&gt;red&lt;/ins&gt;.&lt;/p&gt;</a:t>
            </a:r>
          </a:p>
          <a:p>
            <a:pPr marL="0" indent="0">
              <a:buNone/>
            </a:pPr>
            <a:endParaRPr lang="en-IN" sz="2000" dirty="0"/>
          </a:p>
        </p:txBody>
      </p:sp>
    </p:spTree>
    <p:extLst>
      <p:ext uri="{BB962C8B-B14F-4D97-AF65-F5344CB8AC3E}">
        <p14:creationId xmlns:p14="http://schemas.microsoft.com/office/powerpoint/2010/main" val="3774353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pPr marL="0" indent="0">
              <a:buNone/>
            </a:pPr>
            <a:r>
              <a:rPr lang="en-US" sz="2000" b="1" u="sng" dirty="0"/>
              <a:t>HTML &lt;sub&gt; Element</a:t>
            </a:r>
          </a:p>
          <a:p>
            <a:r>
              <a:rPr lang="en-US" sz="2000" dirty="0"/>
              <a:t>The HTML &lt;sub&gt; element defines subscript text. Subscript text appears half a character below the normal line, and is sometimes rendered in a smaller font. Subscript text can be used for chemical formulas, like H</a:t>
            </a:r>
            <a:r>
              <a:rPr lang="en-US" sz="2000" baseline="-25000" dirty="0"/>
              <a:t>2</a:t>
            </a:r>
            <a:r>
              <a:rPr lang="en-US" sz="2000" dirty="0"/>
              <a:t>O:</a:t>
            </a:r>
          </a:p>
          <a:p>
            <a:pPr marL="0" indent="0">
              <a:buNone/>
            </a:pPr>
            <a:r>
              <a:rPr lang="en-US" sz="2000" u="sng" dirty="0"/>
              <a:t>Example</a:t>
            </a:r>
          </a:p>
          <a:p>
            <a:pPr marL="0" indent="0">
              <a:buNone/>
            </a:pPr>
            <a:r>
              <a:rPr lang="en-US" sz="2000" dirty="0" smtClean="0"/>
              <a:t>		</a:t>
            </a:r>
            <a:r>
              <a:rPr lang="en-US" sz="2000" b="1" dirty="0" smtClean="0"/>
              <a:t>&lt;</a:t>
            </a:r>
            <a:r>
              <a:rPr lang="en-US" sz="2000" b="1" dirty="0"/>
              <a:t>p&gt;This is &lt;sub&gt;subscripted&lt;/sub&gt; text.&lt;/p&gt;</a:t>
            </a:r>
          </a:p>
          <a:p>
            <a:pPr marL="0" indent="0">
              <a:buNone/>
            </a:pPr>
            <a:endParaRPr lang="en-US" sz="2000" dirty="0" smtClean="0"/>
          </a:p>
          <a:p>
            <a:pPr marL="0" indent="0">
              <a:buNone/>
            </a:pPr>
            <a:r>
              <a:rPr lang="en-US" sz="2000" b="1" u="sng" dirty="0"/>
              <a:t>HTML &lt;sup&gt; Element</a:t>
            </a:r>
          </a:p>
          <a:p>
            <a:r>
              <a:rPr lang="en-US" sz="2000" dirty="0"/>
              <a:t>The HTML &lt;sup&gt; element defines superscript text. Superscript text appears half a character above the normal line, and is sometimes rendered in a smaller font. Superscript text can be used for footnotes, like WWW</a:t>
            </a:r>
            <a:r>
              <a:rPr lang="en-US" sz="2000" baseline="30000" dirty="0"/>
              <a:t>[1]</a:t>
            </a:r>
            <a:r>
              <a:rPr lang="en-US" sz="2000" dirty="0"/>
              <a:t>:</a:t>
            </a:r>
          </a:p>
          <a:p>
            <a:pPr marL="0" indent="0">
              <a:buNone/>
            </a:pPr>
            <a:r>
              <a:rPr lang="en-US" sz="2000" u="sng" dirty="0"/>
              <a:t>Example</a:t>
            </a:r>
          </a:p>
          <a:p>
            <a:pPr marL="0" indent="0">
              <a:buNone/>
            </a:pPr>
            <a:r>
              <a:rPr lang="en-US" sz="2000" dirty="0" smtClean="0"/>
              <a:t>		</a:t>
            </a:r>
            <a:r>
              <a:rPr lang="en-US" sz="2000" b="1" dirty="0" smtClean="0"/>
              <a:t>&lt;</a:t>
            </a:r>
            <a:r>
              <a:rPr lang="en-US" sz="2000" b="1" dirty="0"/>
              <a:t>p&gt;This is &lt;sup&gt;superscripted&lt;/sup&gt; text.&lt;/p&gt;</a:t>
            </a:r>
          </a:p>
          <a:p>
            <a:pPr marL="0" indent="0">
              <a:buNone/>
            </a:pPr>
            <a:endParaRPr lang="en-IN" sz="2000" dirty="0"/>
          </a:p>
        </p:txBody>
      </p:sp>
    </p:spTree>
    <p:extLst>
      <p:ext uri="{BB962C8B-B14F-4D97-AF65-F5344CB8AC3E}">
        <p14:creationId xmlns:p14="http://schemas.microsoft.com/office/powerpoint/2010/main" val="733832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856984" cy="6552728"/>
          </a:xfrm>
        </p:spPr>
        <p:txBody>
          <a:bodyPr>
            <a:normAutofit lnSpcReduction="10000"/>
          </a:bodyPr>
          <a:lstStyle/>
          <a:p>
            <a:pPr marL="0" indent="0">
              <a:buNone/>
            </a:pPr>
            <a:r>
              <a:rPr lang="en-US" sz="2000" b="1" u="sng" dirty="0"/>
              <a:t>Color Names</a:t>
            </a:r>
          </a:p>
          <a:p>
            <a:r>
              <a:rPr lang="en-US" sz="2000" dirty="0"/>
              <a:t>In HTML, a color can be specified by using a color name:</a:t>
            </a:r>
          </a:p>
          <a:p>
            <a:pPr marL="0" indent="0">
              <a:buNone/>
            </a:pPr>
            <a:endParaRPr lang="en-US" sz="2000" u="sng" dirty="0" smtClean="0"/>
          </a:p>
          <a:p>
            <a:pPr marL="0" indent="0">
              <a:buNone/>
            </a:pPr>
            <a:r>
              <a:rPr lang="en-US" sz="2000" u="sng" dirty="0" smtClean="0"/>
              <a:t>Example:</a:t>
            </a:r>
          </a:p>
          <a:p>
            <a:pPr marL="0" indent="0">
              <a:buNone/>
            </a:pPr>
            <a:endParaRPr lang="en-IN" sz="2000" dirty="0" smtClean="0"/>
          </a:p>
          <a:p>
            <a:pPr marL="0" indent="0">
              <a:buNone/>
            </a:pPr>
            <a:r>
              <a:rPr lang="en-IN" sz="2000" dirty="0" smtClean="0"/>
              <a:t>&lt;!</a:t>
            </a:r>
            <a:r>
              <a:rPr lang="en-IN" sz="2000" dirty="0"/>
              <a:t>DOCTYPE html&gt;</a:t>
            </a:r>
          </a:p>
          <a:p>
            <a:pPr marL="0" indent="0">
              <a:buNone/>
            </a:pPr>
            <a:r>
              <a:rPr lang="en-IN" sz="2000" dirty="0"/>
              <a:t>&lt;html&gt;</a:t>
            </a:r>
          </a:p>
          <a:p>
            <a:pPr marL="0" indent="0">
              <a:buNone/>
            </a:pPr>
            <a:r>
              <a:rPr lang="en-IN" sz="2000" dirty="0"/>
              <a:t>&lt;body&gt;</a:t>
            </a:r>
          </a:p>
          <a:p>
            <a:pPr marL="0" indent="0">
              <a:buNone/>
            </a:pPr>
            <a:r>
              <a:rPr lang="en-IN" sz="2000" dirty="0" smtClean="0"/>
              <a:t>&lt;</a:t>
            </a:r>
            <a:r>
              <a:rPr lang="en-IN" sz="2000" dirty="0"/>
              <a:t>h1 style="</a:t>
            </a:r>
            <a:r>
              <a:rPr lang="en-IN" sz="2000" dirty="0" err="1"/>
              <a:t>background-color:Tomato</a:t>
            </a:r>
            <a:r>
              <a:rPr lang="en-IN" sz="2000" dirty="0"/>
              <a:t>;"&gt;Tomato&lt;/h1&gt;</a:t>
            </a:r>
          </a:p>
          <a:p>
            <a:pPr marL="0" indent="0">
              <a:buNone/>
            </a:pPr>
            <a:r>
              <a:rPr lang="en-IN" sz="2000" dirty="0"/>
              <a:t>&lt;h1 style="</a:t>
            </a:r>
            <a:r>
              <a:rPr lang="en-IN" sz="2000" dirty="0" err="1"/>
              <a:t>background-color:Orange</a:t>
            </a:r>
            <a:r>
              <a:rPr lang="en-IN" sz="2000" dirty="0"/>
              <a:t>;"&gt;Orange&lt;/h1&gt;</a:t>
            </a:r>
          </a:p>
          <a:p>
            <a:pPr marL="0" indent="0">
              <a:buNone/>
            </a:pPr>
            <a:r>
              <a:rPr lang="en-IN" sz="2000" dirty="0"/>
              <a:t>&lt;h1 style="</a:t>
            </a:r>
            <a:r>
              <a:rPr lang="en-IN" sz="2000" dirty="0" err="1"/>
              <a:t>background-color:DodgerBlue</a:t>
            </a:r>
            <a:r>
              <a:rPr lang="en-IN" sz="2000" dirty="0"/>
              <a:t>;"&gt;</a:t>
            </a:r>
            <a:r>
              <a:rPr lang="en-IN" sz="2000" dirty="0" err="1"/>
              <a:t>DodgerBlue</a:t>
            </a:r>
            <a:r>
              <a:rPr lang="en-IN" sz="2000" dirty="0"/>
              <a:t>&lt;/h1&gt;</a:t>
            </a:r>
          </a:p>
          <a:p>
            <a:pPr marL="0" indent="0">
              <a:buNone/>
            </a:pPr>
            <a:r>
              <a:rPr lang="en-IN" sz="2000" dirty="0"/>
              <a:t>&lt;h1 style="</a:t>
            </a:r>
            <a:r>
              <a:rPr lang="en-IN" sz="2000" dirty="0" err="1"/>
              <a:t>background-color:MediumSeaGreen</a:t>
            </a:r>
            <a:r>
              <a:rPr lang="en-IN" sz="2000" dirty="0"/>
              <a:t>;"&gt;</a:t>
            </a:r>
            <a:r>
              <a:rPr lang="en-IN" sz="2000" dirty="0" err="1"/>
              <a:t>MediumSeaGreen</a:t>
            </a:r>
            <a:r>
              <a:rPr lang="en-IN" sz="2000" dirty="0"/>
              <a:t>&lt;/h1&gt;</a:t>
            </a:r>
          </a:p>
          <a:p>
            <a:pPr marL="0" indent="0">
              <a:buNone/>
            </a:pPr>
            <a:r>
              <a:rPr lang="en-IN" sz="2000" dirty="0"/>
              <a:t>&lt;h1 style="</a:t>
            </a:r>
            <a:r>
              <a:rPr lang="en-IN" sz="2000" dirty="0" err="1"/>
              <a:t>background-color:Gray</a:t>
            </a:r>
            <a:r>
              <a:rPr lang="en-IN" sz="2000" dirty="0"/>
              <a:t>;"&gt;</a:t>
            </a:r>
            <a:r>
              <a:rPr lang="en-IN" sz="2000" dirty="0" err="1"/>
              <a:t>Gray</a:t>
            </a:r>
            <a:r>
              <a:rPr lang="en-IN" sz="2000" dirty="0"/>
              <a:t>&lt;/h1&gt;</a:t>
            </a:r>
          </a:p>
          <a:p>
            <a:pPr marL="0" indent="0">
              <a:buNone/>
            </a:pPr>
            <a:r>
              <a:rPr lang="en-IN" sz="2000" dirty="0"/>
              <a:t>&lt;h1 style="</a:t>
            </a:r>
            <a:r>
              <a:rPr lang="en-IN" sz="2000" dirty="0" err="1"/>
              <a:t>background-color:SlateBlue</a:t>
            </a:r>
            <a:r>
              <a:rPr lang="en-IN" sz="2000" dirty="0"/>
              <a:t>;"&gt;</a:t>
            </a:r>
            <a:r>
              <a:rPr lang="en-IN" sz="2000" dirty="0" err="1"/>
              <a:t>SlateBlue</a:t>
            </a:r>
            <a:r>
              <a:rPr lang="en-IN" sz="2000" dirty="0"/>
              <a:t>&lt;/h1&gt;</a:t>
            </a:r>
          </a:p>
          <a:p>
            <a:pPr marL="0" indent="0">
              <a:buNone/>
            </a:pPr>
            <a:r>
              <a:rPr lang="en-IN" sz="2000" dirty="0"/>
              <a:t>&lt;h1 style="</a:t>
            </a:r>
            <a:r>
              <a:rPr lang="en-IN" sz="2000" dirty="0" err="1"/>
              <a:t>background-color:Violet</a:t>
            </a:r>
            <a:r>
              <a:rPr lang="en-IN" sz="2000" dirty="0"/>
              <a:t>;"&gt;Violet&lt;/h1&gt;</a:t>
            </a:r>
          </a:p>
          <a:p>
            <a:pPr marL="0" indent="0">
              <a:buNone/>
            </a:pPr>
            <a:r>
              <a:rPr lang="en-IN" sz="2000" dirty="0"/>
              <a:t>&lt;h1 style="</a:t>
            </a:r>
            <a:r>
              <a:rPr lang="en-IN" sz="2000" dirty="0" err="1"/>
              <a:t>background-color:LightGray</a:t>
            </a:r>
            <a:r>
              <a:rPr lang="en-IN" sz="2000" dirty="0"/>
              <a:t>;"&gt;</a:t>
            </a:r>
            <a:r>
              <a:rPr lang="en-IN" sz="2000" dirty="0" err="1"/>
              <a:t>LightGray</a:t>
            </a:r>
            <a:r>
              <a:rPr lang="en-IN" sz="2000" dirty="0"/>
              <a:t>&lt;/h1&gt;</a:t>
            </a:r>
          </a:p>
          <a:p>
            <a:pPr marL="0" indent="0">
              <a:buNone/>
            </a:pPr>
            <a:r>
              <a:rPr lang="en-IN" sz="2000" dirty="0" smtClean="0"/>
              <a:t>&lt;/</a:t>
            </a:r>
            <a:r>
              <a:rPr lang="en-IN" sz="2000" dirty="0"/>
              <a:t>body&gt;</a:t>
            </a:r>
          </a:p>
          <a:p>
            <a:pPr marL="0" indent="0">
              <a:buNone/>
            </a:pPr>
            <a:r>
              <a:rPr lang="en-IN" sz="2000" dirty="0"/>
              <a:t>&lt;/html&gt;</a:t>
            </a:r>
          </a:p>
        </p:txBody>
      </p:sp>
    </p:spTree>
    <p:extLst>
      <p:ext uri="{BB962C8B-B14F-4D97-AF65-F5344CB8AC3E}">
        <p14:creationId xmlns:p14="http://schemas.microsoft.com/office/powerpoint/2010/main" val="1405065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317" y="620688"/>
            <a:ext cx="8136904"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9779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332656"/>
            <a:ext cx="8712968" cy="6336704"/>
          </a:xfrm>
        </p:spPr>
        <p:txBody>
          <a:bodyPr>
            <a:normAutofit/>
          </a:bodyPr>
          <a:lstStyle/>
          <a:p>
            <a:pPr marL="0" indent="0">
              <a:buNone/>
            </a:pPr>
            <a:r>
              <a:rPr lang="en-US" sz="2000" b="1" u="sng" dirty="0"/>
              <a:t>Text Color</a:t>
            </a:r>
          </a:p>
          <a:p>
            <a:r>
              <a:rPr lang="en-US" sz="2000" dirty="0"/>
              <a:t>You can set the color of text:</a:t>
            </a:r>
          </a:p>
          <a:p>
            <a:pPr marL="0" indent="0">
              <a:buNone/>
            </a:pPr>
            <a:endParaRPr lang="en-US" sz="2000" dirty="0" smtClean="0"/>
          </a:p>
          <a:p>
            <a:pPr marL="0" indent="0">
              <a:buNone/>
            </a:pPr>
            <a:r>
              <a:rPr lang="en-IN" sz="2000" b="1" dirty="0"/>
              <a:t>&lt;h1 style="</a:t>
            </a:r>
            <a:r>
              <a:rPr lang="en-IN" sz="2000" b="1" dirty="0" err="1"/>
              <a:t>color:Tomato</a:t>
            </a:r>
            <a:r>
              <a:rPr lang="en-IN" sz="2000" b="1" dirty="0"/>
              <a:t>;"&gt;Hello World&lt;/h1&gt;</a:t>
            </a:r>
            <a:br>
              <a:rPr lang="en-IN" sz="2000" b="1" dirty="0"/>
            </a:br>
            <a:r>
              <a:rPr lang="en-IN" sz="2000" b="1" dirty="0"/>
              <a:t>&lt;p style="</a:t>
            </a:r>
            <a:r>
              <a:rPr lang="en-IN" sz="2000" b="1" dirty="0" err="1"/>
              <a:t>color:DodgerBlue</a:t>
            </a:r>
            <a:r>
              <a:rPr lang="en-IN" sz="2000" b="1" dirty="0"/>
              <a:t>;"&gt;</a:t>
            </a:r>
            <a:r>
              <a:rPr lang="en-IN" sz="2000" b="1" dirty="0" err="1"/>
              <a:t>Lorem</a:t>
            </a:r>
            <a:r>
              <a:rPr lang="en-IN" sz="2000" b="1" dirty="0"/>
              <a:t> </a:t>
            </a:r>
            <a:r>
              <a:rPr lang="en-IN" sz="2000" b="1" dirty="0" err="1"/>
              <a:t>ipsum</a:t>
            </a:r>
            <a:r>
              <a:rPr lang="en-IN" sz="2000" b="1" dirty="0"/>
              <a:t>...&lt;/p&gt;</a:t>
            </a:r>
            <a:br>
              <a:rPr lang="en-IN" sz="2000" b="1" dirty="0"/>
            </a:br>
            <a:r>
              <a:rPr lang="en-IN" sz="2000" b="1" dirty="0"/>
              <a:t>&lt;p style="</a:t>
            </a:r>
            <a:r>
              <a:rPr lang="en-IN" sz="2000" b="1" dirty="0" err="1"/>
              <a:t>color:MediumSeaGreen</a:t>
            </a:r>
            <a:r>
              <a:rPr lang="en-IN" sz="2000" b="1" dirty="0"/>
              <a:t>;"&gt;</a:t>
            </a:r>
            <a:r>
              <a:rPr lang="en-IN" sz="2000" b="1" dirty="0" err="1"/>
              <a:t>Ut</a:t>
            </a:r>
            <a:r>
              <a:rPr lang="en-IN" sz="2000" b="1" dirty="0"/>
              <a:t> </a:t>
            </a:r>
            <a:r>
              <a:rPr lang="en-IN" sz="2000" b="1" dirty="0" err="1"/>
              <a:t>wisi</a:t>
            </a:r>
            <a:r>
              <a:rPr lang="en-IN" sz="2000" b="1" dirty="0"/>
              <a:t> </a:t>
            </a:r>
            <a:r>
              <a:rPr lang="en-IN" sz="2000" b="1" dirty="0" err="1"/>
              <a:t>enim</a:t>
            </a:r>
            <a:r>
              <a:rPr lang="en-IN" sz="2000" b="1" dirty="0"/>
              <a:t>...&lt;/p</a:t>
            </a:r>
            <a:r>
              <a:rPr lang="en-IN" sz="2000" b="1" dirty="0" smtClean="0"/>
              <a:t>&gt;</a:t>
            </a:r>
          </a:p>
          <a:p>
            <a:pPr marL="0" indent="0">
              <a:buNone/>
            </a:pPr>
            <a:endParaRPr lang="en-US" sz="2000" b="1" dirty="0"/>
          </a:p>
          <a:p>
            <a:pPr marL="0" indent="0">
              <a:buNone/>
            </a:pPr>
            <a:r>
              <a:rPr lang="en-US" sz="2000" b="1" u="sng" dirty="0"/>
              <a:t>Border Color</a:t>
            </a:r>
          </a:p>
          <a:p>
            <a:r>
              <a:rPr lang="en-US" sz="2000" dirty="0"/>
              <a:t>You can set the color of borders:</a:t>
            </a:r>
          </a:p>
          <a:p>
            <a:pPr marL="0" indent="0">
              <a:buNone/>
            </a:pPr>
            <a:endParaRPr lang="en-IN" sz="2000" dirty="0" smtClean="0"/>
          </a:p>
          <a:p>
            <a:pPr marL="0" indent="0">
              <a:buNone/>
            </a:pPr>
            <a:r>
              <a:rPr lang="en-IN" sz="2000" b="1" dirty="0" smtClean="0"/>
              <a:t>&lt;</a:t>
            </a:r>
            <a:r>
              <a:rPr lang="en-IN" sz="2000" b="1" dirty="0"/>
              <a:t>h1 style="border:2px solid Tomato;"&gt;Hello World&lt;/h1&gt;</a:t>
            </a:r>
            <a:br>
              <a:rPr lang="en-IN" sz="2000" b="1" dirty="0"/>
            </a:br>
            <a:r>
              <a:rPr lang="en-IN" sz="2000" b="1" dirty="0"/>
              <a:t>&lt;h1 style="border:2px solid </a:t>
            </a:r>
            <a:r>
              <a:rPr lang="en-IN" sz="2000" b="1" dirty="0" err="1"/>
              <a:t>DodgerBlue</a:t>
            </a:r>
            <a:r>
              <a:rPr lang="en-IN" sz="2000" b="1" dirty="0"/>
              <a:t>;"&gt;Hello World&lt;/h1&gt;</a:t>
            </a:r>
            <a:br>
              <a:rPr lang="en-IN" sz="2000" b="1" dirty="0"/>
            </a:br>
            <a:r>
              <a:rPr lang="en-IN" sz="2000" b="1" dirty="0"/>
              <a:t>&lt;h1 style="border:2px solid Violet;"&gt;Hello World&lt;/h1&gt;</a:t>
            </a:r>
          </a:p>
        </p:txBody>
      </p:sp>
    </p:spTree>
    <p:extLst>
      <p:ext uri="{BB962C8B-B14F-4D97-AF65-F5344CB8AC3E}">
        <p14:creationId xmlns:p14="http://schemas.microsoft.com/office/powerpoint/2010/main" val="1975663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552728"/>
          </a:xfrm>
        </p:spPr>
        <p:txBody>
          <a:bodyPr>
            <a:normAutofit/>
          </a:bodyPr>
          <a:lstStyle/>
          <a:p>
            <a:pPr marL="0" indent="0">
              <a:buNone/>
            </a:pPr>
            <a:r>
              <a:rPr lang="en-IN" sz="2000" b="1" u="sng" dirty="0"/>
              <a:t>HTML Styles - CSS</a:t>
            </a:r>
          </a:p>
          <a:p>
            <a:pPr marL="0" indent="0">
              <a:buNone/>
            </a:pPr>
            <a:r>
              <a:rPr lang="en-US" sz="2000" dirty="0" smtClean="0"/>
              <a:t>Cascading </a:t>
            </a:r>
            <a:r>
              <a:rPr lang="en-US" sz="2000" dirty="0"/>
              <a:t>Style Sheets (CSS) is used to format the layout of a webpage.</a:t>
            </a:r>
          </a:p>
          <a:p>
            <a:r>
              <a:rPr lang="en-US" sz="2000" dirty="0"/>
              <a:t>With CSS, you can control the color, font, the size of text, the spacing between elements, how elements are positioned and laid out, what background images or background colors are to be used, different displays for different devices and screen sizes, and much more!</a:t>
            </a:r>
          </a:p>
          <a:p>
            <a:pPr marL="0" indent="0">
              <a:buNone/>
            </a:pPr>
            <a:endParaRPr lang="en-US" sz="2000" b="1" u="sng" dirty="0" smtClean="0"/>
          </a:p>
          <a:p>
            <a:pPr marL="0" indent="0">
              <a:buNone/>
            </a:pPr>
            <a:r>
              <a:rPr lang="en-US" sz="2000" b="1" u="sng" dirty="0"/>
              <a:t>Using CSS</a:t>
            </a:r>
          </a:p>
          <a:p>
            <a:r>
              <a:rPr lang="en-US" sz="2000" dirty="0"/>
              <a:t>CSS can be added to HTML documents in 3 ways:</a:t>
            </a:r>
          </a:p>
          <a:p>
            <a:r>
              <a:rPr lang="en-US" sz="2000" b="1" dirty="0"/>
              <a:t>Inline</a:t>
            </a:r>
            <a:r>
              <a:rPr lang="en-US" sz="2000" dirty="0"/>
              <a:t> - by using the style attribute inside HTML elements</a:t>
            </a:r>
          </a:p>
          <a:p>
            <a:r>
              <a:rPr lang="en-US" sz="2000" b="1" dirty="0"/>
              <a:t>Internal</a:t>
            </a:r>
            <a:r>
              <a:rPr lang="en-US" sz="2000" dirty="0"/>
              <a:t> - by using a &lt;style&gt; element in the &lt;head&gt; section</a:t>
            </a:r>
          </a:p>
          <a:p>
            <a:r>
              <a:rPr lang="en-US" sz="2000" b="1" dirty="0"/>
              <a:t>External</a:t>
            </a:r>
            <a:r>
              <a:rPr lang="en-US" sz="2000" dirty="0"/>
              <a:t> - by using a &lt;link&gt; element to link to an external CSS file</a:t>
            </a:r>
          </a:p>
          <a:p>
            <a:pPr marL="0" indent="0">
              <a:buNone/>
            </a:pPr>
            <a:endParaRPr lang="en-US" sz="2000" dirty="0" smtClean="0"/>
          </a:p>
          <a:p>
            <a:pPr marL="0" indent="0">
              <a:buNone/>
            </a:pPr>
            <a:r>
              <a:rPr lang="en-US" sz="2000" b="1" u="sng" dirty="0" smtClean="0"/>
              <a:t>Inline </a:t>
            </a:r>
            <a:r>
              <a:rPr lang="en-US" sz="2000" b="1" u="sng" dirty="0"/>
              <a:t>CSS</a:t>
            </a:r>
          </a:p>
          <a:p>
            <a:r>
              <a:rPr lang="en-US" sz="2000" dirty="0"/>
              <a:t>An inline CSS is used to apply a unique style to a single HTML element.</a:t>
            </a:r>
          </a:p>
          <a:p>
            <a:r>
              <a:rPr lang="en-US" sz="2000" dirty="0"/>
              <a:t>An inline CSS uses the style attribute of an HTML element.</a:t>
            </a:r>
          </a:p>
          <a:p>
            <a:r>
              <a:rPr lang="en-US" sz="2000" dirty="0"/>
              <a:t>The following example sets the text color of the &lt;h1&gt; element to blue, and the text color of the &lt;p&gt; element to red:</a:t>
            </a:r>
          </a:p>
          <a:p>
            <a:pPr marL="0" indent="0">
              <a:buNone/>
            </a:pPr>
            <a:endParaRPr lang="en-IN" sz="2000" b="1" u="sng" dirty="0"/>
          </a:p>
        </p:txBody>
      </p:sp>
    </p:spTree>
    <p:extLst>
      <p:ext uri="{BB962C8B-B14F-4D97-AF65-F5344CB8AC3E}">
        <p14:creationId xmlns:p14="http://schemas.microsoft.com/office/powerpoint/2010/main" val="2552037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6632"/>
            <a:ext cx="8856984" cy="6624736"/>
          </a:xfrm>
        </p:spPr>
        <p:txBody>
          <a:bodyPr>
            <a:normAutofit/>
          </a:bodyPr>
          <a:lstStyle/>
          <a:p>
            <a:pPr marL="0" indent="0">
              <a:buNone/>
            </a:pPr>
            <a:r>
              <a:rPr lang="en-US" sz="2000" dirty="0"/>
              <a:t>&lt;!DOCTYPE html&gt;</a:t>
            </a:r>
          </a:p>
          <a:p>
            <a:pPr marL="0" indent="0">
              <a:buNone/>
            </a:pPr>
            <a:r>
              <a:rPr lang="en-US" sz="2000" dirty="0"/>
              <a:t>&lt;html&gt;</a:t>
            </a:r>
          </a:p>
          <a:p>
            <a:pPr marL="0" indent="0">
              <a:buNone/>
            </a:pPr>
            <a:r>
              <a:rPr lang="en-US" sz="2000" dirty="0"/>
              <a:t>&lt;body&gt;</a:t>
            </a:r>
          </a:p>
          <a:p>
            <a:pPr marL="0" indent="0">
              <a:buNone/>
            </a:pPr>
            <a:r>
              <a:rPr lang="en-US" sz="2000" dirty="0" smtClean="0"/>
              <a:t>&lt;</a:t>
            </a:r>
            <a:r>
              <a:rPr lang="en-US" sz="2000" dirty="0"/>
              <a:t>h1 style="</a:t>
            </a:r>
            <a:r>
              <a:rPr lang="en-US" sz="2000" dirty="0" err="1"/>
              <a:t>color:blue</a:t>
            </a:r>
            <a:r>
              <a:rPr lang="en-US" sz="2000" dirty="0"/>
              <a:t>;"&gt;A Blue Heading&lt;/h1&gt;</a:t>
            </a:r>
          </a:p>
          <a:p>
            <a:pPr marL="0" indent="0">
              <a:buNone/>
            </a:pPr>
            <a:r>
              <a:rPr lang="en-US" sz="2000" dirty="0" smtClean="0"/>
              <a:t>&lt;</a:t>
            </a:r>
            <a:r>
              <a:rPr lang="en-US" sz="2000" dirty="0"/>
              <a:t>p style="</a:t>
            </a:r>
            <a:r>
              <a:rPr lang="en-US" sz="2000" dirty="0" err="1"/>
              <a:t>color:red</a:t>
            </a:r>
            <a:r>
              <a:rPr lang="en-US" sz="2000" dirty="0"/>
              <a:t>;"&gt;A red paragraph.&lt;/p&gt;</a:t>
            </a:r>
          </a:p>
          <a:p>
            <a:pPr marL="0" indent="0">
              <a:buNone/>
            </a:pPr>
            <a:r>
              <a:rPr lang="en-US" sz="2000" dirty="0" smtClean="0"/>
              <a:t>&lt;/</a:t>
            </a:r>
            <a:r>
              <a:rPr lang="en-US" sz="2000" dirty="0"/>
              <a:t>body&gt;</a:t>
            </a:r>
          </a:p>
          <a:p>
            <a:pPr marL="0" indent="0">
              <a:buNone/>
            </a:pPr>
            <a:r>
              <a:rPr lang="en-US" sz="2000" dirty="0"/>
              <a:t>&lt;/html</a:t>
            </a:r>
            <a:r>
              <a:rPr lang="en-US" sz="2000" dirty="0" smtClean="0"/>
              <a:t>&gt;</a:t>
            </a:r>
          </a:p>
          <a:p>
            <a:pPr marL="0" indent="0">
              <a:buNone/>
            </a:pPr>
            <a:endParaRPr lang="en-US" sz="2000" dirty="0"/>
          </a:p>
          <a:p>
            <a:pPr marL="0" indent="0">
              <a:buNone/>
            </a:pPr>
            <a:r>
              <a:rPr lang="en-US" sz="2000" b="1" u="sng" dirty="0"/>
              <a:t>Internal CSS</a:t>
            </a:r>
          </a:p>
          <a:p>
            <a:r>
              <a:rPr lang="en-US" sz="2000" dirty="0"/>
              <a:t>An internal CSS is used to define a style for a single HTML page.</a:t>
            </a:r>
          </a:p>
          <a:p>
            <a:r>
              <a:rPr lang="en-US" sz="2000" dirty="0"/>
              <a:t>An internal CSS is defined in the &lt;head&gt; section of an HTML page, within a &lt;style&gt; element.</a:t>
            </a:r>
          </a:p>
          <a:p>
            <a:r>
              <a:rPr lang="en-US" sz="2000" dirty="0"/>
              <a:t>The following example sets the text color of ALL the &lt;h1&gt; elements (on that page) to blue, and the text color of ALL the &lt;p&gt; elements to red. In addition, the page will be displayed with a "</a:t>
            </a:r>
            <a:r>
              <a:rPr lang="en-US" sz="2000" dirty="0" err="1"/>
              <a:t>powderblue</a:t>
            </a:r>
            <a:r>
              <a:rPr lang="en-US" sz="2000" dirty="0"/>
              <a:t>" background color: </a:t>
            </a:r>
          </a:p>
          <a:p>
            <a:pPr marL="0" indent="0">
              <a:buNone/>
            </a:pPr>
            <a:endParaRPr lang="en-IN" sz="2000" dirty="0"/>
          </a:p>
        </p:txBody>
      </p:sp>
    </p:spTree>
    <p:extLst>
      <p:ext uri="{BB962C8B-B14F-4D97-AF65-F5344CB8AC3E}">
        <p14:creationId xmlns:p14="http://schemas.microsoft.com/office/powerpoint/2010/main" val="3239992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928992" cy="6552728"/>
          </a:xfrm>
        </p:spPr>
        <p:txBody>
          <a:bodyPr>
            <a:normAutofit/>
          </a:bodyPr>
          <a:lstStyle/>
          <a:p>
            <a:pPr marL="0" indent="0">
              <a:buNone/>
            </a:pPr>
            <a:r>
              <a:rPr lang="en-US" sz="2000" u="sng" dirty="0" smtClean="0"/>
              <a:t>EXAMPLE:</a:t>
            </a:r>
            <a:endParaRPr lang="en-IN" sz="2000" u="sng" dirty="0" smtClean="0"/>
          </a:p>
          <a:p>
            <a:pPr marL="0" indent="0">
              <a:buNone/>
            </a:pPr>
            <a:endParaRPr lang="en-IN" sz="2000" dirty="0"/>
          </a:p>
          <a:p>
            <a:pPr marL="0" indent="0">
              <a:buNone/>
            </a:pPr>
            <a:r>
              <a:rPr lang="en-IN" sz="2000" dirty="0" smtClean="0"/>
              <a:t>&lt;!</a:t>
            </a:r>
            <a:r>
              <a:rPr lang="en-IN" sz="2000" dirty="0"/>
              <a:t>DOCTYPE html&gt;</a:t>
            </a:r>
            <a:br>
              <a:rPr lang="en-IN" sz="2000" dirty="0"/>
            </a:br>
            <a:r>
              <a:rPr lang="en-IN" sz="2000" dirty="0"/>
              <a:t>&lt;html&gt;</a:t>
            </a:r>
            <a:br>
              <a:rPr lang="en-IN" sz="2000" dirty="0"/>
            </a:br>
            <a:r>
              <a:rPr lang="en-IN" sz="2000" dirty="0"/>
              <a:t>&lt;head&gt;</a:t>
            </a:r>
            <a:br>
              <a:rPr lang="en-IN" sz="2000" dirty="0"/>
            </a:br>
            <a:r>
              <a:rPr lang="en-IN" sz="2000" dirty="0"/>
              <a:t>&lt;style&gt;</a:t>
            </a:r>
            <a:br>
              <a:rPr lang="en-IN" sz="2000" dirty="0"/>
            </a:br>
            <a:r>
              <a:rPr lang="en-IN" sz="2000" dirty="0"/>
              <a:t>body {background-</a:t>
            </a:r>
            <a:r>
              <a:rPr lang="en-IN" sz="2000" dirty="0" err="1"/>
              <a:t>color</a:t>
            </a:r>
            <a:r>
              <a:rPr lang="en-IN" sz="2000" dirty="0"/>
              <a:t>: </a:t>
            </a:r>
            <a:r>
              <a:rPr lang="en-IN" sz="2000" dirty="0" err="1"/>
              <a:t>powderblue</a:t>
            </a:r>
            <a:r>
              <a:rPr lang="en-IN" sz="2000" dirty="0"/>
              <a:t>;}</a:t>
            </a:r>
            <a:br>
              <a:rPr lang="en-IN" sz="2000" dirty="0"/>
            </a:br>
            <a:r>
              <a:rPr lang="en-IN" sz="2000" dirty="0"/>
              <a:t>h1   {</a:t>
            </a:r>
            <a:r>
              <a:rPr lang="en-IN" sz="2000" dirty="0" err="1"/>
              <a:t>color</a:t>
            </a:r>
            <a:r>
              <a:rPr lang="en-IN" sz="2000" dirty="0"/>
              <a:t>: blue;}</a:t>
            </a:r>
            <a:br>
              <a:rPr lang="en-IN" sz="2000" dirty="0"/>
            </a:br>
            <a:r>
              <a:rPr lang="en-IN" sz="2000" dirty="0"/>
              <a:t>p    {</a:t>
            </a:r>
            <a:r>
              <a:rPr lang="en-IN" sz="2000" dirty="0" err="1"/>
              <a:t>color</a:t>
            </a:r>
            <a:r>
              <a:rPr lang="en-IN" sz="2000" dirty="0"/>
              <a:t>: red;}</a:t>
            </a:r>
            <a:br>
              <a:rPr lang="en-IN" sz="2000" dirty="0"/>
            </a:br>
            <a:r>
              <a:rPr lang="en-IN" sz="2000" dirty="0"/>
              <a:t>&lt;/style&gt;</a:t>
            </a:r>
            <a:br>
              <a:rPr lang="en-IN" sz="2000" dirty="0"/>
            </a:br>
            <a:r>
              <a:rPr lang="en-IN" sz="2000" dirty="0"/>
              <a:t>&lt;/head&gt;</a:t>
            </a:r>
            <a:br>
              <a:rPr lang="en-IN" sz="2000" dirty="0"/>
            </a:br>
            <a:r>
              <a:rPr lang="en-IN" sz="2000" dirty="0"/>
              <a:t>&lt;body&gt;</a:t>
            </a:r>
            <a:br>
              <a:rPr lang="en-IN" sz="2000" dirty="0"/>
            </a:br>
            <a:r>
              <a:rPr lang="en-IN" sz="2000" dirty="0"/>
              <a:t/>
            </a:r>
            <a:br>
              <a:rPr lang="en-IN" sz="2000" dirty="0"/>
            </a:br>
            <a:r>
              <a:rPr lang="en-IN" sz="2000" dirty="0"/>
              <a:t>&lt;h1&gt;This is a heading&lt;/h1&gt;</a:t>
            </a:r>
            <a:br>
              <a:rPr lang="en-IN" sz="2000" dirty="0"/>
            </a:br>
            <a:r>
              <a:rPr lang="en-IN" sz="2000" dirty="0"/>
              <a:t>&lt;p&gt;This is a paragraph.&lt;/p&gt;</a:t>
            </a:r>
            <a:br>
              <a:rPr lang="en-IN" sz="2000" dirty="0"/>
            </a:br>
            <a:r>
              <a:rPr lang="en-IN" sz="2000" dirty="0"/>
              <a:t/>
            </a:r>
            <a:br>
              <a:rPr lang="en-IN" sz="2000" dirty="0"/>
            </a:br>
            <a:r>
              <a:rPr lang="en-IN" sz="2000" dirty="0"/>
              <a:t>&lt;/body&gt;</a:t>
            </a:r>
            <a:br>
              <a:rPr lang="en-IN" sz="2000" dirty="0"/>
            </a:br>
            <a:r>
              <a:rPr lang="en-IN" sz="2000" dirty="0"/>
              <a:t>&lt;/html&gt;</a:t>
            </a:r>
          </a:p>
        </p:txBody>
      </p:sp>
    </p:spTree>
    <p:extLst>
      <p:ext uri="{BB962C8B-B14F-4D97-AF65-F5344CB8AC3E}">
        <p14:creationId xmlns:p14="http://schemas.microsoft.com/office/powerpoint/2010/main" val="2181810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7129"/>
            <a:ext cx="8925660" cy="6644239"/>
          </a:xfrm>
        </p:spPr>
        <p:txBody>
          <a:bodyPr>
            <a:normAutofit/>
          </a:bodyPr>
          <a:lstStyle/>
          <a:p>
            <a:pPr marL="0" indent="0">
              <a:buNone/>
            </a:pPr>
            <a:r>
              <a:rPr lang="en-US" sz="2000" b="1" u="sng" dirty="0"/>
              <a:t>External CSS</a:t>
            </a:r>
          </a:p>
          <a:p>
            <a:r>
              <a:rPr lang="en-US" sz="2000" dirty="0"/>
              <a:t>An external style sheet is used to define the style for many HTML pages.</a:t>
            </a:r>
          </a:p>
          <a:p>
            <a:r>
              <a:rPr lang="en-US" sz="2000" dirty="0"/>
              <a:t>To use an external style sheet, add a link to it in the &lt;head&gt; section of each HTML page:</a:t>
            </a:r>
          </a:p>
          <a:p>
            <a:pPr marL="0" indent="0">
              <a:buNone/>
            </a:pPr>
            <a:r>
              <a:rPr lang="en-US" sz="2000" u="sng" dirty="0"/>
              <a:t>Example</a:t>
            </a:r>
          </a:p>
          <a:p>
            <a:pPr marL="0" indent="0">
              <a:buNone/>
            </a:pPr>
            <a:r>
              <a:rPr lang="en-US" sz="2000" dirty="0"/>
              <a:t>&lt;!DOCTYPE html&gt;</a:t>
            </a:r>
            <a:br>
              <a:rPr lang="en-US" sz="2000" dirty="0"/>
            </a:br>
            <a:r>
              <a:rPr lang="en-US" sz="2000" dirty="0"/>
              <a:t>&lt;html&gt;</a:t>
            </a:r>
            <a:br>
              <a:rPr lang="en-US" sz="2000" dirty="0"/>
            </a:br>
            <a:r>
              <a:rPr lang="en-US" sz="2000" dirty="0"/>
              <a:t>&lt;head&gt;</a:t>
            </a:r>
            <a:br>
              <a:rPr lang="en-US" sz="2000" dirty="0"/>
            </a:br>
            <a:r>
              <a:rPr lang="en-US" sz="2000" dirty="0"/>
              <a:t>  &lt;link </a:t>
            </a:r>
            <a:r>
              <a:rPr lang="en-US" sz="2000" dirty="0" err="1"/>
              <a:t>rel</a:t>
            </a:r>
            <a:r>
              <a:rPr lang="en-US" sz="2000" dirty="0"/>
              <a:t>="</a:t>
            </a:r>
            <a:r>
              <a:rPr lang="en-US" sz="2000" dirty="0" err="1"/>
              <a:t>stylesheet</a:t>
            </a:r>
            <a:r>
              <a:rPr lang="en-US" sz="2000" dirty="0"/>
              <a:t>" </a:t>
            </a:r>
            <a:r>
              <a:rPr lang="en-US" sz="2000" dirty="0" err="1"/>
              <a:t>href</a:t>
            </a:r>
            <a:r>
              <a:rPr lang="en-US" sz="2000" dirty="0"/>
              <a:t>="styles.css"&gt;</a:t>
            </a:r>
            <a:br>
              <a:rPr lang="en-US" sz="2000" dirty="0"/>
            </a:br>
            <a:r>
              <a:rPr lang="en-US" sz="2000" dirty="0"/>
              <a:t>&lt;/head&gt;</a:t>
            </a:r>
            <a:br>
              <a:rPr lang="en-US" sz="2000" dirty="0"/>
            </a:br>
            <a:r>
              <a:rPr lang="en-US" sz="2000" dirty="0"/>
              <a:t>&lt;body&gt;</a:t>
            </a:r>
            <a:br>
              <a:rPr lang="en-US" sz="2000" dirty="0"/>
            </a:br>
            <a:r>
              <a:rPr lang="en-US" sz="2000" dirty="0"/>
              <a:t/>
            </a:r>
            <a:br>
              <a:rPr lang="en-US" sz="2000" dirty="0"/>
            </a:br>
            <a:r>
              <a:rPr lang="en-US" sz="2000" dirty="0"/>
              <a:t>&lt;h1&gt;This is a heading&lt;/h1&gt;</a:t>
            </a:r>
            <a:br>
              <a:rPr lang="en-US" sz="2000" dirty="0"/>
            </a:br>
            <a:r>
              <a:rPr lang="en-US" sz="2000" dirty="0"/>
              <a:t>&lt;p&gt;This is a paragraph.&lt;/p&gt;</a:t>
            </a:r>
            <a:br>
              <a:rPr lang="en-US" sz="2000" dirty="0"/>
            </a:br>
            <a:r>
              <a:rPr lang="en-US" sz="2000" dirty="0"/>
              <a:t/>
            </a:r>
            <a:br>
              <a:rPr lang="en-US" sz="2000" dirty="0"/>
            </a:br>
            <a:r>
              <a:rPr lang="en-US" sz="2000" dirty="0"/>
              <a:t>&lt;/body&gt;</a:t>
            </a:r>
            <a:br>
              <a:rPr lang="en-US" sz="2000" dirty="0"/>
            </a:br>
            <a:r>
              <a:rPr lang="en-US" sz="2000" dirty="0"/>
              <a:t>&lt;/html&gt;</a:t>
            </a:r>
          </a:p>
          <a:p>
            <a:pPr marL="0" indent="0">
              <a:buNone/>
            </a:pPr>
            <a:r>
              <a:rPr lang="en-US" sz="2000" dirty="0"/>
              <a:t/>
            </a:r>
            <a:br>
              <a:rPr lang="en-US" sz="2000" dirty="0"/>
            </a:br>
            <a:endParaRPr lang="en-IN" sz="2000" dirty="0"/>
          </a:p>
        </p:txBody>
      </p:sp>
    </p:spTree>
    <p:extLst>
      <p:ext uri="{BB962C8B-B14F-4D97-AF65-F5344CB8AC3E}">
        <p14:creationId xmlns:p14="http://schemas.microsoft.com/office/powerpoint/2010/main" val="1379187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784976" cy="6408712"/>
          </a:xfrm>
        </p:spPr>
        <p:txBody>
          <a:bodyPr>
            <a:normAutofit/>
          </a:bodyPr>
          <a:lstStyle/>
          <a:p>
            <a:pPr marL="0" indent="0">
              <a:buNone/>
            </a:pPr>
            <a:r>
              <a:rPr lang="en-US" sz="2000" b="1" u="sng" dirty="0"/>
              <a:t>Example Explained</a:t>
            </a:r>
          </a:p>
          <a:p>
            <a:endParaRPr lang="en-US" sz="2000" dirty="0" smtClean="0"/>
          </a:p>
          <a:p>
            <a:r>
              <a:rPr lang="en-US" sz="2000" dirty="0" smtClean="0"/>
              <a:t>The</a:t>
            </a:r>
            <a:r>
              <a:rPr lang="en-US" sz="2000" dirty="0"/>
              <a:t> &lt;!DOCTYPE html&gt; declaration defines that this document is an HTML5 document</a:t>
            </a:r>
          </a:p>
          <a:p>
            <a:r>
              <a:rPr lang="en-US" sz="2000" dirty="0"/>
              <a:t>The &lt;html&gt; element is the root element of an HTML page</a:t>
            </a:r>
          </a:p>
          <a:p>
            <a:r>
              <a:rPr lang="en-US" sz="2000" dirty="0"/>
              <a:t>The &lt;head&gt; element contains meta information about the HTML page</a:t>
            </a:r>
          </a:p>
          <a:p>
            <a:r>
              <a:rPr lang="en-US" sz="2000" dirty="0"/>
              <a:t>The &lt;title&gt; element specifies a title for the HTML page (which is shown in the browser's title bar or in the page's tab)</a:t>
            </a:r>
          </a:p>
          <a:p>
            <a:r>
              <a:rPr lang="en-US" sz="2000" dirty="0"/>
              <a:t>The &lt;body&gt; element defines the document's body, and is a container for all the visible contents, such as headings, paragraphs, images, hyperlinks, tables, lists, etc.</a:t>
            </a:r>
          </a:p>
          <a:p>
            <a:r>
              <a:rPr lang="en-US" sz="2000" dirty="0"/>
              <a:t>The &lt;h1&gt; element defines a large heading</a:t>
            </a:r>
          </a:p>
          <a:p>
            <a:r>
              <a:rPr lang="en-US" sz="2000" dirty="0"/>
              <a:t>The &lt;p&gt; element defines a paragraph</a:t>
            </a:r>
          </a:p>
          <a:p>
            <a:pPr marL="0" indent="0">
              <a:buNone/>
            </a:pPr>
            <a:r>
              <a:rPr lang="en-US" sz="2000" dirty="0" smtClean="0"/>
              <a:t/>
            </a:r>
            <a:br>
              <a:rPr lang="en-US" sz="2000" dirty="0" smtClean="0"/>
            </a:br>
            <a:endParaRPr lang="en-IN" sz="2000" dirty="0"/>
          </a:p>
        </p:txBody>
      </p:sp>
    </p:spTree>
    <p:extLst>
      <p:ext uri="{BB962C8B-B14F-4D97-AF65-F5344CB8AC3E}">
        <p14:creationId xmlns:p14="http://schemas.microsoft.com/office/powerpoint/2010/main" val="487897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928992" cy="6408712"/>
          </a:xfrm>
        </p:spPr>
        <p:txBody>
          <a:bodyPr>
            <a:normAutofit/>
          </a:bodyPr>
          <a:lstStyle/>
          <a:p>
            <a:r>
              <a:rPr lang="en-US" sz="2000" dirty="0"/>
              <a:t>The external style sheet can be written in any text editor. The file must not contain any HTML code, and must be saved with a .</a:t>
            </a:r>
            <a:r>
              <a:rPr lang="en-US" sz="2000" dirty="0" err="1"/>
              <a:t>css</a:t>
            </a:r>
            <a:r>
              <a:rPr lang="en-US" sz="2000" dirty="0"/>
              <a:t> extension.</a:t>
            </a:r>
          </a:p>
          <a:p>
            <a:r>
              <a:rPr lang="en-US" sz="2000" dirty="0"/>
              <a:t>Here is what the "styles.css" file looks like:</a:t>
            </a:r>
          </a:p>
          <a:p>
            <a:pPr marL="0" indent="0">
              <a:buNone/>
            </a:pPr>
            <a:endParaRPr lang="en-US" sz="2000" dirty="0" smtClean="0"/>
          </a:p>
          <a:p>
            <a:pPr marL="0" indent="0">
              <a:buNone/>
            </a:pPr>
            <a:r>
              <a:rPr lang="en-US" sz="2000" b="1" u="sng" dirty="0" smtClean="0"/>
              <a:t>"</a:t>
            </a:r>
            <a:r>
              <a:rPr lang="en-US" sz="2000" b="1" u="sng" dirty="0"/>
              <a:t>styles.css</a:t>
            </a:r>
            <a:r>
              <a:rPr lang="en-US" sz="2000" b="1" u="sng" dirty="0" smtClean="0"/>
              <a:t>":</a:t>
            </a:r>
          </a:p>
          <a:p>
            <a:pPr marL="0" indent="0">
              <a:buNone/>
            </a:pPr>
            <a:endParaRPr lang="en-US" sz="2000" b="1" u="sng" dirty="0"/>
          </a:p>
          <a:p>
            <a:r>
              <a:rPr lang="en-US" sz="2000" dirty="0" smtClean="0"/>
              <a:t>body</a:t>
            </a:r>
            <a:r>
              <a:rPr lang="en-US" sz="2000" dirty="0"/>
              <a:t> {</a:t>
            </a:r>
            <a:br>
              <a:rPr lang="en-US" sz="2000" dirty="0"/>
            </a:br>
            <a:r>
              <a:rPr lang="en-US" sz="2000" dirty="0"/>
              <a:t>  background-color: </a:t>
            </a:r>
            <a:r>
              <a:rPr lang="en-US" sz="2000" dirty="0" err="1"/>
              <a:t>powderblue</a:t>
            </a:r>
            <a:r>
              <a:rPr lang="en-US" sz="2000" dirty="0"/>
              <a:t>;</a:t>
            </a:r>
            <a:br>
              <a:rPr lang="en-US" sz="2000" dirty="0"/>
            </a:br>
            <a:r>
              <a:rPr lang="en-US" sz="2000" dirty="0"/>
              <a:t>}</a:t>
            </a:r>
            <a:br>
              <a:rPr lang="en-US" sz="2000" dirty="0"/>
            </a:br>
            <a:r>
              <a:rPr lang="en-US" sz="2000" dirty="0"/>
              <a:t>h1 {</a:t>
            </a:r>
            <a:br>
              <a:rPr lang="en-US" sz="2000" dirty="0"/>
            </a:br>
            <a:r>
              <a:rPr lang="en-US" sz="2000" dirty="0"/>
              <a:t>  color: blue;</a:t>
            </a:r>
            <a:br>
              <a:rPr lang="en-US" sz="2000" dirty="0"/>
            </a:br>
            <a:r>
              <a:rPr lang="en-US" sz="2000" dirty="0"/>
              <a:t>}</a:t>
            </a:r>
            <a:br>
              <a:rPr lang="en-US" sz="2000" dirty="0"/>
            </a:br>
            <a:r>
              <a:rPr lang="en-US" sz="2000" dirty="0"/>
              <a:t>p {</a:t>
            </a:r>
            <a:br>
              <a:rPr lang="en-US" sz="2000" dirty="0"/>
            </a:br>
            <a:r>
              <a:rPr lang="en-US" sz="2000" dirty="0"/>
              <a:t>  color: red;</a:t>
            </a:r>
            <a:br>
              <a:rPr lang="en-US" sz="2000" dirty="0"/>
            </a:br>
            <a:r>
              <a:rPr lang="en-US" sz="2000" dirty="0"/>
              <a:t>}</a:t>
            </a:r>
          </a:p>
          <a:p>
            <a:endParaRPr lang="en-IN" sz="2000" dirty="0"/>
          </a:p>
        </p:txBody>
      </p:sp>
    </p:spTree>
    <p:extLst>
      <p:ext uri="{BB962C8B-B14F-4D97-AF65-F5344CB8AC3E}">
        <p14:creationId xmlns:p14="http://schemas.microsoft.com/office/powerpoint/2010/main" val="764669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pPr marL="0" indent="0">
              <a:buNone/>
            </a:pPr>
            <a:r>
              <a:rPr lang="en-US" sz="2000" b="1" u="sng" dirty="0"/>
              <a:t>CSS Colors, Fonts and Sizes</a:t>
            </a:r>
          </a:p>
          <a:p>
            <a:r>
              <a:rPr lang="en-US" sz="2000" dirty="0"/>
              <a:t>Here, we will demonstrate some commonly used CSS properties. You will learn more about them later.</a:t>
            </a:r>
          </a:p>
          <a:p>
            <a:r>
              <a:rPr lang="en-US" sz="2000" dirty="0"/>
              <a:t>The CSS color property defines the text color to be used.</a:t>
            </a:r>
          </a:p>
          <a:p>
            <a:r>
              <a:rPr lang="en-US" sz="2000" dirty="0"/>
              <a:t>The CSS font-family property defines the font to be used.</a:t>
            </a:r>
          </a:p>
          <a:p>
            <a:r>
              <a:rPr lang="en-US" sz="2000" dirty="0"/>
              <a:t>The CSS font-size property defines the text size to be used.</a:t>
            </a:r>
          </a:p>
          <a:p>
            <a:r>
              <a:rPr lang="en-US" sz="2000" dirty="0"/>
              <a:t>Example</a:t>
            </a:r>
          </a:p>
          <a:p>
            <a:r>
              <a:rPr lang="en-US" sz="2000" dirty="0"/>
              <a:t>Use of CSS color, font-family and font-size properties</a:t>
            </a:r>
            <a:r>
              <a:rPr lang="en-US" sz="2000" dirty="0" smtClean="0"/>
              <a:t>:</a:t>
            </a:r>
          </a:p>
          <a:p>
            <a:pPr marL="0" indent="0">
              <a:buNone/>
            </a:pPr>
            <a:endParaRPr lang="en-IN" sz="2000" dirty="0" smtClean="0"/>
          </a:p>
          <a:p>
            <a:pPr marL="0" indent="0">
              <a:buNone/>
            </a:pPr>
            <a:r>
              <a:rPr lang="en-US" sz="2000" dirty="0" smtClean="0"/>
              <a:t>EXAMPLE:</a:t>
            </a:r>
            <a:endParaRPr lang="en-IN" sz="2000" dirty="0"/>
          </a:p>
          <a:p>
            <a:pPr marL="0" indent="0">
              <a:buNone/>
            </a:pPr>
            <a:r>
              <a:rPr lang="en-IN" sz="2000" dirty="0" smtClean="0"/>
              <a:t>&lt;!</a:t>
            </a:r>
            <a:r>
              <a:rPr lang="en-IN" sz="2000" dirty="0"/>
              <a:t>DOCTYPE html&gt;</a:t>
            </a:r>
            <a:br>
              <a:rPr lang="en-IN" sz="2000" dirty="0"/>
            </a:br>
            <a:r>
              <a:rPr lang="en-IN" sz="2000" dirty="0"/>
              <a:t>&lt;html&gt;</a:t>
            </a:r>
            <a:br>
              <a:rPr lang="en-IN" sz="2000" dirty="0"/>
            </a:br>
            <a:r>
              <a:rPr lang="en-IN" sz="2000" dirty="0"/>
              <a:t>&lt;head&gt;</a:t>
            </a:r>
            <a:br>
              <a:rPr lang="en-IN" sz="2000" dirty="0"/>
            </a:br>
            <a:r>
              <a:rPr lang="en-IN" sz="2000" dirty="0"/>
              <a:t>&lt;style&gt;</a:t>
            </a:r>
            <a:br>
              <a:rPr lang="en-IN" sz="2000" dirty="0"/>
            </a:br>
            <a:r>
              <a:rPr lang="en-IN" sz="2000" dirty="0"/>
              <a:t>h1 {</a:t>
            </a:r>
            <a:br>
              <a:rPr lang="en-IN" sz="2000" dirty="0"/>
            </a:br>
            <a:r>
              <a:rPr lang="en-IN" sz="2000" dirty="0"/>
              <a:t>  </a:t>
            </a:r>
            <a:r>
              <a:rPr lang="en-IN" sz="2000" dirty="0" err="1"/>
              <a:t>color</a:t>
            </a:r>
            <a:r>
              <a:rPr lang="en-IN" sz="2000" dirty="0"/>
              <a:t>: blue;</a:t>
            </a:r>
            <a:br>
              <a:rPr lang="en-IN" sz="2000" dirty="0"/>
            </a:br>
            <a:r>
              <a:rPr lang="en-IN" sz="2000" dirty="0"/>
              <a:t>  font-family: </a:t>
            </a:r>
            <a:r>
              <a:rPr lang="en-IN" sz="2000" dirty="0" err="1"/>
              <a:t>verdana</a:t>
            </a:r>
            <a:r>
              <a:rPr lang="en-IN" sz="2000" dirty="0"/>
              <a:t>;</a:t>
            </a:r>
            <a:br>
              <a:rPr lang="en-IN" sz="2000" dirty="0"/>
            </a:br>
            <a:r>
              <a:rPr lang="en-IN" sz="2000" dirty="0"/>
              <a:t>  font-size: 300%;</a:t>
            </a:r>
            <a:br>
              <a:rPr lang="en-IN" sz="2000" dirty="0"/>
            </a:br>
            <a:r>
              <a:rPr lang="en-IN" sz="2000" dirty="0"/>
              <a:t>}</a:t>
            </a:r>
            <a:endParaRPr lang="en-US" sz="2000" dirty="0"/>
          </a:p>
          <a:p>
            <a:pPr marL="0" indent="0">
              <a:buNone/>
            </a:pPr>
            <a:endParaRPr lang="en-IN" sz="2000" dirty="0"/>
          </a:p>
        </p:txBody>
      </p:sp>
    </p:spTree>
    <p:extLst>
      <p:ext uri="{BB962C8B-B14F-4D97-AF65-F5344CB8AC3E}">
        <p14:creationId xmlns:p14="http://schemas.microsoft.com/office/powerpoint/2010/main" val="22110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Autofit/>
          </a:bodyPr>
          <a:lstStyle/>
          <a:p>
            <a:pPr marL="0" indent="0">
              <a:buNone/>
            </a:pPr>
            <a:r>
              <a:rPr lang="en-IN" sz="2000" dirty="0"/>
              <a:t/>
            </a:r>
            <a:br>
              <a:rPr lang="en-IN" sz="2000" dirty="0"/>
            </a:br>
            <a:r>
              <a:rPr lang="en-IN" sz="2000" dirty="0"/>
              <a:t>p {</a:t>
            </a:r>
            <a:br>
              <a:rPr lang="en-IN" sz="2000" dirty="0"/>
            </a:br>
            <a:r>
              <a:rPr lang="en-IN" sz="2000" dirty="0"/>
              <a:t>  </a:t>
            </a:r>
            <a:r>
              <a:rPr lang="en-IN" sz="2000" dirty="0" err="1"/>
              <a:t>color</a:t>
            </a:r>
            <a:r>
              <a:rPr lang="en-IN" sz="2000" dirty="0"/>
              <a:t>: red;</a:t>
            </a:r>
            <a:br>
              <a:rPr lang="en-IN" sz="2000" dirty="0"/>
            </a:br>
            <a:r>
              <a:rPr lang="en-IN" sz="2000" dirty="0"/>
              <a:t>  font-family: courier;</a:t>
            </a:r>
            <a:br>
              <a:rPr lang="en-IN" sz="2000" dirty="0"/>
            </a:br>
            <a:r>
              <a:rPr lang="en-IN" sz="2000" dirty="0"/>
              <a:t>  font-size: 160%;</a:t>
            </a:r>
            <a:br>
              <a:rPr lang="en-IN" sz="2000" dirty="0"/>
            </a:br>
            <a:r>
              <a:rPr lang="en-IN" sz="2000" dirty="0"/>
              <a:t>}</a:t>
            </a:r>
            <a:br>
              <a:rPr lang="en-IN" sz="2000" dirty="0"/>
            </a:br>
            <a:r>
              <a:rPr lang="en-IN" sz="2000" dirty="0"/>
              <a:t>&lt;/style&gt;</a:t>
            </a:r>
            <a:br>
              <a:rPr lang="en-IN" sz="2000" dirty="0"/>
            </a:br>
            <a:r>
              <a:rPr lang="en-IN" sz="2000" dirty="0"/>
              <a:t>&lt;/head&gt;</a:t>
            </a:r>
            <a:br>
              <a:rPr lang="en-IN" sz="2000" dirty="0"/>
            </a:br>
            <a:r>
              <a:rPr lang="en-IN" sz="2000" dirty="0"/>
              <a:t>&lt;body&gt;</a:t>
            </a:r>
            <a:br>
              <a:rPr lang="en-IN" sz="2000" dirty="0"/>
            </a:br>
            <a:r>
              <a:rPr lang="en-IN" sz="2000" dirty="0" smtClean="0"/>
              <a:t>&lt;</a:t>
            </a:r>
            <a:r>
              <a:rPr lang="en-IN" sz="2000" dirty="0"/>
              <a:t>h1&gt;This is a heading&lt;/h1&gt;</a:t>
            </a:r>
            <a:br>
              <a:rPr lang="en-IN" sz="2000" dirty="0"/>
            </a:br>
            <a:r>
              <a:rPr lang="en-IN" sz="2000" dirty="0"/>
              <a:t>&lt;p&gt;This is a paragraph.&lt;/p&gt;</a:t>
            </a:r>
            <a:br>
              <a:rPr lang="en-IN" sz="2000" dirty="0"/>
            </a:br>
            <a:r>
              <a:rPr lang="en-IN" sz="2000" dirty="0" smtClean="0"/>
              <a:t>&lt;/</a:t>
            </a:r>
            <a:r>
              <a:rPr lang="en-IN" sz="2000" dirty="0"/>
              <a:t>body&gt;</a:t>
            </a:r>
            <a:br>
              <a:rPr lang="en-IN" sz="2000" dirty="0"/>
            </a:br>
            <a:r>
              <a:rPr lang="en-IN" sz="2000" dirty="0"/>
              <a:t>&lt;/html</a:t>
            </a:r>
            <a:r>
              <a:rPr lang="en-IN" sz="2000" dirty="0" smtClean="0"/>
              <a:t>&gt;</a:t>
            </a:r>
            <a:r>
              <a:rPr lang="en-IN" sz="2000" dirty="0"/>
              <a:t/>
            </a:r>
            <a:br>
              <a:rPr lang="en-IN" sz="2000" dirty="0"/>
            </a:br>
            <a:endParaRPr lang="en-IN" sz="2000" dirty="0"/>
          </a:p>
        </p:txBody>
      </p:sp>
    </p:spTree>
    <p:extLst>
      <p:ext uri="{BB962C8B-B14F-4D97-AF65-F5344CB8AC3E}">
        <p14:creationId xmlns:p14="http://schemas.microsoft.com/office/powerpoint/2010/main" val="1265165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u="sng" dirty="0" smtClean="0"/>
              <a:t>HTML FORMS</a:t>
            </a:r>
            <a:endParaRPr lang="en-IN" u="sng" dirty="0"/>
          </a:p>
        </p:txBody>
      </p:sp>
      <p:sp>
        <p:nvSpPr>
          <p:cNvPr id="3" name="Content Placeholder 2"/>
          <p:cNvSpPr>
            <a:spLocks noGrp="1"/>
          </p:cNvSpPr>
          <p:nvPr>
            <p:ph idx="1"/>
          </p:nvPr>
        </p:nvSpPr>
        <p:spPr>
          <a:xfrm>
            <a:off x="348796" y="1097360"/>
            <a:ext cx="8543684" cy="5572000"/>
          </a:xfrm>
        </p:spPr>
        <p:txBody>
          <a:bodyPr/>
          <a:lstStyle/>
          <a:p>
            <a:r>
              <a:rPr lang="en-US" dirty="0"/>
              <a:t>Text Input Controls</a:t>
            </a:r>
          </a:p>
          <a:p>
            <a:r>
              <a:rPr lang="en-US" dirty="0"/>
              <a:t>Checkboxes Controls</a:t>
            </a:r>
          </a:p>
          <a:p>
            <a:r>
              <a:rPr lang="en-US" dirty="0"/>
              <a:t>Radio Box Controls</a:t>
            </a:r>
          </a:p>
          <a:p>
            <a:r>
              <a:rPr lang="en-US" dirty="0"/>
              <a:t>Select Box Controls</a:t>
            </a:r>
          </a:p>
          <a:p>
            <a:r>
              <a:rPr lang="en-US" dirty="0"/>
              <a:t>File Select boxes</a:t>
            </a:r>
          </a:p>
          <a:p>
            <a:r>
              <a:rPr lang="en-US" dirty="0"/>
              <a:t>Hidden Controls</a:t>
            </a:r>
          </a:p>
          <a:p>
            <a:r>
              <a:rPr lang="en-US" dirty="0"/>
              <a:t>Clickable Buttons</a:t>
            </a:r>
          </a:p>
          <a:p>
            <a:r>
              <a:rPr lang="en-US" dirty="0"/>
              <a:t>Submit and Reset Button</a:t>
            </a:r>
          </a:p>
          <a:p>
            <a:pPr marL="0" indent="0">
              <a:buNone/>
            </a:pPr>
            <a:endParaRPr lang="en-IN" dirty="0"/>
          </a:p>
        </p:txBody>
      </p:sp>
    </p:spTree>
    <p:extLst>
      <p:ext uri="{BB962C8B-B14F-4D97-AF65-F5344CB8AC3E}">
        <p14:creationId xmlns:p14="http://schemas.microsoft.com/office/powerpoint/2010/main" val="4112313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hlinkClick r:id="rId2" action="ppaction://hlinkfile"/>
              </a:rPr>
              <a:t>Radio Box Controls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&lt;html&gt;</a:t>
            </a:r>
          </a:p>
          <a:p>
            <a:pPr>
              <a:buNone/>
            </a:pPr>
            <a:r>
              <a:rPr lang="en-US" dirty="0" smtClean="0"/>
              <a:t>&lt;body&gt;</a:t>
            </a:r>
          </a:p>
          <a:p>
            <a:pPr>
              <a:buNone/>
            </a:pPr>
            <a:endParaRPr lang="en-US" dirty="0" smtClean="0"/>
          </a:p>
          <a:p>
            <a:pPr>
              <a:buNone/>
            </a:pPr>
            <a:r>
              <a:rPr lang="en-US" dirty="0" smtClean="0"/>
              <a:t>&lt;h2&gt;Radio Buttons&lt;/h2&gt;</a:t>
            </a:r>
          </a:p>
          <a:p>
            <a:pPr>
              <a:buNone/>
            </a:pPr>
            <a:endParaRPr lang="en-US" dirty="0" smtClean="0"/>
          </a:p>
          <a:p>
            <a:pPr>
              <a:buNone/>
            </a:pPr>
            <a:r>
              <a:rPr lang="en-US" dirty="0" smtClean="0"/>
              <a:t>&lt;form&gt;</a:t>
            </a:r>
          </a:p>
          <a:p>
            <a:pPr>
              <a:buNone/>
            </a:pPr>
            <a:r>
              <a:rPr lang="en-US" dirty="0" smtClean="0"/>
              <a:t>  &lt;input type="radio" name="gender" value="male" checked&gt; Male&lt;</a:t>
            </a:r>
            <a:r>
              <a:rPr lang="en-US" dirty="0" err="1" smtClean="0"/>
              <a:t>br</a:t>
            </a:r>
            <a:r>
              <a:rPr lang="en-US" dirty="0" smtClean="0"/>
              <a:t>&gt;</a:t>
            </a:r>
          </a:p>
          <a:p>
            <a:pPr>
              <a:buNone/>
            </a:pPr>
            <a:r>
              <a:rPr lang="en-US" dirty="0" smtClean="0"/>
              <a:t>  &lt;input type="radio" name="gender" value="female"&gt; Female&lt;</a:t>
            </a:r>
            <a:r>
              <a:rPr lang="en-US" dirty="0" err="1" smtClean="0"/>
              <a:t>br</a:t>
            </a:r>
            <a:r>
              <a:rPr lang="en-US" dirty="0" smtClean="0"/>
              <a:t>&gt;</a:t>
            </a:r>
          </a:p>
          <a:p>
            <a:pPr>
              <a:buNone/>
            </a:pPr>
            <a:r>
              <a:rPr lang="en-US" dirty="0" smtClean="0"/>
              <a:t>  &lt;input type="radio" name="gender" value="other"&gt; Other  </a:t>
            </a:r>
          </a:p>
          <a:p>
            <a:pPr>
              <a:buNone/>
            </a:pPr>
            <a:r>
              <a:rPr lang="en-US" dirty="0" smtClean="0"/>
              <a:t>&lt;/form&gt; </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extLst>
      <p:ext uri="{BB962C8B-B14F-4D97-AF65-F5344CB8AC3E}">
        <p14:creationId xmlns:p14="http://schemas.microsoft.com/office/powerpoint/2010/main" val="24330027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hlinkClick r:id="rId2" action="ppaction://hlinkfile"/>
              </a:rPr>
              <a:t>Checkboxes Controls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&lt;!DOCTYPE html&gt;</a:t>
            </a:r>
          </a:p>
          <a:p>
            <a:pPr>
              <a:buNone/>
            </a:pPr>
            <a:r>
              <a:rPr lang="en-US" dirty="0" smtClean="0"/>
              <a:t>&lt;html&gt;</a:t>
            </a:r>
          </a:p>
          <a:p>
            <a:pPr>
              <a:buNone/>
            </a:pPr>
            <a:endParaRPr lang="en-US" dirty="0" smtClean="0"/>
          </a:p>
          <a:p>
            <a:pPr>
              <a:buNone/>
            </a:pPr>
            <a:r>
              <a:rPr lang="en-US" dirty="0" smtClean="0"/>
              <a:t>   &lt;head&gt;</a:t>
            </a:r>
          </a:p>
          <a:p>
            <a:pPr>
              <a:buNone/>
            </a:pPr>
            <a:r>
              <a:rPr lang="en-US" dirty="0" smtClean="0"/>
              <a:t>      &lt;title&gt;Checkbox Control&lt;/title&gt;</a:t>
            </a:r>
          </a:p>
          <a:p>
            <a:pPr>
              <a:buNone/>
            </a:pPr>
            <a:r>
              <a:rPr lang="en-US" dirty="0" smtClean="0"/>
              <a:t>   &lt;/head&gt;</a:t>
            </a:r>
          </a:p>
          <a:p>
            <a:pPr>
              <a:buNone/>
            </a:pPr>
            <a:r>
              <a:rPr lang="en-US" dirty="0" smtClean="0"/>
              <a:t>	</a:t>
            </a:r>
          </a:p>
          <a:p>
            <a:pPr>
              <a:buNone/>
            </a:pPr>
            <a:r>
              <a:rPr lang="en-US" dirty="0" smtClean="0"/>
              <a:t>   &lt;body&gt;</a:t>
            </a:r>
          </a:p>
          <a:p>
            <a:pPr>
              <a:buNone/>
            </a:pPr>
            <a:r>
              <a:rPr lang="en-US" dirty="0" smtClean="0"/>
              <a:t>      &lt;form&gt;</a:t>
            </a:r>
          </a:p>
          <a:p>
            <a:pPr>
              <a:buNone/>
            </a:pPr>
            <a:r>
              <a:rPr lang="en-US" dirty="0" smtClean="0"/>
              <a:t>         &lt;input type = "checkbox" name = "</a:t>
            </a:r>
            <a:r>
              <a:rPr lang="en-US" dirty="0" err="1" smtClean="0"/>
              <a:t>maths</a:t>
            </a:r>
            <a:r>
              <a:rPr lang="en-US" dirty="0" smtClean="0"/>
              <a:t>" value = "on"&gt; </a:t>
            </a:r>
            <a:r>
              <a:rPr lang="en-US" dirty="0" err="1" smtClean="0"/>
              <a:t>Maths</a:t>
            </a:r>
            <a:endParaRPr lang="en-US" dirty="0" smtClean="0"/>
          </a:p>
          <a:p>
            <a:pPr>
              <a:buNone/>
            </a:pPr>
            <a:r>
              <a:rPr lang="en-US" dirty="0" smtClean="0"/>
              <a:t>         &lt;input type = "checkbox" name = "physics" value = "on"&gt; Physics</a:t>
            </a:r>
          </a:p>
          <a:p>
            <a:pPr>
              <a:buNone/>
            </a:pPr>
            <a:r>
              <a:rPr lang="en-US" dirty="0" smtClean="0"/>
              <a:t>      &lt;/form&gt;</a:t>
            </a:r>
          </a:p>
          <a:p>
            <a:pPr>
              <a:buNone/>
            </a:pPr>
            <a:r>
              <a:rPr lang="en-US" dirty="0" smtClean="0"/>
              <a:t>   &lt;/body&gt;</a:t>
            </a:r>
          </a:p>
          <a:p>
            <a:pPr>
              <a:buNone/>
            </a:pPr>
            <a:r>
              <a:rPr lang="en-US" dirty="0" smtClean="0"/>
              <a:t>	</a:t>
            </a:r>
          </a:p>
          <a:p>
            <a:pPr>
              <a:buNone/>
            </a:pPr>
            <a:r>
              <a:rPr lang="en-US" dirty="0" smtClean="0"/>
              <a:t>&lt;/html&gt;</a:t>
            </a:r>
            <a:endParaRPr lang="en-US" dirty="0"/>
          </a:p>
        </p:txBody>
      </p:sp>
    </p:spTree>
    <p:extLst>
      <p:ext uri="{BB962C8B-B14F-4D97-AF65-F5344CB8AC3E}">
        <p14:creationId xmlns:p14="http://schemas.microsoft.com/office/powerpoint/2010/main" val="9845159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hlinkClick r:id="rId2" action="ppaction://hlinkfile"/>
              </a:rPr>
              <a:t>Text Input Controls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&lt;!DOCTYPE html&gt;</a:t>
            </a:r>
          </a:p>
          <a:p>
            <a:pPr>
              <a:buNone/>
            </a:pPr>
            <a:r>
              <a:rPr lang="en-US" dirty="0" smtClean="0"/>
              <a:t>&lt;html&gt;</a:t>
            </a:r>
          </a:p>
          <a:p>
            <a:pPr>
              <a:buNone/>
            </a:pPr>
            <a:endParaRPr lang="en-US" dirty="0" smtClean="0"/>
          </a:p>
          <a:p>
            <a:pPr>
              <a:buNone/>
            </a:pPr>
            <a:r>
              <a:rPr lang="en-US" dirty="0" smtClean="0"/>
              <a:t>   &lt;head&gt;</a:t>
            </a:r>
          </a:p>
          <a:p>
            <a:pPr>
              <a:buNone/>
            </a:pPr>
            <a:r>
              <a:rPr lang="en-US" dirty="0" smtClean="0"/>
              <a:t>      &lt;title&gt;Text Input Control&lt;/title&gt;</a:t>
            </a:r>
          </a:p>
          <a:p>
            <a:pPr>
              <a:buNone/>
            </a:pPr>
            <a:r>
              <a:rPr lang="en-US" dirty="0" smtClean="0"/>
              <a:t>   &lt;/head&gt;</a:t>
            </a:r>
          </a:p>
          <a:p>
            <a:pPr>
              <a:buNone/>
            </a:pPr>
            <a:r>
              <a:rPr lang="en-US" dirty="0" smtClean="0"/>
              <a:t>	</a:t>
            </a:r>
          </a:p>
          <a:p>
            <a:pPr>
              <a:buNone/>
            </a:pPr>
            <a:r>
              <a:rPr lang="en-US" dirty="0" smtClean="0"/>
              <a:t>   &lt;body&gt;</a:t>
            </a:r>
          </a:p>
          <a:p>
            <a:pPr>
              <a:buNone/>
            </a:pPr>
            <a:r>
              <a:rPr lang="en-US" dirty="0" smtClean="0"/>
              <a:t>      &lt;form &gt;</a:t>
            </a:r>
          </a:p>
          <a:p>
            <a:pPr>
              <a:buNone/>
            </a:pPr>
            <a:r>
              <a:rPr lang="en-US" dirty="0" smtClean="0"/>
              <a:t>         First name: &lt;input type = "text" name = "</a:t>
            </a:r>
            <a:r>
              <a:rPr lang="en-US" dirty="0" err="1" smtClean="0"/>
              <a:t>first_name</a:t>
            </a:r>
            <a:r>
              <a:rPr lang="en-US" dirty="0" smtClean="0"/>
              <a:t>" /&gt;</a:t>
            </a:r>
          </a:p>
          <a:p>
            <a:pPr>
              <a:buNone/>
            </a:pPr>
            <a:r>
              <a:rPr lang="en-US" dirty="0" smtClean="0"/>
              <a:t>         &lt;</a:t>
            </a:r>
            <a:r>
              <a:rPr lang="en-US" dirty="0" err="1" smtClean="0"/>
              <a:t>br</a:t>
            </a:r>
            <a:r>
              <a:rPr lang="en-US" dirty="0" smtClean="0"/>
              <a:t>&gt;</a:t>
            </a:r>
          </a:p>
          <a:p>
            <a:pPr>
              <a:buNone/>
            </a:pPr>
            <a:r>
              <a:rPr lang="en-US" dirty="0" smtClean="0"/>
              <a:t>         Last name: &lt;input type = "text" name = "</a:t>
            </a:r>
            <a:r>
              <a:rPr lang="en-US" dirty="0" err="1" smtClean="0"/>
              <a:t>last_name</a:t>
            </a:r>
            <a:r>
              <a:rPr lang="en-US" dirty="0" smtClean="0"/>
              <a:t>" /&gt;</a:t>
            </a:r>
          </a:p>
          <a:p>
            <a:pPr>
              <a:buNone/>
            </a:pPr>
            <a:r>
              <a:rPr lang="en-US" dirty="0" smtClean="0"/>
              <a:t>      &lt;/form&gt;</a:t>
            </a:r>
          </a:p>
          <a:p>
            <a:pPr>
              <a:buNone/>
            </a:pPr>
            <a:r>
              <a:rPr lang="en-US" dirty="0" smtClean="0"/>
              <a:t>   &lt;/body&gt;</a:t>
            </a:r>
          </a:p>
          <a:p>
            <a:pPr>
              <a:buNone/>
            </a:pPr>
            <a:r>
              <a:rPr lang="en-US" dirty="0" smtClean="0"/>
              <a:t>	</a:t>
            </a:r>
          </a:p>
          <a:p>
            <a:pPr>
              <a:buNone/>
            </a:pPr>
            <a:r>
              <a:rPr lang="en-US" dirty="0" smtClean="0"/>
              <a:t>&lt;/html&gt;</a:t>
            </a:r>
            <a:endParaRPr lang="en-US" dirty="0"/>
          </a:p>
        </p:txBody>
      </p:sp>
    </p:spTree>
    <p:extLst>
      <p:ext uri="{BB962C8B-B14F-4D97-AF65-F5344CB8AC3E}">
        <p14:creationId xmlns:p14="http://schemas.microsoft.com/office/powerpoint/2010/main" val="35960786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ction="ppaction://hlinkfile"/>
              </a:rPr>
              <a:t>PASSWORD</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&lt;!DOCTYPE html&gt;</a:t>
            </a:r>
          </a:p>
          <a:p>
            <a:pPr>
              <a:buNone/>
            </a:pPr>
            <a:r>
              <a:rPr lang="en-US" dirty="0" smtClean="0"/>
              <a:t>&lt;html&gt;</a:t>
            </a:r>
          </a:p>
          <a:p>
            <a:pPr>
              <a:buNone/>
            </a:pPr>
            <a:endParaRPr lang="en-US" dirty="0" smtClean="0"/>
          </a:p>
          <a:p>
            <a:pPr>
              <a:buNone/>
            </a:pPr>
            <a:r>
              <a:rPr lang="en-US" dirty="0" smtClean="0"/>
              <a:t>   &lt;head&gt;</a:t>
            </a:r>
          </a:p>
          <a:p>
            <a:pPr>
              <a:buNone/>
            </a:pPr>
            <a:r>
              <a:rPr lang="en-US" dirty="0" smtClean="0"/>
              <a:t>      &lt;title&gt;Password Input Control&lt;/title&gt;</a:t>
            </a:r>
          </a:p>
          <a:p>
            <a:pPr>
              <a:buNone/>
            </a:pPr>
            <a:r>
              <a:rPr lang="en-US" dirty="0" smtClean="0"/>
              <a:t>   &lt;/head&gt;</a:t>
            </a:r>
          </a:p>
          <a:p>
            <a:pPr>
              <a:buNone/>
            </a:pPr>
            <a:r>
              <a:rPr lang="en-US" dirty="0" smtClean="0"/>
              <a:t>	</a:t>
            </a:r>
          </a:p>
          <a:p>
            <a:pPr>
              <a:buNone/>
            </a:pPr>
            <a:r>
              <a:rPr lang="en-US" dirty="0" smtClean="0"/>
              <a:t>   &lt;body&gt;</a:t>
            </a:r>
          </a:p>
          <a:p>
            <a:pPr>
              <a:buNone/>
            </a:pPr>
            <a:r>
              <a:rPr lang="en-US" dirty="0" smtClean="0"/>
              <a:t>      &lt;form &gt;</a:t>
            </a:r>
          </a:p>
          <a:p>
            <a:pPr>
              <a:buNone/>
            </a:pPr>
            <a:r>
              <a:rPr lang="en-US" dirty="0" smtClean="0"/>
              <a:t>         User ID : &lt;input type = "text" name = "</a:t>
            </a:r>
            <a:r>
              <a:rPr lang="en-US" dirty="0" err="1" smtClean="0"/>
              <a:t>user_id</a:t>
            </a:r>
            <a:r>
              <a:rPr lang="en-US" dirty="0" smtClean="0"/>
              <a:t>" /&gt;</a:t>
            </a:r>
          </a:p>
          <a:p>
            <a:pPr>
              <a:buNone/>
            </a:pPr>
            <a:r>
              <a:rPr lang="en-US" dirty="0" smtClean="0"/>
              <a:t>         &lt;</a:t>
            </a:r>
            <a:r>
              <a:rPr lang="en-US" dirty="0" err="1" smtClean="0"/>
              <a:t>br</a:t>
            </a:r>
            <a:r>
              <a:rPr lang="en-US" dirty="0" smtClean="0"/>
              <a:t>&gt;</a:t>
            </a:r>
          </a:p>
          <a:p>
            <a:pPr>
              <a:buNone/>
            </a:pPr>
            <a:r>
              <a:rPr lang="en-US" dirty="0" smtClean="0"/>
              <a:t>         Password: &lt;input type = "password" name = "</a:t>
            </a:r>
            <a:r>
              <a:rPr lang="en-US" dirty="0" err="1" smtClean="0"/>
              <a:t>pwd</a:t>
            </a:r>
            <a:r>
              <a:rPr lang="en-US" dirty="0" smtClean="0"/>
              <a:t>" /&gt;</a:t>
            </a:r>
          </a:p>
          <a:p>
            <a:pPr>
              <a:buNone/>
            </a:pPr>
            <a:r>
              <a:rPr lang="en-US" dirty="0" smtClean="0"/>
              <a:t>      &lt;/form&gt;</a:t>
            </a:r>
          </a:p>
          <a:p>
            <a:pPr>
              <a:buNone/>
            </a:pPr>
            <a:r>
              <a:rPr lang="en-US" dirty="0" smtClean="0"/>
              <a:t>   &lt;/body&gt;</a:t>
            </a:r>
          </a:p>
          <a:p>
            <a:pPr>
              <a:buNone/>
            </a:pPr>
            <a:r>
              <a:rPr lang="en-US" dirty="0" smtClean="0"/>
              <a:t>	</a:t>
            </a:r>
          </a:p>
          <a:p>
            <a:pPr>
              <a:buNone/>
            </a:pPr>
            <a:r>
              <a:rPr lang="en-US" dirty="0" smtClean="0"/>
              <a:t>&lt;/html&gt;</a:t>
            </a:r>
            <a:endParaRPr lang="en-US" dirty="0"/>
          </a:p>
        </p:txBody>
      </p:sp>
    </p:spTree>
    <p:extLst>
      <p:ext uri="{BB962C8B-B14F-4D97-AF65-F5344CB8AC3E}">
        <p14:creationId xmlns:p14="http://schemas.microsoft.com/office/powerpoint/2010/main" val="13535454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hlinkClick r:id="rId2" action="ppaction://hlinkfile"/>
              </a:rPr>
              <a:t>Multiple-Line Text Input Controls</a:t>
            </a:r>
            <a:br>
              <a:rPr lang="en-US" dirty="0">
                <a:hlinkClick r:id="rId2" action="ppaction://hlinkfile"/>
              </a:rPr>
            </a:b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&lt;!DOCTYPE html&gt;</a:t>
            </a:r>
          </a:p>
          <a:p>
            <a:pPr>
              <a:buNone/>
            </a:pPr>
            <a:r>
              <a:rPr lang="en-US" dirty="0" smtClean="0"/>
              <a:t>&lt;html&gt;</a:t>
            </a:r>
          </a:p>
          <a:p>
            <a:pPr>
              <a:buNone/>
            </a:pPr>
            <a:endParaRPr lang="en-US" dirty="0" smtClean="0"/>
          </a:p>
          <a:p>
            <a:pPr>
              <a:buNone/>
            </a:pPr>
            <a:r>
              <a:rPr lang="en-US" dirty="0" smtClean="0"/>
              <a:t>   &lt;head&gt;</a:t>
            </a:r>
          </a:p>
          <a:p>
            <a:pPr>
              <a:buNone/>
            </a:pPr>
            <a:r>
              <a:rPr lang="en-US" dirty="0" smtClean="0"/>
              <a:t>      &lt;title&gt;Multiple-Line Input Control&lt;/title&gt;</a:t>
            </a:r>
          </a:p>
          <a:p>
            <a:pPr>
              <a:buNone/>
            </a:pPr>
            <a:r>
              <a:rPr lang="en-US" dirty="0" smtClean="0"/>
              <a:t>   &lt;/head&gt;</a:t>
            </a:r>
          </a:p>
          <a:p>
            <a:pPr>
              <a:buNone/>
            </a:pPr>
            <a:r>
              <a:rPr lang="en-US" dirty="0" smtClean="0"/>
              <a:t>	</a:t>
            </a:r>
          </a:p>
          <a:p>
            <a:pPr>
              <a:buNone/>
            </a:pPr>
            <a:r>
              <a:rPr lang="en-US" dirty="0" smtClean="0"/>
              <a:t>   &lt;body&gt;</a:t>
            </a:r>
          </a:p>
          <a:p>
            <a:pPr>
              <a:buNone/>
            </a:pPr>
            <a:r>
              <a:rPr lang="en-US" dirty="0" smtClean="0"/>
              <a:t>      &lt;form&gt;</a:t>
            </a:r>
          </a:p>
          <a:p>
            <a:pPr>
              <a:buNone/>
            </a:pPr>
            <a:r>
              <a:rPr lang="en-US" dirty="0" smtClean="0"/>
              <a:t>         Description : &lt;</a:t>
            </a:r>
            <a:r>
              <a:rPr lang="en-US" dirty="0" err="1" smtClean="0"/>
              <a:t>br</a:t>
            </a:r>
            <a:r>
              <a:rPr lang="en-US" dirty="0" smtClean="0"/>
              <a:t> /&gt;</a:t>
            </a:r>
          </a:p>
          <a:p>
            <a:pPr>
              <a:buNone/>
            </a:pPr>
            <a:r>
              <a:rPr lang="en-US" dirty="0" smtClean="0"/>
              <a:t>         &lt;</a:t>
            </a:r>
            <a:r>
              <a:rPr lang="en-US" dirty="0" err="1" smtClean="0"/>
              <a:t>textarea</a:t>
            </a:r>
            <a:r>
              <a:rPr lang="en-US" dirty="0" smtClean="0"/>
              <a:t> rows = "5" cols = "50" name = "description"&gt;</a:t>
            </a:r>
          </a:p>
          <a:p>
            <a:pPr>
              <a:buNone/>
            </a:pPr>
            <a:r>
              <a:rPr lang="en-US" dirty="0" smtClean="0"/>
              <a:t>            Enter description here...</a:t>
            </a:r>
          </a:p>
          <a:p>
            <a:pPr>
              <a:buNone/>
            </a:pPr>
            <a:r>
              <a:rPr lang="en-US" dirty="0" smtClean="0"/>
              <a:t>         &lt;/</a:t>
            </a:r>
            <a:r>
              <a:rPr lang="en-US" dirty="0" err="1" smtClean="0"/>
              <a:t>textarea</a:t>
            </a:r>
            <a:r>
              <a:rPr lang="en-US" dirty="0" smtClean="0"/>
              <a:t>&gt;</a:t>
            </a:r>
          </a:p>
          <a:p>
            <a:pPr>
              <a:buNone/>
            </a:pPr>
            <a:r>
              <a:rPr lang="en-US" dirty="0" smtClean="0"/>
              <a:t>      &lt;/form&gt;</a:t>
            </a:r>
          </a:p>
          <a:p>
            <a:pPr>
              <a:buNone/>
            </a:pPr>
            <a:r>
              <a:rPr lang="en-US" dirty="0" smtClean="0"/>
              <a:t>   &lt;/body&gt;</a:t>
            </a:r>
          </a:p>
          <a:p>
            <a:pPr>
              <a:buNone/>
            </a:pPr>
            <a:r>
              <a:rPr lang="en-US" dirty="0" smtClean="0"/>
              <a:t>	</a:t>
            </a:r>
          </a:p>
          <a:p>
            <a:pPr>
              <a:buNone/>
            </a:pPr>
            <a:r>
              <a:rPr lang="en-US" dirty="0" smtClean="0"/>
              <a:t>&lt;/html&gt;</a:t>
            </a:r>
            <a:endParaRPr lang="en-US" dirty="0"/>
          </a:p>
        </p:txBody>
      </p:sp>
    </p:spTree>
    <p:extLst>
      <p:ext uri="{BB962C8B-B14F-4D97-AF65-F5344CB8AC3E}">
        <p14:creationId xmlns:p14="http://schemas.microsoft.com/office/powerpoint/2010/main" val="42872727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hlinkClick r:id="rId2" action="ppaction://hlinkfile"/>
              </a:rPr>
              <a:t>Select Box Controls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&lt;!DOCTYPE html&gt;</a:t>
            </a:r>
          </a:p>
          <a:p>
            <a:pPr>
              <a:buNone/>
            </a:pPr>
            <a:r>
              <a:rPr lang="en-US" dirty="0" smtClean="0"/>
              <a:t>&lt;html&gt;</a:t>
            </a:r>
          </a:p>
          <a:p>
            <a:pPr>
              <a:buNone/>
            </a:pPr>
            <a:endParaRPr lang="en-US" dirty="0" smtClean="0"/>
          </a:p>
          <a:p>
            <a:pPr>
              <a:buNone/>
            </a:pPr>
            <a:r>
              <a:rPr lang="en-US" dirty="0" smtClean="0"/>
              <a:t>   &lt;head&gt;</a:t>
            </a:r>
          </a:p>
          <a:p>
            <a:pPr>
              <a:buNone/>
            </a:pPr>
            <a:r>
              <a:rPr lang="en-US" dirty="0" smtClean="0"/>
              <a:t>      &lt;title&gt;Select Box Control&lt;/title&gt;</a:t>
            </a:r>
          </a:p>
          <a:p>
            <a:pPr>
              <a:buNone/>
            </a:pPr>
            <a:r>
              <a:rPr lang="en-US" dirty="0" smtClean="0"/>
              <a:t>   &lt;/head&gt;</a:t>
            </a:r>
          </a:p>
          <a:p>
            <a:pPr>
              <a:buNone/>
            </a:pPr>
            <a:r>
              <a:rPr lang="en-US" dirty="0" smtClean="0"/>
              <a:t>	</a:t>
            </a:r>
          </a:p>
          <a:p>
            <a:pPr>
              <a:buNone/>
            </a:pPr>
            <a:r>
              <a:rPr lang="en-US" dirty="0" smtClean="0"/>
              <a:t>   &lt;body&gt;</a:t>
            </a:r>
          </a:p>
          <a:p>
            <a:pPr>
              <a:buNone/>
            </a:pPr>
            <a:r>
              <a:rPr lang="en-US" dirty="0" smtClean="0"/>
              <a:t>      &lt;form&gt;</a:t>
            </a:r>
          </a:p>
          <a:p>
            <a:pPr>
              <a:buNone/>
            </a:pPr>
            <a:r>
              <a:rPr lang="en-US" dirty="0" smtClean="0"/>
              <a:t>         &lt;select name = "dropdown"&gt;</a:t>
            </a:r>
          </a:p>
          <a:p>
            <a:pPr>
              <a:buNone/>
            </a:pPr>
            <a:r>
              <a:rPr lang="en-US" dirty="0" smtClean="0"/>
              <a:t>            &lt;option value = "</a:t>
            </a:r>
            <a:r>
              <a:rPr lang="en-US" dirty="0" err="1" smtClean="0"/>
              <a:t>Maths</a:t>
            </a:r>
            <a:r>
              <a:rPr lang="en-US" dirty="0" smtClean="0"/>
              <a:t>" selected&gt;</a:t>
            </a:r>
            <a:r>
              <a:rPr lang="en-US" dirty="0" err="1" smtClean="0"/>
              <a:t>Maths</a:t>
            </a:r>
            <a:r>
              <a:rPr lang="en-US" dirty="0" smtClean="0"/>
              <a:t>&lt;/option&gt;</a:t>
            </a:r>
          </a:p>
          <a:p>
            <a:pPr>
              <a:buNone/>
            </a:pPr>
            <a:r>
              <a:rPr lang="en-US" dirty="0" smtClean="0"/>
              <a:t>            &lt;option value = "Physics"&gt;Physics&lt;/option&gt;</a:t>
            </a:r>
          </a:p>
          <a:p>
            <a:pPr>
              <a:buNone/>
            </a:pPr>
            <a:r>
              <a:rPr lang="en-US" dirty="0" smtClean="0"/>
              <a:t>         &lt;/select&gt;</a:t>
            </a:r>
          </a:p>
          <a:p>
            <a:pPr>
              <a:buNone/>
            </a:pPr>
            <a:r>
              <a:rPr lang="en-US" dirty="0" smtClean="0"/>
              <a:t>      &lt;/form&gt;</a:t>
            </a:r>
          </a:p>
          <a:p>
            <a:pPr>
              <a:buNone/>
            </a:pPr>
            <a:r>
              <a:rPr lang="en-US" dirty="0" smtClean="0"/>
              <a:t>   &lt;/body&gt;</a:t>
            </a:r>
          </a:p>
          <a:p>
            <a:pPr>
              <a:buNone/>
            </a:pPr>
            <a:r>
              <a:rPr lang="en-US" dirty="0" smtClean="0"/>
              <a:t>	</a:t>
            </a:r>
          </a:p>
          <a:p>
            <a:pPr>
              <a:buNone/>
            </a:pPr>
            <a:r>
              <a:rPr lang="en-US" dirty="0" smtClean="0"/>
              <a:t>&lt;/html&gt;</a:t>
            </a:r>
            <a:endParaRPr lang="en-US" dirty="0"/>
          </a:p>
        </p:txBody>
      </p:sp>
    </p:spTree>
    <p:extLst>
      <p:ext uri="{BB962C8B-B14F-4D97-AF65-F5344CB8AC3E}">
        <p14:creationId xmlns:p14="http://schemas.microsoft.com/office/powerpoint/2010/main" val="3513119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4" y="200891"/>
            <a:ext cx="8870242" cy="6468469"/>
          </a:xfrm>
        </p:spPr>
        <p:txBody>
          <a:bodyPr>
            <a:normAutofit/>
          </a:bodyPr>
          <a:lstStyle/>
          <a:p>
            <a:pPr marL="0" indent="0">
              <a:buNone/>
            </a:pPr>
            <a:r>
              <a:rPr lang="en-US" sz="2000" b="1" dirty="0"/>
              <a:t>What is an HTML Element?</a:t>
            </a:r>
          </a:p>
          <a:p>
            <a:r>
              <a:rPr lang="en-US" sz="2000" dirty="0"/>
              <a:t>An HTML element is defined by a start tag, some content, and an end tag:</a:t>
            </a:r>
          </a:p>
          <a:p>
            <a:pPr marL="0" indent="0">
              <a:buNone/>
            </a:pPr>
            <a:endParaRPr lang="en-US" sz="2000" b="1" dirty="0" smtClean="0"/>
          </a:p>
          <a:p>
            <a:pPr marL="0" indent="0">
              <a:buNone/>
            </a:pPr>
            <a:r>
              <a:rPr lang="en-US" sz="2000" b="1" dirty="0" smtClean="0"/>
              <a:t>		&lt;</a:t>
            </a:r>
            <a:r>
              <a:rPr lang="en-US" sz="2000" b="1" dirty="0" err="1"/>
              <a:t>tagname</a:t>
            </a:r>
            <a:r>
              <a:rPr lang="en-US" sz="2000" b="1" dirty="0"/>
              <a:t>&gt; Content goes here... &lt;/</a:t>
            </a:r>
            <a:r>
              <a:rPr lang="en-US" sz="2000" b="1" dirty="0" err="1"/>
              <a:t>tagname</a:t>
            </a:r>
            <a:r>
              <a:rPr lang="en-US" sz="2000" b="1" dirty="0"/>
              <a:t>&gt;</a:t>
            </a:r>
          </a:p>
          <a:p>
            <a:endParaRPr lang="en-US" sz="2000" dirty="0" smtClean="0"/>
          </a:p>
          <a:p>
            <a:r>
              <a:rPr lang="en-US" sz="2000" dirty="0" smtClean="0"/>
              <a:t>The </a:t>
            </a:r>
            <a:r>
              <a:rPr lang="en-US" sz="2000" dirty="0"/>
              <a:t>HTML </a:t>
            </a:r>
            <a:r>
              <a:rPr lang="en-US" sz="2000" b="1" dirty="0"/>
              <a:t>element</a:t>
            </a:r>
            <a:r>
              <a:rPr lang="en-US" sz="2000" dirty="0"/>
              <a:t> is everything from the start tag to the end tag:</a:t>
            </a:r>
          </a:p>
          <a:p>
            <a:r>
              <a:rPr lang="en-US" sz="2000" dirty="0"/>
              <a:t>&lt;h1&gt;My First Heading&lt;/h1&gt;</a:t>
            </a:r>
          </a:p>
          <a:p>
            <a:r>
              <a:rPr lang="en-US" sz="2000" dirty="0"/>
              <a:t>&lt;p&gt;My first paragraph.&lt;/p</a:t>
            </a:r>
            <a:r>
              <a:rPr lang="en-US" sz="2000" dirty="0" smtClean="0"/>
              <a:t>&gt;</a:t>
            </a:r>
          </a:p>
          <a:p>
            <a:endParaRPr lang="en-US" sz="2000" dirty="0"/>
          </a:p>
          <a:p>
            <a:pPr marL="0" indent="0">
              <a:buNone/>
            </a:pPr>
            <a:r>
              <a:rPr lang="en-US" sz="2000" b="1" dirty="0"/>
              <a:t>Web Browsers</a:t>
            </a:r>
          </a:p>
          <a:p>
            <a:endParaRPr lang="en-US" sz="2000" dirty="0" smtClean="0"/>
          </a:p>
          <a:p>
            <a:r>
              <a:rPr lang="en-US" sz="2000" dirty="0" smtClean="0"/>
              <a:t>The </a:t>
            </a:r>
            <a:r>
              <a:rPr lang="en-US" sz="2000" dirty="0"/>
              <a:t>purpose of a web browser (Chrome, Edge, Firefox, Safari) is to read HTML documents and display them correctly.</a:t>
            </a:r>
          </a:p>
          <a:p>
            <a:r>
              <a:rPr lang="en-US" sz="2000" dirty="0"/>
              <a:t>A browser does not display the HTML tags, but uses them to determine how to display the document:</a:t>
            </a:r>
          </a:p>
          <a:p>
            <a:endParaRPr lang="en-US" sz="2000" dirty="0"/>
          </a:p>
          <a:p>
            <a:pPr marL="0" indent="0">
              <a:buNone/>
            </a:pPr>
            <a:endParaRPr lang="en-IN" sz="2000" dirty="0"/>
          </a:p>
        </p:txBody>
      </p:sp>
    </p:spTree>
    <p:extLst>
      <p:ext uri="{BB962C8B-B14F-4D97-AF65-F5344CB8AC3E}">
        <p14:creationId xmlns:p14="http://schemas.microsoft.com/office/powerpoint/2010/main" val="586817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hlinkClick r:id="rId2" action="ppaction://hlinkfile"/>
              </a:rPr>
              <a:t>File Select boxes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&lt;!DOCTYPE html&gt;</a:t>
            </a:r>
          </a:p>
          <a:p>
            <a:pPr>
              <a:buNone/>
            </a:pPr>
            <a:r>
              <a:rPr lang="en-US" dirty="0" smtClean="0"/>
              <a:t>&lt;html&gt;</a:t>
            </a:r>
          </a:p>
          <a:p>
            <a:pPr>
              <a:buNone/>
            </a:pPr>
            <a:endParaRPr lang="en-US" dirty="0" smtClean="0"/>
          </a:p>
          <a:p>
            <a:pPr>
              <a:buNone/>
            </a:pPr>
            <a:r>
              <a:rPr lang="en-US" dirty="0" smtClean="0"/>
              <a:t>   &lt;head&gt;</a:t>
            </a:r>
          </a:p>
          <a:p>
            <a:pPr>
              <a:buNone/>
            </a:pPr>
            <a:r>
              <a:rPr lang="en-US" dirty="0" smtClean="0"/>
              <a:t>      &lt;title&gt;File Upload Box&lt;/title&gt;</a:t>
            </a:r>
          </a:p>
          <a:p>
            <a:pPr>
              <a:buNone/>
            </a:pPr>
            <a:r>
              <a:rPr lang="en-US" dirty="0" smtClean="0"/>
              <a:t>   &lt;/head&gt;</a:t>
            </a:r>
          </a:p>
          <a:p>
            <a:pPr>
              <a:buNone/>
            </a:pPr>
            <a:endParaRPr lang="en-US" dirty="0" smtClean="0"/>
          </a:p>
          <a:p>
            <a:pPr>
              <a:buNone/>
            </a:pPr>
            <a:r>
              <a:rPr lang="en-US" dirty="0" smtClean="0"/>
              <a:t>   &lt;body&gt;</a:t>
            </a:r>
          </a:p>
          <a:p>
            <a:pPr>
              <a:buNone/>
            </a:pPr>
            <a:r>
              <a:rPr lang="en-US" dirty="0" smtClean="0"/>
              <a:t>      &lt;form&gt;</a:t>
            </a:r>
          </a:p>
          <a:p>
            <a:pPr>
              <a:buNone/>
            </a:pPr>
            <a:r>
              <a:rPr lang="en-US" dirty="0" smtClean="0"/>
              <a:t>         &lt;input type = "file" name = "</a:t>
            </a:r>
            <a:r>
              <a:rPr lang="en-US" dirty="0" err="1" smtClean="0"/>
              <a:t>fileupload</a:t>
            </a:r>
            <a:r>
              <a:rPr lang="en-US" dirty="0" smtClean="0"/>
              <a:t>" accept = "image/*" /&gt;</a:t>
            </a:r>
          </a:p>
          <a:p>
            <a:pPr>
              <a:buNone/>
            </a:pPr>
            <a:r>
              <a:rPr lang="en-US" dirty="0" smtClean="0"/>
              <a:t>      &lt;/form&gt;</a:t>
            </a:r>
          </a:p>
          <a:p>
            <a:pPr>
              <a:buNone/>
            </a:pPr>
            <a:r>
              <a:rPr lang="en-US" dirty="0" smtClean="0"/>
              <a:t>   &lt;/body&gt;</a:t>
            </a:r>
          </a:p>
          <a:p>
            <a:pPr>
              <a:buNone/>
            </a:pPr>
            <a:r>
              <a:rPr lang="en-US" dirty="0" smtClean="0"/>
              <a:t>	</a:t>
            </a:r>
          </a:p>
          <a:p>
            <a:pPr>
              <a:buNone/>
            </a:pPr>
            <a:r>
              <a:rPr lang="en-US" dirty="0" smtClean="0"/>
              <a:t>&lt;/html&gt;</a:t>
            </a:r>
            <a:endParaRPr lang="en-US" dirty="0"/>
          </a:p>
        </p:txBody>
      </p:sp>
    </p:spTree>
    <p:extLst>
      <p:ext uri="{BB962C8B-B14F-4D97-AF65-F5344CB8AC3E}">
        <p14:creationId xmlns:p14="http://schemas.microsoft.com/office/powerpoint/2010/main" val="7575663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hlinkClick r:id="rId2" action="ppaction://hlinkfile"/>
              </a:rPr>
              <a:t>Hidden Controls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&lt;!DOCTYPE html&gt;</a:t>
            </a:r>
          </a:p>
          <a:p>
            <a:pPr>
              <a:buNone/>
            </a:pPr>
            <a:r>
              <a:rPr lang="en-US" dirty="0" smtClean="0"/>
              <a:t>&lt;html&gt;</a:t>
            </a:r>
          </a:p>
          <a:p>
            <a:pPr>
              <a:buNone/>
            </a:pPr>
            <a:endParaRPr lang="en-US" dirty="0" smtClean="0"/>
          </a:p>
          <a:p>
            <a:pPr>
              <a:buNone/>
            </a:pPr>
            <a:r>
              <a:rPr lang="en-US" dirty="0" smtClean="0"/>
              <a:t>   &lt;head&gt;</a:t>
            </a:r>
          </a:p>
          <a:p>
            <a:pPr>
              <a:buNone/>
            </a:pPr>
            <a:r>
              <a:rPr lang="en-US" dirty="0" smtClean="0"/>
              <a:t>      &lt;title&gt;File Upload Box&lt;/title&gt;</a:t>
            </a:r>
          </a:p>
          <a:p>
            <a:pPr>
              <a:buNone/>
            </a:pPr>
            <a:r>
              <a:rPr lang="en-US" dirty="0" smtClean="0"/>
              <a:t>   &lt;/head&gt;</a:t>
            </a:r>
          </a:p>
          <a:p>
            <a:pPr>
              <a:buNone/>
            </a:pPr>
            <a:endParaRPr lang="en-US" dirty="0" smtClean="0"/>
          </a:p>
          <a:p>
            <a:pPr>
              <a:buNone/>
            </a:pPr>
            <a:r>
              <a:rPr lang="en-US" dirty="0" smtClean="0"/>
              <a:t>   &lt;body&gt;</a:t>
            </a:r>
          </a:p>
          <a:p>
            <a:pPr>
              <a:buNone/>
            </a:pPr>
            <a:r>
              <a:rPr lang="en-US" dirty="0" smtClean="0"/>
              <a:t>      &lt;form&gt;</a:t>
            </a:r>
          </a:p>
          <a:p>
            <a:pPr>
              <a:buNone/>
            </a:pPr>
            <a:r>
              <a:rPr lang="en-US" dirty="0" smtClean="0"/>
              <a:t>         &lt;p&gt;This is page 10&lt;/p&gt;</a:t>
            </a:r>
          </a:p>
          <a:p>
            <a:pPr>
              <a:buNone/>
            </a:pPr>
            <a:r>
              <a:rPr lang="en-US" dirty="0" smtClean="0"/>
              <a:t>         &lt;input type = "hidden" name = "</a:t>
            </a:r>
            <a:r>
              <a:rPr lang="en-US" dirty="0" err="1" smtClean="0"/>
              <a:t>pagename</a:t>
            </a:r>
            <a:r>
              <a:rPr lang="en-US" dirty="0" smtClean="0"/>
              <a:t>" value = "10" /&gt;</a:t>
            </a:r>
          </a:p>
          <a:p>
            <a:pPr>
              <a:buNone/>
            </a:pPr>
            <a:r>
              <a:rPr lang="en-US" dirty="0" smtClean="0"/>
              <a:t>         &lt;input type = "submit" name = "submit" value = "Submit" /&gt;</a:t>
            </a:r>
          </a:p>
          <a:p>
            <a:pPr>
              <a:buNone/>
            </a:pPr>
            <a:r>
              <a:rPr lang="en-US" dirty="0" smtClean="0"/>
              <a:t>         &lt;input type = "reset" name = "reset"  value = "Reset" /&gt;</a:t>
            </a:r>
          </a:p>
          <a:p>
            <a:pPr>
              <a:buNone/>
            </a:pPr>
            <a:r>
              <a:rPr lang="en-US" dirty="0" smtClean="0"/>
              <a:t>      &lt;/form&gt;</a:t>
            </a:r>
          </a:p>
          <a:p>
            <a:pPr>
              <a:buNone/>
            </a:pPr>
            <a:r>
              <a:rPr lang="en-US" dirty="0" smtClean="0"/>
              <a:t>   &lt;/body&gt;</a:t>
            </a:r>
          </a:p>
          <a:p>
            <a:pPr>
              <a:buNone/>
            </a:pPr>
            <a:r>
              <a:rPr lang="en-US" dirty="0" smtClean="0"/>
              <a:t>	</a:t>
            </a:r>
          </a:p>
          <a:p>
            <a:pPr>
              <a:buNone/>
            </a:pPr>
            <a:r>
              <a:rPr lang="en-US" dirty="0" smtClean="0"/>
              <a:t>&lt;/html&gt;</a:t>
            </a:r>
            <a:endParaRPr lang="en-US" dirty="0"/>
          </a:p>
        </p:txBody>
      </p:sp>
    </p:spTree>
    <p:extLst>
      <p:ext uri="{BB962C8B-B14F-4D97-AF65-F5344CB8AC3E}">
        <p14:creationId xmlns:p14="http://schemas.microsoft.com/office/powerpoint/2010/main" val="39796129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hlinkClick r:id="rId2" action="ppaction://hlinkfile"/>
              </a:rPr>
              <a:t>Clickable Buttons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&lt;h2&gt;The Button Element&lt;/h2&gt;</a:t>
            </a:r>
          </a:p>
          <a:p>
            <a:pPr>
              <a:buNone/>
            </a:pPr>
            <a:r>
              <a:rPr lang="en-US" dirty="0" smtClean="0"/>
              <a:t>&lt;button type="button" </a:t>
            </a:r>
            <a:r>
              <a:rPr lang="en-US" dirty="0" err="1" smtClean="0"/>
              <a:t>onclick</a:t>
            </a:r>
            <a:r>
              <a:rPr lang="en-US" dirty="0" smtClean="0"/>
              <a:t>="alert('Hello world!')"&gt;Click Me!&lt;/button&gt;</a:t>
            </a:r>
          </a:p>
          <a:p>
            <a:pPr>
              <a:buNone/>
            </a:pPr>
            <a:r>
              <a:rPr lang="en-US" dirty="0" smtClean="0"/>
              <a:t> </a:t>
            </a:r>
          </a:p>
          <a:p>
            <a:pPr>
              <a:buNone/>
            </a:pPr>
            <a:r>
              <a:rPr lang="en-US" dirty="0" smtClean="0"/>
              <a:t>&lt;/body&gt;</a:t>
            </a:r>
          </a:p>
          <a:p>
            <a:pPr>
              <a:buNone/>
            </a:pPr>
            <a:r>
              <a:rPr lang="en-US" dirty="0" smtClean="0"/>
              <a:t>&lt;/html&gt;</a:t>
            </a:r>
          </a:p>
          <a:p>
            <a:pPr>
              <a:buNone/>
            </a:pPr>
            <a:endParaRPr lang="en-US" dirty="0"/>
          </a:p>
        </p:txBody>
      </p:sp>
    </p:spTree>
    <p:extLst>
      <p:ext uri="{BB962C8B-B14F-4D97-AF65-F5344CB8AC3E}">
        <p14:creationId xmlns:p14="http://schemas.microsoft.com/office/powerpoint/2010/main" val="33105415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634082"/>
          </a:xfrm>
        </p:spPr>
        <p:txBody>
          <a:bodyPr>
            <a:normAutofit fontScale="90000"/>
          </a:bodyPr>
          <a:lstStyle/>
          <a:p>
            <a:r>
              <a:rPr lang="en-US" u="sng" dirty="0" smtClean="0"/>
              <a:t>HTML FRAMES</a:t>
            </a:r>
            <a:endParaRPr lang="en-IN" u="sng" dirty="0"/>
          </a:p>
        </p:txBody>
      </p:sp>
      <p:sp>
        <p:nvSpPr>
          <p:cNvPr id="3" name="Content Placeholder 2"/>
          <p:cNvSpPr>
            <a:spLocks noGrp="1"/>
          </p:cNvSpPr>
          <p:nvPr>
            <p:ph idx="1"/>
          </p:nvPr>
        </p:nvSpPr>
        <p:spPr>
          <a:xfrm>
            <a:off x="251520" y="836712"/>
            <a:ext cx="8712968" cy="5832648"/>
          </a:xfrm>
        </p:spPr>
        <p:txBody>
          <a:bodyPr>
            <a:normAutofit fontScale="92500" lnSpcReduction="10000"/>
          </a:bodyPr>
          <a:lstStyle/>
          <a:p>
            <a:r>
              <a:rPr lang="en-US" sz="2000" dirty="0"/>
              <a:t>HTML &lt;frame&gt; tag define the particular area within an HTML file where another HTML web page can be displayed.</a:t>
            </a:r>
          </a:p>
          <a:p>
            <a:r>
              <a:rPr lang="en-US" sz="2000" dirty="0"/>
              <a:t>A &lt;frame&gt; tag is used with &lt;frameset&gt;, and it divides a webpage into multiple sections or frames, and each frame can contain different web pages</a:t>
            </a:r>
            <a:r>
              <a:rPr lang="en-US" sz="2000" dirty="0" smtClean="0"/>
              <a:t>.</a:t>
            </a:r>
          </a:p>
          <a:p>
            <a:pPr marL="0" indent="0">
              <a:buNone/>
            </a:pPr>
            <a:endParaRPr lang="en-US" sz="2000" dirty="0"/>
          </a:p>
          <a:p>
            <a:pPr marL="0" indent="0">
              <a:buNone/>
            </a:pPr>
            <a:r>
              <a:rPr lang="en-US" sz="2000" u="sng" dirty="0" smtClean="0"/>
              <a:t>Example:</a:t>
            </a:r>
          </a:p>
          <a:p>
            <a:pPr marL="0" indent="0">
              <a:buNone/>
            </a:pPr>
            <a:endParaRPr lang="en-US" sz="2000" u="sng" dirty="0" smtClean="0"/>
          </a:p>
          <a:p>
            <a:pPr marL="0" indent="0">
              <a:buNone/>
            </a:pPr>
            <a:r>
              <a:rPr lang="en-IN" sz="2000" dirty="0"/>
              <a:t>&lt;!DOCTYPE html&gt;</a:t>
            </a:r>
          </a:p>
          <a:p>
            <a:pPr marL="0" indent="0">
              <a:buNone/>
            </a:pPr>
            <a:r>
              <a:rPr lang="en-IN" sz="2000" dirty="0"/>
              <a:t>&lt;html&gt;</a:t>
            </a:r>
          </a:p>
          <a:p>
            <a:pPr marL="0" indent="0">
              <a:buNone/>
            </a:pPr>
            <a:r>
              <a:rPr lang="en-IN" sz="2000" dirty="0"/>
              <a:t>&lt;head&gt;</a:t>
            </a:r>
          </a:p>
          <a:p>
            <a:pPr marL="0" indent="0">
              <a:buNone/>
            </a:pPr>
            <a:r>
              <a:rPr lang="en-IN" sz="2000" dirty="0"/>
              <a:t>	&lt;title&gt;Frame tag&lt;/title&gt;</a:t>
            </a:r>
          </a:p>
          <a:p>
            <a:pPr marL="0" indent="0">
              <a:buNone/>
            </a:pPr>
            <a:r>
              <a:rPr lang="en-IN" sz="2000" dirty="0"/>
              <a:t>&lt;/head&gt;</a:t>
            </a:r>
          </a:p>
          <a:p>
            <a:pPr marL="0" indent="0">
              <a:buNone/>
            </a:pPr>
            <a:r>
              <a:rPr lang="en-IN" sz="2000" dirty="0"/>
              <a:t>  &lt;frameset cols="25%,50%,25%"&gt;</a:t>
            </a:r>
          </a:p>
          <a:p>
            <a:pPr marL="0" indent="0">
              <a:buNone/>
            </a:pPr>
            <a:r>
              <a:rPr lang="en-IN" sz="2000" dirty="0"/>
              <a:t>  	&lt;frame </a:t>
            </a:r>
            <a:r>
              <a:rPr lang="en-IN" sz="2000" dirty="0" err="1"/>
              <a:t>src</a:t>
            </a:r>
            <a:r>
              <a:rPr lang="en-IN" sz="2000" dirty="0"/>
              <a:t>="frame1.html" &gt;</a:t>
            </a:r>
          </a:p>
          <a:p>
            <a:pPr marL="0" indent="0">
              <a:buNone/>
            </a:pPr>
            <a:r>
              <a:rPr lang="en-IN" sz="2000" dirty="0"/>
              <a:t>  	&lt;frame </a:t>
            </a:r>
            <a:r>
              <a:rPr lang="en-IN" sz="2000" dirty="0" err="1"/>
              <a:t>src</a:t>
            </a:r>
            <a:r>
              <a:rPr lang="en-IN" sz="2000" dirty="0"/>
              <a:t>="frame2.html"&gt;	</a:t>
            </a:r>
          </a:p>
          <a:p>
            <a:pPr marL="0" indent="0">
              <a:buNone/>
            </a:pPr>
            <a:r>
              <a:rPr lang="en-IN" sz="2000" dirty="0"/>
              <a:t>  	&lt;frame </a:t>
            </a:r>
            <a:r>
              <a:rPr lang="en-IN" sz="2000" dirty="0" err="1"/>
              <a:t>src</a:t>
            </a:r>
            <a:r>
              <a:rPr lang="en-IN" sz="2000" dirty="0"/>
              <a:t>="frame3.html"&gt;</a:t>
            </a:r>
          </a:p>
          <a:p>
            <a:pPr marL="0" indent="0">
              <a:buNone/>
            </a:pPr>
            <a:r>
              <a:rPr lang="en-IN" sz="2000" dirty="0"/>
              <a:t>  &lt;/frameset&gt;</a:t>
            </a:r>
          </a:p>
          <a:p>
            <a:pPr marL="0" indent="0">
              <a:buNone/>
            </a:pPr>
            <a:r>
              <a:rPr lang="en-IN" sz="2000" dirty="0"/>
              <a:t>&lt;/html&gt;</a:t>
            </a:r>
          </a:p>
        </p:txBody>
      </p:sp>
    </p:spTree>
    <p:extLst>
      <p:ext uri="{BB962C8B-B14F-4D97-AF65-F5344CB8AC3E}">
        <p14:creationId xmlns:p14="http://schemas.microsoft.com/office/powerpoint/2010/main" val="10205062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552728"/>
          </a:xfrm>
        </p:spPr>
        <p:txBody>
          <a:bodyPr>
            <a:normAutofit fontScale="92500" lnSpcReduction="10000"/>
          </a:bodyPr>
          <a:lstStyle/>
          <a:p>
            <a:pPr marL="0" indent="0">
              <a:buNone/>
            </a:pPr>
            <a:r>
              <a:rPr lang="en-US" sz="2000" dirty="0" smtClean="0"/>
              <a:t>How to create frame1,frame2 and frame 3</a:t>
            </a:r>
          </a:p>
          <a:p>
            <a:pPr marL="0" indent="0">
              <a:buNone/>
            </a:pPr>
            <a:endParaRPr lang="en-US" sz="2000" dirty="0"/>
          </a:p>
          <a:p>
            <a:pPr marL="0" indent="0">
              <a:buNone/>
            </a:pPr>
            <a:r>
              <a:rPr lang="en-US" sz="2000" b="1" u="sng" dirty="0" smtClean="0"/>
              <a:t>Frame1.html:</a:t>
            </a:r>
          </a:p>
          <a:p>
            <a:pPr marL="0" indent="0">
              <a:buNone/>
            </a:pPr>
            <a:endParaRPr lang="en-US" sz="2000" u="sng" dirty="0"/>
          </a:p>
          <a:p>
            <a:pPr marL="0" indent="0">
              <a:buNone/>
            </a:pPr>
            <a:r>
              <a:rPr lang="en-US" sz="2000" dirty="0"/>
              <a:t>&lt;!DOCTYPE html&gt;  </a:t>
            </a:r>
          </a:p>
          <a:p>
            <a:pPr marL="0" indent="0">
              <a:buNone/>
            </a:pPr>
            <a:r>
              <a:rPr lang="en-US" sz="2000" dirty="0"/>
              <a:t>&lt;html&gt;  </a:t>
            </a:r>
          </a:p>
          <a:p>
            <a:pPr marL="0" indent="0">
              <a:buNone/>
            </a:pPr>
            <a:r>
              <a:rPr lang="en-US" sz="2000" dirty="0"/>
              <a:t>&lt;head&gt;  </a:t>
            </a:r>
          </a:p>
          <a:p>
            <a:pPr marL="0" indent="0">
              <a:buNone/>
            </a:pPr>
            <a:r>
              <a:rPr lang="en-US" sz="2000" dirty="0"/>
              <a:t>    &lt;style&gt;  </a:t>
            </a:r>
          </a:p>
          <a:p>
            <a:pPr marL="0" indent="0">
              <a:buNone/>
            </a:pPr>
            <a:r>
              <a:rPr lang="en-US" sz="2000" dirty="0"/>
              <a:t>       div{  </a:t>
            </a:r>
          </a:p>
          <a:p>
            <a:pPr marL="0" indent="0">
              <a:buNone/>
            </a:pPr>
            <a:r>
              <a:rPr lang="en-US" sz="2000" dirty="0"/>
              <a:t>         </a:t>
            </a:r>
            <a:r>
              <a:rPr lang="en-US" sz="2000" dirty="0" err="1" smtClean="0"/>
              <a:t>background-color:blue</a:t>
            </a:r>
            <a:r>
              <a:rPr lang="en-US" sz="2000" dirty="0" smtClean="0"/>
              <a:t>;</a:t>
            </a:r>
            <a:r>
              <a:rPr lang="en-US" sz="2000" dirty="0"/>
              <a:t>   </a:t>
            </a:r>
          </a:p>
          <a:p>
            <a:pPr marL="0" indent="0">
              <a:buNone/>
            </a:pPr>
            <a:r>
              <a:rPr lang="en-US" sz="2000" dirty="0"/>
              <a:t>         height: 500px;  </a:t>
            </a:r>
          </a:p>
          <a:p>
            <a:pPr marL="0" indent="0">
              <a:buNone/>
            </a:pPr>
            <a:r>
              <a:rPr lang="en-US" sz="2000" dirty="0"/>
              <a:t>        }  </a:t>
            </a:r>
          </a:p>
          <a:p>
            <a:pPr marL="0" indent="0">
              <a:buNone/>
            </a:pPr>
            <a:r>
              <a:rPr lang="en-US" sz="2000" dirty="0"/>
              <a:t>    &lt;/style&gt;  </a:t>
            </a:r>
          </a:p>
          <a:p>
            <a:pPr marL="0" indent="0">
              <a:buNone/>
            </a:pPr>
            <a:r>
              <a:rPr lang="en-US" sz="2000" dirty="0"/>
              <a:t>&lt;/head&gt;  </a:t>
            </a:r>
          </a:p>
          <a:p>
            <a:pPr marL="0" indent="0">
              <a:buNone/>
            </a:pPr>
            <a:r>
              <a:rPr lang="en-US" sz="2000" dirty="0"/>
              <a:t>&lt;body&gt;  </a:t>
            </a:r>
          </a:p>
          <a:p>
            <a:pPr marL="0" indent="0">
              <a:buNone/>
            </a:pPr>
            <a:r>
              <a:rPr lang="en-US" sz="2000" dirty="0"/>
              <a:t>    &lt;div&gt;  </a:t>
            </a:r>
          </a:p>
          <a:p>
            <a:pPr marL="0" indent="0">
              <a:buNone/>
            </a:pPr>
            <a:r>
              <a:rPr lang="en-US" sz="2000" dirty="0"/>
              <a:t>        &lt;h2&gt;This is first frame&lt;/h2&gt;  </a:t>
            </a:r>
          </a:p>
          <a:p>
            <a:pPr marL="0" indent="0">
              <a:buNone/>
            </a:pPr>
            <a:r>
              <a:rPr lang="en-US" sz="2000" dirty="0"/>
              <a:t>    &lt;/div&gt;  </a:t>
            </a:r>
          </a:p>
          <a:p>
            <a:pPr marL="0" indent="0">
              <a:buNone/>
            </a:pPr>
            <a:r>
              <a:rPr lang="en-US" sz="2000" dirty="0"/>
              <a:t> &lt;/body&gt;  </a:t>
            </a:r>
          </a:p>
          <a:p>
            <a:pPr marL="0" indent="0">
              <a:buNone/>
            </a:pPr>
            <a:r>
              <a:rPr lang="en-US" sz="2000" dirty="0"/>
              <a:t>&lt;/html&gt;  </a:t>
            </a:r>
          </a:p>
          <a:p>
            <a:pPr marL="0" indent="0">
              <a:buNone/>
            </a:pPr>
            <a:endParaRPr lang="en-IN" sz="2000" b="1" u="sng" dirty="0"/>
          </a:p>
        </p:txBody>
      </p:sp>
    </p:spTree>
    <p:extLst>
      <p:ext uri="{BB962C8B-B14F-4D97-AF65-F5344CB8AC3E}">
        <p14:creationId xmlns:p14="http://schemas.microsoft.com/office/powerpoint/2010/main" val="1994667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552728"/>
          </a:xfrm>
        </p:spPr>
        <p:txBody>
          <a:bodyPr>
            <a:normAutofit/>
          </a:bodyPr>
          <a:lstStyle/>
          <a:p>
            <a:pPr marL="0" indent="0">
              <a:buNone/>
            </a:pPr>
            <a:r>
              <a:rPr lang="en-US" sz="2000" b="1" u="sng" dirty="0" smtClean="0"/>
              <a:t>HTML FRAMESET:</a:t>
            </a:r>
          </a:p>
          <a:p>
            <a:pPr marL="0" indent="0">
              <a:buNone/>
            </a:pPr>
            <a:r>
              <a:rPr lang="en-US" sz="2000" dirty="0" smtClean="0"/>
              <a:t>HTML </a:t>
            </a:r>
            <a:r>
              <a:rPr lang="en-US" sz="2000" dirty="0"/>
              <a:t>&lt;frameset&gt; tag is used to contain the group of frames which can be controlled and styled as a unit. The &lt;frameset&gt; element also specifies the number of rows and columns in the frameset, and how much space they will occupy in a frame</a:t>
            </a:r>
            <a:r>
              <a:rPr lang="en-US" sz="2000" dirty="0" smtClean="0"/>
              <a:t>.</a:t>
            </a:r>
          </a:p>
          <a:p>
            <a:pPr marL="0" indent="0">
              <a:buNone/>
            </a:pPr>
            <a:endParaRPr lang="en-US" sz="2000" dirty="0" smtClean="0"/>
          </a:p>
          <a:p>
            <a:pPr marL="0" indent="0">
              <a:buNone/>
            </a:pPr>
            <a:r>
              <a:rPr lang="en-US" sz="2000" b="1" u="sng" dirty="0" smtClean="0"/>
              <a:t>Example:</a:t>
            </a:r>
          </a:p>
          <a:p>
            <a:pPr marL="0" indent="0">
              <a:buNone/>
            </a:pPr>
            <a:r>
              <a:rPr lang="en-IN" sz="2000" dirty="0"/>
              <a:t>&lt;!DOCTYPE html&gt;  </a:t>
            </a:r>
          </a:p>
          <a:p>
            <a:pPr marL="0" indent="0">
              <a:buNone/>
            </a:pPr>
            <a:r>
              <a:rPr lang="en-IN" sz="2000" dirty="0"/>
              <a:t>&lt;html&gt;  </a:t>
            </a:r>
          </a:p>
          <a:p>
            <a:pPr marL="0" indent="0">
              <a:buNone/>
            </a:pPr>
            <a:r>
              <a:rPr lang="en-IN" sz="2000" dirty="0"/>
              <a:t>&lt;head&gt;  </a:t>
            </a:r>
          </a:p>
          <a:p>
            <a:pPr marL="0" indent="0">
              <a:buNone/>
            </a:pPr>
            <a:r>
              <a:rPr lang="en-IN" sz="2000" dirty="0"/>
              <a:t>    &lt;title&gt;Frame tag&lt;/title&gt;  </a:t>
            </a:r>
          </a:p>
          <a:p>
            <a:pPr marL="0" indent="0">
              <a:buNone/>
            </a:pPr>
            <a:r>
              <a:rPr lang="en-IN" sz="2000" dirty="0"/>
              <a:t>&lt;/head&gt;  </a:t>
            </a:r>
          </a:p>
          <a:p>
            <a:pPr marL="0" indent="0">
              <a:buNone/>
            </a:pPr>
            <a:r>
              <a:rPr lang="en-IN" sz="2000" dirty="0"/>
              <a:t>  &lt;frameset cols="50%,50%"&gt;  </a:t>
            </a:r>
          </a:p>
          <a:p>
            <a:pPr marL="0" indent="0">
              <a:buNone/>
            </a:pPr>
            <a:r>
              <a:rPr lang="en-IN" sz="2000" dirty="0"/>
              <a:t>    &lt;frame  </a:t>
            </a:r>
            <a:r>
              <a:rPr lang="en-IN" sz="2000" dirty="0" err="1"/>
              <a:t>src</a:t>
            </a:r>
            <a:r>
              <a:rPr lang="en-IN" sz="2000" dirty="0"/>
              <a:t>="http://rguktsklm.ac.in/</a:t>
            </a:r>
            <a:r>
              <a:rPr lang="en-IN" sz="2000" dirty="0" err="1"/>
              <a:t>departments.php?department</a:t>
            </a:r>
            <a:r>
              <a:rPr lang="en-IN" sz="2000" dirty="0"/>
              <a:t>=</a:t>
            </a:r>
            <a:r>
              <a:rPr lang="en-IN" sz="2000" dirty="0" err="1"/>
              <a:t>cse</a:t>
            </a:r>
            <a:r>
              <a:rPr lang="en-IN" sz="2000" dirty="0"/>
              <a:t>"&gt;  </a:t>
            </a:r>
          </a:p>
          <a:p>
            <a:pPr marL="0" indent="0">
              <a:buNone/>
            </a:pPr>
            <a:r>
              <a:rPr lang="en-IN" sz="2000" dirty="0"/>
              <a:t>    &lt;frame  </a:t>
            </a:r>
            <a:r>
              <a:rPr lang="en-IN" sz="2000" dirty="0" err="1"/>
              <a:t>src</a:t>
            </a:r>
            <a:r>
              <a:rPr lang="en-IN" sz="2000" dirty="0"/>
              <a:t>="http://rguktsklm.ac.in/</a:t>
            </a:r>
            <a:r>
              <a:rPr lang="en-IN" sz="2000" dirty="0" err="1"/>
              <a:t>universitydata.php?data</a:t>
            </a:r>
            <a:r>
              <a:rPr lang="en-IN" sz="2000" dirty="0"/>
              <a:t>=overview"&gt;     </a:t>
            </a:r>
          </a:p>
          <a:p>
            <a:pPr marL="0" indent="0">
              <a:buNone/>
            </a:pPr>
            <a:r>
              <a:rPr lang="en-IN" sz="2000" dirty="0"/>
              <a:t>   &lt;/frameset&gt;  </a:t>
            </a:r>
          </a:p>
          <a:p>
            <a:pPr marL="0" indent="0">
              <a:buNone/>
            </a:pPr>
            <a:r>
              <a:rPr lang="en-IN" sz="2000" dirty="0"/>
              <a:t>&lt;/html&gt;  </a:t>
            </a:r>
          </a:p>
          <a:p>
            <a:pPr marL="0" indent="0">
              <a:buNone/>
            </a:pPr>
            <a:endParaRPr lang="en-IN" sz="2000" dirty="0"/>
          </a:p>
        </p:txBody>
      </p:sp>
    </p:spTree>
    <p:extLst>
      <p:ext uri="{BB962C8B-B14F-4D97-AF65-F5344CB8AC3E}">
        <p14:creationId xmlns:p14="http://schemas.microsoft.com/office/powerpoint/2010/main" val="10916232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8588"/>
            <a:ext cx="8748464" cy="660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6629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928992" cy="6624736"/>
          </a:xfrm>
        </p:spPr>
        <p:txBody>
          <a:bodyPr>
            <a:normAutofit/>
          </a:bodyPr>
          <a:lstStyle/>
          <a:p>
            <a:pPr marL="0" indent="0">
              <a:buNone/>
            </a:pPr>
            <a:endParaRPr lang="en-IN" sz="2000" dirty="0" smtClean="0"/>
          </a:p>
          <a:p>
            <a:pPr marL="0" indent="0">
              <a:buNone/>
            </a:pPr>
            <a:r>
              <a:rPr lang="en-IN" sz="2000" dirty="0" smtClean="0"/>
              <a:t>1</a:t>
            </a:r>
            <a:r>
              <a:rPr lang="en-IN" sz="2000" dirty="0"/>
              <a:t>. Design the following static web pages required for an online book store web site.</a:t>
            </a:r>
          </a:p>
          <a:p>
            <a:pPr marL="0" lvl="0" indent="0">
              <a:buNone/>
            </a:pPr>
            <a:endParaRPr lang="en-IN" sz="2000" b="1" dirty="0" smtClean="0"/>
          </a:p>
          <a:p>
            <a:pPr marL="0" lvl="0" indent="0">
              <a:buNone/>
            </a:pPr>
            <a:endParaRPr lang="en-IN" sz="2000" b="1" dirty="0"/>
          </a:p>
          <a:p>
            <a:pPr marL="0" lvl="0" indent="0">
              <a:buNone/>
            </a:pPr>
            <a:r>
              <a:rPr lang="en-IN" sz="2000" b="1" dirty="0" smtClean="0"/>
              <a:t>HOME </a:t>
            </a:r>
            <a:r>
              <a:rPr lang="en-IN" sz="2000" b="1" dirty="0"/>
              <a:t>PAGE:</a:t>
            </a:r>
          </a:p>
          <a:p>
            <a:pPr marL="0" indent="0">
              <a:buNone/>
            </a:pPr>
            <a:r>
              <a:rPr lang="en-IN" sz="2000" dirty="0"/>
              <a:t> </a:t>
            </a:r>
            <a:r>
              <a:rPr lang="en-IN" sz="2000" dirty="0" smtClean="0"/>
              <a:t>The </a:t>
            </a:r>
            <a:r>
              <a:rPr lang="en-IN" sz="2000" dirty="0"/>
              <a:t>static home page must contain three frames.</a:t>
            </a:r>
          </a:p>
          <a:p>
            <a:pPr marL="0" indent="0">
              <a:buNone/>
            </a:pPr>
            <a:r>
              <a:rPr lang="en-IN" sz="2000" dirty="0"/>
              <a:t> </a:t>
            </a:r>
            <a:r>
              <a:rPr lang="en-IN" sz="2000" b="1" dirty="0" smtClean="0"/>
              <a:t>Top </a:t>
            </a:r>
            <a:r>
              <a:rPr lang="en-IN" sz="2000" b="1" dirty="0"/>
              <a:t>frame: </a:t>
            </a:r>
            <a:r>
              <a:rPr lang="en-IN" sz="2000" dirty="0"/>
              <a:t>Logo and the college name and links to Home page, Login page, Registration page, Catalogue page and Cart page (the description of these pages will be given below).</a:t>
            </a:r>
          </a:p>
          <a:p>
            <a:pPr marL="0" indent="0">
              <a:buNone/>
            </a:pPr>
            <a:r>
              <a:rPr lang="en-IN" sz="2000" b="1" dirty="0"/>
              <a:t>Left frame: </a:t>
            </a:r>
            <a:r>
              <a:rPr lang="en-IN" sz="2000" dirty="0"/>
              <a:t>At least four links for navigation, which will display the catalogue of respective links.</a:t>
            </a:r>
          </a:p>
          <a:p>
            <a:pPr marL="0" indent="0">
              <a:buNone/>
            </a:pPr>
            <a:r>
              <a:rPr lang="en-IN" sz="2000" dirty="0"/>
              <a:t> </a:t>
            </a:r>
            <a:r>
              <a:rPr lang="en-IN" sz="2000" dirty="0" smtClean="0"/>
              <a:t>For </a:t>
            </a:r>
            <a:r>
              <a:rPr lang="en-IN" sz="2000" dirty="0"/>
              <a:t>e.g.: When you click the link “MCA” the catalogue for MCA Books should be displayed in the Right frame.</a:t>
            </a:r>
          </a:p>
          <a:p>
            <a:pPr marL="0" indent="0">
              <a:buNone/>
            </a:pPr>
            <a:r>
              <a:rPr lang="en-IN" sz="2000" dirty="0"/>
              <a:t> </a:t>
            </a:r>
            <a:r>
              <a:rPr lang="en-IN" sz="2000" b="1" dirty="0" smtClean="0"/>
              <a:t>Right </a:t>
            </a:r>
            <a:r>
              <a:rPr lang="en-IN" sz="2000" b="1" dirty="0"/>
              <a:t>frame: </a:t>
            </a:r>
            <a:r>
              <a:rPr lang="en-IN" sz="2000" dirty="0"/>
              <a:t>The </a:t>
            </a:r>
            <a:r>
              <a:rPr lang="en-IN" sz="2000" i="1" dirty="0"/>
              <a:t>pages to the links in the left frame must be loaded here</a:t>
            </a:r>
            <a:r>
              <a:rPr lang="en-IN" sz="2000" dirty="0"/>
              <a:t>. Initially this page contains description of the web site.</a:t>
            </a:r>
          </a:p>
          <a:p>
            <a:pPr marL="0" indent="0">
              <a:buNone/>
            </a:pPr>
            <a:endParaRPr lang="en-IN" sz="2000" dirty="0"/>
          </a:p>
        </p:txBody>
      </p:sp>
    </p:spTree>
    <p:extLst>
      <p:ext uri="{BB962C8B-B14F-4D97-AF65-F5344CB8AC3E}">
        <p14:creationId xmlns:p14="http://schemas.microsoft.com/office/powerpoint/2010/main" val="27069798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540593"/>
            <a:ext cx="8496944" cy="620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3528" y="116632"/>
            <a:ext cx="3096344" cy="369332"/>
          </a:xfrm>
          <a:prstGeom prst="rect">
            <a:avLst/>
          </a:prstGeom>
          <a:noFill/>
        </p:spPr>
        <p:txBody>
          <a:bodyPr wrap="square" rtlCol="0">
            <a:spAutoFit/>
          </a:bodyPr>
          <a:lstStyle/>
          <a:p>
            <a:r>
              <a:rPr lang="en-US" dirty="0" smtClean="0"/>
              <a:t>Expected Output:</a:t>
            </a:r>
            <a:endParaRPr lang="en-IN" dirty="0"/>
          </a:p>
        </p:txBody>
      </p:sp>
    </p:spTree>
    <p:extLst>
      <p:ext uri="{BB962C8B-B14F-4D97-AF65-F5344CB8AC3E}">
        <p14:creationId xmlns:p14="http://schemas.microsoft.com/office/powerpoint/2010/main" val="2227500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76672"/>
            <a:ext cx="8784976" cy="590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734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980728"/>
            <a:ext cx="6738739" cy="417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71900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556791"/>
            <a:ext cx="8977273" cy="3240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56954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81000"/>
            <a:ext cx="8208912" cy="600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7950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7" y="476672"/>
            <a:ext cx="5976664" cy="597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97071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0"/>
            <a:ext cx="7128792"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39" y="4653136"/>
            <a:ext cx="8982075" cy="1866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15051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494" y="381232"/>
            <a:ext cx="8640960" cy="48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96737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16" y="195263"/>
            <a:ext cx="8748464" cy="646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49433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8641"/>
            <a:ext cx="8352928" cy="6480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40521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548680"/>
            <a:ext cx="7835602"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96723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60648"/>
            <a:ext cx="8712968" cy="633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8286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764704"/>
            <a:ext cx="8280919"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4584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pPr algn="l"/>
            <a:r>
              <a:rPr lang="en-IN" sz="2400" dirty="0"/>
              <a:t>HTML Page Structure</a:t>
            </a:r>
            <a:br>
              <a:rPr lang="en-IN" sz="2400" dirty="0"/>
            </a:br>
            <a:endParaRPr lang="en-I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 y="923924"/>
            <a:ext cx="8324850" cy="5529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12445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2863"/>
            <a:ext cx="9143999" cy="677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64414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60648"/>
            <a:ext cx="8064896" cy="626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85881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1925"/>
            <a:ext cx="8748464" cy="653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39646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548680"/>
            <a:ext cx="8568952"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56893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24" y="204788"/>
            <a:ext cx="8388424" cy="644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60777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632"/>
            <a:ext cx="8964487" cy="6552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4921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4664"/>
            <a:ext cx="8964488" cy="597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48977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17" y="188640"/>
            <a:ext cx="8477547" cy="633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49993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101" y="332656"/>
            <a:ext cx="8032347" cy="633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95932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16" y="332656"/>
            <a:ext cx="8604448" cy="6049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5682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640960" cy="6480720"/>
          </a:xfrm>
        </p:spPr>
        <p:txBody>
          <a:bodyPr>
            <a:normAutofit/>
          </a:bodyPr>
          <a:lstStyle/>
          <a:p>
            <a:pPr marL="0" indent="0">
              <a:buNone/>
            </a:pPr>
            <a:r>
              <a:rPr lang="en-US" sz="2000" b="1" u="sng" dirty="0"/>
              <a:t>HTML Documents</a:t>
            </a:r>
          </a:p>
          <a:p>
            <a:r>
              <a:rPr lang="en-US" sz="2000" dirty="0"/>
              <a:t>All HTML documents must start with a document type declaration: &lt;!DOCTYPE html&gt;.</a:t>
            </a:r>
          </a:p>
          <a:p>
            <a:r>
              <a:rPr lang="en-US" sz="2000" dirty="0"/>
              <a:t>The HTML document itself begins with &lt;html&gt; and ends with &lt;/html&gt;.</a:t>
            </a:r>
          </a:p>
          <a:p>
            <a:r>
              <a:rPr lang="en-US" sz="2000" dirty="0"/>
              <a:t>The visible part of the HTML document is between &lt;body&gt; and &lt;/body&gt;.</a:t>
            </a:r>
          </a:p>
          <a:p>
            <a:pPr marL="0" indent="0">
              <a:buNone/>
            </a:pPr>
            <a:endParaRPr lang="en-US" sz="2000" dirty="0" smtClean="0"/>
          </a:p>
          <a:p>
            <a:pPr marL="0" indent="0">
              <a:buNone/>
            </a:pPr>
            <a:r>
              <a:rPr lang="en-US" sz="2000" b="1" u="sng" dirty="0"/>
              <a:t>The &lt;!DOCTYPE&gt; Declaration</a:t>
            </a:r>
          </a:p>
          <a:p>
            <a:r>
              <a:rPr lang="en-US" sz="2000" dirty="0"/>
              <a:t>The &lt;!DOCTYPE&gt; declaration represents the document type, and helps browsers to display web pages correctly.</a:t>
            </a:r>
          </a:p>
          <a:p>
            <a:r>
              <a:rPr lang="en-US" sz="2000" dirty="0"/>
              <a:t>It must only appear once, at the top of the page (before any HTML tags).</a:t>
            </a:r>
          </a:p>
          <a:p>
            <a:r>
              <a:rPr lang="en-US" sz="2000" dirty="0"/>
              <a:t>The &lt;!DOCTYPE&gt; declaration is not case sensitive.</a:t>
            </a:r>
          </a:p>
          <a:p>
            <a:r>
              <a:rPr lang="en-US" sz="2000" dirty="0"/>
              <a:t>The &lt;!DOCTYPE&gt; declaration for HTML5 is:</a:t>
            </a:r>
          </a:p>
          <a:p>
            <a:pPr marL="0" indent="0">
              <a:buNone/>
            </a:pPr>
            <a:r>
              <a:rPr lang="en-US" sz="2000" dirty="0" smtClean="0"/>
              <a:t>		</a:t>
            </a:r>
            <a:endParaRPr lang="en-US" sz="2000" b="1" dirty="0" smtClean="0"/>
          </a:p>
          <a:p>
            <a:pPr marL="0" indent="0">
              <a:buNone/>
            </a:pPr>
            <a:r>
              <a:rPr lang="en-US" sz="2000" b="1" dirty="0"/>
              <a:t>	</a:t>
            </a:r>
            <a:r>
              <a:rPr lang="en-US" sz="2000" b="1" dirty="0" smtClean="0"/>
              <a:t>		&lt;!</a:t>
            </a:r>
            <a:r>
              <a:rPr lang="en-US" sz="2000" b="1" dirty="0"/>
              <a:t>DOCTYPE html&gt;</a:t>
            </a:r>
          </a:p>
          <a:p>
            <a:pPr marL="0" indent="0">
              <a:buNone/>
            </a:pPr>
            <a:endParaRPr lang="en-IN" sz="2000" dirty="0"/>
          </a:p>
        </p:txBody>
      </p:sp>
    </p:spTree>
    <p:extLst>
      <p:ext uri="{BB962C8B-B14F-4D97-AF65-F5344CB8AC3E}">
        <p14:creationId xmlns:p14="http://schemas.microsoft.com/office/powerpoint/2010/main" val="39495979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850106"/>
          </a:xfrm>
        </p:spPr>
        <p:txBody>
          <a:bodyPr/>
          <a:lstStyle/>
          <a:p>
            <a:r>
              <a:rPr lang="en-US" dirty="0" smtClean="0"/>
              <a:t>HTML-HYPERLINKS</a:t>
            </a:r>
            <a:endParaRPr lang="en-IN" dirty="0"/>
          </a:p>
        </p:txBody>
      </p:sp>
      <p:sp>
        <p:nvSpPr>
          <p:cNvPr id="3" name="Content Placeholder 2"/>
          <p:cNvSpPr>
            <a:spLocks noGrp="1"/>
          </p:cNvSpPr>
          <p:nvPr>
            <p:ph idx="1"/>
          </p:nvPr>
        </p:nvSpPr>
        <p:spPr>
          <a:xfrm>
            <a:off x="323528" y="836712"/>
            <a:ext cx="8640960" cy="5904656"/>
          </a:xfrm>
        </p:spPr>
        <p:txBody>
          <a:bodyPr>
            <a:normAutofit/>
          </a:bodyPr>
          <a:lstStyle/>
          <a:p>
            <a:pPr marL="0" indent="0">
              <a:buNone/>
            </a:pPr>
            <a:r>
              <a:rPr lang="en-US" sz="2000" b="1" u="sng" dirty="0"/>
              <a:t>HTML Links - Syntax</a:t>
            </a:r>
          </a:p>
          <a:p>
            <a:r>
              <a:rPr lang="en-US" sz="2000" dirty="0"/>
              <a:t>The HTML &lt;a&gt; tag defines a hyperlink. It has the following syntax:</a:t>
            </a:r>
          </a:p>
          <a:p>
            <a:pPr marL="0" indent="0">
              <a:buNone/>
            </a:pPr>
            <a:r>
              <a:rPr lang="en-US" sz="2000" dirty="0" smtClean="0"/>
              <a:t>		&lt;</a:t>
            </a:r>
            <a:r>
              <a:rPr lang="en-US" sz="2000" dirty="0"/>
              <a:t>a </a:t>
            </a:r>
            <a:r>
              <a:rPr lang="en-US" sz="2000" dirty="0" err="1"/>
              <a:t>href</a:t>
            </a:r>
            <a:r>
              <a:rPr lang="en-US" sz="2000" dirty="0"/>
              <a:t>="</a:t>
            </a:r>
            <a:r>
              <a:rPr lang="en-US" sz="2000" i="1" dirty="0" err="1"/>
              <a:t>url</a:t>
            </a:r>
            <a:r>
              <a:rPr lang="en-US" sz="2000" dirty="0"/>
              <a:t>"&gt;</a:t>
            </a:r>
            <a:r>
              <a:rPr lang="en-US" sz="2000" i="1" dirty="0"/>
              <a:t>link text</a:t>
            </a:r>
            <a:r>
              <a:rPr lang="en-US" sz="2000" dirty="0"/>
              <a:t>&lt;/a&gt;</a:t>
            </a:r>
          </a:p>
          <a:p>
            <a:r>
              <a:rPr lang="en-US" sz="2000" dirty="0"/>
              <a:t>The most important attribute of the &lt;a&gt; element is the </a:t>
            </a:r>
            <a:r>
              <a:rPr lang="en-US" sz="2000" dirty="0" err="1"/>
              <a:t>href</a:t>
            </a:r>
            <a:r>
              <a:rPr lang="en-US" sz="2000" dirty="0"/>
              <a:t> attribute, which indicates the link's destination.</a:t>
            </a:r>
          </a:p>
          <a:p>
            <a:pPr marL="0" indent="0">
              <a:buNone/>
            </a:pPr>
            <a:endParaRPr lang="en-US" sz="2000" dirty="0" smtClean="0"/>
          </a:p>
          <a:p>
            <a:pPr marL="0" indent="0">
              <a:buNone/>
            </a:pPr>
            <a:r>
              <a:rPr lang="en-US" sz="2000" dirty="0" smtClean="0"/>
              <a:t>EXAMPLE:</a:t>
            </a:r>
          </a:p>
          <a:p>
            <a:pPr marL="0" indent="0">
              <a:buNone/>
            </a:pPr>
            <a:endParaRPr lang="en-IN" sz="2000" dirty="0" smtClean="0"/>
          </a:p>
          <a:p>
            <a:pPr marL="0" indent="0">
              <a:buNone/>
            </a:pPr>
            <a:r>
              <a:rPr lang="en-IN" sz="2000" dirty="0" smtClean="0"/>
              <a:t>&lt;!</a:t>
            </a:r>
            <a:r>
              <a:rPr lang="en-IN" sz="2000" dirty="0"/>
              <a:t>DOCTYPE html&gt;</a:t>
            </a:r>
          </a:p>
          <a:p>
            <a:pPr marL="0" indent="0">
              <a:buNone/>
            </a:pPr>
            <a:r>
              <a:rPr lang="en-IN" sz="2000" dirty="0"/>
              <a:t>&lt;html&gt;</a:t>
            </a:r>
          </a:p>
          <a:p>
            <a:pPr marL="0" indent="0">
              <a:buNone/>
            </a:pPr>
            <a:r>
              <a:rPr lang="en-IN" sz="2000" dirty="0"/>
              <a:t>&lt;body&gt;</a:t>
            </a:r>
          </a:p>
          <a:p>
            <a:pPr marL="0" indent="0">
              <a:buNone/>
            </a:pPr>
            <a:r>
              <a:rPr lang="en-IN" sz="2000" dirty="0" smtClean="0"/>
              <a:t>&lt;</a:t>
            </a:r>
            <a:r>
              <a:rPr lang="en-IN" sz="2000" dirty="0"/>
              <a:t>h1&gt;HTML Links&lt;/h1&gt;</a:t>
            </a:r>
          </a:p>
          <a:p>
            <a:pPr marL="0" indent="0">
              <a:buNone/>
            </a:pPr>
            <a:r>
              <a:rPr lang="en-IN" sz="2000" dirty="0" smtClean="0"/>
              <a:t>&lt;</a:t>
            </a:r>
            <a:r>
              <a:rPr lang="en-IN" sz="2000" dirty="0"/>
              <a:t>p&gt;&lt;a </a:t>
            </a:r>
            <a:r>
              <a:rPr lang="en-IN" sz="2000" dirty="0" err="1"/>
              <a:t>href</a:t>
            </a:r>
            <a:r>
              <a:rPr lang="en-IN" sz="2000" dirty="0"/>
              <a:t>="https://</a:t>
            </a:r>
            <a:r>
              <a:rPr lang="en-IN" sz="2000" dirty="0" smtClean="0"/>
              <a:t>rguktsklm.ac.in/"&gt;RGUKT SRIKAKULAM&lt;/</a:t>
            </a:r>
            <a:r>
              <a:rPr lang="en-IN" sz="2000" dirty="0"/>
              <a:t>a&gt;&lt;/p&gt;</a:t>
            </a:r>
          </a:p>
          <a:p>
            <a:pPr marL="0" indent="0">
              <a:buNone/>
            </a:pPr>
            <a:r>
              <a:rPr lang="en-IN" sz="2000" dirty="0" smtClean="0"/>
              <a:t>&lt;/</a:t>
            </a:r>
            <a:r>
              <a:rPr lang="en-IN" sz="2000" dirty="0"/>
              <a:t>body&gt;</a:t>
            </a:r>
          </a:p>
          <a:p>
            <a:pPr marL="0" indent="0">
              <a:buNone/>
            </a:pPr>
            <a:r>
              <a:rPr lang="en-IN" sz="2000" dirty="0"/>
              <a:t>&lt;/html&gt;</a:t>
            </a:r>
          </a:p>
        </p:txBody>
      </p:sp>
    </p:spTree>
    <p:extLst>
      <p:ext uri="{BB962C8B-B14F-4D97-AF65-F5344CB8AC3E}">
        <p14:creationId xmlns:p14="http://schemas.microsoft.com/office/powerpoint/2010/main" val="1481655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552728"/>
          </a:xfrm>
        </p:spPr>
        <p:txBody>
          <a:bodyPr>
            <a:normAutofit/>
          </a:bodyPr>
          <a:lstStyle/>
          <a:p>
            <a:r>
              <a:rPr lang="en-US" sz="2000" dirty="0"/>
              <a:t>By default, links will appear as follows in all browsers:</a:t>
            </a:r>
          </a:p>
          <a:p>
            <a:r>
              <a:rPr lang="en-US" sz="2000" dirty="0"/>
              <a:t>An unvisited link is underlined and blue</a:t>
            </a:r>
          </a:p>
          <a:p>
            <a:r>
              <a:rPr lang="en-US" sz="2000" dirty="0"/>
              <a:t>A visited link is underlined and purple</a:t>
            </a:r>
          </a:p>
          <a:p>
            <a:r>
              <a:rPr lang="en-US" sz="2000" dirty="0"/>
              <a:t>An active link is underlined and red</a:t>
            </a:r>
          </a:p>
          <a:p>
            <a:pPr marL="0" indent="0">
              <a:buNone/>
            </a:pPr>
            <a:endParaRPr lang="en-US" sz="2000" dirty="0" smtClean="0"/>
          </a:p>
          <a:p>
            <a:pPr marL="0" indent="0">
              <a:buNone/>
            </a:pPr>
            <a:r>
              <a:rPr lang="en-US" sz="2000" b="1" u="sng" dirty="0" smtClean="0"/>
              <a:t>HTML </a:t>
            </a:r>
            <a:r>
              <a:rPr lang="en-US" sz="2000" b="1" u="sng" dirty="0"/>
              <a:t>Links - The target Attribute</a:t>
            </a:r>
          </a:p>
          <a:p>
            <a:r>
              <a:rPr lang="en-US" sz="2000" dirty="0"/>
              <a:t>By default, the linked page will be displayed in the current browser window. To change this, you must specify another target for the link.</a:t>
            </a:r>
          </a:p>
          <a:p>
            <a:r>
              <a:rPr lang="en-US" sz="2000" dirty="0"/>
              <a:t>The target attribute specifies where to open the linked document.</a:t>
            </a:r>
          </a:p>
          <a:p>
            <a:r>
              <a:rPr lang="en-US" sz="2000" dirty="0"/>
              <a:t>The target attribute can have one of the following values:</a:t>
            </a:r>
          </a:p>
          <a:p>
            <a:r>
              <a:rPr lang="en-US" sz="2000" b="1" dirty="0"/>
              <a:t>_self - </a:t>
            </a:r>
            <a:r>
              <a:rPr lang="en-US" sz="2000" dirty="0"/>
              <a:t>Default. Opens the document in the same window/tab as it was clicked</a:t>
            </a:r>
          </a:p>
          <a:p>
            <a:r>
              <a:rPr lang="en-US" sz="2000" b="1" dirty="0"/>
              <a:t>_blank</a:t>
            </a:r>
            <a:r>
              <a:rPr lang="en-US" sz="2000" dirty="0"/>
              <a:t> - Opens the document in a new window or tab</a:t>
            </a:r>
          </a:p>
          <a:p>
            <a:r>
              <a:rPr lang="en-US" sz="2000" b="1" dirty="0"/>
              <a:t>_parent</a:t>
            </a:r>
            <a:r>
              <a:rPr lang="en-US" sz="2000" dirty="0"/>
              <a:t> - Opens the document in the parent frame</a:t>
            </a:r>
          </a:p>
          <a:p>
            <a:r>
              <a:rPr lang="en-US" sz="2000" b="1" dirty="0"/>
              <a:t>_top</a:t>
            </a:r>
            <a:r>
              <a:rPr lang="en-US" sz="2000" dirty="0"/>
              <a:t> - Opens the document in the full body of the window</a:t>
            </a:r>
          </a:p>
          <a:p>
            <a:pPr marL="0" indent="0">
              <a:buNone/>
            </a:pPr>
            <a:endParaRPr lang="en-IN" sz="2000" dirty="0"/>
          </a:p>
        </p:txBody>
      </p:sp>
    </p:spTree>
    <p:extLst>
      <p:ext uri="{BB962C8B-B14F-4D97-AF65-F5344CB8AC3E}">
        <p14:creationId xmlns:p14="http://schemas.microsoft.com/office/powerpoint/2010/main" val="32198208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712968" cy="6480720"/>
          </a:xfrm>
        </p:spPr>
        <p:txBody>
          <a:bodyPr>
            <a:normAutofit/>
          </a:bodyPr>
          <a:lstStyle/>
          <a:p>
            <a:pPr marL="0" indent="0">
              <a:buNone/>
            </a:pPr>
            <a:r>
              <a:rPr lang="en-US" sz="2000" b="1" u="sng" dirty="0" smtClean="0"/>
              <a:t>EXAMPLE:</a:t>
            </a:r>
          </a:p>
          <a:p>
            <a:pPr marL="0" indent="0">
              <a:buNone/>
            </a:pPr>
            <a:endParaRPr lang="en-US" sz="2000" dirty="0" smtClean="0"/>
          </a:p>
          <a:p>
            <a:pPr marL="0" indent="0">
              <a:buNone/>
            </a:pPr>
            <a:r>
              <a:rPr lang="en-US" sz="2000" dirty="0" smtClean="0"/>
              <a:t>&lt;!</a:t>
            </a:r>
            <a:r>
              <a:rPr lang="en-US" sz="2000" dirty="0"/>
              <a:t>DOCTYPE html&gt;</a:t>
            </a:r>
          </a:p>
          <a:p>
            <a:pPr marL="0" indent="0">
              <a:buNone/>
            </a:pPr>
            <a:r>
              <a:rPr lang="en-US" sz="2000" dirty="0"/>
              <a:t>&lt;html&gt;</a:t>
            </a:r>
          </a:p>
          <a:p>
            <a:pPr marL="0" indent="0">
              <a:buNone/>
            </a:pPr>
            <a:r>
              <a:rPr lang="en-US" sz="2000" dirty="0"/>
              <a:t>&lt;body&gt;</a:t>
            </a:r>
          </a:p>
          <a:p>
            <a:pPr marL="0" indent="0">
              <a:buNone/>
            </a:pPr>
            <a:endParaRPr lang="en-US" sz="2000" dirty="0"/>
          </a:p>
          <a:p>
            <a:pPr marL="0" indent="0">
              <a:buNone/>
            </a:pPr>
            <a:r>
              <a:rPr lang="en-US" sz="2000" dirty="0"/>
              <a:t>&lt;h2&gt;The target Attribute&lt;/h2&gt;</a:t>
            </a:r>
          </a:p>
          <a:p>
            <a:pPr marL="0" indent="0">
              <a:buNone/>
            </a:pPr>
            <a:endParaRPr lang="en-US" sz="2000" dirty="0"/>
          </a:p>
          <a:p>
            <a:pPr marL="0" indent="0">
              <a:buNone/>
            </a:pPr>
            <a:r>
              <a:rPr lang="en-US" sz="2000" dirty="0"/>
              <a:t>&lt;a </a:t>
            </a:r>
            <a:r>
              <a:rPr lang="en-US" sz="2000" dirty="0" err="1"/>
              <a:t>href</a:t>
            </a:r>
            <a:r>
              <a:rPr lang="en-US" sz="2000" dirty="0" smtClean="0"/>
              <a:t>="</a:t>
            </a:r>
            <a:r>
              <a:rPr lang="en-IN" sz="2000" dirty="0"/>
              <a:t> https://</a:t>
            </a:r>
            <a:r>
              <a:rPr lang="en-IN" sz="2000" dirty="0" smtClean="0"/>
              <a:t>rguktsklm.ac.in</a:t>
            </a:r>
            <a:r>
              <a:rPr lang="en-US" sz="2000" dirty="0" smtClean="0"/>
              <a:t>/" </a:t>
            </a:r>
            <a:r>
              <a:rPr lang="en-US" sz="2000" dirty="0"/>
              <a:t>target="_blank</a:t>
            </a:r>
            <a:r>
              <a:rPr lang="en-US" sz="2000" dirty="0" smtClean="0"/>
              <a:t>"&gt;</a:t>
            </a:r>
            <a:r>
              <a:rPr lang="en-IN" sz="2000" dirty="0"/>
              <a:t> RGUKT SRIKAKULAM </a:t>
            </a:r>
            <a:r>
              <a:rPr lang="en-US" sz="2000" dirty="0" smtClean="0"/>
              <a:t>&lt;/</a:t>
            </a:r>
            <a:r>
              <a:rPr lang="en-US" sz="2000" dirty="0"/>
              <a:t>a&gt; </a:t>
            </a:r>
          </a:p>
          <a:p>
            <a:pPr marL="0" indent="0">
              <a:buNone/>
            </a:pPr>
            <a:endParaRPr lang="en-US" sz="2000" dirty="0"/>
          </a:p>
          <a:p>
            <a:pPr marL="0" indent="0">
              <a:buNone/>
            </a:pPr>
            <a:r>
              <a:rPr lang="en-US" sz="2000" dirty="0"/>
              <a:t>&lt;p&gt;If target="_blank", the link will open in a new browser window or tab.&lt;/p&gt;</a:t>
            </a:r>
          </a:p>
          <a:p>
            <a:pPr marL="0" indent="0">
              <a:buNone/>
            </a:pPr>
            <a:endParaRPr lang="en-US" sz="2000" dirty="0"/>
          </a:p>
          <a:p>
            <a:pPr marL="0" indent="0">
              <a:buNone/>
            </a:pPr>
            <a:r>
              <a:rPr lang="en-US" sz="2000" dirty="0"/>
              <a:t>&lt;/body&gt;</a:t>
            </a:r>
          </a:p>
          <a:p>
            <a:pPr marL="0" indent="0">
              <a:buNone/>
            </a:pPr>
            <a:r>
              <a:rPr lang="en-US" sz="2000" dirty="0"/>
              <a:t>&lt;/html&gt;</a:t>
            </a:r>
            <a:endParaRPr lang="en-IN" sz="2000" dirty="0"/>
          </a:p>
        </p:txBody>
      </p:sp>
    </p:spTree>
    <p:extLst>
      <p:ext uri="{BB962C8B-B14F-4D97-AF65-F5344CB8AC3E}">
        <p14:creationId xmlns:p14="http://schemas.microsoft.com/office/powerpoint/2010/main" val="41035123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21673"/>
            <a:ext cx="8928992" cy="6647687"/>
          </a:xfrm>
        </p:spPr>
        <p:txBody>
          <a:bodyPr>
            <a:normAutofit/>
          </a:bodyPr>
          <a:lstStyle/>
          <a:p>
            <a:pPr marL="0" indent="0">
              <a:buNone/>
            </a:pPr>
            <a:r>
              <a:rPr lang="en-US" sz="2000" b="1" u="sng" dirty="0"/>
              <a:t>HTML Links - Use an Image as a Link</a:t>
            </a:r>
          </a:p>
          <a:p>
            <a:r>
              <a:rPr lang="en-US" sz="2000" dirty="0"/>
              <a:t>To use an image as a link, just put the &lt;</a:t>
            </a:r>
            <a:r>
              <a:rPr lang="en-US" sz="2000" dirty="0" err="1"/>
              <a:t>img</a:t>
            </a:r>
            <a:r>
              <a:rPr lang="en-US" sz="2000" dirty="0"/>
              <a:t>&gt; tag inside the &lt;a&gt; tag:</a:t>
            </a:r>
          </a:p>
          <a:p>
            <a:pPr marL="0" indent="0">
              <a:buNone/>
            </a:pPr>
            <a:r>
              <a:rPr lang="en-IN" sz="2000" dirty="0"/>
              <a:t>&lt;!DOCTYPE html&gt;</a:t>
            </a:r>
          </a:p>
          <a:p>
            <a:pPr marL="0" indent="0">
              <a:buNone/>
            </a:pPr>
            <a:r>
              <a:rPr lang="en-IN" sz="2000" dirty="0"/>
              <a:t>&lt;html&gt;</a:t>
            </a:r>
          </a:p>
          <a:p>
            <a:pPr marL="0" indent="0">
              <a:buNone/>
            </a:pPr>
            <a:r>
              <a:rPr lang="en-IN" sz="2000" dirty="0"/>
              <a:t>&lt;body&gt;</a:t>
            </a:r>
          </a:p>
          <a:p>
            <a:pPr marL="0" indent="0">
              <a:buNone/>
            </a:pPr>
            <a:endParaRPr lang="en-IN" sz="2000" dirty="0"/>
          </a:p>
          <a:p>
            <a:pPr marL="0" indent="0">
              <a:buNone/>
            </a:pPr>
            <a:r>
              <a:rPr lang="en-IN" sz="2000" dirty="0"/>
              <a:t>&lt;h2&gt;Image as a Link&lt;/h2&gt;</a:t>
            </a:r>
          </a:p>
          <a:p>
            <a:pPr marL="0" indent="0">
              <a:buNone/>
            </a:pPr>
            <a:endParaRPr lang="en-IN" sz="2000" dirty="0"/>
          </a:p>
          <a:p>
            <a:pPr marL="0" indent="0">
              <a:buNone/>
            </a:pPr>
            <a:r>
              <a:rPr lang="en-IN" sz="2000" dirty="0"/>
              <a:t>&lt;p&gt;The image below is a link. Try to click on it.&lt;/p&gt;</a:t>
            </a:r>
          </a:p>
          <a:p>
            <a:pPr marL="0" indent="0">
              <a:buNone/>
            </a:pPr>
            <a:endParaRPr lang="en-IN" sz="2000" dirty="0"/>
          </a:p>
          <a:p>
            <a:pPr marL="0" indent="0">
              <a:buNone/>
            </a:pPr>
            <a:r>
              <a:rPr lang="en-IN" sz="2000" dirty="0"/>
              <a:t>&lt;a </a:t>
            </a:r>
            <a:r>
              <a:rPr lang="en-IN" sz="2000" dirty="0" err="1"/>
              <a:t>href</a:t>
            </a:r>
            <a:r>
              <a:rPr lang="en-IN" sz="2000" dirty="0"/>
              <a:t>="https://www.google.com/"&gt;&lt;img </a:t>
            </a:r>
            <a:r>
              <a:rPr lang="en-IN" sz="2000" dirty="0" err="1"/>
              <a:t>src</a:t>
            </a:r>
            <a:r>
              <a:rPr lang="en-IN" sz="2000" dirty="0"/>
              <a:t>="smiley.gif" alt</a:t>
            </a:r>
            <a:r>
              <a:rPr lang="en-IN" sz="2000" dirty="0" smtClean="0"/>
              <a:t>=“</a:t>
            </a:r>
            <a:r>
              <a:rPr lang="en-IN" sz="2000" dirty="0" err="1" smtClean="0"/>
              <a:t>google</a:t>
            </a:r>
            <a:r>
              <a:rPr lang="en-IN" sz="2000" dirty="0" smtClean="0"/>
              <a:t>" </a:t>
            </a:r>
            <a:r>
              <a:rPr lang="en-IN" sz="2000" dirty="0"/>
              <a:t>style="width:42px;height:42px;"&gt;&lt;/a&gt;</a:t>
            </a:r>
          </a:p>
          <a:p>
            <a:pPr marL="0" indent="0">
              <a:buNone/>
            </a:pPr>
            <a:endParaRPr lang="en-IN" sz="2000" dirty="0"/>
          </a:p>
          <a:p>
            <a:pPr marL="0" indent="0">
              <a:buNone/>
            </a:pPr>
            <a:r>
              <a:rPr lang="en-IN" sz="2000" dirty="0"/>
              <a:t>&lt;/body&gt;</a:t>
            </a:r>
          </a:p>
          <a:p>
            <a:pPr marL="0" indent="0">
              <a:buNone/>
            </a:pPr>
            <a:r>
              <a:rPr lang="en-IN" sz="2000" dirty="0"/>
              <a:t>&lt;/html&gt;</a:t>
            </a:r>
          </a:p>
        </p:txBody>
      </p:sp>
    </p:spTree>
    <p:extLst>
      <p:ext uri="{BB962C8B-B14F-4D97-AF65-F5344CB8AC3E}">
        <p14:creationId xmlns:p14="http://schemas.microsoft.com/office/powerpoint/2010/main" val="26536107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pPr marL="0" indent="0">
              <a:buNone/>
            </a:pPr>
            <a:r>
              <a:rPr lang="en-US" sz="2000" b="1" u="sng" dirty="0"/>
              <a:t>Link to an Email Address</a:t>
            </a:r>
          </a:p>
          <a:p>
            <a:r>
              <a:rPr lang="en-US" sz="2000" dirty="0"/>
              <a:t>Use mailto: inside the </a:t>
            </a:r>
            <a:r>
              <a:rPr lang="en-US" sz="2000" dirty="0" err="1"/>
              <a:t>href</a:t>
            </a:r>
            <a:r>
              <a:rPr lang="en-US" sz="2000" dirty="0"/>
              <a:t> attribute to create a link that opens the user's email program (to let them send a new email):</a:t>
            </a:r>
          </a:p>
          <a:p>
            <a:pPr marL="0" indent="0">
              <a:buNone/>
            </a:pPr>
            <a:r>
              <a:rPr lang="en-US" sz="2000" b="1" u="sng" dirty="0" smtClean="0"/>
              <a:t>Example:</a:t>
            </a:r>
          </a:p>
          <a:p>
            <a:pPr marL="0" indent="0">
              <a:buNone/>
            </a:pPr>
            <a:r>
              <a:rPr lang="en-US" sz="2000" dirty="0"/>
              <a:t>&lt;!DOCTYPE html&gt;</a:t>
            </a:r>
          </a:p>
          <a:p>
            <a:pPr marL="0" indent="0">
              <a:buNone/>
            </a:pPr>
            <a:r>
              <a:rPr lang="en-US" sz="2000" dirty="0"/>
              <a:t>&lt;html&gt;</a:t>
            </a:r>
          </a:p>
          <a:p>
            <a:pPr marL="0" indent="0">
              <a:buNone/>
            </a:pPr>
            <a:r>
              <a:rPr lang="en-US" sz="2000" dirty="0"/>
              <a:t>&lt;body&gt;</a:t>
            </a:r>
          </a:p>
          <a:p>
            <a:pPr marL="0" indent="0">
              <a:buNone/>
            </a:pPr>
            <a:endParaRPr lang="en-US" sz="2000" dirty="0"/>
          </a:p>
          <a:p>
            <a:pPr marL="0" indent="0">
              <a:buNone/>
            </a:pPr>
            <a:r>
              <a:rPr lang="en-US" sz="2000" dirty="0"/>
              <a:t>&lt;h2&gt;Link to an Email Address&lt;/h2&gt;</a:t>
            </a:r>
          </a:p>
          <a:p>
            <a:pPr marL="0" indent="0">
              <a:buNone/>
            </a:pPr>
            <a:endParaRPr lang="en-US" sz="2000" dirty="0"/>
          </a:p>
          <a:p>
            <a:pPr marL="0" indent="0">
              <a:buNone/>
            </a:pPr>
            <a:r>
              <a:rPr lang="en-US" sz="2000" dirty="0"/>
              <a:t>&lt;p&gt;To create a link that opens in the user's email program (to let them send a new email), use mailto: inside the </a:t>
            </a:r>
            <a:r>
              <a:rPr lang="en-US" sz="2000" dirty="0" err="1"/>
              <a:t>href</a:t>
            </a:r>
            <a:r>
              <a:rPr lang="en-US" sz="2000" dirty="0"/>
              <a:t> attribute:&lt;/p&gt;</a:t>
            </a:r>
          </a:p>
          <a:p>
            <a:pPr marL="0" indent="0">
              <a:buNone/>
            </a:pPr>
            <a:endParaRPr lang="en-US" sz="2000" dirty="0"/>
          </a:p>
          <a:p>
            <a:pPr marL="0" indent="0">
              <a:buNone/>
            </a:pPr>
            <a:r>
              <a:rPr lang="en-US" sz="2000" dirty="0"/>
              <a:t>&lt;p&gt;&lt;a </a:t>
            </a:r>
            <a:r>
              <a:rPr lang="en-US" sz="2000" dirty="0" err="1"/>
              <a:t>href</a:t>
            </a:r>
            <a:r>
              <a:rPr lang="en-US" sz="2000" dirty="0"/>
              <a:t>="mailto:someone@example.com"&gt;Send email&lt;/a&gt;&lt;/p&gt;</a:t>
            </a:r>
          </a:p>
          <a:p>
            <a:pPr marL="0" indent="0">
              <a:buNone/>
            </a:pPr>
            <a:endParaRPr lang="en-US" sz="2000" dirty="0"/>
          </a:p>
          <a:p>
            <a:pPr marL="0" indent="0">
              <a:buNone/>
            </a:pPr>
            <a:r>
              <a:rPr lang="en-US" sz="2000" dirty="0"/>
              <a:t>&lt;/body&gt;</a:t>
            </a:r>
          </a:p>
          <a:p>
            <a:pPr marL="0" indent="0">
              <a:buNone/>
            </a:pPr>
            <a:r>
              <a:rPr lang="en-US" sz="2000" dirty="0"/>
              <a:t>&lt;/html&gt;</a:t>
            </a:r>
          </a:p>
          <a:p>
            <a:pPr marL="0" indent="0">
              <a:buNone/>
            </a:pPr>
            <a:endParaRPr lang="en-IN" sz="2000" dirty="0"/>
          </a:p>
        </p:txBody>
      </p:sp>
    </p:spTree>
    <p:extLst>
      <p:ext uri="{BB962C8B-B14F-4D97-AF65-F5344CB8AC3E}">
        <p14:creationId xmlns:p14="http://schemas.microsoft.com/office/powerpoint/2010/main" val="15422903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en-US" u="sng" dirty="0"/>
              <a:t>LISTS and TABLES</a:t>
            </a:r>
            <a:br>
              <a:rPr lang="en-US" u="sng" dirty="0"/>
            </a:br>
            <a:endParaRPr lang="en-IN" u="sng" dirty="0"/>
          </a:p>
        </p:txBody>
      </p:sp>
      <p:sp>
        <p:nvSpPr>
          <p:cNvPr id="3" name="Content Placeholder 2"/>
          <p:cNvSpPr>
            <a:spLocks noGrp="1"/>
          </p:cNvSpPr>
          <p:nvPr>
            <p:ph idx="1"/>
          </p:nvPr>
        </p:nvSpPr>
        <p:spPr>
          <a:xfrm>
            <a:off x="179512" y="836712"/>
            <a:ext cx="8784976" cy="5904656"/>
          </a:xfrm>
        </p:spPr>
        <p:txBody>
          <a:bodyPr/>
          <a:lstStyle/>
          <a:p>
            <a:pPr marL="0" indent="0">
              <a:buNone/>
            </a:pPr>
            <a:r>
              <a:rPr lang="en-US" b="1" u="sng" dirty="0" smtClean="0"/>
              <a:t>LISTS:</a:t>
            </a:r>
          </a:p>
          <a:p>
            <a:pPr marL="0" indent="0">
              <a:buNone/>
            </a:pPr>
            <a:endParaRPr lang="en-US" b="1" u="sng" dirty="0" smtClean="0"/>
          </a:p>
          <a:p>
            <a:r>
              <a:rPr lang="en-US" dirty="0" smtClean="0"/>
              <a:t>Unordered </a:t>
            </a:r>
            <a:r>
              <a:rPr lang="en-US" dirty="0"/>
              <a:t>lists</a:t>
            </a:r>
          </a:p>
          <a:p>
            <a:r>
              <a:rPr lang="en-US" dirty="0"/>
              <a:t>Ordered lists</a:t>
            </a:r>
          </a:p>
          <a:p>
            <a:r>
              <a:rPr lang="en-US" dirty="0"/>
              <a:t>Definition/description lists</a:t>
            </a:r>
          </a:p>
          <a:p>
            <a:pPr marL="0" indent="0">
              <a:buNone/>
            </a:pPr>
            <a:endParaRPr lang="en-IN" dirty="0"/>
          </a:p>
        </p:txBody>
      </p:sp>
    </p:spTree>
    <p:extLst>
      <p:ext uri="{BB962C8B-B14F-4D97-AF65-F5344CB8AC3E}">
        <p14:creationId xmlns:p14="http://schemas.microsoft.com/office/powerpoint/2010/main" val="35547884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pPr marL="0" indent="0">
              <a:buNone/>
            </a:pPr>
            <a:r>
              <a:rPr lang="en-US" sz="2000" u="sng" dirty="0"/>
              <a:t>Example</a:t>
            </a:r>
          </a:p>
          <a:p>
            <a:pPr marL="0" indent="0">
              <a:buNone/>
            </a:pPr>
            <a:r>
              <a:rPr lang="en-US" sz="2000" dirty="0"/>
              <a:t>An unordered HTML list:</a:t>
            </a:r>
          </a:p>
          <a:p>
            <a:r>
              <a:rPr lang="en-US" sz="2000" dirty="0"/>
              <a:t>Item</a:t>
            </a:r>
          </a:p>
          <a:p>
            <a:r>
              <a:rPr lang="en-US" sz="2000" dirty="0"/>
              <a:t>Item</a:t>
            </a:r>
          </a:p>
          <a:p>
            <a:r>
              <a:rPr lang="en-US" sz="2000" dirty="0"/>
              <a:t>Item</a:t>
            </a:r>
          </a:p>
          <a:p>
            <a:r>
              <a:rPr lang="en-US" sz="2000" dirty="0" smtClean="0"/>
              <a:t>Item</a:t>
            </a:r>
          </a:p>
          <a:p>
            <a:pPr marL="0" indent="0">
              <a:buNone/>
            </a:pPr>
            <a:endParaRPr lang="en-US" sz="2000" dirty="0" smtClean="0"/>
          </a:p>
          <a:p>
            <a:pPr marL="0" indent="0">
              <a:buNone/>
            </a:pPr>
            <a:r>
              <a:rPr lang="en-US" sz="2000" dirty="0"/>
              <a:t>An ordered HTML list:</a:t>
            </a:r>
          </a:p>
          <a:p>
            <a:pPr marL="514350" indent="-514350">
              <a:buFont typeface="+mj-lt"/>
              <a:buAutoNum type="arabicPeriod"/>
            </a:pPr>
            <a:r>
              <a:rPr lang="en-US" sz="2000" dirty="0"/>
              <a:t>First item</a:t>
            </a:r>
          </a:p>
          <a:p>
            <a:pPr marL="514350" indent="-514350">
              <a:buFont typeface="+mj-lt"/>
              <a:buAutoNum type="arabicPeriod"/>
            </a:pPr>
            <a:r>
              <a:rPr lang="en-US" sz="2000" dirty="0"/>
              <a:t>Second item</a:t>
            </a:r>
          </a:p>
          <a:p>
            <a:pPr marL="514350" indent="-514350">
              <a:buFont typeface="+mj-lt"/>
              <a:buAutoNum type="arabicPeriod"/>
            </a:pPr>
            <a:r>
              <a:rPr lang="en-US" sz="2000" dirty="0"/>
              <a:t>Third item</a:t>
            </a:r>
          </a:p>
          <a:p>
            <a:pPr marL="514350" indent="-514350">
              <a:buFont typeface="+mj-lt"/>
              <a:buAutoNum type="arabicPeriod"/>
            </a:pPr>
            <a:r>
              <a:rPr lang="en-US" sz="2000" dirty="0"/>
              <a:t>Fourth item</a:t>
            </a:r>
          </a:p>
          <a:p>
            <a:endParaRPr lang="en-US" sz="2000" dirty="0"/>
          </a:p>
          <a:p>
            <a:pPr marL="0" indent="0">
              <a:buNone/>
            </a:pPr>
            <a:endParaRPr lang="en-IN" sz="2000" dirty="0"/>
          </a:p>
        </p:txBody>
      </p:sp>
    </p:spTree>
    <p:extLst>
      <p:ext uri="{BB962C8B-B14F-4D97-AF65-F5344CB8AC3E}">
        <p14:creationId xmlns:p14="http://schemas.microsoft.com/office/powerpoint/2010/main" val="31299100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t>
            </a:r>
            <a:r>
              <a:rPr lang="en-US" dirty="0" smtClean="0"/>
              <a:t>nordered lists</a:t>
            </a:r>
            <a:endParaRPr lang="en-US" dirty="0"/>
          </a:p>
        </p:txBody>
      </p:sp>
      <p:sp>
        <p:nvSpPr>
          <p:cNvPr id="3" name="Content Placeholder 2"/>
          <p:cNvSpPr>
            <a:spLocks noGrp="1"/>
          </p:cNvSpPr>
          <p:nvPr>
            <p:ph idx="1"/>
          </p:nvPr>
        </p:nvSpPr>
        <p:spPr/>
        <p:txBody>
          <a:bodyPr/>
          <a:lstStyle/>
          <a:p>
            <a:pPr>
              <a:buNone/>
            </a:pPr>
            <a:r>
              <a:rPr lang="en-US" sz="2800" u="sng" dirty="0" smtClean="0"/>
              <a:t>Syntax:</a:t>
            </a:r>
          </a:p>
          <a:p>
            <a:pPr>
              <a:buNone/>
            </a:pPr>
            <a:r>
              <a:rPr lang="en-US" sz="2800" dirty="0" smtClean="0"/>
              <a:t>&lt;</a:t>
            </a:r>
            <a:r>
              <a:rPr lang="en-US" sz="2800" dirty="0"/>
              <a:t>UL [TYPE=”square | disc |circle “] &gt;</a:t>
            </a:r>
          </a:p>
          <a:p>
            <a:pPr>
              <a:buNone/>
            </a:pPr>
            <a:r>
              <a:rPr lang="en-US" sz="2800" dirty="0"/>
              <a:t>&lt;LI&gt;item name1 &lt;/LI&gt;</a:t>
            </a:r>
          </a:p>
          <a:p>
            <a:pPr>
              <a:buNone/>
            </a:pPr>
            <a:r>
              <a:rPr lang="en-US" sz="2800" dirty="0"/>
              <a:t>&lt;LI&gt;item name2 &lt;/LI&gt;</a:t>
            </a:r>
          </a:p>
          <a:p>
            <a:pPr>
              <a:buNone/>
            </a:pPr>
            <a:r>
              <a:rPr lang="en-US" sz="2800" dirty="0"/>
              <a:t>-----------------------</a:t>
            </a:r>
          </a:p>
          <a:p>
            <a:pPr>
              <a:buNone/>
            </a:pPr>
            <a:r>
              <a:rPr lang="en-US" sz="2800" dirty="0"/>
              <a:t>-----------------------</a:t>
            </a:r>
          </a:p>
          <a:p>
            <a:pPr>
              <a:buNone/>
            </a:pPr>
            <a:r>
              <a:rPr lang="en-US" sz="2800" dirty="0"/>
              <a:t>&lt;LI&gt;item name n &lt;/LI&gt;</a:t>
            </a:r>
          </a:p>
          <a:p>
            <a:pPr>
              <a:buNone/>
            </a:pPr>
            <a:r>
              <a:rPr lang="en-US" sz="2800" dirty="0"/>
              <a:t>&lt;/UL&gt;</a:t>
            </a:r>
          </a:p>
          <a:p>
            <a:pPr>
              <a:buNone/>
            </a:pPr>
            <a:endParaRPr lang="en-US" dirty="0"/>
          </a:p>
        </p:txBody>
      </p:sp>
    </p:spTree>
    <p:extLst>
      <p:ext uri="{BB962C8B-B14F-4D97-AF65-F5344CB8AC3E}">
        <p14:creationId xmlns:p14="http://schemas.microsoft.com/office/powerpoint/2010/main" val="411447222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964" y="131618"/>
            <a:ext cx="8770524" cy="6609750"/>
          </a:xfrm>
        </p:spPr>
        <p:txBody>
          <a:bodyPr>
            <a:normAutofit/>
          </a:bodyPr>
          <a:lstStyle/>
          <a:p>
            <a:pPr>
              <a:buNone/>
            </a:pPr>
            <a:r>
              <a:rPr lang="en-US" sz="2000" dirty="0">
                <a:hlinkClick r:id="rId2" action="ppaction://hlinkfile"/>
              </a:rPr>
              <a:t>EXAMPLE:</a:t>
            </a:r>
            <a:endParaRPr lang="en-US" sz="2000" dirty="0"/>
          </a:p>
          <a:p>
            <a:pPr>
              <a:buNone/>
            </a:pPr>
            <a:endParaRPr lang="en-US" sz="2000" dirty="0" smtClean="0"/>
          </a:p>
          <a:p>
            <a:pPr>
              <a:buNone/>
            </a:pPr>
            <a:r>
              <a:rPr lang="en-US" sz="2000" dirty="0" smtClean="0"/>
              <a:t>&lt;</a:t>
            </a:r>
            <a:r>
              <a:rPr lang="en-US" sz="2000" dirty="0"/>
              <a:t>html&gt;</a:t>
            </a:r>
          </a:p>
          <a:p>
            <a:pPr>
              <a:buNone/>
            </a:pPr>
            <a:r>
              <a:rPr lang="en-US" sz="2000" dirty="0"/>
              <a:t>&lt;head&gt;</a:t>
            </a:r>
          </a:p>
          <a:p>
            <a:pPr>
              <a:buNone/>
            </a:pPr>
            <a:r>
              <a:rPr lang="en-US" sz="2000" dirty="0"/>
              <a:t>&lt;title&gt;Unordered Lists&lt;/title&gt;</a:t>
            </a:r>
          </a:p>
          <a:p>
            <a:pPr>
              <a:buNone/>
            </a:pPr>
            <a:r>
              <a:rPr lang="en-US" sz="2000" dirty="0"/>
              <a:t>&lt;/head&gt;</a:t>
            </a:r>
          </a:p>
          <a:p>
            <a:pPr>
              <a:buNone/>
            </a:pPr>
            <a:r>
              <a:rPr lang="en-US" sz="2000" dirty="0"/>
              <a:t>&lt;body&gt;</a:t>
            </a:r>
          </a:p>
          <a:p>
            <a:pPr>
              <a:buNone/>
            </a:pPr>
            <a:r>
              <a:rPr lang="en-US" sz="2000" dirty="0"/>
              <a:t>&lt;h3&gt;</a:t>
            </a:r>
            <a:r>
              <a:rPr lang="en-US" sz="2000" dirty="0" err="1"/>
              <a:t>B.Tech</a:t>
            </a:r>
            <a:r>
              <a:rPr lang="en-US" sz="2000" dirty="0"/>
              <a:t> Courses &lt;/h3&gt;</a:t>
            </a:r>
          </a:p>
          <a:p>
            <a:pPr>
              <a:buNone/>
            </a:pPr>
            <a:r>
              <a:rPr lang="en-US" sz="2000" dirty="0"/>
              <a:t>&lt;</a:t>
            </a:r>
            <a:r>
              <a:rPr lang="en-US" sz="2000" dirty="0" err="1"/>
              <a:t>ul</a:t>
            </a:r>
            <a:r>
              <a:rPr lang="en-US" sz="2000" dirty="0"/>
              <a:t> type="disc"&gt;</a:t>
            </a:r>
          </a:p>
          <a:p>
            <a:pPr>
              <a:buNone/>
            </a:pPr>
            <a:r>
              <a:rPr lang="en-US" sz="2000" dirty="0"/>
              <a:t>&lt;li&gt;CSE &lt;/li&gt;</a:t>
            </a:r>
          </a:p>
          <a:p>
            <a:pPr>
              <a:buNone/>
            </a:pPr>
            <a:r>
              <a:rPr lang="en-US" sz="2000" dirty="0"/>
              <a:t>&lt;li&gt;IT &lt;/li&gt;</a:t>
            </a:r>
          </a:p>
          <a:p>
            <a:pPr>
              <a:buNone/>
            </a:pPr>
            <a:r>
              <a:rPr lang="en-US" sz="2000" dirty="0"/>
              <a:t>&lt;li&gt;ECE&lt;/li&gt;</a:t>
            </a:r>
          </a:p>
          <a:p>
            <a:pPr>
              <a:buNone/>
            </a:pPr>
            <a:r>
              <a:rPr lang="en-US" sz="2000" dirty="0"/>
              <a:t>&lt;li&gt;EEE&lt;/li&gt;</a:t>
            </a:r>
          </a:p>
          <a:p>
            <a:pPr>
              <a:buNone/>
            </a:pPr>
            <a:r>
              <a:rPr lang="en-US" sz="2000" dirty="0"/>
              <a:t>&lt;li&gt;MECH&lt;/li&gt;</a:t>
            </a:r>
          </a:p>
          <a:p>
            <a:pPr>
              <a:buNone/>
            </a:pPr>
            <a:r>
              <a:rPr lang="en-US" sz="2000" dirty="0"/>
              <a:t>&lt;/</a:t>
            </a:r>
            <a:r>
              <a:rPr lang="en-US" sz="2000" dirty="0" err="1"/>
              <a:t>ul</a:t>
            </a:r>
            <a:r>
              <a:rPr lang="en-US" sz="2000" dirty="0"/>
              <a:t>&gt;</a:t>
            </a:r>
          </a:p>
          <a:p>
            <a:pPr marL="0" indent="0">
              <a:buNone/>
            </a:pPr>
            <a:endParaRPr lang="en-IN" sz="2000" dirty="0"/>
          </a:p>
        </p:txBody>
      </p:sp>
    </p:spTree>
    <p:extLst>
      <p:ext uri="{BB962C8B-B14F-4D97-AF65-F5344CB8AC3E}">
        <p14:creationId xmlns:p14="http://schemas.microsoft.com/office/powerpoint/2010/main" val="13599094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856984" cy="6480720"/>
          </a:xfrm>
        </p:spPr>
        <p:txBody>
          <a:bodyPr>
            <a:normAutofit/>
          </a:bodyPr>
          <a:lstStyle/>
          <a:p>
            <a:pPr>
              <a:buNone/>
            </a:pPr>
            <a:r>
              <a:rPr lang="en-US" sz="2000" dirty="0"/>
              <a:t>&lt;h3&gt;PG Courses &lt;/h3&gt;</a:t>
            </a:r>
          </a:p>
          <a:p>
            <a:pPr>
              <a:buNone/>
            </a:pPr>
            <a:r>
              <a:rPr lang="en-US" sz="2000" dirty="0"/>
              <a:t>&lt;</a:t>
            </a:r>
            <a:r>
              <a:rPr lang="en-US" sz="2000" dirty="0" err="1"/>
              <a:t>ul</a:t>
            </a:r>
            <a:r>
              <a:rPr lang="en-US" sz="2000" dirty="0"/>
              <a:t> type="square"&gt;</a:t>
            </a:r>
          </a:p>
          <a:p>
            <a:pPr>
              <a:buNone/>
            </a:pPr>
            <a:r>
              <a:rPr lang="en-US" sz="2000" dirty="0"/>
              <a:t>&lt;li&gt;</a:t>
            </a:r>
            <a:r>
              <a:rPr lang="en-US" sz="2000" dirty="0" err="1"/>
              <a:t>M.Tech</a:t>
            </a:r>
            <a:r>
              <a:rPr lang="en-US" sz="2000" dirty="0"/>
              <a:t>&lt;/li&gt;</a:t>
            </a:r>
          </a:p>
          <a:p>
            <a:pPr>
              <a:buNone/>
            </a:pPr>
            <a:r>
              <a:rPr lang="en-US" sz="2000" dirty="0"/>
              <a:t>&lt;li&gt;MCA&lt;/li&gt;</a:t>
            </a:r>
          </a:p>
          <a:p>
            <a:pPr>
              <a:buNone/>
            </a:pPr>
            <a:r>
              <a:rPr lang="en-US" sz="2000" dirty="0"/>
              <a:t>&lt;li&gt;MBA&lt;/li&gt;</a:t>
            </a:r>
          </a:p>
          <a:p>
            <a:pPr>
              <a:buNone/>
            </a:pPr>
            <a:r>
              <a:rPr lang="en-US" sz="2000" dirty="0"/>
              <a:t>&lt;/</a:t>
            </a:r>
            <a:r>
              <a:rPr lang="en-US" sz="2000" dirty="0" err="1"/>
              <a:t>ul</a:t>
            </a:r>
            <a:r>
              <a:rPr lang="en-US" sz="2000" dirty="0"/>
              <a:t>&gt;</a:t>
            </a:r>
          </a:p>
          <a:p>
            <a:pPr>
              <a:buNone/>
            </a:pPr>
            <a:r>
              <a:rPr lang="en-US" sz="2000" dirty="0"/>
              <a:t>&lt;/body&gt;</a:t>
            </a:r>
          </a:p>
          <a:p>
            <a:pPr>
              <a:buNone/>
            </a:pPr>
            <a:r>
              <a:rPr lang="en-US" sz="2000" dirty="0"/>
              <a:t>&lt;/html&gt;</a:t>
            </a:r>
            <a:endParaRPr lang="en-IN"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068960"/>
            <a:ext cx="5437937"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1055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640960" cy="6336704"/>
          </a:xfrm>
        </p:spPr>
        <p:txBody>
          <a:bodyPr>
            <a:normAutofit/>
          </a:bodyPr>
          <a:lstStyle/>
          <a:p>
            <a:pPr marL="0" indent="0">
              <a:buNone/>
            </a:pPr>
            <a:r>
              <a:rPr lang="en-US" sz="2000" dirty="0"/>
              <a:t>HTML Headings</a:t>
            </a:r>
          </a:p>
          <a:p>
            <a:r>
              <a:rPr lang="en-US" sz="2000" dirty="0"/>
              <a:t>HTML headings are defined with the &lt;h1&gt; to &lt;h6&gt; tags.</a:t>
            </a:r>
          </a:p>
          <a:p>
            <a:r>
              <a:rPr lang="en-US" sz="2000" dirty="0"/>
              <a:t>&lt;h1&gt; defines the most important heading. &lt;h6&gt; defines the least important heading:</a:t>
            </a:r>
          </a:p>
          <a:p>
            <a:pPr marL="0" indent="0">
              <a:buNone/>
            </a:pPr>
            <a:endParaRPr lang="en-US" sz="2000" dirty="0" smtClean="0"/>
          </a:p>
          <a:p>
            <a:pPr marL="0" indent="0">
              <a:buNone/>
            </a:pPr>
            <a:r>
              <a:rPr lang="en-US" sz="2000" b="1" u="sng" dirty="0" smtClean="0"/>
              <a:t>EXAMPLE</a:t>
            </a:r>
          </a:p>
          <a:p>
            <a:pPr marL="0" indent="0">
              <a:buNone/>
            </a:pPr>
            <a:r>
              <a:rPr lang="en-US" sz="2000" dirty="0" smtClean="0"/>
              <a:t>&lt;!DOCTYPE html&gt;</a:t>
            </a:r>
          </a:p>
          <a:p>
            <a:pPr marL="0" indent="0">
              <a:buNone/>
            </a:pPr>
            <a:r>
              <a:rPr lang="en-US" sz="2000" dirty="0" smtClean="0"/>
              <a:t>&lt;html&gt;</a:t>
            </a:r>
          </a:p>
          <a:p>
            <a:pPr marL="0" indent="0">
              <a:buNone/>
            </a:pPr>
            <a:r>
              <a:rPr lang="en-US" sz="2000" dirty="0" smtClean="0"/>
              <a:t>&lt;body&gt;</a:t>
            </a:r>
          </a:p>
          <a:p>
            <a:pPr marL="0" indent="0">
              <a:buNone/>
            </a:pPr>
            <a:r>
              <a:rPr lang="en-US" sz="2000" dirty="0" smtClean="0"/>
              <a:t>&lt;h1&gt;This is heading 1&lt;/h1&gt;</a:t>
            </a:r>
          </a:p>
          <a:p>
            <a:pPr marL="0" indent="0">
              <a:buNone/>
            </a:pPr>
            <a:r>
              <a:rPr lang="en-US" sz="2000" dirty="0" smtClean="0"/>
              <a:t>&lt;h2&gt;This is heading 2&lt;/h2&gt;</a:t>
            </a:r>
          </a:p>
          <a:p>
            <a:pPr marL="0" indent="0">
              <a:buNone/>
            </a:pPr>
            <a:r>
              <a:rPr lang="en-US" sz="2000" dirty="0" smtClean="0"/>
              <a:t>&lt;h3&gt;This is heading 3&lt;/h3&gt;</a:t>
            </a:r>
          </a:p>
          <a:p>
            <a:pPr marL="0" indent="0">
              <a:buNone/>
            </a:pPr>
            <a:r>
              <a:rPr lang="en-US" sz="2000" dirty="0" smtClean="0"/>
              <a:t>&lt;h4&gt;This is heading 4&lt;/h4&gt;</a:t>
            </a:r>
          </a:p>
          <a:p>
            <a:pPr marL="0" indent="0">
              <a:buNone/>
            </a:pPr>
            <a:r>
              <a:rPr lang="en-US" sz="2000" dirty="0" smtClean="0"/>
              <a:t>&lt;h5&gt;This is heading 5&lt;/h5&gt;</a:t>
            </a:r>
          </a:p>
          <a:p>
            <a:pPr marL="0" indent="0">
              <a:buNone/>
            </a:pPr>
            <a:r>
              <a:rPr lang="en-US" sz="2000" dirty="0" smtClean="0"/>
              <a:t>&lt;h6&gt;This is heading 6&lt;/h6&gt;</a:t>
            </a:r>
          </a:p>
          <a:p>
            <a:pPr marL="0" indent="0">
              <a:buNone/>
            </a:pPr>
            <a:r>
              <a:rPr lang="en-US" sz="2000" dirty="0" smtClean="0"/>
              <a:t>&lt;/body&gt;</a:t>
            </a:r>
          </a:p>
          <a:p>
            <a:pPr marL="0" indent="0">
              <a:buNone/>
            </a:pPr>
            <a:r>
              <a:rPr lang="en-US" sz="2000" dirty="0" smtClean="0"/>
              <a:t>&lt;/html&gt;</a:t>
            </a:r>
            <a:endParaRPr lang="en-IN" sz="2000" dirty="0"/>
          </a:p>
        </p:txBody>
      </p:sp>
    </p:spTree>
    <p:extLst>
      <p:ext uri="{BB962C8B-B14F-4D97-AF65-F5344CB8AC3E}">
        <p14:creationId xmlns:p14="http://schemas.microsoft.com/office/powerpoint/2010/main" val="302920284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100" b="1" u="sng" dirty="0" smtClean="0"/>
              <a:t>Ordered Lists</a:t>
            </a:r>
            <a:r>
              <a:rPr lang="en-US" dirty="0" smtClean="0"/>
              <a:t/>
            </a:r>
            <a:br>
              <a:rPr lang="en-US" dirty="0" smtClean="0"/>
            </a:br>
            <a:endParaRPr lang="en-US" dirty="0"/>
          </a:p>
        </p:txBody>
      </p:sp>
      <p:sp>
        <p:nvSpPr>
          <p:cNvPr id="3" name="Content Placeholder 2"/>
          <p:cNvSpPr>
            <a:spLocks noGrp="1"/>
          </p:cNvSpPr>
          <p:nvPr>
            <p:ph idx="1"/>
          </p:nvPr>
        </p:nvSpPr>
        <p:spPr>
          <a:xfrm>
            <a:off x="381000" y="1066800"/>
            <a:ext cx="8229600" cy="5486400"/>
          </a:xfrm>
        </p:spPr>
        <p:txBody>
          <a:bodyPr>
            <a:normAutofit lnSpcReduction="10000"/>
          </a:bodyPr>
          <a:lstStyle/>
          <a:p>
            <a:pPr>
              <a:buNone/>
            </a:pPr>
            <a:r>
              <a:rPr lang="en-US" sz="2600" u="sng" dirty="0" smtClean="0"/>
              <a:t>Syntax:</a:t>
            </a:r>
          </a:p>
          <a:p>
            <a:pPr>
              <a:buNone/>
            </a:pPr>
            <a:r>
              <a:rPr lang="en-US" sz="2600" dirty="0" smtClean="0"/>
              <a:t>&lt;OL [TYPE=“1 |A |a | </a:t>
            </a:r>
            <a:r>
              <a:rPr lang="en-US" sz="2600" dirty="0" err="1" smtClean="0"/>
              <a:t>I|i</a:t>
            </a:r>
            <a:r>
              <a:rPr lang="en-US" sz="2600" dirty="0" smtClean="0"/>
              <a:t>] start=”n”&gt;</a:t>
            </a:r>
          </a:p>
          <a:p>
            <a:pPr>
              <a:buNone/>
            </a:pPr>
            <a:r>
              <a:rPr lang="en-US" sz="2600" dirty="0" smtClean="0"/>
              <a:t>&lt;LI&gt;item name1</a:t>
            </a:r>
          </a:p>
          <a:p>
            <a:pPr>
              <a:buNone/>
            </a:pPr>
            <a:r>
              <a:rPr lang="en-US" sz="2600" dirty="0" smtClean="0"/>
              <a:t>&lt;LI&gt;item name2</a:t>
            </a:r>
          </a:p>
          <a:p>
            <a:pPr>
              <a:buNone/>
            </a:pPr>
            <a:r>
              <a:rPr lang="en-US" sz="2600" dirty="0" smtClean="0"/>
              <a:t>---------------------</a:t>
            </a:r>
          </a:p>
          <a:p>
            <a:pPr>
              <a:buNone/>
            </a:pPr>
            <a:r>
              <a:rPr lang="en-US" sz="2600" dirty="0" smtClean="0"/>
              <a:t>---------------------</a:t>
            </a:r>
          </a:p>
          <a:p>
            <a:pPr>
              <a:buNone/>
            </a:pPr>
            <a:r>
              <a:rPr lang="en-US" sz="2600" dirty="0" smtClean="0"/>
              <a:t>&lt;LI&gt;item name n</a:t>
            </a:r>
          </a:p>
          <a:p>
            <a:pPr>
              <a:buNone/>
            </a:pPr>
            <a:r>
              <a:rPr lang="en-US" sz="2600" dirty="0" smtClean="0"/>
              <a:t>&lt;/OL&gt;</a:t>
            </a:r>
          </a:p>
          <a:p>
            <a:pPr>
              <a:buNone/>
            </a:pPr>
            <a:r>
              <a:rPr lang="en-US" sz="2600" dirty="0" smtClean="0"/>
              <a:t>Different Ordered list types Type=”1” (default) e.g.1,2,3,4….. Type=”A” Capital letters </a:t>
            </a:r>
            <a:r>
              <a:rPr lang="en-US" sz="2600" dirty="0" err="1" smtClean="0"/>
              <a:t>e.g.A,B,C</a:t>
            </a:r>
            <a:r>
              <a:rPr lang="en-US" sz="2600" dirty="0" smtClean="0"/>
              <a:t>… Type=”a” Small letters e.g. </a:t>
            </a:r>
            <a:r>
              <a:rPr lang="en-US" sz="2600" dirty="0" err="1" smtClean="0"/>
              <a:t>a,b,c</a:t>
            </a:r>
            <a:r>
              <a:rPr lang="en-US" sz="2600" dirty="0" smtClean="0"/>
              <a:t>……</a:t>
            </a:r>
          </a:p>
          <a:p>
            <a:pPr>
              <a:buNone/>
            </a:pPr>
            <a:r>
              <a:rPr lang="en-US" sz="2600" dirty="0" smtClean="0"/>
              <a:t>Type=”I” Large roman letters e.g. I, II, III,…</a:t>
            </a:r>
          </a:p>
          <a:p>
            <a:pPr>
              <a:buNone/>
            </a:pPr>
            <a:endParaRPr lang="en-US" dirty="0"/>
          </a:p>
        </p:txBody>
      </p:sp>
    </p:spTree>
    <p:extLst>
      <p:ext uri="{BB962C8B-B14F-4D97-AF65-F5344CB8AC3E}">
        <p14:creationId xmlns:p14="http://schemas.microsoft.com/office/powerpoint/2010/main" val="250889785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6172200"/>
          </a:xfrm>
        </p:spPr>
        <p:txBody>
          <a:bodyPr>
            <a:normAutofit fontScale="55000" lnSpcReduction="20000"/>
          </a:bodyPr>
          <a:lstStyle/>
          <a:p>
            <a:pPr>
              <a:buNone/>
            </a:pPr>
            <a:r>
              <a:rPr lang="en-US" i="1" u="sng" dirty="0" smtClean="0">
                <a:hlinkClick r:id="rId2" action="ppaction://hlinkfile"/>
              </a:rPr>
              <a:t>Example:</a:t>
            </a:r>
            <a:endParaRPr lang="en-US" i="1" u="sng" dirty="0" smtClean="0"/>
          </a:p>
          <a:p>
            <a:pPr>
              <a:buNone/>
            </a:pPr>
            <a:r>
              <a:rPr lang="en-US" dirty="0" smtClean="0"/>
              <a:t>&lt;html&gt;</a:t>
            </a:r>
          </a:p>
          <a:p>
            <a:pPr>
              <a:buNone/>
            </a:pPr>
            <a:r>
              <a:rPr lang="en-US" dirty="0" smtClean="0"/>
              <a:t>&lt;head&gt; &lt;title&gt;Ordered Lists&lt;/title&gt; &lt;/head&gt;</a:t>
            </a:r>
          </a:p>
          <a:p>
            <a:pPr>
              <a:buNone/>
            </a:pPr>
            <a:r>
              <a:rPr lang="en-US" dirty="0" smtClean="0"/>
              <a:t>&lt;body text="maroon"&gt;</a:t>
            </a:r>
          </a:p>
          <a:p>
            <a:pPr>
              <a:buNone/>
            </a:pPr>
            <a:r>
              <a:rPr lang="en-US" dirty="0" smtClean="0"/>
              <a:t>&lt;h3&gt;Colors in VIBGYOR&lt;/h3&gt;</a:t>
            </a:r>
          </a:p>
          <a:p>
            <a:pPr>
              <a:buNone/>
            </a:pPr>
            <a:r>
              <a:rPr lang="en-US" dirty="0" smtClean="0"/>
              <a:t>&lt;OL&gt;</a:t>
            </a:r>
          </a:p>
          <a:p>
            <a:pPr>
              <a:buNone/>
            </a:pPr>
            <a:r>
              <a:rPr lang="en-US" dirty="0" smtClean="0"/>
              <a:t>&lt;LI&gt;Violet&lt;/LI&gt;</a:t>
            </a:r>
          </a:p>
          <a:p>
            <a:pPr>
              <a:buNone/>
            </a:pPr>
            <a:r>
              <a:rPr lang="en-US" dirty="0" smtClean="0"/>
              <a:t>&lt;LI&gt;Indigo&lt;/LI&gt;</a:t>
            </a:r>
          </a:p>
          <a:p>
            <a:pPr>
              <a:buNone/>
            </a:pPr>
            <a:r>
              <a:rPr lang="en-US" dirty="0" smtClean="0"/>
              <a:t>&lt;LI&gt;Blue&lt;/LI&gt;</a:t>
            </a:r>
          </a:p>
          <a:p>
            <a:pPr>
              <a:buNone/>
            </a:pPr>
            <a:r>
              <a:rPr lang="en-US" dirty="0" smtClean="0"/>
              <a:t>&lt;LI&gt;Green&lt;/LI&gt;</a:t>
            </a:r>
          </a:p>
          <a:p>
            <a:pPr>
              <a:buNone/>
            </a:pPr>
            <a:r>
              <a:rPr lang="en-US" dirty="0" smtClean="0"/>
              <a:t>&lt;LI&gt;Yellow&lt;/LI&gt;</a:t>
            </a:r>
          </a:p>
          <a:p>
            <a:pPr>
              <a:buNone/>
            </a:pPr>
            <a:r>
              <a:rPr lang="en-US" dirty="0" smtClean="0"/>
              <a:t>&lt;LI&gt;Orange&lt;/LI&gt;</a:t>
            </a:r>
          </a:p>
          <a:p>
            <a:pPr>
              <a:buNone/>
            </a:pPr>
            <a:r>
              <a:rPr lang="en-US" dirty="0" smtClean="0"/>
              <a:t>&lt;LI&gt;Red&lt;/LI&gt;</a:t>
            </a:r>
          </a:p>
          <a:p>
            <a:pPr>
              <a:buNone/>
            </a:pPr>
            <a:r>
              <a:rPr lang="en-US" dirty="0" smtClean="0"/>
              <a:t>&lt;/OL&gt;</a:t>
            </a:r>
          </a:p>
          <a:p>
            <a:pPr>
              <a:buNone/>
            </a:pPr>
            <a:r>
              <a:rPr lang="en-US" dirty="0" smtClean="0"/>
              <a:t>&lt;h3&gt;Types of Fruits&lt;/h3&gt;</a:t>
            </a:r>
          </a:p>
          <a:p>
            <a:pPr>
              <a:buNone/>
            </a:pPr>
            <a:r>
              <a:rPr lang="en-US" dirty="0" smtClean="0"/>
              <a:t>&lt;OL type="A" start="5"&gt;</a:t>
            </a:r>
          </a:p>
          <a:p>
            <a:pPr>
              <a:buNone/>
            </a:pPr>
            <a:r>
              <a:rPr lang="en-US" dirty="0" smtClean="0"/>
              <a:t>&lt;LI&gt;Apple&lt;/LI&gt;</a:t>
            </a:r>
          </a:p>
          <a:p>
            <a:pPr>
              <a:buNone/>
            </a:pPr>
            <a:r>
              <a:rPr lang="en-US" dirty="0" smtClean="0"/>
              <a:t>&lt;LI&gt;Banana&lt;/LI&gt;</a:t>
            </a:r>
          </a:p>
          <a:p>
            <a:pPr>
              <a:buNone/>
            </a:pPr>
            <a:r>
              <a:rPr lang="en-US" dirty="0" smtClean="0"/>
              <a:t>&lt;LI&gt;Grapes&lt;/LI&gt;</a:t>
            </a:r>
          </a:p>
          <a:p>
            <a:pPr>
              <a:buNone/>
            </a:pPr>
            <a:r>
              <a:rPr lang="en-US" dirty="0" smtClean="0"/>
              <a:t>&lt;/OL&gt;</a:t>
            </a:r>
          </a:p>
          <a:p>
            <a:pPr>
              <a:buNone/>
            </a:pPr>
            <a:r>
              <a:rPr lang="en-US" dirty="0" smtClean="0"/>
              <a:t>&lt;/body&gt;</a:t>
            </a:r>
          </a:p>
          <a:p>
            <a:pPr>
              <a:buNone/>
            </a:pPr>
            <a:r>
              <a:rPr lang="en-US" dirty="0" smtClean="0"/>
              <a:t>&lt;/html&gt;</a:t>
            </a:r>
          </a:p>
          <a:p>
            <a:pPr>
              <a:buNone/>
            </a:pPr>
            <a:endParaRPr lang="en-US" dirty="0"/>
          </a:p>
        </p:txBody>
      </p:sp>
    </p:spTree>
    <p:extLst>
      <p:ext uri="{BB962C8B-B14F-4D97-AF65-F5344CB8AC3E}">
        <p14:creationId xmlns:p14="http://schemas.microsoft.com/office/powerpoint/2010/main" val="36123722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620688"/>
            <a:ext cx="7344816" cy="465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68885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u="sng" dirty="0" smtClean="0"/>
              <a:t>Definition/Description List</a:t>
            </a:r>
            <a:br>
              <a:rPr lang="en-US" sz="2800" b="1" u="sng" dirty="0" smtClean="0"/>
            </a:br>
            <a:r>
              <a:rPr lang="en-US" sz="2800" u="sng" dirty="0" smtClean="0"/>
              <a:t>&lt;DL&gt;………&lt;/DL&gt;</a:t>
            </a:r>
            <a:r>
              <a:rPr lang="en-US" sz="2800" dirty="0" smtClean="0"/>
              <a:t/>
            </a:r>
            <a:br>
              <a:rPr lang="en-US" sz="2800" dirty="0" smtClean="0"/>
            </a:br>
            <a:endParaRPr lang="en-US" sz="2800" dirty="0"/>
          </a:p>
        </p:txBody>
      </p:sp>
      <p:sp>
        <p:nvSpPr>
          <p:cNvPr id="3" name="Content Placeholder 2"/>
          <p:cNvSpPr>
            <a:spLocks noGrp="1"/>
          </p:cNvSpPr>
          <p:nvPr>
            <p:ph idx="1"/>
          </p:nvPr>
        </p:nvSpPr>
        <p:spPr/>
        <p:txBody>
          <a:bodyPr/>
          <a:lstStyle/>
          <a:p>
            <a:pPr>
              <a:buNone/>
            </a:pPr>
            <a:r>
              <a:rPr lang="en-US" dirty="0" smtClean="0"/>
              <a:t>A Definition list is a list of definition terms &lt;DT&gt; and corresponding Definition Description &lt;DD&gt; on a new line. To create a definition it must start with &lt;DL&gt; and immediately followed by the first definition term &lt;DT&gt;</a:t>
            </a:r>
          </a:p>
          <a:p>
            <a:endParaRPr lang="en-US" dirty="0"/>
          </a:p>
        </p:txBody>
      </p:sp>
    </p:spTree>
    <p:extLst>
      <p:ext uri="{BB962C8B-B14F-4D97-AF65-F5344CB8AC3E}">
        <p14:creationId xmlns:p14="http://schemas.microsoft.com/office/powerpoint/2010/main" val="374658401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5638800"/>
          </a:xfrm>
        </p:spPr>
        <p:txBody>
          <a:bodyPr>
            <a:noAutofit/>
          </a:bodyPr>
          <a:lstStyle/>
          <a:p>
            <a:pPr>
              <a:buNone/>
            </a:pPr>
            <a:r>
              <a:rPr lang="en-US" sz="1800" u="sng" dirty="0" smtClean="0">
                <a:hlinkClick r:id="rId2" action="ppaction://hlinkfile"/>
              </a:rPr>
              <a:t>EXAMPLE:</a:t>
            </a:r>
            <a:endParaRPr lang="en-US" sz="1800" u="sng" dirty="0" smtClean="0"/>
          </a:p>
          <a:p>
            <a:pPr>
              <a:buNone/>
            </a:pPr>
            <a:endParaRPr lang="en-US" sz="1800" dirty="0" smtClean="0"/>
          </a:p>
          <a:p>
            <a:pPr>
              <a:buNone/>
            </a:pPr>
            <a:r>
              <a:rPr lang="en-US" sz="1800" dirty="0" smtClean="0"/>
              <a:t>&lt;html&gt;</a:t>
            </a:r>
          </a:p>
          <a:p>
            <a:pPr>
              <a:buNone/>
            </a:pPr>
            <a:r>
              <a:rPr lang="en-US" sz="1800" dirty="0" smtClean="0"/>
              <a:t>&lt;head&gt;&lt;title&gt;Definition List&lt;/title&gt; &lt;/head&gt;</a:t>
            </a:r>
          </a:p>
          <a:p>
            <a:pPr>
              <a:buNone/>
            </a:pPr>
            <a:r>
              <a:rPr lang="en-US" sz="1800" dirty="0" smtClean="0"/>
              <a:t>&lt;body&gt;</a:t>
            </a:r>
          </a:p>
          <a:p>
            <a:pPr>
              <a:buNone/>
            </a:pPr>
            <a:r>
              <a:rPr lang="en-US" sz="1800" dirty="0" smtClean="0"/>
              <a:t>&lt;DL&gt;</a:t>
            </a:r>
          </a:p>
          <a:p>
            <a:pPr>
              <a:buNone/>
            </a:pPr>
            <a:r>
              <a:rPr lang="en-US" sz="1800" dirty="0" smtClean="0"/>
              <a:t>&lt;DT&gt;HTML&lt;/DT&gt;</a:t>
            </a:r>
          </a:p>
          <a:p>
            <a:pPr>
              <a:buNone/>
            </a:pPr>
            <a:r>
              <a:rPr lang="en-US" sz="1800" dirty="0" smtClean="0"/>
              <a:t>&lt;DD&gt;</a:t>
            </a:r>
          </a:p>
          <a:p>
            <a:pPr>
              <a:buNone/>
            </a:pPr>
            <a:r>
              <a:rPr lang="en-US" sz="1800" dirty="0" smtClean="0"/>
              <a:t>	HTML is a scripting language which is used to create web pages.&lt;</a:t>
            </a:r>
            <a:r>
              <a:rPr lang="en-US" sz="1800" dirty="0" err="1" smtClean="0"/>
              <a:t>br</a:t>
            </a:r>
            <a:r>
              <a:rPr lang="en-US" sz="1800" dirty="0" smtClean="0"/>
              <a:t>/&gt;if you are thinking of creating your own web pages, you need to known at least basic HTML.</a:t>
            </a:r>
          </a:p>
          <a:p>
            <a:pPr>
              <a:buNone/>
            </a:pPr>
            <a:r>
              <a:rPr lang="en-US" sz="1800" dirty="0" smtClean="0"/>
              <a:t>&lt;/DD&gt;</a:t>
            </a:r>
          </a:p>
          <a:p>
            <a:pPr>
              <a:buNone/>
            </a:pPr>
            <a:r>
              <a:rPr lang="en-US" sz="1800" dirty="0" smtClean="0"/>
              <a:t>&lt;DT&gt;JAVA &lt;/DT&gt;</a:t>
            </a:r>
          </a:p>
          <a:p>
            <a:pPr>
              <a:buNone/>
            </a:pPr>
            <a:r>
              <a:rPr lang="en-US" sz="1800" dirty="0" smtClean="0"/>
              <a:t>&lt;DD&gt;</a:t>
            </a:r>
          </a:p>
          <a:p>
            <a:pPr>
              <a:buNone/>
            </a:pPr>
            <a:r>
              <a:rPr lang="en-US" sz="1800" dirty="0" smtClean="0"/>
              <a:t>	Java is an Object-Oriented Programming Language&lt;</a:t>
            </a:r>
            <a:r>
              <a:rPr lang="en-US" sz="1800" dirty="0" err="1" smtClean="0"/>
              <a:t>br</a:t>
            </a:r>
            <a:r>
              <a:rPr lang="en-US" sz="1800" dirty="0" smtClean="0"/>
              <a:t>/&gt; used to create robust Client/Server applications.</a:t>
            </a:r>
          </a:p>
          <a:p>
            <a:pPr>
              <a:buNone/>
            </a:pPr>
            <a:r>
              <a:rPr lang="en-US" sz="1800" dirty="0" smtClean="0"/>
              <a:t>&lt;/DD&gt;</a:t>
            </a:r>
          </a:p>
          <a:p>
            <a:pPr>
              <a:buNone/>
            </a:pPr>
            <a:r>
              <a:rPr lang="en-US" sz="1800" dirty="0" smtClean="0"/>
              <a:t>&lt;/DL&gt;</a:t>
            </a:r>
          </a:p>
          <a:p>
            <a:pPr>
              <a:buNone/>
            </a:pPr>
            <a:r>
              <a:rPr lang="en-US" sz="1800" dirty="0" smtClean="0"/>
              <a:t>&lt;/body&gt;</a:t>
            </a:r>
          </a:p>
          <a:p>
            <a:pPr>
              <a:buNone/>
            </a:pPr>
            <a:r>
              <a:rPr lang="en-US" sz="1800" dirty="0" smtClean="0"/>
              <a:t>&lt;/html&gt;</a:t>
            </a:r>
          </a:p>
          <a:p>
            <a:pPr>
              <a:buNone/>
            </a:pPr>
            <a:endParaRPr lang="en-US" sz="1800" dirty="0" smtClean="0"/>
          </a:p>
          <a:p>
            <a:pPr>
              <a:buNone/>
            </a:pPr>
            <a:r>
              <a:rPr lang="en-US" sz="1800" dirty="0" smtClean="0"/>
              <a:t> </a:t>
            </a:r>
          </a:p>
          <a:p>
            <a:pPr>
              <a:buNone/>
            </a:pPr>
            <a:endParaRPr lang="en-US" sz="1800" dirty="0"/>
          </a:p>
        </p:txBody>
      </p:sp>
    </p:spTree>
    <p:extLst>
      <p:ext uri="{BB962C8B-B14F-4D97-AF65-F5344CB8AC3E}">
        <p14:creationId xmlns:p14="http://schemas.microsoft.com/office/powerpoint/2010/main" val="168524365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908720"/>
            <a:ext cx="8280920"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77234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0026"/>
          </a:xfrm>
        </p:spPr>
        <p:txBody>
          <a:bodyPr>
            <a:normAutofit fontScale="90000"/>
          </a:bodyPr>
          <a:lstStyle/>
          <a:p>
            <a:r>
              <a:rPr lang="en-US" dirty="0" smtClean="0">
                <a:hlinkClick r:id="rId2" action="ppaction://hlinkfile"/>
              </a:rPr>
              <a:t>Tables</a:t>
            </a:r>
            <a:endParaRPr lang="en-US" dirty="0"/>
          </a:p>
        </p:txBody>
      </p:sp>
      <p:sp>
        <p:nvSpPr>
          <p:cNvPr id="3" name="Content Placeholder 2"/>
          <p:cNvSpPr>
            <a:spLocks noGrp="1"/>
          </p:cNvSpPr>
          <p:nvPr>
            <p:ph idx="1"/>
          </p:nvPr>
        </p:nvSpPr>
        <p:spPr>
          <a:xfrm>
            <a:off x="395536" y="476672"/>
            <a:ext cx="8568952" cy="5029200"/>
          </a:xfrm>
        </p:spPr>
        <p:txBody>
          <a:bodyPr>
            <a:noAutofit/>
          </a:bodyPr>
          <a:lstStyle/>
          <a:p>
            <a:pPr marL="0" indent="0">
              <a:buNone/>
            </a:pPr>
            <a:r>
              <a:rPr lang="en-US" sz="2000" b="1" u="sng" dirty="0" smtClean="0"/>
              <a:t>Example:</a:t>
            </a:r>
          </a:p>
          <a:p>
            <a:pPr marL="514350" indent="-514350">
              <a:buNone/>
            </a:pPr>
            <a:r>
              <a:rPr lang="en-US" sz="2000" dirty="0" smtClean="0"/>
              <a:t>&lt;html&gt;</a:t>
            </a:r>
          </a:p>
          <a:p>
            <a:pPr marL="514350" indent="-514350">
              <a:buNone/>
            </a:pPr>
            <a:r>
              <a:rPr lang="en-US" sz="2000" dirty="0" smtClean="0"/>
              <a:t>&lt;head&gt;</a:t>
            </a:r>
          </a:p>
          <a:p>
            <a:pPr marL="514350" indent="-514350">
              <a:buNone/>
            </a:pPr>
            <a:r>
              <a:rPr lang="en-US" sz="2000" dirty="0" smtClean="0"/>
              <a:t>      &lt;title&gt;HTML Tables&lt;/title&gt;</a:t>
            </a:r>
          </a:p>
          <a:p>
            <a:pPr marL="514350" indent="-514350">
              <a:buNone/>
            </a:pPr>
            <a:r>
              <a:rPr lang="en-US" sz="2000" dirty="0" smtClean="0"/>
              <a:t>   &lt;/head&gt;</a:t>
            </a:r>
          </a:p>
          <a:p>
            <a:pPr marL="514350" indent="-514350">
              <a:buNone/>
            </a:pPr>
            <a:r>
              <a:rPr lang="en-US" sz="2000" dirty="0" smtClean="0"/>
              <a:t>	&lt;body&gt;</a:t>
            </a:r>
          </a:p>
          <a:p>
            <a:pPr marL="514350" indent="-514350">
              <a:buNone/>
            </a:pPr>
            <a:r>
              <a:rPr lang="en-US" sz="2000" dirty="0" smtClean="0"/>
              <a:t>      &lt;table border = "1"&gt;</a:t>
            </a:r>
          </a:p>
          <a:p>
            <a:pPr marL="514350" indent="-514350">
              <a:buNone/>
            </a:pPr>
            <a:r>
              <a:rPr lang="en-US" sz="2000" dirty="0" smtClean="0"/>
              <a:t>         &lt;</a:t>
            </a:r>
            <a:r>
              <a:rPr lang="en-US" sz="2000" dirty="0" err="1" smtClean="0"/>
              <a:t>tr</a:t>
            </a:r>
            <a:r>
              <a:rPr lang="en-US" sz="2000" dirty="0" smtClean="0"/>
              <a:t>&gt;</a:t>
            </a:r>
          </a:p>
          <a:p>
            <a:pPr marL="514350" indent="-514350">
              <a:buNone/>
            </a:pPr>
            <a:r>
              <a:rPr lang="en-US" sz="2000" dirty="0" smtClean="0"/>
              <a:t>            &lt;td&gt;Row 1, Column 1&lt;/td&gt;</a:t>
            </a:r>
          </a:p>
          <a:p>
            <a:pPr marL="514350" indent="-514350">
              <a:buNone/>
            </a:pPr>
            <a:r>
              <a:rPr lang="en-US" sz="2000" dirty="0" smtClean="0"/>
              <a:t>            &lt;td&gt;Row 1, Column 2&lt;/td&gt;</a:t>
            </a:r>
          </a:p>
          <a:p>
            <a:pPr marL="514350" indent="-514350">
              <a:buNone/>
            </a:pPr>
            <a:r>
              <a:rPr lang="en-US" sz="2000" dirty="0" smtClean="0"/>
              <a:t>         &lt;/</a:t>
            </a:r>
            <a:r>
              <a:rPr lang="en-US" sz="2000" dirty="0" err="1" smtClean="0"/>
              <a:t>tr</a:t>
            </a:r>
            <a:r>
              <a:rPr lang="en-US" sz="2000" dirty="0" smtClean="0"/>
              <a:t>&gt;</a:t>
            </a:r>
          </a:p>
          <a:p>
            <a:pPr marL="514350" indent="-514350">
              <a:buNone/>
            </a:pPr>
            <a:r>
              <a:rPr lang="en-US" sz="2000" dirty="0" smtClean="0"/>
              <a:t>         &lt;</a:t>
            </a:r>
            <a:r>
              <a:rPr lang="en-US" sz="2000" dirty="0" err="1" smtClean="0"/>
              <a:t>tr</a:t>
            </a:r>
            <a:r>
              <a:rPr lang="en-US" sz="2000" dirty="0" smtClean="0"/>
              <a:t>&gt;</a:t>
            </a:r>
          </a:p>
          <a:p>
            <a:pPr marL="514350" indent="-514350">
              <a:buNone/>
            </a:pPr>
            <a:r>
              <a:rPr lang="en-US" sz="2000" dirty="0" smtClean="0"/>
              <a:t>            &lt;td&gt;Row 2, Column 1&lt;/td&gt;</a:t>
            </a:r>
          </a:p>
          <a:p>
            <a:pPr marL="514350" indent="-514350">
              <a:buNone/>
            </a:pPr>
            <a:r>
              <a:rPr lang="en-US" sz="2000" dirty="0" smtClean="0"/>
              <a:t>            &lt;td&gt;Row 2, Column 2&lt;/td&gt;</a:t>
            </a:r>
          </a:p>
          <a:p>
            <a:pPr marL="514350" indent="-514350">
              <a:buNone/>
            </a:pPr>
            <a:r>
              <a:rPr lang="en-US" sz="2000" dirty="0" smtClean="0"/>
              <a:t>         &lt;/</a:t>
            </a:r>
            <a:r>
              <a:rPr lang="en-US" sz="2000" dirty="0" err="1" smtClean="0"/>
              <a:t>tr</a:t>
            </a:r>
            <a:r>
              <a:rPr lang="en-US" sz="2000" dirty="0" smtClean="0"/>
              <a:t>&gt;</a:t>
            </a:r>
          </a:p>
          <a:p>
            <a:pPr marL="514350" indent="-514350">
              <a:buNone/>
            </a:pPr>
            <a:r>
              <a:rPr lang="en-US" sz="2000" dirty="0" smtClean="0"/>
              <a:t>      &lt;/table&gt;</a:t>
            </a:r>
          </a:p>
          <a:p>
            <a:pPr marL="514350" indent="-514350">
              <a:buNone/>
            </a:pPr>
            <a:r>
              <a:rPr lang="en-US" sz="2000" dirty="0" smtClean="0"/>
              <a:t>      &lt;/body&gt;</a:t>
            </a:r>
          </a:p>
          <a:p>
            <a:pPr marL="514350" indent="-514350">
              <a:buNone/>
            </a:pPr>
            <a:r>
              <a:rPr lang="en-US" sz="2000" dirty="0" smtClean="0"/>
              <a:t>&lt;/html&gt;</a:t>
            </a:r>
            <a:endParaRPr lang="en-US" sz="2000" dirty="0"/>
          </a:p>
        </p:txBody>
      </p:sp>
    </p:spTree>
    <p:extLst>
      <p:ext uri="{BB962C8B-B14F-4D97-AF65-F5344CB8AC3E}">
        <p14:creationId xmlns:p14="http://schemas.microsoft.com/office/powerpoint/2010/main" val="386069863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980728"/>
            <a:ext cx="7200800" cy="3381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08842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rmAutofit fontScale="90000"/>
          </a:bodyPr>
          <a:lstStyle/>
          <a:p>
            <a:r>
              <a:rPr lang="en-US" dirty="0" smtClean="0">
                <a:hlinkClick r:id="rId2" action="ppaction://hlinkfile"/>
              </a:rPr>
              <a:t>Table heading</a:t>
            </a:r>
            <a:endParaRPr lang="en-US" dirty="0"/>
          </a:p>
        </p:txBody>
      </p:sp>
      <p:sp>
        <p:nvSpPr>
          <p:cNvPr id="3" name="Content Placeholder 2"/>
          <p:cNvSpPr>
            <a:spLocks noGrp="1"/>
          </p:cNvSpPr>
          <p:nvPr>
            <p:ph idx="1"/>
          </p:nvPr>
        </p:nvSpPr>
        <p:spPr>
          <a:xfrm>
            <a:off x="323528" y="764704"/>
            <a:ext cx="8229600" cy="4754563"/>
          </a:xfrm>
        </p:spPr>
        <p:txBody>
          <a:bodyPr>
            <a:noAutofit/>
          </a:bodyPr>
          <a:lstStyle/>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  &lt;head&gt;</a:t>
            </a:r>
          </a:p>
          <a:p>
            <a:pPr>
              <a:buNone/>
            </a:pPr>
            <a:r>
              <a:rPr lang="en-US" sz="2000" dirty="0" smtClean="0">
                <a:latin typeface="Times New Roman" pitchFamily="18" charset="0"/>
                <a:cs typeface="Times New Roman" pitchFamily="18" charset="0"/>
              </a:rPr>
              <a:t>      &lt;title&gt;HTML Table Header&lt;/title&gt;</a:t>
            </a:r>
          </a:p>
          <a:p>
            <a:pPr>
              <a:buNone/>
            </a:pPr>
            <a:r>
              <a:rPr lang="en-US" sz="2000" dirty="0" smtClean="0">
                <a:latin typeface="Times New Roman" pitchFamily="18" charset="0"/>
                <a:cs typeface="Times New Roman" pitchFamily="18" charset="0"/>
              </a:rPr>
              <a:t>   &lt;/head&gt;</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&lt;body&gt;</a:t>
            </a:r>
          </a:p>
          <a:p>
            <a:pPr>
              <a:buNone/>
            </a:pPr>
            <a:r>
              <a:rPr lang="en-US" sz="2000" dirty="0" smtClean="0">
                <a:latin typeface="Times New Roman" pitchFamily="18" charset="0"/>
                <a:cs typeface="Times New Roman" pitchFamily="18" charset="0"/>
              </a:rPr>
              <a:t>      &lt;table border = "1"&gt;</a:t>
            </a:r>
          </a:p>
          <a:p>
            <a:pPr>
              <a:buNone/>
            </a:pPr>
            <a:r>
              <a:rPr lang="en-US" sz="2000" dirty="0" smtClean="0">
                <a:latin typeface="Times New Roman" pitchFamily="18" charset="0"/>
                <a:cs typeface="Times New Roman" pitchFamily="18" charset="0"/>
              </a:rPr>
              <a:t>         &lt;</a:t>
            </a:r>
            <a:r>
              <a:rPr lang="en-US" sz="2000" dirty="0" err="1" smtClean="0">
                <a:latin typeface="Times New Roman" pitchFamily="18" charset="0"/>
                <a:cs typeface="Times New Roman" pitchFamily="18" charset="0"/>
              </a:rPr>
              <a:t>tr</a:t>
            </a:r>
            <a:r>
              <a:rPr lang="en-US" sz="2000" dirty="0" smtClean="0">
                <a:latin typeface="Times New Roman" pitchFamily="18" charset="0"/>
                <a:cs typeface="Times New Roman" pitchFamily="18" charset="0"/>
              </a:rPr>
              <a:t>&gt;</a:t>
            </a:r>
          </a:p>
          <a:p>
            <a:pPr>
              <a:buNone/>
            </a:pPr>
            <a:r>
              <a:rPr lang="en-US" sz="2000" dirty="0" smtClean="0">
                <a:latin typeface="Times New Roman" pitchFamily="18" charset="0"/>
                <a:cs typeface="Times New Roman" pitchFamily="18" charset="0"/>
              </a:rPr>
              <a:t>            &lt;</a:t>
            </a:r>
            <a:r>
              <a:rPr lang="en-US" sz="2000" dirty="0" err="1"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&gt;Name&lt;/</a:t>
            </a:r>
            <a:r>
              <a:rPr lang="en-US" sz="2000" dirty="0" err="1"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&gt;</a:t>
            </a:r>
          </a:p>
          <a:p>
            <a:pPr>
              <a:buNone/>
            </a:pPr>
            <a:r>
              <a:rPr lang="en-US" sz="2000" dirty="0" smtClean="0">
                <a:latin typeface="Times New Roman" pitchFamily="18" charset="0"/>
                <a:cs typeface="Times New Roman" pitchFamily="18" charset="0"/>
              </a:rPr>
              <a:t>            &lt;</a:t>
            </a:r>
            <a:r>
              <a:rPr lang="en-US" sz="2000" dirty="0" err="1"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&gt;Salary&lt;/</a:t>
            </a:r>
            <a:r>
              <a:rPr lang="en-US" sz="2000" dirty="0" err="1"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&gt;</a:t>
            </a:r>
          </a:p>
          <a:p>
            <a:pPr>
              <a:buNone/>
            </a:pPr>
            <a:r>
              <a:rPr lang="en-US" sz="2000" dirty="0" smtClean="0">
                <a:latin typeface="Times New Roman" pitchFamily="18" charset="0"/>
                <a:cs typeface="Times New Roman" pitchFamily="18" charset="0"/>
              </a:rPr>
              <a:t>         &lt;/</a:t>
            </a:r>
            <a:r>
              <a:rPr lang="en-US" sz="2000" dirty="0" err="1" smtClean="0">
                <a:latin typeface="Times New Roman" pitchFamily="18" charset="0"/>
                <a:cs typeface="Times New Roman" pitchFamily="18" charset="0"/>
              </a:rPr>
              <a:t>tr</a:t>
            </a:r>
            <a:r>
              <a:rPr lang="en-US" sz="2000" dirty="0" smtClean="0">
                <a:latin typeface="Times New Roman" pitchFamily="18" charset="0"/>
                <a:cs typeface="Times New Roman" pitchFamily="18" charset="0"/>
              </a:rPr>
              <a:t>&gt;</a:t>
            </a:r>
          </a:p>
          <a:p>
            <a:pPr>
              <a:buNone/>
            </a:pPr>
            <a:r>
              <a:rPr lang="en-US" sz="2000" dirty="0" smtClean="0">
                <a:latin typeface="Times New Roman" pitchFamily="18" charset="0"/>
                <a:cs typeface="Times New Roman" pitchFamily="18" charset="0"/>
              </a:rPr>
              <a:t>         &lt;</a:t>
            </a:r>
            <a:r>
              <a:rPr lang="en-US" sz="2000" dirty="0" err="1" smtClean="0">
                <a:latin typeface="Times New Roman" pitchFamily="18" charset="0"/>
                <a:cs typeface="Times New Roman" pitchFamily="18" charset="0"/>
              </a:rPr>
              <a:t>tr</a:t>
            </a:r>
            <a:r>
              <a:rPr lang="en-US" sz="2000" dirty="0" smtClean="0">
                <a:latin typeface="Times New Roman" pitchFamily="18" charset="0"/>
                <a:cs typeface="Times New Roman" pitchFamily="18" charset="0"/>
              </a:rPr>
              <a:t>&gt;</a:t>
            </a:r>
          </a:p>
          <a:p>
            <a:pPr>
              <a:buNone/>
            </a:pPr>
            <a:r>
              <a:rPr lang="en-US" sz="2000" dirty="0" smtClean="0">
                <a:latin typeface="Times New Roman" pitchFamily="18" charset="0"/>
                <a:cs typeface="Times New Roman" pitchFamily="18" charset="0"/>
              </a:rPr>
              <a:t>            &lt;td&gt;</a:t>
            </a:r>
            <a:r>
              <a:rPr lang="en-US" sz="2000" dirty="0" err="1" smtClean="0">
                <a:latin typeface="Times New Roman" pitchFamily="18" charset="0"/>
                <a:cs typeface="Times New Roman" pitchFamily="18" charset="0"/>
              </a:rPr>
              <a:t>Ramesh</a:t>
            </a:r>
            <a:r>
              <a:rPr lang="en-US" sz="2000" dirty="0" smtClean="0">
                <a:latin typeface="Times New Roman" pitchFamily="18" charset="0"/>
                <a:cs typeface="Times New Roman" pitchFamily="18" charset="0"/>
              </a:rPr>
              <a:t> Raman&lt;/td&gt;</a:t>
            </a:r>
          </a:p>
          <a:p>
            <a:pPr>
              <a:buNone/>
            </a:pPr>
            <a:r>
              <a:rPr lang="en-US" sz="2000" dirty="0" smtClean="0">
                <a:latin typeface="Times New Roman" pitchFamily="18" charset="0"/>
                <a:cs typeface="Times New Roman" pitchFamily="18" charset="0"/>
              </a:rPr>
              <a:t>            &lt;td&gt;5000&lt;/td&gt;</a:t>
            </a:r>
          </a:p>
          <a:p>
            <a:pPr>
              <a:buNone/>
            </a:pPr>
            <a:r>
              <a:rPr lang="en-US" sz="2000" dirty="0" smtClean="0">
                <a:latin typeface="Times New Roman" pitchFamily="18" charset="0"/>
                <a:cs typeface="Times New Roman" pitchFamily="18" charset="0"/>
              </a:rPr>
              <a:t>         &lt;/</a:t>
            </a:r>
            <a:r>
              <a:rPr lang="en-US" sz="2000" dirty="0" err="1" smtClean="0">
                <a:latin typeface="Times New Roman" pitchFamily="18" charset="0"/>
                <a:cs typeface="Times New Roman" pitchFamily="18" charset="0"/>
              </a:rPr>
              <a:t>tr</a:t>
            </a:r>
            <a:r>
              <a:rPr lang="en-US" sz="2000" dirty="0" smtClean="0">
                <a:latin typeface="Times New Roman" pitchFamily="18" charset="0"/>
                <a:cs typeface="Times New Roman" pitchFamily="18" charset="0"/>
              </a:rPr>
              <a:t>&gt;</a:t>
            </a:r>
          </a:p>
          <a:p>
            <a:pPr>
              <a:buNone/>
            </a:pPr>
            <a:r>
              <a:rPr lang="en-US" sz="2000" dirty="0" smtClean="0">
                <a:latin typeface="Times New Roman" pitchFamily="18" charset="0"/>
                <a:cs typeface="Times New Roman" pitchFamily="18" charset="0"/>
              </a:rPr>
              <a:t>         </a:t>
            </a:r>
          </a:p>
        </p:txBody>
      </p:sp>
    </p:spTree>
    <p:extLst>
      <p:ext uri="{BB962C8B-B14F-4D97-AF65-F5344CB8AC3E}">
        <p14:creationId xmlns:p14="http://schemas.microsoft.com/office/powerpoint/2010/main" val="353461953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856984" cy="6480720"/>
          </a:xfrm>
        </p:spPr>
        <p:txBody>
          <a:bodyPr>
            <a:normAutofit/>
          </a:bodyPr>
          <a:lstStyle/>
          <a:p>
            <a:pPr>
              <a:buNone/>
            </a:pP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None/>
            </a:pPr>
            <a:r>
              <a:rPr lang="en-US" sz="2000" dirty="0">
                <a:latin typeface="Times New Roman" pitchFamily="18" charset="0"/>
                <a:cs typeface="Times New Roman" pitchFamily="18" charset="0"/>
              </a:rPr>
              <a:t>            &lt;td&gt;</a:t>
            </a:r>
            <a:r>
              <a:rPr lang="en-US" sz="2000" dirty="0" err="1">
                <a:latin typeface="Times New Roman" pitchFamily="18" charset="0"/>
                <a:cs typeface="Times New Roman" pitchFamily="18" charset="0"/>
              </a:rPr>
              <a:t>Shabbir</a:t>
            </a:r>
            <a:r>
              <a:rPr lang="en-US" sz="2000" dirty="0">
                <a:latin typeface="Times New Roman" pitchFamily="18" charset="0"/>
                <a:cs typeface="Times New Roman" pitchFamily="18" charset="0"/>
              </a:rPr>
              <a:t> Hussein&lt;/td&gt;</a:t>
            </a:r>
          </a:p>
          <a:p>
            <a:pPr>
              <a:buNone/>
            </a:pPr>
            <a:r>
              <a:rPr lang="en-US" sz="2000" dirty="0">
                <a:latin typeface="Times New Roman" pitchFamily="18" charset="0"/>
                <a:cs typeface="Times New Roman" pitchFamily="18" charset="0"/>
              </a:rPr>
              <a:t>            &lt;td&gt;7000&lt;/td&gt;</a:t>
            </a:r>
          </a:p>
          <a:p>
            <a:pPr>
              <a:buNone/>
            </a:pP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None/>
            </a:pPr>
            <a:r>
              <a:rPr lang="en-US" sz="2000" dirty="0">
                <a:latin typeface="Times New Roman" pitchFamily="18" charset="0"/>
                <a:cs typeface="Times New Roman" pitchFamily="18" charset="0"/>
              </a:rPr>
              <a:t>      &lt;/table&gt;</a:t>
            </a:r>
          </a:p>
          <a:p>
            <a:pPr>
              <a:buNone/>
            </a:pPr>
            <a:r>
              <a:rPr lang="en-US" sz="2000" dirty="0">
                <a:latin typeface="Times New Roman" pitchFamily="18" charset="0"/>
                <a:cs typeface="Times New Roman" pitchFamily="18" charset="0"/>
              </a:rPr>
              <a:t>   &lt;/body&gt;</a:t>
            </a:r>
          </a:p>
          <a:p>
            <a:pPr>
              <a:buNone/>
            </a:pP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&lt;/html&gt;</a:t>
            </a:r>
            <a:endParaRPr lang="en-IN"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717032"/>
            <a:ext cx="8352928"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3801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pPr marL="0" indent="0">
              <a:buNone/>
            </a:pPr>
            <a:r>
              <a:rPr lang="en-US" sz="2000" b="1" u="sng" dirty="0"/>
              <a:t>HTML Paragraphs</a:t>
            </a:r>
          </a:p>
          <a:p>
            <a:r>
              <a:rPr lang="en-US" sz="2000" dirty="0"/>
              <a:t>HTML paragraphs are defined with the &lt;p&gt; tag:</a:t>
            </a:r>
          </a:p>
          <a:p>
            <a:pPr marL="0" indent="0">
              <a:buNone/>
            </a:pPr>
            <a:r>
              <a:rPr lang="en-US" sz="2000" dirty="0" smtClean="0"/>
              <a:t>EXAMPLE: </a:t>
            </a:r>
          </a:p>
          <a:p>
            <a:pPr marL="0" indent="0">
              <a:buNone/>
            </a:pPr>
            <a:r>
              <a:rPr lang="en-US" sz="2000" dirty="0" smtClean="0"/>
              <a:t>&lt;!DOCTYPE html&gt;</a:t>
            </a:r>
          </a:p>
          <a:p>
            <a:pPr marL="0" indent="0">
              <a:buNone/>
            </a:pPr>
            <a:r>
              <a:rPr lang="en-US" sz="2000" dirty="0" smtClean="0"/>
              <a:t>&lt;html&gt;</a:t>
            </a:r>
          </a:p>
          <a:p>
            <a:pPr marL="0" indent="0">
              <a:buNone/>
            </a:pPr>
            <a:r>
              <a:rPr lang="en-US" sz="2000" dirty="0" smtClean="0"/>
              <a:t>&lt;body&gt;</a:t>
            </a:r>
          </a:p>
          <a:p>
            <a:pPr marL="0" indent="0">
              <a:buNone/>
            </a:pPr>
            <a:endParaRPr lang="en-US" sz="2000" dirty="0" smtClean="0"/>
          </a:p>
          <a:p>
            <a:pPr marL="0" indent="0">
              <a:buNone/>
            </a:pPr>
            <a:r>
              <a:rPr lang="en-US" sz="2000" dirty="0" smtClean="0"/>
              <a:t>&lt;p&gt;This is a paragraph.&lt;/p&gt;</a:t>
            </a:r>
          </a:p>
          <a:p>
            <a:pPr marL="0" indent="0">
              <a:buNone/>
            </a:pPr>
            <a:r>
              <a:rPr lang="en-US" sz="2000" dirty="0" smtClean="0"/>
              <a:t>&lt;p&gt;This is another paragraph.&lt;/p&gt;</a:t>
            </a:r>
          </a:p>
          <a:p>
            <a:pPr marL="0" indent="0">
              <a:buNone/>
            </a:pPr>
            <a:endParaRPr lang="en-US" sz="2000" dirty="0" smtClean="0"/>
          </a:p>
          <a:p>
            <a:pPr marL="0" indent="0">
              <a:buNone/>
            </a:pPr>
            <a:r>
              <a:rPr lang="en-US" sz="2000" dirty="0" smtClean="0"/>
              <a:t>&lt;/body&gt;</a:t>
            </a:r>
          </a:p>
          <a:p>
            <a:pPr marL="0" indent="0">
              <a:buNone/>
            </a:pPr>
            <a:r>
              <a:rPr lang="en-US" sz="2000" dirty="0" smtClean="0"/>
              <a:t>&lt;/html&gt;</a:t>
            </a:r>
            <a:endParaRPr lang="en-IN" sz="2000" dirty="0"/>
          </a:p>
        </p:txBody>
      </p:sp>
    </p:spTree>
    <p:extLst>
      <p:ext uri="{BB962C8B-B14F-4D97-AF65-F5344CB8AC3E}">
        <p14:creationId xmlns:p14="http://schemas.microsoft.com/office/powerpoint/2010/main" val="397702222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u="sng" dirty="0" err="1"/>
              <a:t>Cellpadding</a:t>
            </a:r>
            <a:r>
              <a:rPr lang="en-US" u="sng" dirty="0"/>
              <a:t> and </a:t>
            </a:r>
            <a:r>
              <a:rPr lang="en-US" u="sng" dirty="0" err="1"/>
              <a:t>Cellspacing</a:t>
            </a:r>
            <a:r>
              <a:rPr lang="en-US" u="sng" dirty="0"/>
              <a:t> Attributes</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lnSpc>
                <a:spcPct val="150000"/>
              </a:lnSpc>
              <a:buNone/>
            </a:pPr>
            <a:r>
              <a:rPr lang="en-US" sz="2800" dirty="0" smtClean="0">
                <a:latin typeface="Times New Roman" pitchFamily="18" charset="0"/>
                <a:cs typeface="Times New Roman" pitchFamily="18" charset="0"/>
              </a:rPr>
              <a:t> Attributes called</a:t>
            </a:r>
            <a:r>
              <a:rPr lang="en-US" sz="2800" dirty="0">
                <a:latin typeface="Times New Roman" pitchFamily="18" charset="0"/>
                <a:cs typeface="Times New Roman" pitchFamily="18" charset="0"/>
              </a:rPr>
              <a:t> </a:t>
            </a:r>
            <a:r>
              <a:rPr lang="en-US" sz="2800" i="1" dirty="0" err="1">
                <a:latin typeface="Times New Roman" pitchFamily="18" charset="0"/>
                <a:cs typeface="Times New Roman" pitchFamily="18" charset="0"/>
              </a:rPr>
              <a:t>cellpadding</a:t>
            </a:r>
            <a:r>
              <a:rPr lang="en-US" sz="2800" dirty="0">
                <a:latin typeface="Times New Roman" pitchFamily="18" charset="0"/>
                <a:cs typeface="Times New Roman" pitchFamily="18" charset="0"/>
              </a:rPr>
              <a:t> and </a:t>
            </a:r>
            <a:r>
              <a:rPr lang="en-US" sz="2800" i="1" dirty="0" err="1">
                <a:latin typeface="Times New Roman" pitchFamily="18" charset="0"/>
                <a:cs typeface="Times New Roman" pitchFamily="18" charset="0"/>
              </a:rPr>
              <a:t>cellspacing</a:t>
            </a:r>
            <a:r>
              <a:rPr lang="en-US" sz="2800" dirty="0">
                <a:latin typeface="Times New Roman" pitchFamily="18" charset="0"/>
                <a:cs typeface="Times New Roman" pitchFamily="18" charset="0"/>
              </a:rPr>
              <a:t> which you will use to adjust the white space in your table cells. The </a:t>
            </a:r>
            <a:r>
              <a:rPr lang="en-US" sz="2800" dirty="0" err="1">
                <a:latin typeface="Times New Roman" pitchFamily="18" charset="0"/>
                <a:cs typeface="Times New Roman" pitchFamily="18" charset="0"/>
              </a:rPr>
              <a:t>cellspacing</a:t>
            </a:r>
            <a:r>
              <a:rPr lang="en-US" sz="2800" dirty="0">
                <a:latin typeface="Times New Roman" pitchFamily="18" charset="0"/>
                <a:cs typeface="Times New Roman" pitchFamily="18" charset="0"/>
              </a:rPr>
              <a:t> attribute defines space between table cells, while </a:t>
            </a:r>
            <a:r>
              <a:rPr lang="en-US" sz="2800" dirty="0" err="1">
                <a:latin typeface="Times New Roman" pitchFamily="18" charset="0"/>
                <a:cs typeface="Times New Roman" pitchFamily="18" charset="0"/>
              </a:rPr>
              <a:t>cellpadding</a:t>
            </a:r>
            <a:r>
              <a:rPr lang="en-US" sz="2800" dirty="0">
                <a:latin typeface="Times New Roman" pitchFamily="18" charset="0"/>
                <a:cs typeface="Times New Roman" pitchFamily="18" charset="0"/>
              </a:rPr>
              <a:t> represents the distance between cell borders and the content within a cell.</a:t>
            </a:r>
          </a:p>
        </p:txBody>
      </p:sp>
    </p:spTree>
    <p:extLst>
      <p:ext uri="{BB962C8B-B14F-4D97-AF65-F5344CB8AC3E}">
        <p14:creationId xmlns:p14="http://schemas.microsoft.com/office/powerpoint/2010/main" val="139295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229600" cy="6172200"/>
          </a:xfrm>
        </p:spPr>
        <p:txBody>
          <a:bodyPr>
            <a:normAutofit fontScale="47500" lnSpcReduction="20000"/>
          </a:bodyPr>
          <a:lstStyle/>
          <a:p>
            <a:pPr>
              <a:buNone/>
            </a:pPr>
            <a:r>
              <a:rPr lang="en-US" b="1" u="sng" dirty="0" smtClean="0">
                <a:hlinkClick r:id="rId2" action="ppaction://hlinkfile"/>
              </a:rPr>
              <a:t>Example</a:t>
            </a:r>
            <a:endParaRPr lang="en-US" b="1" u="sng" dirty="0" smtClean="0"/>
          </a:p>
          <a:p>
            <a:pPr>
              <a:buNone/>
            </a:pPr>
            <a:endParaRPr lang="en-US" dirty="0"/>
          </a:p>
          <a:p>
            <a:pPr>
              <a:buNone/>
            </a:pPr>
            <a:r>
              <a:rPr lang="en-US" dirty="0" smtClean="0"/>
              <a:t>&lt;html&gt;</a:t>
            </a:r>
          </a:p>
          <a:p>
            <a:pPr>
              <a:buNone/>
            </a:pPr>
            <a:r>
              <a:rPr lang="en-US" dirty="0" smtClean="0"/>
              <a:t>   &lt;head&gt;</a:t>
            </a:r>
          </a:p>
          <a:p>
            <a:pPr>
              <a:buNone/>
            </a:pPr>
            <a:r>
              <a:rPr lang="en-US" dirty="0" smtClean="0"/>
              <a:t>      &lt;title&gt;HTML Table </a:t>
            </a:r>
            <a:r>
              <a:rPr lang="en-US" dirty="0" err="1" smtClean="0"/>
              <a:t>Cellpadding</a:t>
            </a:r>
            <a:r>
              <a:rPr lang="en-US" dirty="0" smtClean="0"/>
              <a:t>&lt;/title&gt;</a:t>
            </a:r>
          </a:p>
          <a:p>
            <a:pPr>
              <a:buNone/>
            </a:pPr>
            <a:r>
              <a:rPr lang="en-US" dirty="0" smtClean="0"/>
              <a:t>   &lt;/head&gt;</a:t>
            </a:r>
          </a:p>
          <a:p>
            <a:pPr>
              <a:buNone/>
            </a:pPr>
            <a:r>
              <a:rPr lang="en-US" dirty="0" smtClean="0"/>
              <a:t>	</a:t>
            </a:r>
          </a:p>
          <a:p>
            <a:pPr>
              <a:buNone/>
            </a:pPr>
            <a:r>
              <a:rPr lang="en-US" dirty="0" smtClean="0"/>
              <a:t>   &lt;body&gt;</a:t>
            </a:r>
          </a:p>
          <a:p>
            <a:pPr>
              <a:buNone/>
            </a:pPr>
            <a:r>
              <a:rPr lang="en-US" dirty="0" smtClean="0"/>
              <a:t>      &lt;table border = "1" </a:t>
            </a:r>
            <a:r>
              <a:rPr lang="en-US" dirty="0" err="1" smtClean="0"/>
              <a:t>cellpadding</a:t>
            </a:r>
            <a:r>
              <a:rPr lang="en-US" dirty="0" smtClean="0"/>
              <a:t> = "5" </a:t>
            </a:r>
            <a:r>
              <a:rPr lang="en-US" dirty="0" err="1" smtClean="0"/>
              <a:t>cellspacing</a:t>
            </a:r>
            <a:r>
              <a:rPr lang="en-US" dirty="0" smtClean="0"/>
              <a:t> = "5"&gt;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th</a:t>
            </a:r>
            <a:r>
              <a:rPr lang="en-US" dirty="0" smtClean="0"/>
              <a:t>&gt;Name&lt;/</a:t>
            </a:r>
            <a:r>
              <a:rPr lang="en-US" dirty="0" err="1" smtClean="0"/>
              <a:t>th</a:t>
            </a:r>
            <a:r>
              <a:rPr lang="en-US" dirty="0" smtClean="0"/>
              <a:t>&gt;</a:t>
            </a:r>
          </a:p>
          <a:p>
            <a:pPr>
              <a:buNone/>
            </a:pPr>
            <a:r>
              <a:rPr lang="en-US" dirty="0" smtClean="0"/>
              <a:t>            &lt;</a:t>
            </a:r>
            <a:r>
              <a:rPr lang="en-US" dirty="0" err="1" smtClean="0"/>
              <a:t>th</a:t>
            </a:r>
            <a:r>
              <a:rPr lang="en-US" dirty="0" smtClean="0"/>
              <a:t>&gt;Salary&lt;/</a:t>
            </a:r>
            <a:r>
              <a:rPr lang="en-US" dirty="0" err="1" smtClean="0"/>
              <a:t>th</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a:t>
            </a:r>
            <a:r>
              <a:rPr lang="en-US" dirty="0" err="1" smtClean="0"/>
              <a:t>Ramesh</a:t>
            </a:r>
            <a:r>
              <a:rPr lang="en-US" dirty="0" smtClean="0"/>
              <a:t> Raman&lt;/td&gt;</a:t>
            </a:r>
          </a:p>
          <a:p>
            <a:pPr>
              <a:buNone/>
            </a:pPr>
            <a:r>
              <a:rPr lang="en-US" dirty="0" smtClean="0"/>
              <a:t>            &lt;td&gt;5000&lt;/td&gt;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a:t>
            </a:r>
            <a:r>
              <a:rPr lang="en-US" dirty="0" err="1" smtClean="0"/>
              <a:t>Shabbir</a:t>
            </a:r>
            <a:r>
              <a:rPr lang="en-US" dirty="0" smtClean="0"/>
              <a:t> Hussein&lt;/td&gt;</a:t>
            </a:r>
          </a:p>
          <a:p>
            <a:pPr>
              <a:buNone/>
            </a:pPr>
            <a:r>
              <a:rPr lang="en-US" dirty="0" smtClean="0"/>
              <a:t>            &lt;td&gt;7000&lt;/td&gt;</a:t>
            </a:r>
          </a:p>
          <a:p>
            <a:pPr>
              <a:buNone/>
            </a:pPr>
            <a:r>
              <a:rPr lang="en-US" dirty="0" smtClean="0"/>
              <a:t>         &lt;/</a:t>
            </a:r>
            <a:r>
              <a:rPr lang="en-US" dirty="0" err="1" smtClean="0"/>
              <a:t>tr</a:t>
            </a:r>
            <a:r>
              <a:rPr lang="en-US" dirty="0" smtClean="0"/>
              <a:t>&gt;</a:t>
            </a:r>
          </a:p>
          <a:p>
            <a:pPr>
              <a:buNone/>
            </a:pPr>
            <a:r>
              <a:rPr lang="en-US" dirty="0" smtClean="0"/>
              <a:t>      &lt;/table&gt;</a:t>
            </a:r>
          </a:p>
          <a:p>
            <a:pPr>
              <a:buNone/>
            </a:pPr>
            <a:r>
              <a:rPr lang="en-US" dirty="0" smtClean="0"/>
              <a:t>   &lt;/body&gt;</a:t>
            </a:r>
          </a:p>
          <a:p>
            <a:pPr>
              <a:buNone/>
            </a:pPr>
            <a:r>
              <a:rPr lang="en-US" dirty="0" smtClean="0"/>
              <a:t>	</a:t>
            </a:r>
          </a:p>
          <a:p>
            <a:pPr>
              <a:buNone/>
            </a:pPr>
            <a:r>
              <a:rPr lang="en-US" dirty="0" smtClean="0"/>
              <a:t>&lt;/html&gt;</a:t>
            </a:r>
            <a:endParaRPr lang="en-US" dirty="0"/>
          </a:p>
        </p:txBody>
      </p:sp>
    </p:spTree>
    <p:extLst>
      <p:ext uri="{BB962C8B-B14F-4D97-AF65-F5344CB8AC3E}">
        <p14:creationId xmlns:p14="http://schemas.microsoft.com/office/powerpoint/2010/main" val="166138135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548680"/>
            <a:ext cx="7776864"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116288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normAutofit fontScale="90000"/>
          </a:bodyPr>
          <a:lstStyle/>
          <a:p>
            <a:r>
              <a:rPr lang="en-US" u="sng" dirty="0" err="1"/>
              <a:t>Colspan</a:t>
            </a:r>
            <a:r>
              <a:rPr lang="en-US" u="sng" dirty="0"/>
              <a:t> and </a:t>
            </a:r>
            <a:r>
              <a:rPr lang="en-US" u="sng" dirty="0" err="1"/>
              <a:t>Rowspan</a:t>
            </a:r>
            <a:r>
              <a:rPr lang="en-US" u="sng" dirty="0"/>
              <a:t> Attributes</a:t>
            </a:r>
            <a:r>
              <a:rPr lang="en-US" dirty="0"/>
              <a:t/>
            </a:r>
            <a:br>
              <a:rPr lang="en-US" dirty="0"/>
            </a:br>
            <a:endParaRPr lang="en-US" dirty="0"/>
          </a:p>
        </p:txBody>
      </p:sp>
      <p:sp>
        <p:nvSpPr>
          <p:cNvPr id="3" name="Content Placeholder 2"/>
          <p:cNvSpPr>
            <a:spLocks noGrp="1"/>
          </p:cNvSpPr>
          <p:nvPr>
            <p:ph idx="1"/>
          </p:nvPr>
        </p:nvSpPr>
        <p:spPr>
          <a:xfrm>
            <a:off x="251520" y="980728"/>
            <a:ext cx="8712968" cy="5616624"/>
          </a:xfrm>
        </p:spPr>
        <p:txBody>
          <a:bodyPr>
            <a:normAutofit fontScale="92500" lnSpcReduction="10000"/>
          </a:bodyPr>
          <a:lstStyle/>
          <a:p>
            <a:pPr algn="just">
              <a:lnSpc>
                <a:spcPct val="150000"/>
              </a:lnSpc>
              <a:buNone/>
            </a:pPr>
            <a:r>
              <a:rPr lang="en-US" sz="2000" dirty="0" smtClean="0">
                <a:latin typeface="Times New Roman" pitchFamily="18" charset="0"/>
                <a:cs typeface="Times New Roman" pitchFamily="18" charset="0"/>
              </a:rPr>
              <a:t>	You </a:t>
            </a:r>
            <a:r>
              <a:rPr lang="en-US" sz="2000" dirty="0">
                <a:latin typeface="Times New Roman" pitchFamily="18" charset="0"/>
                <a:cs typeface="Times New Roman" pitchFamily="18" charset="0"/>
              </a:rPr>
              <a:t>will use </a:t>
            </a:r>
            <a:r>
              <a:rPr lang="en-US" sz="2000" b="1" dirty="0" err="1">
                <a:latin typeface="Times New Roman" pitchFamily="18" charset="0"/>
                <a:cs typeface="Times New Roman" pitchFamily="18" charset="0"/>
              </a:rPr>
              <a:t>colspan</a:t>
            </a:r>
            <a:r>
              <a:rPr lang="en-US" sz="2000" dirty="0">
                <a:latin typeface="Times New Roman" pitchFamily="18" charset="0"/>
                <a:cs typeface="Times New Roman" pitchFamily="18" charset="0"/>
              </a:rPr>
              <a:t> attribute if you want to merge two or more columns into a single column. Similar way you will use </a:t>
            </a:r>
            <a:r>
              <a:rPr lang="en-US" sz="2000" b="1" dirty="0" err="1">
                <a:latin typeface="Times New Roman" pitchFamily="18" charset="0"/>
                <a:cs typeface="Times New Roman" pitchFamily="18" charset="0"/>
              </a:rPr>
              <a:t>rowspan</a:t>
            </a:r>
            <a:r>
              <a:rPr lang="en-US" sz="2000" dirty="0" err="1">
                <a:latin typeface="Times New Roman" pitchFamily="18" charset="0"/>
                <a:cs typeface="Times New Roman" pitchFamily="18" charset="0"/>
              </a:rPr>
              <a:t>if</a:t>
            </a:r>
            <a:r>
              <a:rPr lang="en-US" sz="2000" dirty="0">
                <a:latin typeface="Times New Roman" pitchFamily="18" charset="0"/>
                <a:cs typeface="Times New Roman" pitchFamily="18" charset="0"/>
              </a:rPr>
              <a:t> you want to merge two or more rows</a:t>
            </a:r>
            <a:r>
              <a:rPr lang="en-US" sz="2000" dirty="0" smtClean="0">
                <a:latin typeface="Times New Roman" pitchFamily="18" charset="0"/>
                <a:cs typeface="Times New Roman" pitchFamily="18" charset="0"/>
              </a:rPr>
              <a:t>.</a:t>
            </a:r>
          </a:p>
          <a:p>
            <a:pPr>
              <a:buNone/>
            </a:pPr>
            <a:r>
              <a:rPr lang="en-US" sz="2400" dirty="0">
                <a:hlinkClick r:id="rId2" action="ppaction://hlinkfile"/>
              </a:rPr>
              <a:t>Example</a:t>
            </a:r>
            <a:endParaRPr lang="en-US" sz="2400" dirty="0"/>
          </a:p>
          <a:p>
            <a:pPr>
              <a:buNone/>
            </a:pPr>
            <a:r>
              <a:rPr lang="en-US" sz="2000" dirty="0"/>
              <a:t>&lt;html&gt;</a:t>
            </a:r>
          </a:p>
          <a:p>
            <a:pPr>
              <a:buNone/>
            </a:pPr>
            <a:r>
              <a:rPr lang="en-US" sz="2000" dirty="0"/>
              <a:t>  &lt;head&gt;</a:t>
            </a:r>
          </a:p>
          <a:p>
            <a:pPr>
              <a:buNone/>
            </a:pPr>
            <a:r>
              <a:rPr lang="en-US" sz="2000" dirty="0"/>
              <a:t>      &lt;title&gt;HTML Table </a:t>
            </a:r>
            <a:r>
              <a:rPr lang="en-US" sz="2000" dirty="0" err="1"/>
              <a:t>Colspan</a:t>
            </a:r>
            <a:r>
              <a:rPr lang="en-US" sz="2000" dirty="0"/>
              <a:t>/</a:t>
            </a:r>
            <a:r>
              <a:rPr lang="en-US" sz="2000" dirty="0" err="1"/>
              <a:t>Rowspan</a:t>
            </a:r>
            <a:r>
              <a:rPr lang="en-US" sz="2000" dirty="0"/>
              <a:t>&lt;/title&gt;</a:t>
            </a:r>
          </a:p>
          <a:p>
            <a:pPr>
              <a:buNone/>
            </a:pPr>
            <a:r>
              <a:rPr lang="en-US" sz="2000" dirty="0"/>
              <a:t>   &lt;/head&gt;</a:t>
            </a:r>
          </a:p>
          <a:p>
            <a:pPr>
              <a:buNone/>
            </a:pPr>
            <a:r>
              <a:rPr lang="en-US" sz="2000" dirty="0"/>
              <a:t>	</a:t>
            </a:r>
          </a:p>
          <a:p>
            <a:pPr>
              <a:buNone/>
            </a:pPr>
            <a:r>
              <a:rPr lang="en-US" sz="2000" dirty="0"/>
              <a:t>   &lt;body&gt;</a:t>
            </a:r>
          </a:p>
          <a:p>
            <a:pPr>
              <a:buNone/>
            </a:pPr>
            <a:r>
              <a:rPr lang="en-US" sz="2000" dirty="0"/>
              <a:t>      &lt;table border = "1"&gt;</a:t>
            </a:r>
          </a:p>
          <a:p>
            <a:pPr>
              <a:buNone/>
            </a:pPr>
            <a:r>
              <a:rPr lang="en-US" sz="2000" dirty="0"/>
              <a:t>         &lt;</a:t>
            </a:r>
            <a:r>
              <a:rPr lang="en-US" sz="2000" dirty="0" err="1"/>
              <a:t>tr</a:t>
            </a:r>
            <a:r>
              <a:rPr lang="en-US" sz="2000" dirty="0"/>
              <a:t>&gt;</a:t>
            </a:r>
          </a:p>
          <a:p>
            <a:pPr>
              <a:buNone/>
            </a:pPr>
            <a:r>
              <a:rPr lang="en-US" sz="2000" dirty="0"/>
              <a:t>            &lt;</a:t>
            </a:r>
            <a:r>
              <a:rPr lang="en-US" sz="2000" dirty="0" err="1"/>
              <a:t>th</a:t>
            </a:r>
            <a:r>
              <a:rPr lang="en-US" sz="2000" dirty="0"/>
              <a:t>&gt;Column 1&lt;/</a:t>
            </a:r>
            <a:r>
              <a:rPr lang="en-US" sz="2000" dirty="0" err="1"/>
              <a:t>th</a:t>
            </a:r>
            <a:r>
              <a:rPr lang="en-US" sz="2000" dirty="0"/>
              <a:t>&gt;</a:t>
            </a:r>
          </a:p>
          <a:p>
            <a:pPr>
              <a:buNone/>
            </a:pPr>
            <a:r>
              <a:rPr lang="en-US" sz="2000" dirty="0"/>
              <a:t>            &lt;</a:t>
            </a:r>
            <a:r>
              <a:rPr lang="en-US" sz="2000" dirty="0" err="1"/>
              <a:t>th</a:t>
            </a:r>
            <a:r>
              <a:rPr lang="en-US" sz="2000" dirty="0"/>
              <a:t>&gt;Column 2&lt;/</a:t>
            </a:r>
            <a:r>
              <a:rPr lang="en-US" sz="2000" dirty="0" err="1"/>
              <a:t>th</a:t>
            </a:r>
            <a:r>
              <a:rPr lang="en-US" sz="2000" dirty="0"/>
              <a:t>&gt;</a:t>
            </a:r>
          </a:p>
          <a:p>
            <a:pPr>
              <a:buNone/>
            </a:pPr>
            <a:r>
              <a:rPr lang="en-US" sz="2000" dirty="0"/>
              <a:t>            &lt;</a:t>
            </a:r>
            <a:r>
              <a:rPr lang="en-US" sz="2000" dirty="0" err="1"/>
              <a:t>th</a:t>
            </a:r>
            <a:r>
              <a:rPr lang="en-US" sz="2000" dirty="0"/>
              <a:t>&gt;Column 3&lt;/</a:t>
            </a:r>
            <a:r>
              <a:rPr lang="en-US" sz="2000" dirty="0" err="1"/>
              <a:t>th</a:t>
            </a:r>
            <a:r>
              <a:rPr lang="en-US" sz="2000" dirty="0"/>
              <a:t>&gt;</a:t>
            </a:r>
          </a:p>
          <a:p>
            <a:pPr>
              <a:buNone/>
            </a:pPr>
            <a:r>
              <a:rPr lang="en-US" sz="2000" dirty="0"/>
              <a:t>         &lt;/</a:t>
            </a:r>
            <a:r>
              <a:rPr lang="en-US" sz="2000" dirty="0" err="1"/>
              <a:t>tr</a:t>
            </a:r>
            <a:r>
              <a:rPr lang="en-US" sz="2000" dirty="0"/>
              <a:t>&gt;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93423924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856984" cy="6480720"/>
          </a:xfrm>
        </p:spPr>
        <p:txBody>
          <a:bodyPr>
            <a:normAutofit/>
          </a:bodyPr>
          <a:lstStyle/>
          <a:p>
            <a:pPr>
              <a:buNone/>
            </a:pPr>
            <a:r>
              <a:rPr lang="en-US" sz="2000" dirty="0"/>
              <a:t>&lt;</a:t>
            </a:r>
            <a:r>
              <a:rPr lang="en-US" sz="2000" dirty="0" err="1"/>
              <a:t>tr</a:t>
            </a:r>
            <a:r>
              <a:rPr lang="en-US" sz="2000" dirty="0"/>
              <a:t>&gt;</a:t>
            </a:r>
          </a:p>
          <a:p>
            <a:pPr>
              <a:buNone/>
            </a:pPr>
            <a:r>
              <a:rPr lang="en-US" sz="2000" dirty="0"/>
              <a:t>            &lt;td </a:t>
            </a:r>
            <a:r>
              <a:rPr lang="en-US" sz="2000" dirty="0" err="1"/>
              <a:t>rowspan</a:t>
            </a:r>
            <a:r>
              <a:rPr lang="en-US" sz="2000" dirty="0"/>
              <a:t> = "2"&gt;Row 1 Cell 1&lt;/td&gt;</a:t>
            </a:r>
          </a:p>
          <a:p>
            <a:pPr>
              <a:buNone/>
            </a:pPr>
            <a:r>
              <a:rPr lang="en-US" sz="2000" dirty="0"/>
              <a:t>            &lt;td&gt;Row 1 Cell 2&lt;/td&gt;</a:t>
            </a:r>
          </a:p>
          <a:p>
            <a:pPr>
              <a:buNone/>
            </a:pPr>
            <a:r>
              <a:rPr lang="en-US" sz="2000" dirty="0"/>
              <a:t>            &lt;td&gt;Row 1 Cell 3&lt;/td&gt;</a:t>
            </a:r>
          </a:p>
          <a:p>
            <a:pPr>
              <a:buNone/>
            </a:pPr>
            <a:r>
              <a:rPr lang="en-US" sz="2000" dirty="0"/>
              <a:t>         &lt;/</a:t>
            </a:r>
            <a:r>
              <a:rPr lang="en-US" sz="2000" dirty="0" err="1"/>
              <a:t>tr</a:t>
            </a:r>
            <a:r>
              <a:rPr lang="en-US" sz="2000" dirty="0"/>
              <a:t>&gt;</a:t>
            </a:r>
          </a:p>
          <a:p>
            <a:pPr>
              <a:buNone/>
            </a:pPr>
            <a:r>
              <a:rPr lang="en-US" sz="2000" dirty="0"/>
              <a:t>         &lt;</a:t>
            </a:r>
            <a:r>
              <a:rPr lang="en-US" sz="2000" dirty="0" err="1"/>
              <a:t>tr</a:t>
            </a:r>
            <a:r>
              <a:rPr lang="en-US" sz="2000" dirty="0"/>
              <a:t>&gt;</a:t>
            </a:r>
          </a:p>
          <a:p>
            <a:pPr>
              <a:buNone/>
            </a:pPr>
            <a:r>
              <a:rPr lang="en-US" sz="2000" dirty="0"/>
              <a:t>            &lt;td&gt;Row 2 Cell 2&lt;/td&gt;</a:t>
            </a:r>
          </a:p>
          <a:p>
            <a:pPr>
              <a:buNone/>
            </a:pPr>
            <a:r>
              <a:rPr lang="en-US" sz="2000" dirty="0"/>
              <a:t>            &lt;td&gt;Row 2 Cell 3&lt;/td&gt;</a:t>
            </a:r>
          </a:p>
          <a:p>
            <a:pPr>
              <a:buNone/>
            </a:pPr>
            <a:r>
              <a:rPr lang="en-US" sz="2000" dirty="0"/>
              <a:t>         &lt;/</a:t>
            </a:r>
            <a:r>
              <a:rPr lang="en-US" sz="2000" dirty="0" err="1"/>
              <a:t>tr</a:t>
            </a:r>
            <a:r>
              <a:rPr lang="en-US" sz="2000" dirty="0"/>
              <a:t>&gt;</a:t>
            </a:r>
          </a:p>
          <a:p>
            <a:pPr>
              <a:buNone/>
            </a:pPr>
            <a:r>
              <a:rPr lang="en-US" sz="2000" dirty="0"/>
              <a:t>         &lt;</a:t>
            </a:r>
            <a:r>
              <a:rPr lang="en-US" sz="2000" dirty="0" err="1"/>
              <a:t>tr</a:t>
            </a:r>
            <a:r>
              <a:rPr lang="en-US" sz="2000" dirty="0"/>
              <a:t>&gt;</a:t>
            </a:r>
          </a:p>
          <a:p>
            <a:pPr>
              <a:buNone/>
            </a:pPr>
            <a:r>
              <a:rPr lang="en-US" sz="2000" dirty="0"/>
              <a:t>            &lt;td </a:t>
            </a:r>
            <a:r>
              <a:rPr lang="en-US" sz="2000" dirty="0" err="1"/>
              <a:t>colspan</a:t>
            </a:r>
            <a:r>
              <a:rPr lang="en-US" sz="2000" dirty="0"/>
              <a:t> = "3"&gt;Row 3 Cell 1&lt;/td&gt;</a:t>
            </a:r>
          </a:p>
          <a:p>
            <a:pPr>
              <a:buNone/>
            </a:pPr>
            <a:r>
              <a:rPr lang="en-US" sz="2000" dirty="0"/>
              <a:t>         &lt;/</a:t>
            </a:r>
            <a:r>
              <a:rPr lang="en-US" sz="2000" dirty="0" err="1"/>
              <a:t>tr</a:t>
            </a:r>
            <a:r>
              <a:rPr lang="en-US" sz="2000" dirty="0"/>
              <a:t>&gt;</a:t>
            </a:r>
          </a:p>
          <a:p>
            <a:pPr>
              <a:buNone/>
            </a:pPr>
            <a:r>
              <a:rPr lang="en-US" sz="2000" dirty="0"/>
              <a:t>      &lt;/table&gt;</a:t>
            </a:r>
          </a:p>
          <a:p>
            <a:pPr>
              <a:buNone/>
            </a:pPr>
            <a:r>
              <a:rPr lang="en-US" sz="2000" dirty="0"/>
              <a:t>   &lt;/body&gt;</a:t>
            </a:r>
          </a:p>
          <a:p>
            <a:pPr>
              <a:buNone/>
            </a:pPr>
            <a:r>
              <a:rPr lang="en-US" sz="2000" dirty="0"/>
              <a:t>	</a:t>
            </a:r>
          </a:p>
          <a:p>
            <a:pPr>
              <a:buNone/>
            </a:pPr>
            <a:r>
              <a:rPr lang="en-US" sz="2000" dirty="0"/>
              <a:t>&lt;/html&gt;</a:t>
            </a:r>
          </a:p>
          <a:p>
            <a:pPr marL="0" indent="0">
              <a:buNone/>
            </a:pPr>
            <a:endParaRPr lang="en-IN" sz="2000" dirty="0"/>
          </a:p>
        </p:txBody>
      </p:sp>
    </p:spTree>
    <p:extLst>
      <p:ext uri="{BB962C8B-B14F-4D97-AF65-F5344CB8AC3E}">
        <p14:creationId xmlns:p14="http://schemas.microsoft.com/office/powerpoint/2010/main" val="144480392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052736"/>
            <a:ext cx="7488832"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3470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hlinkClick r:id="rId3" action="ppaction://hlinkfile"/>
              </a:rPr>
              <a:t>Tables Backgrounds</a:t>
            </a:r>
            <a:r>
              <a:rPr lang="en-US" dirty="0"/>
              <a:t/>
            </a:r>
            <a:br>
              <a:rPr lang="en-US" dirty="0"/>
            </a:br>
            <a:endParaRPr lang="en-US" dirty="0"/>
          </a:p>
        </p:txBody>
      </p:sp>
      <p:sp>
        <p:nvSpPr>
          <p:cNvPr id="3" name="Content Placeholder 2"/>
          <p:cNvSpPr>
            <a:spLocks noGrp="1"/>
          </p:cNvSpPr>
          <p:nvPr>
            <p:ph idx="1"/>
          </p:nvPr>
        </p:nvSpPr>
        <p:spPr>
          <a:xfrm>
            <a:off x="457200" y="1066800"/>
            <a:ext cx="8229600" cy="5562600"/>
          </a:xfrm>
        </p:spPr>
        <p:txBody>
          <a:bodyPr>
            <a:normAutofit/>
          </a:bodyPr>
          <a:lstStyle/>
          <a:p>
            <a:r>
              <a:rPr lang="en-US" sz="2400" dirty="0">
                <a:latin typeface="Times New Roman" pitchFamily="18" charset="0"/>
                <a:cs typeface="Times New Roman" pitchFamily="18" charset="0"/>
              </a:rPr>
              <a:t>You can set table background using one of the following two ways −</a:t>
            </a:r>
          </a:p>
          <a:p>
            <a:r>
              <a:rPr lang="en-US" sz="2400" b="1" dirty="0" err="1">
                <a:latin typeface="Times New Roman" pitchFamily="18" charset="0"/>
                <a:cs typeface="Times New Roman" pitchFamily="18" charset="0"/>
              </a:rPr>
              <a:t>bgcolor</a:t>
            </a:r>
            <a:r>
              <a:rPr lang="en-US" sz="2400" dirty="0">
                <a:latin typeface="Times New Roman" pitchFamily="18" charset="0"/>
                <a:cs typeface="Times New Roman" pitchFamily="18" charset="0"/>
              </a:rPr>
              <a:t> attribute − You can set background color for whole table or just for one cell.</a:t>
            </a:r>
          </a:p>
          <a:p>
            <a:r>
              <a:rPr lang="en-US" sz="2400" b="1" dirty="0">
                <a:latin typeface="Times New Roman" pitchFamily="18" charset="0"/>
                <a:cs typeface="Times New Roman" pitchFamily="18" charset="0"/>
              </a:rPr>
              <a:t>background</a:t>
            </a:r>
            <a:r>
              <a:rPr lang="en-US" sz="2400" dirty="0">
                <a:latin typeface="Times New Roman" pitchFamily="18" charset="0"/>
                <a:cs typeface="Times New Roman" pitchFamily="18" charset="0"/>
              </a:rPr>
              <a:t> attribute − You can set background image for whole table or just for one cell.</a:t>
            </a:r>
          </a:p>
          <a:p>
            <a:r>
              <a:rPr lang="en-US" sz="2400" dirty="0">
                <a:latin typeface="Times New Roman" pitchFamily="18" charset="0"/>
                <a:cs typeface="Times New Roman" pitchFamily="18" charset="0"/>
              </a:rPr>
              <a:t>You can also set border color also using </a:t>
            </a:r>
            <a:r>
              <a:rPr lang="en-US" sz="2400" b="1" dirty="0" err="1">
                <a:latin typeface="Times New Roman" pitchFamily="18" charset="0"/>
                <a:cs typeface="Times New Roman" pitchFamily="18" charset="0"/>
              </a:rPr>
              <a:t>bordercolor</a:t>
            </a:r>
            <a:r>
              <a:rPr lang="en-US" sz="2400" dirty="0">
                <a:latin typeface="Times New Roman" pitchFamily="18" charset="0"/>
                <a:cs typeface="Times New Roman" pitchFamily="18" charset="0"/>
              </a:rPr>
              <a:t> attribute.</a:t>
            </a:r>
          </a:p>
          <a:p>
            <a:r>
              <a:rPr lang="en-US" sz="2400" b="1" dirty="0">
                <a:latin typeface="Times New Roman" pitchFamily="18" charset="0"/>
                <a:cs typeface="Times New Roman" pitchFamily="18" charset="0"/>
              </a:rPr>
              <a:t>Note</a:t>
            </a:r>
            <a:r>
              <a:rPr lang="en-US" sz="2400" dirty="0">
                <a:latin typeface="Times New Roman" pitchFamily="18" charset="0"/>
                <a:cs typeface="Times New Roman" pitchFamily="18" charset="0"/>
              </a:rPr>
              <a:t> − The </a:t>
            </a:r>
            <a:r>
              <a:rPr lang="en-US" sz="2400" i="1" dirty="0" err="1">
                <a:latin typeface="Times New Roman" pitchFamily="18" charset="0"/>
                <a:cs typeface="Times New Roman" pitchFamily="18" charset="0"/>
              </a:rPr>
              <a:t>bgcolor</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background</a:t>
            </a:r>
            <a:r>
              <a:rPr lang="en-US" sz="2400" dirty="0">
                <a:latin typeface="Times New Roman" pitchFamily="18" charset="0"/>
                <a:cs typeface="Times New Roman" pitchFamily="18" charset="0"/>
              </a:rPr>
              <a:t>, and </a:t>
            </a:r>
            <a:r>
              <a:rPr lang="en-US" sz="2400" i="1" dirty="0" err="1">
                <a:latin typeface="Times New Roman" pitchFamily="18" charset="0"/>
                <a:cs typeface="Times New Roman" pitchFamily="18" charset="0"/>
              </a:rPr>
              <a:t>bordercolor</a:t>
            </a:r>
            <a:r>
              <a:rPr lang="en-US" sz="2400" dirty="0" err="1">
                <a:latin typeface="Times New Roman" pitchFamily="18" charset="0"/>
                <a:cs typeface="Times New Roman" pitchFamily="18" charset="0"/>
              </a:rPr>
              <a:t>attributes</a:t>
            </a:r>
            <a:r>
              <a:rPr lang="en-US" sz="2400" dirty="0">
                <a:latin typeface="Times New Roman" pitchFamily="18" charset="0"/>
                <a:cs typeface="Times New Roman" pitchFamily="18" charset="0"/>
              </a:rPr>
              <a:t> deprecated in HTML5. Do not use these attributes.</a:t>
            </a:r>
          </a:p>
          <a:p>
            <a:pPr>
              <a:buNone/>
            </a:pPr>
            <a:endParaRPr lang="en-US" sz="2400" dirty="0"/>
          </a:p>
        </p:txBody>
      </p:sp>
    </p:spTree>
    <p:extLst>
      <p:ext uri="{BB962C8B-B14F-4D97-AF65-F5344CB8AC3E}">
        <p14:creationId xmlns:p14="http://schemas.microsoft.com/office/powerpoint/2010/main" val="145411408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552728"/>
          </a:xfrm>
        </p:spPr>
        <p:txBody>
          <a:bodyPr>
            <a:normAutofit lnSpcReduction="10000"/>
          </a:bodyPr>
          <a:lstStyle/>
          <a:p>
            <a:pPr>
              <a:buNone/>
            </a:pPr>
            <a:r>
              <a:rPr lang="en-US" sz="2000" u="sng" dirty="0" smtClean="0">
                <a:latin typeface="Times New Roman" pitchFamily="18" charset="0"/>
                <a:cs typeface="Times New Roman" pitchFamily="18" charset="0"/>
              </a:rPr>
              <a:t>Example:</a:t>
            </a:r>
          </a:p>
          <a:p>
            <a:pPr>
              <a:buNone/>
            </a:pPr>
            <a:r>
              <a:rPr lang="en-US" sz="2000" dirty="0" smtClean="0">
                <a:latin typeface="Times New Roman" pitchFamily="18" charset="0"/>
                <a:cs typeface="Times New Roman" pitchFamily="18" charset="0"/>
              </a:rPr>
              <a:t>&lt;!</a:t>
            </a:r>
            <a:r>
              <a:rPr lang="en-US" sz="2000" dirty="0">
                <a:latin typeface="Times New Roman" pitchFamily="18" charset="0"/>
                <a:cs typeface="Times New Roman" pitchFamily="18" charset="0"/>
              </a:rPr>
              <a:t>DOCTYPE html&gt;</a:t>
            </a:r>
          </a:p>
          <a:p>
            <a:pPr>
              <a:buNone/>
            </a:pPr>
            <a:r>
              <a:rPr lang="en-US" sz="2000" dirty="0">
                <a:latin typeface="Times New Roman" pitchFamily="18" charset="0"/>
                <a:cs typeface="Times New Roman" pitchFamily="18" charset="0"/>
              </a:rPr>
              <a:t>&lt;html&gt;</a:t>
            </a:r>
          </a:p>
          <a:p>
            <a:pPr>
              <a:buNone/>
            </a:pPr>
            <a:r>
              <a:rPr lang="en-US" sz="2000" dirty="0">
                <a:latin typeface="Times New Roman" pitchFamily="18" charset="0"/>
                <a:cs typeface="Times New Roman" pitchFamily="18" charset="0"/>
              </a:rPr>
              <a:t>&lt;head&gt;</a:t>
            </a:r>
          </a:p>
          <a:p>
            <a:pPr>
              <a:buNone/>
            </a:pPr>
            <a:r>
              <a:rPr lang="en-US" sz="2000" dirty="0">
                <a:latin typeface="Times New Roman" pitchFamily="18" charset="0"/>
                <a:cs typeface="Times New Roman" pitchFamily="18" charset="0"/>
              </a:rPr>
              <a:t>      &lt;title&gt;HTML Table Background&lt;/title&gt;</a:t>
            </a:r>
          </a:p>
          <a:p>
            <a:pPr>
              <a:buNone/>
            </a:pPr>
            <a:r>
              <a:rPr lang="en-US" sz="2000" dirty="0">
                <a:latin typeface="Times New Roman" pitchFamily="18" charset="0"/>
                <a:cs typeface="Times New Roman" pitchFamily="18" charset="0"/>
              </a:rPr>
              <a:t>   &lt;/head&gt;</a:t>
            </a:r>
          </a:p>
          <a:p>
            <a:pPr>
              <a:buNone/>
            </a:pP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   &lt;body&gt;</a:t>
            </a:r>
          </a:p>
          <a:p>
            <a:pPr>
              <a:buNone/>
            </a:pPr>
            <a:r>
              <a:rPr lang="en-US" sz="2000" dirty="0">
                <a:latin typeface="Times New Roman" pitchFamily="18" charset="0"/>
                <a:cs typeface="Times New Roman" pitchFamily="18" charset="0"/>
              </a:rPr>
              <a:t>      &lt;table border = "1" </a:t>
            </a:r>
            <a:r>
              <a:rPr lang="en-US" sz="2000" dirty="0" err="1">
                <a:latin typeface="Times New Roman" pitchFamily="18" charset="0"/>
                <a:cs typeface="Times New Roman" pitchFamily="18" charset="0"/>
              </a:rPr>
              <a:t>bordercolor</a:t>
            </a:r>
            <a:r>
              <a:rPr lang="en-US" sz="2000" dirty="0">
                <a:latin typeface="Times New Roman" pitchFamily="18" charset="0"/>
                <a:cs typeface="Times New Roman" pitchFamily="18" charset="0"/>
              </a:rPr>
              <a:t> = "green" </a:t>
            </a:r>
            <a:r>
              <a:rPr lang="en-US" sz="2000" dirty="0" err="1">
                <a:latin typeface="Times New Roman" pitchFamily="18" charset="0"/>
                <a:cs typeface="Times New Roman" pitchFamily="18" charset="0"/>
              </a:rPr>
              <a:t>bgcolor</a:t>
            </a:r>
            <a:r>
              <a:rPr lang="en-US" sz="2000" dirty="0">
                <a:latin typeface="Times New Roman" pitchFamily="18" charset="0"/>
                <a:cs typeface="Times New Roman" pitchFamily="18" charset="0"/>
              </a:rPr>
              <a:t> = "yellow"&gt;</a:t>
            </a:r>
          </a:p>
          <a:p>
            <a:pPr>
              <a:buNone/>
            </a:pP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None/>
            </a:pP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&gt;Column 1&lt;/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a:t>
            </a:r>
          </a:p>
          <a:p>
            <a:pPr>
              <a:buNone/>
            </a:pP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&gt;Column 2&lt;/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a:t>
            </a:r>
          </a:p>
          <a:p>
            <a:pPr>
              <a:buNone/>
            </a:pP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&gt;Column 3&lt;/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a:t>
            </a:r>
          </a:p>
          <a:p>
            <a:pPr>
              <a:buNone/>
            </a:pP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tr</a:t>
            </a:r>
            <a:r>
              <a:rPr lang="en-US" sz="2000" dirty="0" smtClean="0">
                <a:latin typeface="Times New Roman" pitchFamily="18" charset="0"/>
                <a:cs typeface="Times New Roman" pitchFamily="18" charset="0"/>
              </a:rPr>
              <a:t>&gt;</a:t>
            </a:r>
          </a:p>
          <a:p>
            <a:pPr>
              <a:buNone/>
            </a:pP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None/>
            </a:pPr>
            <a:r>
              <a:rPr lang="en-US" sz="2000" dirty="0">
                <a:latin typeface="Times New Roman" pitchFamily="18" charset="0"/>
                <a:cs typeface="Times New Roman" pitchFamily="18" charset="0"/>
              </a:rPr>
              <a:t>            &lt;td </a:t>
            </a:r>
            <a:r>
              <a:rPr lang="en-US" sz="2000" dirty="0" err="1">
                <a:latin typeface="Times New Roman" pitchFamily="18" charset="0"/>
                <a:cs typeface="Times New Roman" pitchFamily="18" charset="0"/>
              </a:rPr>
              <a:t>rowspan</a:t>
            </a:r>
            <a:r>
              <a:rPr lang="en-US" sz="2000" dirty="0">
                <a:latin typeface="Times New Roman" pitchFamily="18" charset="0"/>
                <a:cs typeface="Times New Roman" pitchFamily="18" charset="0"/>
              </a:rPr>
              <a:t> = "2"&gt;Row 1 Cell 1&lt;/td&gt;</a:t>
            </a:r>
          </a:p>
          <a:p>
            <a:pPr>
              <a:buNone/>
            </a:pPr>
            <a:r>
              <a:rPr lang="en-US" sz="2000" dirty="0">
                <a:latin typeface="Times New Roman" pitchFamily="18" charset="0"/>
                <a:cs typeface="Times New Roman" pitchFamily="18" charset="0"/>
              </a:rPr>
              <a:t>            &lt;td&gt;Row 1 Cell 2&lt;/td&gt;</a:t>
            </a:r>
          </a:p>
          <a:p>
            <a:pPr>
              <a:buNone/>
            </a:pPr>
            <a:r>
              <a:rPr lang="en-US" sz="2000" dirty="0">
                <a:latin typeface="Times New Roman" pitchFamily="18" charset="0"/>
                <a:cs typeface="Times New Roman" pitchFamily="18" charset="0"/>
              </a:rPr>
              <a:t>            &lt;td&gt;Row 1 Cell 3&lt;/td&gt;</a:t>
            </a:r>
          </a:p>
          <a:p>
            <a:pPr>
              <a:buNone/>
            </a:pP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endParaRPr lang="en-IN" sz="2000" dirty="0"/>
          </a:p>
        </p:txBody>
      </p:sp>
    </p:spTree>
    <p:extLst>
      <p:ext uri="{BB962C8B-B14F-4D97-AF65-F5344CB8AC3E}">
        <p14:creationId xmlns:p14="http://schemas.microsoft.com/office/powerpoint/2010/main" val="35533246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12968" cy="6480720"/>
          </a:xfrm>
        </p:spPr>
        <p:txBody>
          <a:bodyPr>
            <a:normAutofit/>
          </a:bodyPr>
          <a:lstStyle/>
          <a:p>
            <a:pPr>
              <a:buNone/>
            </a:pP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None/>
            </a:pPr>
            <a:r>
              <a:rPr lang="en-US" sz="2000" dirty="0">
                <a:latin typeface="Times New Roman" pitchFamily="18" charset="0"/>
                <a:cs typeface="Times New Roman" pitchFamily="18" charset="0"/>
              </a:rPr>
              <a:t>            &lt;td&gt;Row 2 Cell 2&lt;/td&gt;</a:t>
            </a:r>
          </a:p>
          <a:p>
            <a:pPr>
              <a:buNone/>
            </a:pPr>
            <a:r>
              <a:rPr lang="en-US" sz="2000" dirty="0">
                <a:latin typeface="Times New Roman" pitchFamily="18" charset="0"/>
                <a:cs typeface="Times New Roman" pitchFamily="18" charset="0"/>
              </a:rPr>
              <a:t>            &lt;td&gt;Row 2 Cell 3&lt;/td&gt;</a:t>
            </a:r>
          </a:p>
          <a:p>
            <a:pPr>
              <a:buNone/>
            </a:pP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None/>
            </a:pP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None/>
            </a:pPr>
            <a:r>
              <a:rPr lang="en-US" sz="2000" dirty="0">
                <a:latin typeface="Times New Roman" pitchFamily="18" charset="0"/>
                <a:cs typeface="Times New Roman" pitchFamily="18" charset="0"/>
              </a:rPr>
              <a:t>            &lt;td </a:t>
            </a:r>
            <a:r>
              <a:rPr lang="en-US" sz="2000" dirty="0" err="1">
                <a:latin typeface="Times New Roman" pitchFamily="18" charset="0"/>
                <a:cs typeface="Times New Roman" pitchFamily="18" charset="0"/>
              </a:rPr>
              <a:t>colspan</a:t>
            </a:r>
            <a:r>
              <a:rPr lang="en-US" sz="2000" dirty="0">
                <a:latin typeface="Times New Roman" pitchFamily="18" charset="0"/>
                <a:cs typeface="Times New Roman" pitchFamily="18" charset="0"/>
              </a:rPr>
              <a:t> = "3"&gt;Row 3 Cell 1&lt;/td&gt;</a:t>
            </a:r>
          </a:p>
          <a:p>
            <a:pPr>
              <a:buNone/>
            </a:pP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None/>
            </a:pPr>
            <a:r>
              <a:rPr lang="en-US" sz="2000" dirty="0">
                <a:latin typeface="Times New Roman" pitchFamily="18" charset="0"/>
                <a:cs typeface="Times New Roman" pitchFamily="18" charset="0"/>
              </a:rPr>
              <a:t>      &lt;/table&gt;</a:t>
            </a:r>
          </a:p>
          <a:p>
            <a:pPr>
              <a:buNone/>
            </a:pPr>
            <a:r>
              <a:rPr lang="en-US" sz="2000" dirty="0">
                <a:latin typeface="Times New Roman" pitchFamily="18" charset="0"/>
                <a:cs typeface="Times New Roman" pitchFamily="18" charset="0"/>
              </a:rPr>
              <a:t>   &lt;/body&gt;</a:t>
            </a:r>
          </a:p>
          <a:p>
            <a:pPr>
              <a:buNone/>
            </a:pP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&lt;/html&gt;</a:t>
            </a:r>
            <a:endParaRPr lang="en-IN"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140968"/>
            <a:ext cx="6408712"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07182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lnSpcReduction="10000"/>
          </a:bodyPr>
          <a:lstStyle/>
          <a:p>
            <a:pPr>
              <a:buNone/>
            </a:pPr>
            <a:r>
              <a:rPr lang="en-US" sz="2000" dirty="0">
                <a:hlinkClick r:id="rId2" action="ppaction://hlinkfile"/>
              </a:rPr>
              <a:t>Table  background image</a:t>
            </a:r>
            <a:endParaRPr lang="en-US" sz="2000" dirty="0"/>
          </a:p>
          <a:p>
            <a:pPr>
              <a:buNone/>
            </a:pPr>
            <a:r>
              <a:rPr lang="en-US" sz="2000" dirty="0" smtClean="0"/>
              <a:t>&lt;</a:t>
            </a:r>
            <a:r>
              <a:rPr lang="en-US" sz="2000" dirty="0"/>
              <a:t>html&gt;</a:t>
            </a:r>
          </a:p>
          <a:p>
            <a:pPr>
              <a:buNone/>
            </a:pPr>
            <a:r>
              <a:rPr lang="en-US" sz="2000" dirty="0"/>
              <a:t>&lt;head&gt;</a:t>
            </a:r>
          </a:p>
          <a:p>
            <a:pPr>
              <a:buNone/>
            </a:pPr>
            <a:r>
              <a:rPr lang="en-US" sz="2000" dirty="0"/>
              <a:t>      &lt;title&gt;HTML Table Background&lt;/title&gt;</a:t>
            </a:r>
          </a:p>
          <a:p>
            <a:pPr>
              <a:buNone/>
            </a:pPr>
            <a:r>
              <a:rPr lang="en-US" sz="2000" dirty="0"/>
              <a:t>   &lt;/head&gt;</a:t>
            </a:r>
          </a:p>
          <a:p>
            <a:pPr>
              <a:buNone/>
            </a:pPr>
            <a:r>
              <a:rPr lang="en-US" sz="2000" dirty="0"/>
              <a:t>	</a:t>
            </a:r>
            <a:r>
              <a:rPr lang="en-US" sz="2000" dirty="0" smtClean="0"/>
              <a:t> </a:t>
            </a:r>
            <a:r>
              <a:rPr lang="en-US" sz="2000" dirty="0"/>
              <a:t>&lt;body&gt;</a:t>
            </a:r>
          </a:p>
          <a:p>
            <a:pPr>
              <a:buNone/>
            </a:pPr>
            <a:r>
              <a:rPr lang="en-US" sz="2000" dirty="0"/>
              <a:t>      &lt;table border = "1" </a:t>
            </a:r>
            <a:r>
              <a:rPr lang="en-US" sz="2000" dirty="0" err="1"/>
              <a:t>bordercolor</a:t>
            </a:r>
            <a:r>
              <a:rPr lang="en-US" sz="2000" dirty="0"/>
              <a:t> = "green" background = "C:\Users\viswa\Desktop\Priya\WEB TECHNOLOGIES\WEB TECHNOLOGIES\WT UNITWISE MATERIAL\UNIT-1 HTML </a:t>
            </a:r>
            <a:r>
              <a:rPr lang="en-US" sz="2000" dirty="0" smtClean="0"/>
              <a:t>CSS/pic.jpg"&gt;</a:t>
            </a:r>
            <a:endParaRPr lang="en-US" sz="2000" dirty="0"/>
          </a:p>
          <a:p>
            <a:pPr>
              <a:buNone/>
            </a:pPr>
            <a:r>
              <a:rPr lang="en-US" sz="2000" dirty="0"/>
              <a:t>         &lt;</a:t>
            </a:r>
            <a:r>
              <a:rPr lang="en-US" sz="2000" dirty="0" err="1"/>
              <a:t>tr</a:t>
            </a:r>
            <a:r>
              <a:rPr lang="en-US" sz="2000" dirty="0"/>
              <a:t>&gt;</a:t>
            </a:r>
          </a:p>
          <a:p>
            <a:pPr>
              <a:buNone/>
            </a:pPr>
            <a:r>
              <a:rPr lang="en-US" sz="2000" dirty="0"/>
              <a:t>            &lt;</a:t>
            </a:r>
            <a:r>
              <a:rPr lang="en-US" sz="2000" dirty="0" err="1"/>
              <a:t>th</a:t>
            </a:r>
            <a:r>
              <a:rPr lang="en-US" sz="2000" dirty="0"/>
              <a:t>&gt;Column 1&lt;/</a:t>
            </a:r>
            <a:r>
              <a:rPr lang="en-US" sz="2000" dirty="0" err="1"/>
              <a:t>th</a:t>
            </a:r>
            <a:r>
              <a:rPr lang="en-US" sz="2000" dirty="0"/>
              <a:t>&gt;</a:t>
            </a:r>
          </a:p>
          <a:p>
            <a:pPr>
              <a:buNone/>
            </a:pPr>
            <a:r>
              <a:rPr lang="en-US" sz="2000" dirty="0"/>
              <a:t>            &lt;</a:t>
            </a:r>
            <a:r>
              <a:rPr lang="en-US" sz="2000" dirty="0" err="1"/>
              <a:t>th</a:t>
            </a:r>
            <a:r>
              <a:rPr lang="en-US" sz="2000" dirty="0"/>
              <a:t>&gt;Column 2&lt;/</a:t>
            </a:r>
            <a:r>
              <a:rPr lang="en-US" sz="2000" dirty="0" err="1"/>
              <a:t>th</a:t>
            </a:r>
            <a:r>
              <a:rPr lang="en-US" sz="2000" dirty="0"/>
              <a:t>&gt;</a:t>
            </a:r>
          </a:p>
          <a:p>
            <a:pPr>
              <a:buNone/>
            </a:pPr>
            <a:r>
              <a:rPr lang="en-US" sz="2000" dirty="0"/>
              <a:t>            &lt;</a:t>
            </a:r>
            <a:r>
              <a:rPr lang="en-US" sz="2000" dirty="0" err="1"/>
              <a:t>th</a:t>
            </a:r>
            <a:r>
              <a:rPr lang="en-US" sz="2000" dirty="0"/>
              <a:t>&gt;Column 3&lt;/</a:t>
            </a:r>
            <a:r>
              <a:rPr lang="en-US" sz="2000" dirty="0" err="1"/>
              <a:t>th</a:t>
            </a:r>
            <a:r>
              <a:rPr lang="en-US" sz="2000" dirty="0"/>
              <a:t>&gt;</a:t>
            </a:r>
          </a:p>
          <a:p>
            <a:pPr>
              <a:buNone/>
            </a:pPr>
            <a:r>
              <a:rPr lang="en-US" sz="2000" dirty="0"/>
              <a:t>         &lt;/</a:t>
            </a:r>
            <a:r>
              <a:rPr lang="en-US" sz="2000" dirty="0" err="1"/>
              <a:t>tr</a:t>
            </a:r>
            <a:r>
              <a:rPr lang="en-US" sz="2000" dirty="0" smtClean="0"/>
              <a:t>&gt;</a:t>
            </a:r>
          </a:p>
          <a:p>
            <a:pPr>
              <a:buNone/>
            </a:pPr>
            <a:r>
              <a:rPr lang="en-US" sz="2000" dirty="0"/>
              <a:t> &lt;</a:t>
            </a:r>
            <a:r>
              <a:rPr lang="en-US" sz="2000" dirty="0" err="1"/>
              <a:t>tr</a:t>
            </a:r>
            <a:r>
              <a:rPr lang="en-US" sz="2000" dirty="0"/>
              <a:t>&gt;</a:t>
            </a:r>
          </a:p>
          <a:p>
            <a:pPr>
              <a:buNone/>
            </a:pPr>
            <a:r>
              <a:rPr lang="en-US" sz="2000" dirty="0"/>
              <a:t>            &lt;td </a:t>
            </a:r>
            <a:r>
              <a:rPr lang="en-US" sz="2000" dirty="0" err="1"/>
              <a:t>rowspan</a:t>
            </a:r>
            <a:r>
              <a:rPr lang="en-US" sz="2000" dirty="0"/>
              <a:t> = "2"&gt;Row 1 Cell 1&lt;/td&gt;</a:t>
            </a:r>
          </a:p>
          <a:p>
            <a:pPr>
              <a:buNone/>
            </a:pPr>
            <a:r>
              <a:rPr lang="en-US" sz="2000" dirty="0"/>
              <a:t>            &lt;td&gt;Row 1 Cell 2&lt;/td&gt;&lt;td&gt;Row 1 Cell 3&lt;/td&gt;</a:t>
            </a:r>
          </a:p>
          <a:p>
            <a:pPr>
              <a:buNone/>
            </a:pPr>
            <a:r>
              <a:rPr lang="en-US" sz="2000" dirty="0"/>
              <a:t>         &lt;/</a:t>
            </a:r>
            <a:r>
              <a:rPr lang="en-US" sz="2000" dirty="0" err="1"/>
              <a:t>tr</a:t>
            </a:r>
            <a:r>
              <a:rPr lang="en-US" sz="2000" dirty="0"/>
              <a:t>&gt;</a:t>
            </a:r>
          </a:p>
          <a:p>
            <a:pPr marL="0" indent="0">
              <a:buNone/>
            </a:pPr>
            <a:endParaRPr lang="en-IN" sz="2000" dirty="0"/>
          </a:p>
        </p:txBody>
      </p:sp>
    </p:spTree>
    <p:extLst>
      <p:ext uri="{BB962C8B-B14F-4D97-AF65-F5344CB8AC3E}">
        <p14:creationId xmlns:p14="http://schemas.microsoft.com/office/powerpoint/2010/main" val="2223453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592</TotalTime>
  <Words>2260</Words>
  <Application>Microsoft Office PowerPoint</Application>
  <PresentationFormat>On-screen Show (4:3)</PresentationFormat>
  <Paragraphs>986</Paragraphs>
  <Slides>110</Slides>
  <Notes>1</Notes>
  <HiddenSlides>0</HiddenSlides>
  <MMClips>0</MMClips>
  <ScaleCrop>false</ScaleCrop>
  <HeadingPairs>
    <vt:vector size="4" baseType="variant">
      <vt:variant>
        <vt:lpstr>Theme</vt:lpstr>
      </vt:variant>
      <vt:variant>
        <vt:i4>1</vt:i4>
      </vt:variant>
      <vt:variant>
        <vt:lpstr>Slide Titles</vt:lpstr>
      </vt:variant>
      <vt:variant>
        <vt:i4>110</vt:i4>
      </vt:variant>
    </vt:vector>
  </HeadingPairs>
  <TitlesOfParts>
    <vt:vector size="111" baseType="lpstr">
      <vt:lpstr>Office Theme</vt:lpstr>
      <vt:lpstr>UNIT-1 HTML</vt:lpstr>
      <vt:lpstr>PowerPoint Presentation</vt:lpstr>
      <vt:lpstr>PowerPoint Presentation</vt:lpstr>
      <vt:lpstr>PowerPoint Presentation</vt:lpstr>
      <vt:lpstr>PowerPoint Presentation</vt:lpstr>
      <vt:lpstr>HTML Page Structure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 FORMS</vt:lpstr>
      <vt:lpstr>Radio Box Controls </vt:lpstr>
      <vt:lpstr>Checkboxes Controls </vt:lpstr>
      <vt:lpstr>Text Input Controls </vt:lpstr>
      <vt:lpstr>PASSWORD</vt:lpstr>
      <vt:lpstr>Multiple-Line Text Input Controls </vt:lpstr>
      <vt:lpstr>Select Box Controls </vt:lpstr>
      <vt:lpstr>File Select boxes </vt:lpstr>
      <vt:lpstr>Hidden Controls </vt:lpstr>
      <vt:lpstr>Clickable Buttons </vt:lpstr>
      <vt:lpstr>HTML FRAMES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HTML-HYPERLINKS</vt:lpstr>
      <vt:lpstr>PowerPoint Presentation</vt:lpstr>
      <vt:lpstr>PowerPoint Presentation</vt:lpstr>
      <vt:lpstr>PowerPoint Presentation</vt:lpstr>
      <vt:lpstr>PowerPoint Presentation</vt:lpstr>
      <vt:lpstr>LISTS and TABLES </vt:lpstr>
      <vt:lpstr>PowerPoint Presentation</vt:lpstr>
      <vt:lpstr>Unordered lists</vt:lpstr>
      <vt:lpstr>PowerPoint Presentation</vt:lpstr>
      <vt:lpstr>PowerPoint Presentation</vt:lpstr>
      <vt:lpstr>Ordered Lists </vt:lpstr>
      <vt:lpstr>PowerPoint Presentation</vt:lpstr>
      <vt:lpstr>PowerPoint Presentation</vt:lpstr>
      <vt:lpstr>Definition/Description List &lt;DL&gt;………&lt;/DL&gt; </vt:lpstr>
      <vt:lpstr>PowerPoint Presentation</vt:lpstr>
      <vt:lpstr>PowerPoint Presentation</vt:lpstr>
      <vt:lpstr>Tables</vt:lpstr>
      <vt:lpstr>PowerPoint Presentation</vt:lpstr>
      <vt:lpstr>Table heading</vt:lpstr>
      <vt:lpstr>PowerPoint Presentation</vt:lpstr>
      <vt:lpstr>Cellpadding and Cellspacing Attributes </vt:lpstr>
      <vt:lpstr>PowerPoint Presentation</vt:lpstr>
      <vt:lpstr>PowerPoint Presentation</vt:lpstr>
      <vt:lpstr>Colspan and Rowspan Attributes </vt:lpstr>
      <vt:lpstr>PowerPoint Presentation</vt:lpstr>
      <vt:lpstr>PowerPoint Presentation</vt:lpstr>
      <vt:lpstr>Tables Backgrounds </vt:lpstr>
      <vt:lpstr>PowerPoint Presentation</vt:lpstr>
      <vt:lpstr>PowerPoint Presentation</vt:lpstr>
      <vt:lpstr>PowerPoint Presentation</vt:lpstr>
      <vt:lpstr>PowerPoint Presentation</vt:lpstr>
      <vt:lpstr>PowerPoint Presentation</vt:lpstr>
      <vt:lpstr>PowerPoint Presentation</vt:lpstr>
      <vt:lpstr>TABLE CAPTION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 HTML</dc:title>
  <dc:creator>viswa</dc:creator>
  <cp:lastModifiedBy>Windows User</cp:lastModifiedBy>
  <cp:revision>129</cp:revision>
  <dcterms:created xsi:type="dcterms:W3CDTF">2022-04-30T04:44:43Z</dcterms:created>
  <dcterms:modified xsi:type="dcterms:W3CDTF">2022-05-10T17:58:05Z</dcterms:modified>
</cp:coreProperties>
</file>