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1"/>
  </p:notesMasterIdLst>
  <p:sldIdLst>
    <p:sldId id="256" r:id="rId2"/>
    <p:sldId id="257" r:id="rId3"/>
    <p:sldId id="258" r:id="rId4"/>
    <p:sldId id="259" r:id="rId5"/>
    <p:sldId id="296" r:id="rId6"/>
    <p:sldId id="298" r:id="rId7"/>
    <p:sldId id="297"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261" r:id="rId23"/>
    <p:sldId id="260" r:id="rId24"/>
    <p:sldId id="262" r:id="rId25"/>
    <p:sldId id="263" r:id="rId26"/>
    <p:sldId id="264" r:id="rId27"/>
    <p:sldId id="265" r:id="rId28"/>
    <p:sldId id="266"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5" r:id="rId45"/>
    <p:sldId id="286" r:id="rId46"/>
    <p:sldId id="287" r:id="rId47"/>
    <p:sldId id="288" r:id="rId48"/>
    <p:sldId id="289" r:id="rId49"/>
    <p:sldId id="290" r:id="rId50"/>
    <p:sldId id="313" r:id="rId51"/>
    <p:sldId id="314" r:id="rId52"/>
    <p:sldId id="315" r:id="rId53"/>
    <p:sldId id="317" r:id="rId54"/>
    <p:sldId id="316" r:id="rId55"/>
    <p:sldId id="323" r:id="rId56"/>
    <p:sldId id="319" r:id="rId57"/>
    <p:sldId id="320" r:id="rId58"/>
    <p:sldId id="321" r:id="rId59"/>
    <p:sldId id="322" r:id="rId60"/>
    <p:sldId id="324" r:id="rId61"/>
    <p:sldId id="325" r:id="rId62"/>
    <p:sldId id="326" r:id="rId63"/>
    <p:sldId id="327" r:id="rId64"/>
    <p:sldId id="328" r:id="rId65"/>
    <p:sldId id="329" r:id="rId66"/>
    <p:sldId id="291" r:id="rId67"/>
    <p:sldId id="293" r:id="rId68"/>
    <p:sldId id="294" r:id="rId69"/>
    <p:sldId id="295" r:id="rId70"/>
    <p:sldId id="331" r:id="rId71"/>
    <p:sldId id="332" r:id="rId72"/>
    <p:sldId id="333" r:id="rId73"/>
    <p:sldId id="292" r:id="rId74"/>
    <p:sldId id="334" r:id="rId75"/>
    <p:sldId id="335" r:id="rId76"/>
    <p:sldId id="336" r:id="rId77"/>
    <p:sldId id="337" r:id="rId78"/>
    <p:sldId id="338" r:id="rId79"/>
    <p:sldId id="339" r:id="rId80"/>
    <p:sldId id="340" r:id="rId81"/>
    <p:sldId id="341" r:id="rId82"/>
    <p:sldId id="342" r:id="rId83"/>
    <p:sldId id="343" r:id="rId84"/>
    <p:sldId id="344" r:id="rId85"/>
    <p:sldId id="346" r:id="rId86"/>
    <p:sldId id="347" r:id="rId87"/>
    <p:sldId id="348" r:id="rId88"/>
    <p:sldId id="349" r:id="rId89"/>
    <p:sldId id="350" r:id="rId90"/>
    <p:sldId id="351" r:id="rId91"/>
    <p:sldId id="352" r:id="rId92"/>
    <p:sldId id="353" r:id="rId93"/>
    <p:sldId id="358" r:id="rId94"/>
    <p:sldId id="359" r:id="rId95"/>
    <p:sldId id="354" r:id="rId96"/>
    <p:sldId id="360" r:id="rId97"/>
    <p:sldId id="361" r:id="rId98"/>
    <p:sldId id="362" r:id="rId99"/>
    <p:sldId id="363" r:id="rId100"/>
    <p:sldId id="364" r:id="rId101"/>
    <p:sldId id="355" r:id="rId102"/>
    <p:sldId id="356" r:id="rId103"/>
    <p:sldId id="357" r:id="rId104"/>
    <p:sldId id="365" r:id="rId105"/>
    <p:sldId id="366" r:id="rId106"/>
    <p:sldId id="367" r:id="rId107"/>
    <p:sldId id="368" r:id="rId108"/>
    <p:sldId id="369" r:id="rId109"/>
    <p:sldId id="370" r:id="rId110"/>
    <p:sldId id="371" r:id="rId111"/>
    <p:sldId id="372" r:id="rId112"/>
    <p:sldId id="373" r:id="rId113"/>
    <p:sldId id="374" r:id="rId114"/>
    <p:sldId id="377" r:id="rId115"/>
    <p:sldId id="375" r:id="rId116"/>
    <p:sldId id="376"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14710-B1F1-4A0E-B206-1D559256CCA6}"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F765A-921F-45E8-95FD-6DA8ADDE0995}" type="slidenum">
              <a:rPr lang="en-US" smtClean="0"/>
              <a:pPr/>
              <a:t>‹#›</a:t>
            </a:fld>
            <a:endParaRPr lang="en-US"/>
          </a:p>
        </p:txBody>
      </p:sp>
    </p:spTree>
    <p:extLst>
      <p:ext uri="{BB962C8B-B14F-4D97-AF65-F5344CB8AC3E}">
        <p14:creationId xmlns:p14="http://schemas.microsoft.com/office/powerpoint/2010/main" val="379310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9F765A-921F-45E8-95FD-6DA8ADDE0995}" type="slidenum">
              <a:rPr lang="en-US" smtClean="0"/>
              <a:pPr/>
              <a:t>76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9F765A-921F-45E8-95FD-6DA8ADDE0995}" type="slidenum">
              <a:rPr lang="en-US" smtClean="0"/>
              <a:pPr/>
              <a:t>104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35BF161-C640-4CB4-9EB3-7A2ACF724430}" type="datetimeFigureOut">
              <a:rPr lang="en-US" smtClean="0"/>
              <a:pPr/>
              <a:t>4/12/2022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462C8B8-0AB5-4BBA-B70E-D9DD805E7C2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5BF161-C640-4CB4-9EB3-7A2ACF724430}"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5BF161-C640-4CB4-9EB3-7A2ACF724430}"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35BF161-C640-4CB4-9EB3-7A2ACF724430}" type="datetimeFigureOut">
              <a:rPr lang="en-US" smtClean="0"/>
              <a:pPr/>
              <a:t>4/12/2022</a:t>
            </a:fld>
            <a:endParaRPr lang="en-US"/>
          </a:p>
        </p:txBody>
      </p:sp>
      <p:sp>
        <p:nvSpPr>
          <p:cNvPr id="9" name="Slide Number Placeholder 8"/>
          <p:cNvSpPr>
            <a:spLocks noGrp="1"/>
          </p:cNvSpPr>
          <p:nvPr>
            <p:ph type="sldNum" sz="quarter" idx="15"/>
          </p:nvPr>
        </p:nvSpPr>
        <p:spPr/>
        <p:txBody>
          <a:bodyPr rtlCol="0"/>
          <a:lstStyle/>
          <a:p>
            <a:fld id="{8462C8B8-0AB5-4BBA-B70E-D9DD805E7C2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35BF161-C640-4CB4-9EB3-7A2ACF724430}" type="datetimeFigureOut">
              <a:rPr lang="en-US" smtClean="0"/>
              <a:pPr/>
              <a:t>4/12/2022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462C8B8-0AB5-4BBA-B70E-D9DD805E7C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5BF161-C640-4CB4-9EB3-7A2ACF724430}"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2C8B8-0AB5-4BBA-B70E-D9DD805E7C2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35BF161-C640-4CB4-9EB3-7A2ACF724430}" type="datetimeFigureOut">
              <a:rPr lang="en-US" smtClean="0"/>
              <a:pPr/>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2C8B8-0AB5-4BBA-B70E-D9DD805E7C2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35BF161-C640-4CB4-9EB3-7A2ACF724430}" type="datetimeFigureOut">
              <a:rPr lang="en-US" smtClean="0"/>
              <a:pPr/>
              <a:t>4/12/2022</a:t>
            </a:fld>
            <a:endParaRPr lang="en-US"/>
          </a:p>
        </p:txBody>
      </p:sp>
      <p:sp>
        <p:nvSpPr>
          <p:cNvPr id="7" name="Slide Number Placeholder 6"/>
          <p:cNvSpPr>
            <a:spLocks noGrp="1"/>
          </p:cNvSpPr>
          <p:nvPr>
            <p:ph type="sldNum" sz="quarter" idx="11"/>
          </p:nvPr>
        </p:nvSpPr>
        <p:spPr/>
        <p:txBody>
          <a:bodyPr rtlCol="0"/>
          <a:lstStyle/>
          <a:p>
            <a:fld id="{8462C8B8-0AB5-4BBA-B70E-D9DD805E7C2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F161-C640-4CB4-9EB3-7A2ACF724430}" type="datetimeFigureOut">
              <a:rPr lang="en-US" smtClean="0"/>
              <a:pPr/>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35BF161-C640-4CB4-9EB3-7A2ACF724430}" type="datetimeFigureOut">
              <a:rPr lang="en-US" smtClean="0"/>
              <a:pPr/>
              <a:t>4/12/2022</a:t>
            </a:fld>
            <a:endParaRPr lang="en-US"/>
          </a:p>
        </p:txBody>
      </p:sp>
      <p:sp>
        <p:nvSpPr>
          <p:cNvPr id="22" name="Slide Number Placeholder 21"/>
          <p:cNvSpPr>
            <a:spLocks noGrp="1"/>
          </p:cNvSpPr>
          <p:nvPr>
            <p:ph type="sldNum" sz="quarter" idx="15"/>
          </p:nvPr>
        </p:nvSpPr>
        <p:spPr/>
        <p:txBody>
          <a:bodyPr rtlCol="0"/>
          <a:lstStyle/>
          <a:p>
            <a:fld id="{8462C8B8-0AB5-4BBA-B70E-D9DD805E7C2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35BF161-C640-4CB4-9EB3-7A2ACF724430}" type="datetimeFigureOut">
              <a:rPr lang="en-US" smtClean="0"/>
              <a:pPr/>
              <a:t>4/12/2022</a:t>
            </a:fld>
            <a:endParaRPr lang="en-US"/>
          </a:p>
        </p:txBody>
      </p:sp>
      <p:sp>
        <p:nvSpPr>
          <p:cNvPr id="18" name="Slide Number Placeholder 17"/>
          <p:cNvSpPr>
            <a:spLocks noGrp="1"/>
          </p:cNvSpPr>
          <p:nvPr>
            <p:ph type="sldNum" sz="quarter" idx="11"/>
          </p:nvPr>
        </p:nvSpPr>
        <p:spPr/>
        <p:txBody>
          <a:bodyPr rtlCol="0"/>
          <a:lstStyle/>
          <a:p>
            <a:fld id="{8462C8B8-0AB5-4BBA-B70E-D9DD805E7C2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5BF161-C640-4CB4-9EB3-7A2ACF724430}" type="datetimeFigureOut">
              <a:rPr lang="en-US" smtClean="0"/>
              <a:pPr/>
              <a:t>4/12/2022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462C8B8-0AB5-4BBA-B70E-D9DD805E7C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JSARRAYS/RETURN.HTML"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JSARRAYS/FUNCTION.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ex3.html"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www-db.deis.unibo.it/courses/TW/DOCS/w3schools/jsref/prop_doc_title.asp.html" TargetMode="External"/><Relationship Id="rId2" Type="http://schemas.openxmlformats.org/officeDocument/2006/relationships/hyperlink" Target="http://www-db.deis.unibo.it/courses/TW/DOCS/w3schools/jsref/coll_doc_links.asp.html" TargetMode="External"/><Relationship Id="rId1" Type="http://schemas.openxmlformats.org/officeDocument/2006/relationships/slideLayout" Target="../slideLayouts/slideLayout2.xml"/><Relationship Id="rId6" Type="http://schemas.openxmlformats.org/officeDocument/2006/relationships/hyperlink" Target="http://www-db.deis.unibo.it/courses/TW/DOCS/w3schools/jsref/met_doc_writeln.asp.html" TargetMode="External"/><Relationship Id="rId5" Type="http://schemas.openxmlformats.org/officeDocument/2006/relationships/hyperlink" Target="http://www-db.deis.unibo.it/courses/TW/DOCS/w3schools/jsref/met_doc_write.asp.html" TargetMode="External"/><Relationship Id="rId4" Type="http://schemas.openxmlformats.org/officeDocument/2006/relationships/hyperlink" Target="http://www-db.deis.unibo.it/courses/TW/DOCS/w3schools/jsref/prop_doc_url.asp.htm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ex4.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script1.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script2.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script3.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output2.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JSSTATEMEN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DATATYPE.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string.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number.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boolean.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array.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object.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typeof.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primitive.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EX2.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JSARRAYS/LENGTH.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JSARRAYS/LASTELEMENT.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JSARRAYS/ADDE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jscss.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JSARRAYS/ASSO.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838200"/>
            <a:ext cx="6172200" cy="1894362"/>
          </a:xfrm>
        </p:spPr>
        <p:txBody>
          <a:bodyPr/>
          <a:lstStyle/>
          <a:p>
            <a:pPr algn="ctr"/>
            <a:r>
              <a:rPr lang="en-US" u="sng" dirty="0" smtClean="0">
                <a:solidFill>
                  <a:schemeClr val="tx1"/>
                </a:solidFill>
                <a:latin typeface="Times New Roman" pitchFamily="18" charset="0"/>
                <a:cs typeface="Times New Roman" pitchFamily="18" charset="0"/>
              </a:rPr>
              <a:t>Unit-2</a:t>
            </a:r>
            <a:br>
              <a:rPr lang="en-US" u="sng" dirty="0" smtClean="0">
                <a:solidFill>
                  <a:schemeClr val="tx1"/>
                </a:solidFill>
                <a:latin typeface="Times New Roman" pitchFamily="18" charset="0"/>
                <a:cs typeface="Times New Roman" pitchFamily="18" charset="0"/>
              </a:rPr>
            </a:br>
            <a:r>
              <a:rPr lang="en-US" u="sng" dirty="0" err="1" smtClean="0">
                <a:solidFill>
                  <a:schemeClr val="tx1"/>
                </a:solidFill>
                <a:latin typeface="Times New Roman" pitchFamily="18" charset="0"/>
                <a:cs typeface="Times New Roman" pitchFamily="18" charset="0"/>
              </a:rPr>
              <a:t>javascript</a:t>
            </a:r>
            <a:endParaRPr lang="en-US" u="sng" dirty="0">
              <a:solidFill>
                <a:schemeClr val="tx1"/>
              </a:solidFill>
              <a:latin typeface="Times New Roman" pitchFamily="18" charset="0"/>
              <a:cs typeface="Times New Roman" pitchFamily="18" charset="0"/>
            </a:endParaRPr>
          </a:p>
        </p:txBody>
      </p:sp>
      <p:sp>
        <p:nvSpPr>
          <p:cNvPr id="3" name="TextBox 2"/>
          <p:cNvSpPr txBox="1"/>
          <p:nvPr/>
        </p:nvSpPr>
        <p:spPr>
          <a:xfrm>
            <a:off x="4572000" y="3962400"/>
            <a:ext cx="3276600" cy="369332"/>
          </a:xfrm>
          <a:prstGeom prst="rect">
            <a:avLst/>
          </a:prstGeom>
          <a:noFill/>
        </p:spPr>
        <p:txBody>
          <a:bodyPr wrap="square" rtlCol="0">
            <a:spAutoFit/>
          </a:bodyPr>
          <a:lstStyle/>
          <a:p>
            <a:endParaRPr lang="en-IN" dirty="0"/>
          </a:p>
        </p:txBody>
      </p:sp>
      <p:sp>
        <p:nvSpPr>
          <p:cNvPr id="4" name="TextBox 3"/>
          <p:cNvSpPr txBox="1"/>
          <p:nvPr/>
        </p:nvSpPr>
        <p:spPr>
          <a:xfrm>
            <a:off x="5791200" y="3581400"/>
            <a:ext cx="2895600" cy="1200329"/>
          </a:xfrm>
          <a:prstGeom prst="rect">
            <a:avLst/>
          </a:prstGeom>
          <a:noFill/>
        </p:spPr>
        <p:txBody>
          <a:bodyPr wrap="square" rtlCol="0">
            <a:spAutoFit/>
          </a:bodyPr>
          <a:lstStyle/>
          <a:p>
            <a:r>
              <a:rPr lang="en-US" dirty="0" smtClean="0"/>
              <a:t>J Vishnu </a:t>
            </a:r>
            <a:r>
              <a:rPr lang="en-US" dirty="0" err="1" smtClean="0"/>
              <a:t>Priyanka</a:t>
            </a:r>
            <a:endParaRPr lang="en-US" dirty="0" smtClean="0"/>
          </a:p>
          <a:p>
            <a:r>
              <a:rPr lang="en-US" dirty="0" smtClean="0"/>
              <a:t>Assistant Professor</a:t>
            </a:r>
            <a:r>
              <a:rPr lang="en-US" dirty="0"/>
              <a:t>©</a:t>
            </a:r>
          </a:p>
          <a:p>
            <a:r>
              <a:rPr lang="en-US" dirty="0" err="1" smtClean="0"/>
              <a:t>Dept</a:t>
            </a:r>
            <a:r>
              <a:rPr lang="en-US" dirty="0" smtClean="0"/>
              <a:t> of CSE</a:t>
            </a:r>
          </a:p>
          <a:p>
            <a:r>
              <a:rPr lang="en-US" dirty="0" smtClean="0"/>
              <a:t>RGUKT-SRIKAKULAM.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ounika\Desktop\Priya\jsc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529729" cy="21050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mounika\Desktop\Priya\jscs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42" y="3048000"/>
            <a:ext cx="7545387"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696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36764" y="762000"/>
            <a:ext cx="8345941" cy="26860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066800" y="4114800"/>
            <a:ext cx="6705600" cy="13716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77000"/>
          </a:xfrm>
        </p:spPr>
        <p:txBody>
          <a:bodyPr>
            <a:normAutofit/>
          </a:bodyPr>
          <a:lstStyle/>
          <a:p>
            <a:pPr>
              <a:buNone/>
            </a:pPr>
            <a:r>
              <a:rPr lang="en-US" sz="1600" dirty="0" smtClean="0">
                <a:hlinkClick r:id="rId2" action="ppaction://hlinkfile"/>
              </a:rPr>
              <a:t>EXAMPLE:</a:t>
            </a:r>
            <a:endParaRPr lang="en-US" sz="1600" dirty="0" smtClean="0"/>
          </a:p>
          <a:p>
            <a:pPr>
              <a:buNone/>
            </a:pPr>
            <a:r>
              <a:rPr lang="en-US" sz="1600" dirty="0" smtClean="0"/>
              <a:t>&lt;!DOCTYPE html&gt;</a:t>
            </a:r>
          </a:p>
          <a:p>
            <a:pPr>
              <a:buNone/>
            </a:pPr>
            <a:r>
              <a:rPr lang="en-US" sz="1600" dirty="0" smtClean="0"/>
              <a:t>&lt;html&gt;</a:t>
            </a:r>
          </a:p>
          <a:p>
            <a:pPr>
              <a:buNone/>
            </a:pPr>
            <a:r>
              <a:rPr lang="en-US" sz="1600" dirty="0" smtClean="0"/>
              <a:t>&lt;body&gt;</a:t>
            </a:r>
          </a:p>
          <a:p>
            <a:pPr>
              <a:buNone/>
            </a:pPr>
            <a:r>
              <a:rPr lang="en-US" sz="1600" dirty="0" smtClean="0"/>
              <a:t>&lt;h2&gt;JavaScript Functions&lt;/h2&gt;</a:t>
            </a:r>
          </a:p>
          <a:p>
            <a:pPr>
              <a:buNone/>
            </a:pPr>
            <a:r>
              <a:rPr lang="en-US" sz="1600" dirty="0" smtClean="0"/>
              <a:t>&lt;p&gt;This example calls a function which performs a calculation and returns the result:&lt;/p&gt;</a:t>
            </a:r>
          </a:p>
          <a:p>
            <a:pPr>
              <a:buNone/>
            </a:pPr>
            <a:r>
              <a:rPr lang="en-US" sz="1600" dirty="0" smtClean="0"/>
              <a:t>&lt;p id="demo"&gt;&lt;/p&gt;</a:t>
            </a:r>
          </a:p>
          <a:p>
            <a:pPr>
              <a:buNone/>
            </a:pPr>
            <a:r>
              <a:rPr lang="en-US" sz="1600" dirty="0" smtClean="0"/>
              <a:t>&lt;script&gt;</a:t>
            </a:r>
          </a:p>
          <a:p>
            <a:pPr>
              <a:buNone/>
            </a:pPr>
            <a:r>
              <a:rPr lang="en-US" sz="1600" dirty="0" err="1" smtClean="0"/>
              <a:t>var</a:t>
            </a:r>
            <a:r>
              <a:rPr lang="en-US" sz="1600" dirty="0" smtClean="0"/>
              <a:t> x = </a:t>
            </a:r>
            <a:r>
              <a:rPr lang="en-US" sz="1600" dirty="0" err="1" smtClean="0"/>
              <a:t>myFunction</a:t>
            </a:r>
            <a:r>
              <a:rPr lang="en-US" sz="1600" dirty="0" smtClean="0"/>
              <a:t>(4, 3);</a:t>
            </a:r>
          </a:p>
          <a:p>
            <a:pPr>
              <a:buNone/>
            </a:pPr>
            <a:r>
              <a:rPr lang="en-US" sz="1600" dirty="0" err="1" smtClean="0"/>
              <a:t>document.getElementById</a:t>
            </a:r>
            <a:r>
              <a:rPr lang="en-US" sz="1600" dirty="0" smtClean="0"/>
              <a:t>("demo").</a:t>
            </a:r>
            <a:r>
              <a:rPr lang="en-US" sz="1600" dirty="0" err="1" smtClean="0"/>
              <a:t>innerHTML</a:t>
            </a:r>
            <a:r>
              <a:rPr lang="en-US" sz="1600" dirty="0" smtClean="0"/>
              <a:t> = x;</a:t>
            </a:r>
          </a:p>
          <a:p>
            <a:pPr>
              <a:buNone/>
            </a:pPr>
            <a:r>
              <a:rPr lang="en-US" sz="1600" dirty="0" smtClean="0"/>
              <a:t>function </a:t>
            </a:r>
            <a:r>
              <a:rPr lang="en-US" sz="1600" dirty="0" err="1" smtClean="0"/>
              <a:t>myFunction</a:t>
            </a:r>
            <a:r>
              <a:rPr lang="en-US" sz="1600" dirty="0" smtClean="0"/>
              <a:t>(a, b) {</a:t>
            </a:r>
          </a:p>
          <a:p>
            <a:pPr>
              <a:buNone/>
            </a:pPr>
            <a:r>
              <a:rPr lang="en-US" sz="1600" dirty="0" smtClean="0"/>
              <a:t>  return a * b;</a:t>
            </a:r>
          </a:p>
          <a:p>
            <a:pPr>
              <a:buNone/>
            </a:pPr>
            <a:r>
              <a:rPr lang="en-US" sz="1600" dirty="0" smtClean="0"/>
              <a:t>}</a:t>
            </a:r>
          </a:p>
          <a:p>
            <a:pPr>
              <a:buNone/>
            </a:pPr>
            <a:r>
              <a:rPr lang="en-US" sz="1600" dirty="0" smtClean="0"/>
              <a:t>&lt;/script&gt;</a:t>
            </a:r>
          </a:p>
          <a:p>
            <a:pPr>
              <a:buNone/>
            </a:pPr>
            <a:r>
              <a:rPr lang="en-US" sz="1600" dirty="0" smtClean="0"/>
              <a:t>&lt;/body&gt;</a:t>
            </a:r>
          </a:p>
          <a:p>
            <a:pPr>
              <a:buNone/>
            </a:pPr>
            <a:r>
              <a:rPr lang="en-US" sz="1600" dirty="0" smtClean="0"/>
              <a:t>&lt;/html&gt;</a:t>
            </a:r>
          </a:p>
          <a:p>
            <a:pPr>
              <a:buNone/>
            </a:pPr>
            <a:endParaRPr lang="en-US" sz="1600" dirty="0"/>
          </a:p>
        </p:txBody>
      </p:sp>
      <p:pic>
        <p:nvPicPr>
          <p:cNvPr id="1026" name="Picture 2"/>
          <p:cNvPicPr>
            <a:picLocks noChangeAspect="1" noChangeArrowheads="1"/>
          </p:cNvPicPr>
          <p:nvPr/>
        </p:nvPicPr>
        <p:blipFill>
          <a:blip r:embed="rId3"/>
          <a:srcRect/>
          <a:stretch>
            <a:fillRect/>
          </a:stretch>
        </p:blipFill>
        <p:spPr bwMode="auto">
          <a:xfrm>
            <a:off x="1981200" y="4495800"/>
            <a:ext cx="5419725" cy="2143125"/>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705600"/>
          </a:xfrm>
        </p:spPr>
        <p:txBody>
          <a:bodyPr>
            <a:normAutofit/>
          </a:bodyPr>
          <a:lstStyle/>
          <a:p>
            <a:pPr>
              <a:buNone/>
            </a:pPr>
            <a:r>
              <a:rPr lang="en-US" sz="1600" u="sng" dirty="0" smtClean="0">
                <a:hlinkClick r:id="rId2" action="ppaction://hlinkfile"/>
              </a:rPr>
              <a:t>JavaScript Functions</a:t>
            </a:r>
            <a:endParaRPr lang="en-US" sz="1600" u="sng" dirty="0" smtClean="0"/>
          </a:p>
          <a:p>
            <a:pPr>
              <a:buNone/>
            </a:pPr>
            <a:endParaRPr lang="en-US" sz="1600" u="sng" dirty="0" smtClean="0"/>
          </a:p>
          <a:p>
            <a:r>
              <a:rPr lang="en-US" sz="1600" dirty="0" smtClean="0"/>
              <a:t>A JavaScript function is a block of code designed to perform a particular task.</a:t>
            </a:r>
          </a:p>
          <a:p>
            <a:r>
              <a:rPr lang="en-US" sz="1600" dirty="0" smtClean="0"/>
              <a:t>A JavaScript function is executed when "something" invokes it (calls it).</a:t>
            </a:r>
          </a:p>
          <a:p>
            <a:pPr>
              <a:buNone/>
            </a:pPr>
            <a:endParaRPr lang="en-US" sz="1600" dirty="0" smtClean="0"/>
          </a:p>
          <a:p>
            <a:pPr>
              <a:buNone/>
            </a:pPr>
            <a:r>
              <a:rPr lang="en-US" sz="1600" dirty="0" smtClean="0"/>
              <a:t>&lt;!DOCTYPE html&gt;</a:t>
            </a:r>
          </a:p>
          <a:p>
            <a:pPr>
              <a:buNone/>
            </a:pPr>
            <a:r>
              <a:rPr lang="en-US" sz="1600" dirty="0" smtClean="0"/>
              <a:t>&lt;html&gt;</a:t>
            </a:r>
          </a:p>
          <a:p>
            <a:pPr>
              <a:buNone/>
            </a:pPr>
            <a:r>
              <a:rPr lang="en-US" sz="1600" dirty="0" smtClean="0"/>
              <a:t>&lt;body&gt;</a:t>
            </a:r>
          </a:p>
          <a:p>
            <a:pPr>
              <a:buNone/>
            </a:pPr>
            <a:r>
              <a:rPr lang="en-US" sz="1600" dirty="0" smtClean="0"/>
              <a:t>&lt;h2&gt;JavaScript Functions&lt;/h2&gt;</a:t>
            </a:r>
          </a:p>
          <a:p>
            <a:pPr>
              <a:buNone/>
            </a:pPr>
            <a:r>
              <a:rPr lang="en-US" sz="1600" dirty="0" smtClean="0"/>
              <a:t>&lt;p&gt;This example calls a function which performs a calculation, and returns the result:&lt;/p&gt;</a:t>
            </a:r>
          </a:p>
          <a:p>
            <a:pPr>
              <a:buNone/>
            </a:pPr>
            <a:r>
              <a:rPr lang="en-US" sz="1600" dirty="0" smtClean="0"/>
              <a:t>&lt;p id="demo"&gt;&lt;/p&gt;</a:t>
            </a:r>
          </a:p>
          <a:p>
            <a:pPr>
              <a:buNone/>
            </a:pPr>
            <a:r>
              <a:rPr lang="en-US" sz="1600" dirty="0" smtClean="0"/>
              <a:t>&lt;script&gt;</a:t>
            </a:r>
          </a:p>
          <a:p>
            <a:pPr>
              <a:buNone/>
            </a:pPr>
            <a:r>
              <a:rPr lang="en-US" sz="1600" dirty="0" smtClean="0"/>
              <a:t>function </a:t>
            </a:r>
            <a:r>
              <a:rPr lang="en-US" sz="1600" dirty="0" err="1" smtClean="0"/>
              <a:t>myFunction</a:t>
            </a:r>
            <a:r>
              <a:rPr lang="en-US" sz="1600" dirty="0" smtClean="0"/>
              <a:t>(p1, p2) {</a:t>
            </a:r>
          </a:p>
          <a:p>
            <a:pPr>
              <a:buNone/>
            </a:pPr>
            <a:r>
              <a:rPr lang="en-US" sz="1600" dirty="0" smtClean="0"/>
              <a:t>  return p1 * p2;</a:t>
            </a:r>
          </a:p>
          <a:p>
            <a:pPr>
              <a:buNone/>
            </a:pPr>
            <a:r>
              <a:rPr lang="en-US" sz="1600" dirty="0" smtClean="0"/>
              <a:t>}</a:t>
            </a:r>
          </a:p>
          <a:p>
            <a:pPr>
              <a:buNone/>
            </a:pPr>
            <a:r>
              <a:rPr lang="en-US" sz="1600" dirty="0" err="1" smtClean="0"/>
              <a:t>document.getElementById</a:t>
            </a:r>
            <a:r>
              <a:rPr lang="en-US" sz="1600" dirty="0" smtClean="0"/>
              <a:t>("demo").</a:t>
            </a:r>
            <a:r>
              <a:rPr lang="en-US" sz="1600" dirty="0" err="1" smtClean="0"/>
              <a:t>innerHTML</a:t>
            </a:r>
            <a:r>
              <a:rPr lang="en-US" sz="1600" dirty="0" smtClean="0"/>
              <a:t> = </a:t>
            </a:r>
            <a:r>
              <a:rPr lang="en-US" sz="1600" dirty="0" err="1" smtClean="0"/>
              <a:t>myFunction</a:t>
            </a:r>
            <a:r>
              <a:rPr lang="en-US" sz="1600" dirty="0" smtClean="0"/>
              <a:t>(4, 3);</a:t>
            </a:r>
          </a:p>
          <a:p>
            <a:pPr>
              <a:buNone/>
            </a:pPr>
            <a:r>
              <a:rPr lang="en-US" sz="1600" dirty="0" smtClean="0"/>
              <a:t>&lt;/script&gt;</a:t>
            </a:r>
          </a:p>
          <a:p>
            <a:pPr>
              <a:buNone/>
            </a:pPr>
            <a:r>
              <a:rPr lang="en-US" sz="1600" dirty="0" smtClean="0"/>
              <a:t>&lt;/body&gt;</a:t>
            </a:r>
          </a:p>
          <a:p>
            <a:pPr>
              <a:buNone/>
            </a:pPr>
            <a:r>
              <a:rPr lang="en-US" sz="1600" dirty="0" smtClean="0"/>
              <a:t>&lt;/html&gt;</a:t>
            </a:r>
          </a:p>
          <a:p>
            <a:pPr>
              <a:buNone/>
            </a:pPr>
            <a:endParaRPr lang="en-US" sz="16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66799" y="1676400"/>
            <a:ext cx="6988537" cy="289560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648200" cy="838200"/>
          </a:xfrm>
        </p:spPr>
        <p:txBody>
          <a:bodyPr>
            <a:normAutofit fontScale="90000"/>
          </a:bodyPr>
          <a:lstStyle/>
          <a:p>
            <a:r>
              <a:rPr lang="en-US" u="sng" dirty="0" smtClean="0"/>
              <a:t>Conditional Statements</a:t>
            </a:r>
            <a:r>
              <a:rPr lang="en-US" dirty="0" smtClean="0"/>
              <a:t/>
            </a:r>
            <a:br>
              <a:rPr lang="en-US" dirty="0" smtClean="0"/>
            </a:br>
            <a:endParaRPr lang="en-US" dirty="0"/>
          </a:p>
        </p:txBody>
      </p:sp>
      <p:sp>
        <p:nvSpPr>
          <p:cNvPr id="3" name="Content Placeholder 2"/>
          <p:cNvSpPr>
            <a:spLocks noGrp="1"/>
          </p:cNvSpPr>
          <p:nvPr>
            <p:ph sz="quarter" idx="1"/>
          </p:nvPr>
        </p:nvSpPr>
        <p:spPr>
          <a:xfrm>
            <a:off x="304800" y="685800"/>
            <a:ext cx="8610600" cy="5943600"/>
          </a:xfrm>
        </p:spPr>
        <p:txBody>
          <a:bodyPr>
            <a:normAutofit/>
          </a:bodyPr>
          <a:lstStyle/>
          <a:p>
            <a:r>
              <a:rPr lang="en-US" altLang="en-US" sz="1800" dirty="0" smtClean="0"/>
              <a:t>There are three basic types of control structures in JavaScript: the </a:t>
            </a:r>
            <a:r>
              <a:rPr lang="en-US" altLang="en-US" sz="1800" b="1" dirty="0" smtClean="0">
                <a:latin typeface="Courier" charset="0"/>
              </a:rPr>
              <a:t>if</a:t>
            </a:r>
            <a:r>
              <a:rPr lang="en-US" altLang="en-US" sz="1800" b="1" dirty="0" smtClean="0"/>
              <a:t> statement, the </a:t>
            </a:r>
            <a:r>
              <a:rPr lang="en-US" altLang="en-US" sz="1800" b="1" dirty="0" smtClean="0">
                <a:latin typeface="Courier" charset="0"/>
              </a:rPr>
              <a:t>while</a:t>
            </a:r>
            <a:r>
              <a:rPr lang="en-US" altLang="en-US" sz="1800" b="1" dirty="0" smtClean="0"/>
              <a:t> loop, and the</a:t>
            </a:r>
            <a:r>
              <a:rPr lang="en-US" altLang="en-US" sz="1800" b="1" dirty="0" smtClean="0">
                <a:latin typeface="Courier" charset="0"/>
              </a:rPr>
              <a:t> for</a:t>
            </a:r>
            <a:r>
              <a:rPr lang="en-US" altLang="en-US" sz="1800" b="1" dirty="0" smtClean="0"/>
              <a:t> loop</a:t>
            </a:r>
          </a:p>
          <a:p>
            <a:r>
              <a:rPr lang="en-US" altLang="en-US" sz="1800" dirty="0" smtClean="0"/>
              <a:t>Each control structure manipulates a block of JavaScript expressions beginning with { and ending with }</a:t>
            </a:r>
          </a:p>
          <a:p>
            <a:r>
              <a:rPr lang="en-US" sz="1800" dirty="0" smtClean="0"/>
              <a:t>In JavaScript we have the following conditional statements:</a:t>
            </a:r>
          </a:p>
          <a:p>
            <a:r>
              <a:rPr lang="en-US" sz="1800" b="1" dirty="0" smtClean="0"/>
              <a:t>if </a:t>
            </a:r>
            <a:r>
              <a:rPr lang="en-US" sz="1800" dirty="0" smtClean="0"/>
              <a:t>to specify a block of code to be executed, if the specified condition is true</a:t>
            </a:r>
          </a:p>
          <a:p>
            <a:r>
              <a:rPr lang="en-US" sz="1800" b="1" dirty="0" smtClean="0"/>
              <a:t>else </a:t>
            </a:r>
            <a:r>
              <a:rPr lang="en-US" sz="1800" dirty="0" smtClean="0"/>
              <a:t>to specify a block of code to be executed, if the same condition is false</a:t>
            </a:r>
          </a:p>
          <a:p>
            <a:r>
              <a:rPr lang="en-US" sz="1800" b="1" dirty="0" smtClean="0"/>
              <a:t>else</a:t>
            </a:r>
            <a:r>
              <a:rPr lang="en-US" sz="1800" dirty="0" smtClean="0"/>
              <a:t> if to specify a new condition to test, if the first condition is false</a:t>
            </a:r>
          </a:p>
          <a:p>
            <a:r>
              <a:rPr lang="en-US" sz="1800" b="1" dirty="0" smtClean="0"/>
              <a:t>switch</a:t>
            </a:r>
            <a:r>
              <a:rPr lang="en-US" sz="1800" dirty="0" smtClean="0"/>
              <a:t> to specify many alternative blocks of code to be executed</a:t>
            </a:r>
          </a:p>
          <a:p>
            <a:pPr>
              <a:buNone/>
            </a:pPr>
            <a:r>
              <a:rPr lang="en-US" altLang="en-US" sz="1800" u="sng" dirty="0" smtClean="0">
                <a:solidFill>
                  <a:schemeClr val="tx1">
                    <a:lumMod val="75000"/>
                    <a:lumOff val="25000"/>
                  </a:schemeClr>
                </a:solidFill>
              </a:rPr>
              <a:t>The If Statement</a:t>
            </a:r>
          </a:p>
          <a:p>
            <a:pPr>
              <a:buNone/>
            </a:pPr>
            <a:endParaRPr lang="en-US" sz="1800" u="sng" dirty="0"/>
          </a:p>
        </p:txBody>
      </p:sp>
      <p:sp>
        <p:nvSpPr>
          <p:cNvPr id="4" name="Rectangle 3"/>
          <p:cNvSpPr txBox="1">
            <a:spLocks noChangeArrowheads="1"/>
          </p:cNvSpPr>
          <p:nvPr/>
        </p:nvSpPr>
        <p:spPr>
          <a:xfrm>
            <a:off x="685800" y="4191000"/>
            <a:ext cx="2020888" cy="2384425"/>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The </a:t>
            </a:r>
            <a:r>
              <a:rPr kumimoji="0" lang="en-US" altLang="en-US" b="0" i="0" u="none" strike="noStrike" kern="1200" cap="none" spc="0" normalizeH="0" baseline="0" noProof="0" dirty="0" smtClean="0">
                <a:ln>
                  <a:noFill/>
                </a:ln>
                <a:solidFill>
                  <a:schemeClr val="tx1"/>
                </a:solidFill>
                <a:effectLst/>
                <a:uLnTx/>
                <a:uFillTx/>
                <a:latin typeface="Courier" charset="0"/>
                <a:ea typeface="+mn-ea"/>
                <a:cs typeface="+mn-cs"/>
              </a:rPr>
              <a:t>if</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statement allows JavaScript programmers to a make decision </a:t>
            </a:r>
          </a:p>
        </p:txBody>
      </p:sp>
      <p:sp>
        <p:nvSpPr>
          <p:cNvPr id="5" name="Rectangle 4"/>
          <p:cNvSpPr txBox="1">
            <a:spLocks noChangeArrowheads="1"/>
          </p:cNvSpPr>
          <p:nvPr/>
        </p:nvSpPr>
        <p:spPr>
          <a:xfrm>
            <a:off x="4343400" y="4038600"/>
            <a:ext cx="1717675" cy="25146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If ( x  = =  10)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y  =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else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x  =  0;</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altLang="en-US"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563562"/>
          </a:xfrm>
        </p:spPr>
        <p:txBody>
          <a:bodyPr>
            <a:normAutofit/>
          </a:bodyPr>
          <a:lstStyle/>
          <a:p>
            <a:r>
              <a:rPr lang="en-US" sz="2400" u="sng" dirty="0" smtClean="0"/>
              <a:t>example</a:t>
            </a:r>
            <a:endParaRPr lang="en-US" sz="2400" u="sng" dirty="0"/>
          </a:p>
        </p:txBody>
      </p:sp>
      <p:sp>
        <p:nvSpPr>
          <p:cNvPr id="3" name="Content Placeholder 2"/>
          <p:cNvSpPr>
            <a:spLocks noGrp="1"/>
          </p:cNvSpPr>
          <p:nvPr>
            <p:ph sz="quarter" idx="1"/>
          </p:nvPr>
        </p:nvSpPr>
        <p:spPr>
          <a:xfrm>
            <a:off x="152400" y="762000"/>
            <a:ext cx="8763000" cy="5867400"/>
          </a:xfrm>
        </p:spPr>
        <p:txBody>
          <a:bodyPr>
            <a:normAutofit/>
          </a:bodyPr>
          <a:lstStyle/>
          <a:p>
            <a:pPr>
              <a:buNone/>
            </a:pPr>
            <a:r>
              <a:rPr lang="en-US" sz="1600" dirty="0" smtClean="0"/>
              <a:t>&lt;html&gt;</a:t>
            </a:r>
          </a:p>
          <a:p>
            <a:pPr>
              <a:buNone/>
            </a:pPr>
            <a:r>
              <a:rPr lang="en-US" sz="1600" dirty="0" smtClean="0"/>
              <a:t>   &lt;body&gt;     </a:t>
            </a:r>
          </a:p>
          <a:p>
            <a:pPr>
              <a:buNone/>
            </a:pPr>
            <a:r>
              <a:rPr lang="en-US" sz="1600" dirty="0" smtClean="0"/>
              <a:t>      &lt;script type = "text/</a:t>
            </a:r>
            <a:r>
              <a:rPr lang="en-US" sz="1600" dirty="0" err="1" smtClean="0"/>
              <a:t>javascript</a:t>
            </a:r>
            <a:r>
              <a:rPr lang="en-US" sz="1600" dirty="0" smtClean="0"/>
              <a:t>"&gt;</a:t>
            </a:r>
          </a:p>
          <a:p>
            <a:pPr>
              <a:buNone/>
            </a:pPr>
            <a:r>
              <a:rPr lang="en-US" sz="1600" dirty="0" smtClean="0"/>
              <a:t>         </a:t>
            </a:r>
          </a:p>
          <a:p>
            <a:pPr>
              <a:buNone/>
            </a:pPr>
            <a:r>
              <a:rPr lang="en-US" sz="1600" dirty="0" smtClean="0"/>
              <a:t>            </a:t>
            </a:r>
            <a:r>
              <a:rPr lang="en-US" sz="1600" dirty="0" err="1" smtClean="0"/>
              <a:t>var</a:t>
            </a:r>
            <a:r>
              <a:rPr lang="en-US" sz="1600" dirty="0" smtClean="0"/>
              <a:t> age = 20;</a:t>
            </a:r>
          </a:p>
          <a:p>
            <a:pPr>
              <a:buNone/>
            </a:pPr>
            <a:r>
              <a:rPr lang="en-US" sz="1600" dirty="0" smtClean="0"/>
              <a:t>         </a:t>
            </a:r>
          </a:p>
          <a:p>
            <a:pPr>
              <a:buNone/>
            </a:pPr>
            <a:r>
              <a:rPr lang="en-US" sz="1600" dirty="0" smtClean="0"/>
              <a:t>            if( age &gt; 18 ) {</a:t>
            </a:r>
          </a:p>
          <a:p>
            <a:pPr>
              <a:buNone/>
            </a:pPr>
            <a:r>
              <a:rPr lang="en-US" sz="1600" dirty="0" smtClean="0"/>
              <a:t>               </a:t>
            </a:r>
            <a:r>
              <a:rPr lang="en-US" sz="1600" dirty="0" err="1" smtClean="0"/>
              <a:t>document.write</a:t>
            </a:r>
            <a:r>
              <a:rPr lang="en-US" sz="1600" dirty="0" smtClean="0"/>
              <a:t>("&lt;b&gt;Eligible to Vote &lt;/b&gt;");</a:t>
            </a:r>
          </a:p>
          <a:p>
            <a:pPr>
              <a:buNone/>
            </a:pPr>
            <a:r>
              <a:rPr lang="en-US" sz="1600" dirty="0" smtClean="0"/>
              <a:t>            }</a:t>
            </a:r>
          </a:p>
          <a:p>
            <a:pPr>
              <a:buNone/>
            </a:pPr>
            <a:r>
              <a:rPr lang="en-US" sz="1600" dirty="0" smtClean="0"/>
              <a:t>         </a:t>
            </a:r>
          </a:p>
          <a:p>
            <a:pPr>
              <a:buNone/>
            </a:pPr>
            <a:r>
              <a:rPr lang="en-US" sz="1600" dirty="0" smtClean="0"/>
              <a:t>      &lt;/script&gt;      </a:t>
            </a:r>
          </a:p>
          <a:p>
            <a:pPr>
              <a:buNone/>
            </a:pPr>
            <a:r>
              <a:rPr lang="en-US" sz="1600" dirty="0" smtClean="0"/>
              <a:t>   &lt;/body&gt;</a:t>
            </a:r>
          </a:p>
          <a:p>
            <a:pPr>
              <a:buNone/>
            </a:pPr>
            <a:r>
              <a:rPr lang="en-US" sz="1600" dirty="0" smtClean="0"/>
              <a:t>&lt;/html&gt;</a:t>
            </a:r>
            <a:endParaRPr lang="en-US" sz="16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553200"/>
          </a:xfrm>
        </p:spPr>
        <p:txBody>
          <a:bodyPr>
            <a:normAutofit/>
          </a:bodyPr>
          <a:lstStyle/>
          <a:p>
            <a:pPr>
              <a:buNone/>
            </a:pPr>
            <a:r>
              <a:rPr lang="en-US" sz="2000" b="1" u="sng" dirty="0" smtClean="0"/>
              <a:t>if...else statement</a:t>
            </a:r>
          </a:p>
          <a:p>
            <a:r>
              <a:rPr lang="en-US" sz="2000" dirty="0" smtClean="0"/>
              <a:t>The </a:t>
            </a:r>
            <a:r>
              <a:rPr lang="en-US" sz="2000" b="1" dirty="0" smtClean="0"/>
              <a:t>'if...else'</a:t>
            </a:r>
            <a:r>
              <a:rPr lang="en-US" sz="2000" dirty="0" smtClean="0"/>
              <a:t> statement is the next form of control statement that allows JavaScript to execute statements in a more controlled way.</a:t>
            </a:r>
          </a:p>
          <a:p>
            <a:pPr>
              <a:buNone/>
            </a:pPr>
            <a:endParaRPr lang="en-US" sz="2000" dirty="0" smtClean="0"/>
          </a:p>
          <a:p>
            <a:r>
              <a:rPr lang="en-US" sz="2000" dirty="0" smtClean="0"/>
              <a:t>Syntax</a:t>
            </a:r>
          </a:p>
          <a:p>
            <a:endParaRPr lang="en-US" sz="2000" dirty="0" smtClean="0"/>
          </a:p>
          <a:p>
            <a:pPr>
              <a:buNone/>
            </a:pPr>
            <a:r>
              <a:rPr lang="en-US" sz="2000" dirty="0" smtClean="0"/>
              <a:t>if (expression){</a:t>
            </a:r>
          </a:p>
          <a:p>
            <a:pPr>
              <a:buNone/>
            </a:pPr>
            <a:r>
              <a:rPr lang="en-US" sz="2000" dirty="0" smtClean="0"/>
              <a:t>Statement(s) to be executed if expression is true } </a:t>
            </a:r>
          </a:p>
          <a:p>
            <a:pPr>
              <a:buNone/>
            </a:pPr>
            <a:r>
              <a:rPr lang="en-US" sz="2000" dirty="0" smtClean="0"/>
              <a:t>Else{</a:t>
            </a:r>
          </a:p>
          <a:p>
            <a:pPr>
              <a:buNone/>
            </a:pPr>
            <a:r>
              <a:rPr lang="en-US" sz="2000" dirty="0" smtClean="0"/>
              <a:t> Statement(s) to be executed if expression is false }</a:t>
            </a:r>
          </a:p>
          <a:p>
            <a:pPr>
              <a:buNone/>
            </a:pPr>
            <a:endParaRPr lang="en-US" sz="2000" dirty="0" smtClean="0"/>
          </a:p>
          <a:p>
            <a:pPr>
              <a:buNone/>
            </a:pPr>
            <a:r>
              <a:rPr lang="en-US" sz="2000" dirty="0" smtClean="0"/>
              <a:t>	Here JavaScript expression is evaluated. If the resulting value is true, the given statement(s) in the ‘if’ block, are executed. If the expression is false, then the given statement(s) in the else block are executed.</a:t>
            </a:r>
            <a:endParaRPr lang="en-US" sz="2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fontScale="92500" lnSpcReduction="20000"/>
          </a:bodyPr>
          <a:lstStyle/>
          <a:p>
            <a:pPr>
              <a:buNone/>
            </a:pPr>
            <a:endParaRPr lang="en-US" b="1" u="sng" dirty="0" smtClean="0"/>
          </a:p>
          <a:p>
            <a:pPr>
              <a:buNone/>
            </a:pPr>
            <a:r>
              <a:rPr lang="en-US" b="1" u="sng" dirty="0" smtClean="0"/>
              <a:t>EXAMPLE</a:t>
            </a:r>
          </a:p>
          <a:p>
            <a:pPr>
              <a:buNone/>
            </a:pPr>
            <a:r>
              <a:rPr lang="en-US" sz="2200" dirty="0" smtClean="0"/>
              <a:t>&lt;html&gt;</a:t>
            </a:r>
          </a:p>
          <a:p>
            <a:pPr>
              <a:buNone/>
            </a:pPr>
            <a:r>
              <a:rPr lang="en-US" sz="2200" dirty="0" smtClean="0"/>
              <a:t>   &lt;body&gt;   </a:t>
            </a:r>
          </a:p>
          <a:p>
            <a:pPr>
              <a:buNone/>
            </a:pPr>
            <a:r>
              <a:rPr lang="en-US" sz="2200" dirty="0" smtClean="0"/>
              <a:t>      &lt;script type = "text/</a:t>
            </a:r>
            <a:r>
              <a:rPr lang="en-US" sz="2200" dirty="0" err="1" smtClean="0"/>
              <a:t>javascript</a:t>
            </a:r>
            <a:r>
              <a:rPr lang="en-US" sz="2200" dirty="0" smtClean="0"/>
              <a:t>"&gt;</a:t>
            </a:r>
          </a:p>
          <a:p>
            <a:pPr>
              <a:buNone/>
            </a:pPr>
            <a:r>
              <a:rPr lang="en-US" sz="2200" dirty="0" smtClean="0"/>
              <a:t>         </a:t>
            </a:r>
          </a:p>
          <a:p>
            <a:pPr>
              <a:buNone/>
            </a:pPr>
            <a:r>
              <a:rPr lang="en-US" sz="2200" dirty="0" smtClean="0"/>
              <a:t>            </a:t>
            </a:r>
            <a:r>
              <a:rPr lang="en-US" sz="2200" dirty="0" err="1" smtClean="0"/>
              <a:t>var</a:t>
            </a:r>
            <a:r>
              <a:rPr lang="en-US" sz="2200" dirty="0" smtClean="0"/>
              <a:t> age = 25;</a:t>
            </a:r>
          </a:p>
          <a:p>
            <a:pPr>
              <a:buNone/>
            </a:pPr>
            <a:r>
              <a:rPr lang="en-US" sz="2200" dirty="0" smtClean="0"/>
              <a:t>         </a:t>
            </a:r>
          </a:p>
          <a:p>
            <a:pPr>
              <a:buNone/>
            </a:pPr>
            <a:r>
              <a:rPr lang="en-US" sz="2200" dirty="0" smtClean="0"/>
              <a:t>            if( age &gt; 18 ) {</a:t>
            </a:r>
          </a:p>
          <a:p>
            <a:pPr>
              <a:buNone/>
            </a:pPr>
            <a:r>
              <a:rPr lang="en-US" sz="2200" dirty="0" smtClean="0"/>
              <a:t>               </a:t>
            </a:r>
            <a:r>
              <a:rPr lang="en-US" sz="2200" dirty="0" err="1" smtClean="0"/>
              <a:t>document.write</a:t>
            </a:r>
            <a:r>
              <a:rPr lang="en-US" sz="2200" dirty="0" smtClean="0"/>
              <a:t>("&lt;b&gt;Eligible to Vote&lt;/b&gt;");</a:t>
            </a:r>
          </a:p>
          <a:p>
            <a:pPr>
              <a:buNone/>
            </a:pPr>
            <a:r>
              <a:rPr lang="en-US" sz="2200" dirty="0" smtClean="0"/>
              <a:t>            } else {</a:t>
            </a:r>
          </a:p>
          <a:p>
            <a:pPr>
              <a:buNone/>
            </a:pPr>
            <a:r>
              <a:rPr lang="en-US" sz="2200" dirty="0" smtClean="0"/>
              <a:t>               </a:t>
            </a:r>
            <a:r>
              <a:rPr lang="en-US" sz="2200" dirty="0" err="1" smtClean="0"/>
              <a:t>document.write</a:t>
            </a:r>
            <a:r>
              <a:rPr lang="en-US" sz="2200" dirty="0" smtClean="0"/>
              <a:t>("&lt;b&gt;Not Eligible to Vote&lt;/b&gt;");</a:t>
            </a:r>
          </a:p>
          <a:p>
            <a:pPr>
              <a:buNone/>
            </a:pPr>
            <a:r>
              <a:rPr lang="en-US" sz="2200" dirty="0" smtClean="0"/>
              <a:t>            }</a:t>
            </a:r>
          </a:p>
          <a:p>
            <a:pPr>
              <a:buNone/>
            </a:pPr>
            <a:r>
              <a:rPr lang="en-US" sz="2200" dirty="0" smtClean="0"/>
              <a:t>         </a:t>
            </a:r>
          </a:p>
          <a:p>
            <a:pPr>
              <a:buNone/>
            </a:pPr>
            <a:r>
              <a:rPr lang="en-US" sz="2200" dirty="0" smtClean="0"/>
              <a:t>      &lt;/script&gt;     </a:t>
            </a:r>
          </a:p>
          <a:p>
            <a:pPr>
              <a:buNone/>
            </a:pPr>
            <a:r>
              <a:rPr lang="en-US" sz="2200" dirty="0" smtClean="0"/>
              <a:t>      </a:t>
            </a:r>
          </a:p>
          <a:p>
            <a:pPr>
              <a:buNone/>
            </a:pPr>
            <a:r>
              <a:rPr lang="en-US" sz="2200" dirty="0" smtClean="0"/>
              <a:t>   &lt;/body&gt;</a:t>
            </a:r>
          </a:p>
          <a:p>
            <a:pPr>
              <a:buNone/>
            </a:pPr>
            <a:r>
              <a:rPr lang="en-US" sz="2200" dirty="0" smtClean="0"/>
              <a:t>&lt;/html&gt;</a:t>
            </a:r>
            <a:endParaRPr lang="en-US" sz="22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1800" u="sng" dirty="0" smtClean="0"/>
              <a:t>if...else if... statement</a:t>
            </a:r>
          </a:p>
          <a:p>
            <a:r>
              <a:rPr lang="en-US" sz="1800" dirty="0" smtClean="0"/>
              <a:t>The </a:t>
            </a:r>
            <a:r>
              <a:rPr lang="en-US" sz="1800" b="1" dirty="0" smtClean="0"/>
              <a:t>if...else if...</a:t>
            </a:r>
            <a:r>
              <a:rPr lang="en-US" sz="1800" dirty="0" smtClean="0"/>
              <a:t> statement is an advanced form of </a:t>
            </a:r>
            <a:r>
              <a:rPr lang="en-US" sz="1800" b="1" dirty="0" smtClean="0"/>
              <a:t>if…else</a:t>
            </a:r>
            <a:r>
              <a:rPr lang="en-US" sz="1800" dirty="0" smtClean="0"/>
              <a:t> that allows JavaScript to make a correct decision out of several conditions.</a:t>
            </a:r>
          </a:p>
          <a:p>
            <a:pPr>
              <a:buNone/>
            </a:pPr>
            <a:r>
              <a:rPr lang="en-US" sz="1800" u="sng" dirty="0" smtClean="0"/>
              <a:t>Syntax</a:t>
            </a:r>
          </a:p>
          <a:p>
            <a:pPr>
              <a:buNone/>
            </a:pPr>
            <a:r>
              <a:rPr lang="en-US" sz="1800" dirty="0" smtClean="0"/>
              <a:t>The syntax of an if-else-if statement is as follows −</a:t>
            </a:r>
          </a:p>
          <a:p>
            <a:pPr>
              <a:buNone/>
            </a:pPr>
            <a:r>
              <a:rPr lang="en-US" sz="1800" dirty="0" smtClean="0"/>
              <a:t>if (expression 1) {</a:t>
            </a:r>
          </a:p>
          <a:p>
            <a:pPr>
              <a:buNone/>
            </a:pPr>
            <a:r>
              <a:rPr lang="en-US" sz="1800" dirty="0" smtClean="0"/>
              <a:t>Statement(s) to be executed if expression 1 is true</a:t>
            </a:r>
          </a:p>
          <a:p>
            <a:pPr>
              <a:buNone/>
            </a:pPr>
            <a:r>
              <a:rPr lang="en-US" sz="1800" dirty="0" smtClean="0"/>
              <a:t> } else if (expression 2) {</a:t>
            </a:r>
          </a:p>
          <a:p>
            <a:pPr>
              <a:buNone/>
            </a:pPr>
            <a:r>
              <a:rPr lang="en-US" sz="1800" dirty="0" smtClean="0"/>
              <a:t>Statement(s) to be executed if expression 2 is true</a:t>
            </a:r>
          </a:p>
          <a:p>
            <a:pPr>
              <a:buNone/>
            </a:pPr>
            <a:r>
              <a:rPr lang="en-US" sz="1800" dirty="0" smtClean="0"/>
              <a:t>} else if (expression 3) {</a:t>
            </a:r>
          </a:p>
          <a:p>
            <a:pPr>
              <a:buNone/>
            </a:pPr>
            <a:r>
              <a:rPr lang="en-US" sz="1800" dirty="0" smtClean="0"/>
              <a:t>Statement(s) to be executed if expression 3 is true</a:t>
            </a:r>
          </a:p>
          <a:p>
            <a:pPr>
              <a:buNone/>
            </a:pPr>
            <a:r>
              <a:rPr lang="en-US" sz="1800" dirty="0" smtClean="0"/>
              <a:t>} else {</a:t>
            </a:r>
          </a:p>
          <a:p>
            <a:pPr>
              <a:buNone/>
            </a:pPr>
            <a:r>
              <a:rPr lang="en-US" sz="1800" dirty="0" smtClean="0"/>
              <a:t>Statement(s) to be executed if no expression is true</a:t>
            </a:r>
          </a:p>
          <a:p>
            <a:pPr>
              <a:buNone/>
            </a:pPr>
            <a:r>
              <a:rPr lang="en-US" sz="1800" dirty="0" smtClean="0"/>
              <a:t> }</a:t>
            </a:r>
          </a:p>
          <a:p>
            <a:pPr>
              <a:buNone/>
            </a:pPr>
            <a:endParaRPr lang="en-US" sz="1800" dirty="0" smtClean="0"/>
          </a:p>
          <a:p>
            <a:pPr algn="just">
              <a:buNone/>
            </a:pPr>
            <a:r>
              <a:rPr lang="en-US" sz="1800" b="1" dirty="0" smtClean="0"/>
              <a:t>	if</a:t>
            </a:r>
            <a:r>
              <a:rPr lang="en-US" sz="1800" dirty="0" smtClean="0"/>
              <a:t> is a part of the </a:t>
            </a:r>
            <a:r>
              <a:rPr lang="en-US" sz="1800" b="1" dirty="0" smtClean="0"/>
              <a:t>else</a:t>
            </a:r>
            <a:r>
              <a:rPr lang="en-US" sz="1800" dirty="0" smtClean="0"/>
              <a:t> clause of the previous statement. Statement(s) are executed based on the true condition, if none of the conditions is true, then the </a:t>
            </a:r>
            <a:r>
              <a:rPr lang="en-US" sz="1800" b="1" dirty="0" smtClean="0"/>
              <a:t>else</a:t>
            </a:r>
            <a:r>
              <a:rPr lang="en-US" sz="1800" dirty="0" smtClean="0"/>
              <a:t> block is executed.</a:t>
            </a:r>
            <a:endParaRPr lang="en-US" sz="1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487362"/>
          </a:xfrm>
        </p:spPr>
        <p:txBody>
          <a:bodyPr>
            <a:normAutofit/>
          </a:bodyPr>
          <a:lstStyle/>
          <a:p>
            <a:r>
              <a:rPr lang="en-US" sz="2000" dirty="0" smtClean="0"/>
              <a:t>EXAMPLE</a:t>
            </a:r>
            <a:endParaRPr lang="en-US" sz="2000" dirty="0"/>
          </a:p>
        </p:txBody>
      </p:sp>
      <p:sp>
        <p:nvSpPr>
          <p:cNvPr id="3" name="Content Placeholder 2"/>
          <p:cNvSpPr>
            <a:spLocks noGrp="1"/>
          </p:cNvSpPr>
          <p:nvPr>
            <p:ph sz="quarter" idx="1"/>
          </p:nvPr>
        </p:nvSpPr>
        <p:spPr>
          <a:xfrm>
            <a:off x="228600" y="685800"/>
            <a:ext cx="8763000" cy="5867400"/>
          </a:xfrm>
        </p:spPr>
        <p:txBody>
          <a:bodyPr>
            <a:normAutofit fontScale="77500" lnSpcReduction="20000"/>
          </a:bodyPr>
          <a:lstStyle/>
          <a:p>
            <a:pPr>
              <a:buNone/>
            </a:pPr>
            <a:r>
              <a:rPr lang="en-US" dirty="0" smtClean="0"/>
              <a:t>&lt;html&gt;</a:t>
            </a:r>
          </a:p>
          <a:p>
            <a:pPr>
              <a:buNone/>
            </a:pPr>
            <a:r>
              <a:rPr lang="en-US" dirty="0" smtClean="0"/>
              <a:t>   &lt;body&gt;   </a:t>
            </a:r>
          </a:p>
          <a:p>
            <a:pPr>
              <a:buNone/>
            </a:pPr>
            <a:r>
              <a:rPr lang="en-US" dirty="0" smtClean="0"/>
              <a:t>      &lt;script type = "text/</a:t>
            </a:r>
            <a:r>
              <a:rPr lang="en-US" dirty="0" err="1" smtClean="0"/>
              <a:t>javascript</a:t>
            </a:r>
            <a:r>
              <a:rPr lang="en-US" dirty="0" smtClean="0"/>
              <a:t>"&gt;</a:t>
            </a:r>
          </a:p>
          <a:p>
            <a:pPr>
              <a:buNone/>
            </a:pPr>
            <a:r>
              <a:rPr lang="en-US" dirty="0" smtClean="0"/>
              <a:t>         </a:t>
            </a:r>
          </a:p>
          <a:p>
            <a:pPr>
              <a:buNone/>
            </a:pPr>
            <a:r>
              <a:rPr lang="en-US" dirty="0" smtClean="0"/>
              <a:t>            </a:t>
            </a:r>
            <a:r>
              <a:rPr lang="en-US" dirty="0" err="1" smtClean="0"/>
              <a:t>var</a:t>
            </a:r>
            <a:r>
              <a:rPr lang="en-US" dirty="0" smtClean="0"/>
              <a:t> dept = "CSE";</a:t>
            </a:r>
          </a:p>
          <a:p>
            <a:pPr>
              <a:buNone/>
            </a:pPr>
            <a:r>
              <a:rPr lang="en-US" dirty="0" smtClean="0"/>
              <a:t>            if( dept == "</a:t>
            </a:r>
            <a:r>
              <a:rPr lang="en-US" dirty="0" err="1" smtClean="0"/>
              <a:t>ece</a:t>
            </a:r>
            <a:r>
              <a:rPr lang="en-US" dirty="0" smtClean="0"/>
              <a:t>" ) {</a:t>
            </a:r>
          </a:p>
          <a:p>
            <a:pPr>
              <a:buNone/>
            </a:pPr>
            <a:r>
              <a:rPr lang="en-US" dirty="0" smtClean="0"/>
              <a:t>               </a:t>
            </a:r>
            <a:r>
              <a:rPr lang="en-US" dirty="0" err="1" smtClean="0"/>
              <a:t>document.write</a:t>
            </a:r>
            <a:r>
              <a:rPr lang="en-US" dirty="0" smtClean="0"/>
              <a:t>("&lt;b&gt;</a:t>
            </a:r>
            <a:r>
              <a:rPr lang="en-US" dirty="0" err="1" smtClean="0"/>
              <a:t>ece</a:t>
            </a:r>
            <a:r>
              <a:rPr lang="en-US" dirty="0" smtClean="0"/>
              <a:t>&lt;/b&gt;");</a:t>
            </a:r>
          </a:p>
          <a:p>
            <a:pPr>
              <a:buNone/>
            </a:pPr>
            <a:r>
              <a:rPr lang="en-US" dirty="0" smtClean="0"/>
              <a:t>            } else if( dept == "CSE" ) {</a:t>
            </a:r>
          </a:p>
          <a:p>
            <a:pPr>
              <a:buNone/>
            </a:pPr>
            <a:r>
              <a:rPr lang="en-US" dirty="0" smtClean="0"/>
              <a:t>               </a:t>
            </a:r>
            <a:r>
              <a:rPr lang="en-US" dirty="0" err="1" smtClean="0"/>
              <a:t>document.write</a:t>
            </a:r>
            <a:r>
              <a:rPr lang="en-US" dirty="0" smtClean="0"/>
              <a:t>("&lt;b&gt;CSE&lt;/b&gt;");</a:t>
            </a:r>
          </a:p>
          <a:p>
            <a:pPr>
              <a:buNone/>
            </a:pPr>
            <a:r>
              <a:rPr lang="en-US" dirty="0" smtClean="0"/>
              <a:t>            } else if( dept == "CIVIL" ) {</a:t>
            </a:r>
          </a:p>
          <a:p>
            <a:pPr>
              <a:buNone/>
            </a:pPr>
            <a:r>
              <a:rPr lang="en-US" dirty="0" smtClean="0"/>
              <a:t>               </a:t>
            </a:r>
            <a:r>
              <a:rPr lang="en-US" dirty="0" err="1" smtClean="0"/>
              <a:t>document.write</a:t>
            </a:r>
            <a:r>
              <a:rPr lang="en-US" dirty="0" smtClean="0"/>
              <a:t>("&lt;b&gt;CIVIL&lt;/b&gt;");</a:t>
            </a:r>
          </a:p>
          <a:p>
            <a:pPr>
              <a:buNone/>
            </a:pPr>
            <a:r>
              <a:rPr lang="en-US" dirty="0" smtClean="0"/>
              <a:t>            } else {</a:t>
            </a:r>
          </a:p>
          <a:p>
            <a:pPr>
              <a:buNone/>
            </a:pPr>
            <a:r>
              <a:rPr lang="en-US" dirty="0" smtClean="0"/>
              <a:t>               </a:t>
            </a:r>
            <a:r>
              <a:rPr lang="en-US" dirty="0" err="1" smtClean="0"/>
              <a:t>document.write</a:t>
            </a:r>
            <a:r>
              <a:rPr lang="en-US" dirty="0" smtClean="0"/>
              <a:t>("&lt;b&gt;Unknown&lt;/b&gt;");</a:t>
            </a:r>
          </a:p>
          <a:p>
            <a:pPr>
              <a:buNone/>
            </a:pPr>
            <a:r>
              <a:rPr lang="en-US" dirty="0" smtClean="0"/>
              <a:t>            }</a:t>
            </a:r>
          </a:p>
          <a:p>
            <a:pPr>
              <a:buNone/>
            </a:pPr>
            <a:r>
              <a:rPr lang="en-US" dirty="0" smtClean="0"/>
              <a:t>         </a:t>
            </a:r>
          </a:p>
          <a:p>
            <a:pPr>
              <a:buNone/>
            </a:pPr>
            <a:r>
              <a:rPr lang="en-US" dirty="0" smtClean="0"/>
              <a:t>      &lt;/script&gt;      </a:t>
            </a:r>
          </a:p>
          <a:p>
            <a:pPr>
              <a:buNone/>
            </a:pPr>
            <a:r>
              <a:rPr lang="en-US" dirty="0" smtClean="0"/>
              <a:t>      </a:t>
            </a:r>
          </a:p>
          <a:p>
            <a:pPr>
              <a:buNone/>
            </a:pPr>
            <a:r>
              <a:rPr lang="en-US" dirty="0" smtClean="0"/>
              <a:t>   &lt;/body&gt;</a:t>
            </a:r>
          </a:p>
          <a:p>
            <a:pPr>
              <a:buNone/>
            </a:pPr>
            <a:r>
              <a:rPr lang="en-US" dirty="0" smtClean="0"/>
              <a:t>&lt;/html&gt;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248400"/>
          </a:xfrm>
        </p:spPr>
        <p:txBody>
          <a:bodyPr>
            <a:normAutofit lnSpcReduction="10000"/>
          </a:bodyPr>
          <a:lstStyle/>
          <a:p>
            <a:pPr>
              <a:buNone/>
            </a:pPr>
            <a:r>
              <a:rPr lang="en-US" b="1" dirty="0">
                <a:hlinkClick r:id="rId2" action="ppaction://hlinkfile"/>
              </a:rPr>
              <a:t>JavaScript Can Hide HTML Elements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endParaRPr lang="en-US" dirty="0"/>
          </a:p>
          <a:p>
            <a:pPr>
              <a:buNone/>
            </a:pPr>
            <a:r>
              <a:rPr lang="en-US" dirty="0"/>
              <a:t>&lt;p id="demo"&gt;JavaScript can hide HTML elements.&lt;/p&gt;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style.display</a:t>
            </a:r>
            <a:r>
              <a:rPr lang="en-US" dirty="0"/>
              <a:t>='none'"&gt;Click Me!&lt;/button&gt;</a:t>
            </a:r>
          </a:p>
          <a:p>
            <a:pPr>
              <a:buNone/>
            </a:pPr>
            <a:endParaRPr lang="en-US" dirty="0"/>
          </a:p>
          <a:p>
            <a:pPr>
              <a:buNone/>
            </a:pPr>
            <a:r>
              <a:rPr lang="en-US" dirty="0"/>
              <a:t>&lt;/body&gt;</a:t>
            </a:r>
          </a:p>
          <a:p>
            <a:pPr>
              <a:buNone/>
            </a:pPr>
            <a:r>
              <a:rPr lang="en-US" dirty="0"/>
              <a:t>&lt;/html&gt; </a:t>
            </a:r>
          </a:p>
          <a:p>
            <a:pPr marL="0" indent="0">
              <a:buNone/>
            </a:pPr>
            <a:endParaRPr lang="en-GB" dirty="0"/>
          </a:p>
        </p:txBody>
      </p:sp>
    </p:spTree>
    <p:extLst>
      <p:ext uri="{BB962C8B-B14F-4D97-AF65-F5344CB8AC3E}">
        <p14:creationId xmlns:p14="http://schemas.microsoft.com/office/powerpoint/2010/main" val="5559484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487362"/>
          </a:xfrm>
        </p:spPr>
        <p:txBody>
          <a:bodyPr>
            <a:normAutofit fontScale="90000"/>
          </a:bodyPr>
          <a:lstStyle/>
          <a:p>
            <a:r>
              <a:rPr lang="en-US" u="sng" dirty="0" smtClean="0"/>
              <a:t>Switch case</a:t>
            </a:r>
            <a:endParaRPr lang="en-US" u="sng" dirty="0"/>
          </a:p>
        </p:txBody>
      </p:sp>
      <p:sp>
        <p:nvSpPr>
          <p:cNvPr id="3" name="Content Placeholder 2"/>
          <p:cNvSpPr>
            <a:spLocks noGrp="1"/>
          </p:cNvSpPr>
          <p:nvPr>
            <p:ph sz="quarter" idx="1"/>
          </p:nvPr>
        </p:nvSpPr>
        <p:spPr>
          <a:xfrm>
            <a:off x="228600" y="685800"/>
            <a:ext cx="8686800" cy="5943600"/>
          </a:xfrm>
        </p:spPr>
        <p:txBody>
          <a:bodyPr>
            <a:normAutofit/>
          </a:bodyPr>
          <a:lstStyle/>
          <a:p>
            <a:pPr algn="just">
              <a:buNone/>
            </a:pPr>
            <a:r>
              <a:rPr lang="en-US" sz="1800" dirty="0" smtClean="0"/>
              <a:t>	The objective of a </a:t>
            </a:r>
            <a:r>
              <a:rPr lang="en-US" sz="1800" b="1" dirty="0" smtClean="0"/>
              <a:t>switch</a:t>
            </a:r>
            <a:r>
              <a:rPr lang="en-US" sz="1800" dirty="0" smtClean="0"/>
              <a:t> statement is to give an expression to evaluate and several different statements to execute based on the value of the expression. The interpreter checks each </a:t>
            </a:r>
            <a:r>
              <a:rPr lang="en-US" sz="1800" b="1" dirty="0" smtClean="0"/>
              <a:t>case</a:t>
            </a:r>
            <a:r>
              <a:rPr lang="en-US" sz="1800" dirty="0" smtClean="0"/>
              <a:t> against the value of the expression until a match is found. If nothing matches, a </a:t>
            </a:r>
            <a:r>
              <a:rPr lang="en-US" sz="1800" b="1" dirty="0" smtClean="0"/>
              <a:t>default</a:t>
            </a:r>
            <a:r>
              <a:rPr lang="en-US" sz="1800" dirty="0" smtClean="0"/>
              <a:t> condition will be used.</a:t>
            </a:r>
          </a:p>
          <a:p>
            <a:pPr algn="just">
              <a:buNone/>
            </a:pPr>
            <a:r>
              <a:rPr lang="en-US" sz="1800" u="sng" dirty="0" smtClean="0"/>
              <a:t>SYNTAX:</a:t>
            </a:r>
          </a:p>
          <a:p>
            <a:pPr algn="just">
              <a:buNone/>
            </a:pPr>
            <a:r>
              <a:rPr lang="en-US" sz="1800" dirty="0" smtClean="0"/>
              <a:t>switch (expression) {</a:t>
            </a:r>
          </a:p>
          <a:p>
            <a:pPr algn="just">
              <a:buNone/>
            </a:pPr>
            <a:r>
              <a:rPr lang="en-US" sz="1800" dirty="0" smtClean="0"/>
              <a:t>case condition 1: statement(s) </a:t>
            </a:r>
          </a:p>
          <a:p>
            <a:pPr algn="just">
              <a:buNone/>
            </a:pPr>
            <a:r>
              <a:rPr lang="en-US" sz="1800" dirty="0" smtClean="0"/>
              <a:t>break;</a:t>
            </a:r>
          </a:p>
          <a:p>
            <a:pPr algn="just">
              <a:buNone/>
            </a:pPr>
            <a:endParaRPr lang="en-US" sz="1800" dirty="0" smtClean="0"/>
          </a:p>
          <a:p>
            <a:pPr algn="just">
              <a:buNone/>
            </a:pPr>
            <a:r>
              <a:rPr lang="en-US" sz="1800" dirty="0" smtClean="0"/>
              <a:t>case condition 2: statement(s) </a:t>
            </a:r>
          </a:p>
          <a:p>
            <a:pPr algn="just">
              <a:buNone/>
            </a:pPr>
            <a:r>
              <a:rPr lang="en-US" sz="1800" dirty="0" smtClean="0"/>
              <a:t>break;</a:t>
            </a:r>
          </a:p>
          <a:p>
            <a:pPr algn="just">
              <a:buNone/>
            </a:pPr>
            <a:r>
              <a:rPr lang="en-US" sz="1800" dirty="0" smtClean="0"/>
              <a:t> ...</a:t>
            </a:r>
          </a:p>
          <a:p>
            <a:pPr algn="just">
              <a:buNone/>
            </a:pPr>
            <a:r>
              <a:rPr lang="en-US" sz="1800" dirty="0" smtClean="0"/>
              <a:t>case condition n: statement(s) </a:t>
            </a:r>
          </a:p>
          <a:p>
            <a:pPr algn="just">
              <a:buNone/>
            </a:pPr>
            <a:r>
              <a:rPr lang="en-US" sz="1800" dirty="0" smtClean="0"/>
              <a:t>break;</a:t>
            </a:r>
          </a:p>
          <a:p>
            <a:pPr algn="just">
              <a:buNone/>
            </a:pPr>
            <a:endParaRPr lang="en-US" sz="1800" dirty="0" smtClean="0"/>
          </a:p>
          <a:p>
            <a:pPr algn="just">
              <a:buNone/>
            </a:pPr>
            <a:r>
              <a:rPr lang="en-US" sz="1800" dirty="0" smtClean="0"/>
              <a:t>default: statement(s)</a:t>
            </a:r>
          </a:p>
          <a:p>
            <a:pPr algn="just">
              <a:buNone/>
            </a:pPr>
            <a:r>
              <a:rPr lang="en-US" sz="1800" dirty="0" smtClean="0"/>
              <a:t> }</a:t>
            </a:r>
          </a:p>
          <a:p>
            <a:pPr algn="just">
              <a:buNone/>
            </a:pPr>
            <a:endParaRPr lang="en-US" sz="1800"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lstStyle/>
          <a:p>
            <a:pPr>
              <a:buNone/>
            </a:pPr>
            <a:r>
              <a:rPr lang="en-US" altLang="en-US" b="1" u="sng" dirty="0" smtClean="0">
                <a:solidFill>
                  <a:schemeClr val="tx1">
                    <a:lumMod val="75000"/>
                    <a:lumOff val="25000"/>
                  </a:schemeClr>
                </a:solidFill>
              </a:rPr>
              <a:t>Repeat Loops</a:t>
            </a:r>
          </a:p>
          <a:p>
            <a:r>
              <a:rPr lang="en-US" altLang="en-US" sz="1800" dirty="0" smtClean="0"/>
              <a:t>A repeat loop is a group of statements that is repeated until a specified condition is met</a:t>
            </a:r>
          </a:p>
          <a:p>
            <a:r>
              <a:rPr lang="en-US" altLang="en-US" sz="1800" dirty="0" smtClean="0"/>
              <a:t>Repeat loops are very powerful programming tools; They allow for more efficient program design and are ideally suited for working with arrays.</a:t>
            </a:r>
          </a:p>
          <a:p>
            <a:pPr>
              <a:buNone/>
            </a:pPr>
            <a:endParaRPr lang="en-US" altLang="en-US" sz="1800" dirty="0" smtClean="0"/>
          </a:p>
          <a:p>
            <a:pPr>
              <a:buNone/>
            </a:pPr>
            <a:r>
              <a:rPr lang="en-US" altLang="en-US" sz="1800" b="1" u="sng" dirty="0" smtClean="0">
                <a:solidFill>
                  <a:schemeClr val="tx1">
                    <a:lumMod val="75000"/>
                    <a:lumOff val="25000"/>
                  </a:schemeClr>
                </a:solidFill>
              </a:rPr>
              <a:t>The While Loop</a:t>
            </a:r>
            <a:endParaRPr lang="en-US" altLang="en-US" sz="1800" b="1" u="sng" dirty="0" smtClean="0"/>
          </a:p>
          <a:p>
            <a:pPr>
              <a:buNone/>
            </a:pPr>
            <a:endParaRPr lang="en-US" b="1" u="sng" dirty="0"/>
          </a:p>
        </p:txBody>
      </p:sp>
      <p:sp>
        <p:nvSpPr>
          <p:cNvPr id="4" name="Rectangle 3"/>
          <p:cNvSpPr txBox="1">
            <a:spLocks noChangeArrowheads="1"/>
          </p:cNvSpPr>
          <p:nvPr/>
        </p:nvSpPr>
        <p:spPr>
          <a:xfrm>
            <a:off x="685800" y="2743200"/>
            <a:ext cx="2133600" cy="27924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The while loop is used to execute a block of code while a certain </a:t>
            </a:r>
            <a:r>
              <a:rPr kumimoji="0" lang="en-US" altLang="en-US" b="1" i="0" u="none" strike="noStrike" kern="1200" cap="none" spc="0" normalizeH="0" baseline="0" noProof="0" dirty="0" smtClean="0">
                <a:ln>
                  <a:noFill/>
                </a:ln>
                <a:solidFill>
                  <a:schemeClr val="tx1"/>
                </a:solidFill>
                <a:effectLst/>
                <a:uLnTx/>
                <a:uFillTx/>
                <a:latin typeface="+mn-lt"/>
                <a:ea typeface="+mn-ea"/>
                <a:cs typeface="+mn-cs"/>
              </a:rPr>
              <a:t>condition</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is true</a:t>
            </a:r>
          </a:p>
        </p:txBody>
      </p:sp>
      <p:sp>
        <p:nvSpPr>
          <p:cNvPr id="5" name="Rectangle 4"/>
          <p:cNvSpPr txBox="1">
            <a:spLocks noChangeArrowheads="1"/>
          </p:cNvSpPr>
          <p:nvPr/>
        </p:nvSpPr>
        <p:spPr>
          <a:xfrm>
            <a:off x="4419600" y="2590800"/>
            <a:ext cx="3733800" cy="28956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count = 0;</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while (count &lt;= 10)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en-US" b="0" i="0" u="none" strike="noStrike" kern="1200" cap="none" spc="0" normalizeH="0" baseline="0" noProof="0" dirty="0" err="1" smtClean="0">
                <a:ln>
                  <a:noFill/>
                </a:ln>
                <a:solidFill>
                  <a:schemeClr val="tx1"/>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(count);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count++;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487362"/>
          </a:xfrm>
        </p:spPr>
        <p:txBody>
          <a:bodyPr>
            <a:normAutofit fontScale="90000"/>
          </a:bodyPr>
          <a:lstStyle/>
          <a:p>
            <a:r>
              <a:rPr lang="en-US" dirty="0" smtClean="0"/>
              <a:t>example</a:t>
            </a:r>
            <a:endParaRPr lang="en-US" dirty="0"/>
          </a:p>
        </p:txBody>
      </p:sp>
      <p:sp>
        <p:nvSpPr>
          <p:cNvPr id="3" name="Content Placeholder 2"/>
          <p:cNvSpPr>
            <a:spLocks noGrp="1"/>
          </p:cNvSpPr>
          <p:nvPr>
            <p:ph sz="quarter" idx="1"/>
          </p:nvPr>
        </p:nvSpPr>
        <p:spPr>
          <a:xfrm>
            <a:off x="228600" y="685800"/>
            <a:ext cx="8686800" cy="6019800"/>
          </a:xfrm>
        </p:spPr>
        <p:txBody>
          <a:bodyPr>
            <a:normAutofit fontScale="70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While Loop&lt;/h2&gt;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smtClean="0"/>
              <a:t>let text = "";</a:t>
            </a:r>
          </a:p>
          <a:p>
            <a:pPr>
              <a:buNone/>
            </a:pPr>
            <a:r>
              <a:rPr lang="en-US" dirty="0" smtClean="0"/>
              <a:t>let </a:t>
            </a:r>
            <a:r>
              <a:rPr lang="en-US" dirty="0" err="1" smtClean="0"/>
              <a:t>i</a:t>
            </a:r>
            <a:r>
              <a:rPr lang="en-US" dirty="0" smtClean="0"/>
              <a:t> = 0;</a:t>
            </a:r>
          </a:p>
          <a:p>
            <a:pPr>
              <a:buNone/>
            </a:pPr>
            <a:r>
              <a:rPr lang="en-US" dirty="0" smtClean="0"/>
              <a:t>while (</a:t>
            </a:r>
            <a:r>
              <a:rPr lang="en-US" dirty="0" err="1" smtClean="0"/>
              <a:t>i</a:t>
            </a:r>
            <a:r>
              <a:rPr lang="en-US" dirty="0" smtClean="0"/>
              <a:t> &lt; 10) {</a:t>
            </a:r>
          </a:p>
          <a:p>
            <a:pPr>
              <a:buNone/>
            </a:pPr>
            <a:r>
              <a:rPr lang="en-US" dirty="0" smtClean="0"/>
              <a:t>  text += "&lt;</a:t>
            </a:r>
            <a:r>
              <a:rPr lang="en-US" dirty="0" err="1" smtClean="0"/>
              <a:t>br</a:t>
            </a:r>
            <a:r>
              <a:rPr lang="en-US" dirty="0" smtClean="0"/>
              <a:t>&gt;The number is " + </a:t>
            </a:r>
            <a:r>
              <a:rPr lang="en-US" dirty="0" err="1" smtClean="0"/>
              <a:t>i</a:t>
            </a:r>
            <a:r>
              <a:rPr lang="en-US" dirty="0" smtClean="0"/>
              <a:t>;</a:t>
            </a:r>
          </a:p>
          <a:p>
            <a:pPr>
              <a:buNone/>
            </a:pPr>
            <a:r>
              <a:rPr lang="en-US" dirty="0" smtClean="0"/>
              <a:t>  </a:t>
            </a:r>
            <a:r>
              <a:rPr lang="en-US" dirty="0" err="1" smtClean="0"/>
              <a:t>i</a:t>
            </a:r>
            <a:r>
              <a:rPr lang="en-US" dirty="0" smtClean="0"/>
              <a:t>++;</a:t>
            </a:r>
          </a:p>
          <a:p>
            <a:pPr>
              <a:buNone/>
            </a:pPr>
            <a:r>
              <a:rPr lang="en-US" dirty="0" smtClean="0"/>
              <a:t>}</a:t>
            </a:r>
          </a:p>
          <a:p>
            <a:pPr>
              <a:buNone/>
            </a:pPr>
            <a:r>
              <a:rPr lang="en-US" dirty="0" err="1" smtClean="0"/>
              <a:t>document.getElementById</a:t>
            </a:r>
            <a:r>
              <a:rPr lang="en-US" dirty="0" smtClean="0"/>
              <a:t>("demo").</a:t>
            </a:r>
            <a:r>
              <a:rPr lang="en-US" dirty="0" err="1" smtClean="0"/>
              <a:t>innerHTML</a:t>
            </a:r>
            <a:r>
              <a:rPr lang="en-US" dirty="0" smtClean="0"/>
              <a:t> = text;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411162"/>
          </a:xfrm>
        </p:spPr>
        <p:txBody>
          <a:bodyPr>
            <a:normAutofit fontScale="90000"/>
          </a:bodyPr>
          <a:lstStyle/>
          <a:p>
            <a:r>
              <a:rPr lang="en-US" altLang="en-US" u="sng" dirty="0" smtClean="0">
                <a:solidFill>
                  <a:schemeClr val="tx1">
                    <a:lumMod val="75000"/>
                    <a:lumOff val="25000"/>
                  </a:schemeClr>
                </a:solidFill>
              </a:rPr>
              <a:t>The For Loop</a:t>
            </a:r>
            <a:endParaRPr lang="en-US" u="sng" dirty="0"/>
          </a:p>
        </p:txBody>
      </p:sp>
      <p:sp>
        <p:nvSpPr>
          <p:cNvPr id="3" name="Content Placeholder 2"/>
          <p:cNvSpPr>
            <a:spLocks noGrp="1"/>
          </p:cNvSpPr>
          <p:nvPr>
            <p:ph sz="quarter" idx="1"/>
          </p:nvPr>
        </p:nvSpPr>
        <p:spPr>
          <a:xfrm>
            <a:off x="228600" y="609600"/>
            <a:ext cx="8686800" cy="6096000"/>
          </a:xfrm>
        </p:spPr>
        <p:txBody>
          <a:bodyPr>
            <a:normAutofit/>
          </a:bodyPr>
          <a:lstStyle/>
          <a:p>
            <a:pPr>
              <a:buNone/>
            </a:pPr>
            <a:r>
              <a:rPr lang="en-US" sz="1800" dirty="0" smtClean="0"/>
              <a:t>The '</a:t>
            </a:r>
            <a:r>
              <a:rPr lang="en-US" sz="1800" b="1" dirty="0" smtClean="0"/>
              <a:t>for</a:t>
            </a:r>
            <a:r>
              <a:rPr lang="en-US" sz="1800" dirty="0" smtClean="0"/>
              <a:t>' loop is the most compact form of looping. It includes the following three important parts −</a:t>
            </a:r>
          </a:p>
          <a:p>
            <a:r>
              <a:rPr lang="en-US" sz="1800" dirty="0" smtClean="0"/>
              <a:t>The </a:t>
            </a:r>
            <a:r>
              <a:rPr lang="en-US" sz="1800" b="1" dirty="0" smtClean="0"/>
              <a:t>loop initialization</a:t>
            </a:r>
            <a:r>
              <a:rPr lang="en-US" sz="1800" dirty="0" smtClean="0"/>
              <a:t> where we initialize our counter to a starting value. The initialization statement is executed before the loop begins.</a:t>
            </a:r>
          </a:p>
          <a:p>
            <a:pPr>
              <a:buNone/>
            </a:pPr>
            <a:endParaRPr lang="en-US" sz="1800" dirty="0" smtClean="0"/>
          </a:p>
          <a:p>
            <a:r>
              <a:rPr lang="en-US" sz="1800" dirty="0" smtClean="0"/>
              <a:t>The </a:t>
            </a:r>
            <a:r>
              <a:rPr lang="en-US" sz="1800" b="1" dirty="0" smtClean="0"/>
              <a:t>test statement</a:t>
            </a:r>
            <a:r>
              <a:rPr lang="en-US" sz="1800" dirty="0" smtClean="0"/>
              <a:t> which will test if a given condition is true or not. If the condition is true, then the code given inside the loop will be executed, otherwise the control will come out of the loop.</a:t>
            </a:r>
          </a:p>
          <a:p>
            <a:pPr>
              <a:buNone/>
            </a:pPr>
            <a:endParaRPr lang="en-US" sz="1800" dirty="0" smtClean="0"/>
          </a:p>
          <a:p>
            <a:r>
              <a:rPr lang="en-US" sz="1800" dirty="0" smtClean="0"/>
              <a:t>The </a:t>
            </a:r>
            <a:r>
              <a:rPr lang="en-US" sz="1800" b="1" dirty="0" smtClean="0"/>
              <a:t>iteration statement</a:t>
            </a:r>
            <a:r>
              <a:rPr lang="en-US" sz="1800" dirty="0" smtClean="0"/>
              <a:t> where you can increase or decrease your counter.</a:t>
            </a:r>
          </a:p>
          <a:p>
            <a:pPr>
              <a:buNone/>
            </a:pPr>
            <a:endParaRPr lang="en-US" sz="1800" dirty="0" smtClean="0"/>
          </a:p>
          <a:p>
            <a:pPr>
              <a:buNone/>
            </a:pPr>
            <a:r>
              <a:rPr lang="en-US" sz="1800" dirty="0" smtClean="0"/>
              <a:t>You can put all the three parts in a single line separated by semicolons.</a:t>
            </a:r>
          </a:p>
          <a:p>
            <a:pPr>
              <a:buNone/>
            </a:pPr>
            <a:endParaRPr lang="en-US" sz="1800" dirty="0" smtClean="0"/>
          </a:p>
          <a:p>
            <a:pPr>
              <a:buNone/>
            </a:pPr>
            <a:r>
              <a:rPr lang="en-US" sz="1800" b="1" u="sng" dirty="0" smtClean="0"/>
              <a:t>Syntax</a:t>
            </a:r>
          </a:p>
          <a:p>
            <a:pPr>
              <a:buNone/>
            </a:pPr>
            <a:r>
              <a:rPr lang="en-US" sz="1800" dirty="0" smtClean="0"/>
              <a:t>The syntax of </a:t>
            </a:r>
            <a:r>
              <a:rPr lang="en-US" sz="1800" b="1" dirty="0" smtClean="0"/>
              <a:t>for</a:t>
            </a:r>
            <a:r>
              <a:rPr lang="en-US" sz="1800" dirty="0" smtClean="0"/>
              <a:t> loop is JavaScript is as follows −</a:t>
            </a:r>
          </a:p>
          <a:p>
            <a:pPr>
              <a:buNone/>
            </a:pPr>
            <a:r>
              <a:rPr lang="en-US" sz="1800" dirty="0" smtClean="0"/>
              <a:t>for (initialization; test condition; iteration statement) {</a:t>
            </a:r>
          </a:p>
          <a:p>
            <a:pPr>
              <a:buNone/>
            </a:pPr>
            <a:r>
              <a:rPr lang="en-US" sz="1800" dirty="0" smtClean="0"/>
              <a:t>Statement(s) to be executed if test condition is true </a:t>
            </a:r>
          </a:p>
          <a:p>
            <a:pPr>
              <a:buNone/>
            </a:pPr>
            <a:r>
              <a:rPr lang="en-US" sz="1800" dirty="0" smtClean="0"/>
              <a:t>}</a:t>
            </a:r>
          </a:p>
          <a:p>
            <a:pPr>
              <a:buNone/>
            </a:pPr>
            <a:endParaRPr lang="en-US" sz="1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lstStyle/>
          <a:p>
            <a:pPr>
              <a:buNone/>
            </a:pPr>
            <a:r>
              <a:rPr lang="en-US" altLang="en-US" u="sng" dirty="0" smtClean="0">
                <a:solidFill>
                  <a:schemeClr val="tx1">
                    <a:lumMod val="75000"/>
                    <a:lumOff val="25000"/>
                  </a:schemeClr>
                </a:solidFill>
              </a:rPr>
              <a:t>Example: For Loop</a:t>
            </a:r>
          </a:p>
          <a:p>
            <a:pPr>
              <a:buNone/>
            </a:pPr>
            <a:endParaRPr lang="en-US" dirty="0"/>
          </a:p>
        </p:txBody>
      </p:sp>
      <p:sp>
        <p:nvSpPr>
          <p:cNvPr id="4" name="Rectangle 3"/>
          <p:cNvSpPr txBox="1">
            <a:spLocks noChangeArrowheads="1"/>
          </p:cNvSpPr>
          <p:nvPr/>
        </p:nvSpPr>
        <p:spPr>
          <a:xfrm>
            <a:off x="304800" y="914400"/>
            <a:ext cx="3087688" cy="2106612"/>
          </a:xfrm>
          <a:prstGeom prst="rect">
            <a:avLst/>
          </a:prstGeom>
        </p:spPr>
        <p:txBody>
          <a:bodyPr vert="horz" rtlCol="0">
            <a:normAutofit/>
          </a:bodyPr>
          <a:lstStyle/>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 Print the numbers 1 through 10</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endParaRPr kumimoji="0" lang="en-US" altLang="en-US" b="0" i="0" u="none" strike="noStrike" kern="1200" cap="none" spc="0" normalizeH="0" baseline="0" noProof="0" dirty="0" smtClean="0">
              <a:ln>
                <a:noFill/>
              </a:ln>
              <a:solidFill>
                <a:srgbClr val="000000"/>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for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=1;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 10;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endParaRPr kumimoji="0" lang="en-US" altLang="en-US" b="0" i="0" u="none" strike="noStrike" kern="1200" cap="none" spc="0" normalizeH="0" baseline="0" noProof="0" dirty="0" smtClean="0">
              <a:ln>
                <a:noFill/>
              </a:ln>
              <a:solidFill>
                <a:srgbClr val="000000"/>
              </a:solidFill>
              <a:effectLst/>
              <a:uLnTx/>
              <a:uFillTx/>
              <a:latin typeface="Geneva"/>
              <a:ea typeface="+mn-ea"/>
              <a:cs typeface="+mn-cs"/>
            </a:endParaRP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5" name="Rectangle 4"/>
          <p:cNvSpPr txBox="1">
            <a:spLocks noChangeArrowheads="1"/>
          </p:cNvSpPr>
          <p:nvPr/>
        </p:nvSpPr>
        <p:spPr>
          <a:xfrm>
            <a:off x="3886200" y="914400"/>
            <a:ext cx="3089275" cy="2438400"/>
          </a:xfrm>
          <a:prstGeom prst="rect">
            <a:avLst/>
          </a:prstGeom>
        </p:spPr>
        <p:txBody>
          <a:bodyPr rtlCol="0">
            <a:normAutofit/>
          </a:bodyPr>
          <a:lstStyle/>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a:t>
            </a: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initializes the counter</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&lt;=10   </a:t>
            </a: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is the target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value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updates the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counter at the end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of the loop   </a:t>
            </a:r>
          </a:p>
        </p:txBody>
      </p:sp>
      <p:sp>
        <p:nvSpPr>
          <p:cNvPr id="6" name="Rectangle 3"/>
          <p:cNvSpPr txBox="1">
            <a:spLocks noChangeArrowheads="1"/>
          </p:cNvSpPr>
          <p:nvPr/>
        </p:nvSpPr>
        <p:spPr>
          <a:xfrm>
            <a:off x="381000" y="3352800"/>
            <a:ext cx="3087688" cy="3200400"/>
          </a:xfrm>
          <a:prstGeom prst="rect">
            <a:avLst/>
          </a:prstGeom>
        </p:spPr>
        <p:txBody>
          <a:bodyPr vert="horz" rtlCol="0">
            <a:normAutofit/>
          </a:bodyPr>
          <a:lstStyle/>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&lt;SCRIPT&gt;</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("1");</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("2");</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("3");</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("4");</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("5");</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&lt;/SCRIPT&gt;</a:t>
            </a:r>
          </a:p>
        </p:txBody>
      </p:sp>
      <p:sp>
        <p:nvSpPr>
          <p:cNvPr id="7" name="Rectangle 4"/>
          <p:cNvSpPr txBox="1">
            <a:spLocks noChangeArrowheads="1"/>
          </p:cNvSpPr>
          <p:nvPr/>
        </p:nvSpPr>
        <p:spPr>
          <a:xfrm>
            <a:off x="3962400" y="3505200"/>
            <a:ext cx="3089275" cy="2259012"/>
          </a:xfrm>
          <a:prstGeom prst="rect">
            <a:avLst/>
          </a:prstGeom>
        </p:spPr>
        <p:txBody>
          <a:bodyPr rtlCol="0">
            <a:normAutofit/>
          </a:bodyPr>
          <a:lstStyle/>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&lt;SCRIPT&gt;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endParaRPr kumimoji="0" lang="en-US" altLang="en-US" b="0" i="0" u="none" strike="noStrike" kern="1200" cap="none" spc="0" normalizeH="0" baseline="0" noProof="0" dirty="0" smtClean="0">
              <a:ln>
                <a:noFill/>
              </a:ln>
              <a:solidFill>
                <a:srgbClr val="000000"/>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for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=1;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&lt;=5;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endParaRPr kumimoji="0" lang="en-US" altLang="en-US" b="0" i="0" u="none" strike="noStrike" kern="1200" cap="none" spc="0" normalizeH="0" baseline="0" noProof="0" dirty="0" smtClean="0">
              <a:ln>
                <a:noFill/>
              </a:ln>
              <a:solidFill>
                <a:srgbClr val="000000"/>
              </a:solidFill>
              <a:effectLst/>
              <a:uLnTx/>
              <a:uFillTx/>
              <a:latin typeface="Geneva"/>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533400"/>
          </a:xfrm>
        </p:spPr>
        <p:txBody>
          <a:bodyPr>
            <a:normAutofit fontScale="90000"/>
          </a:bodyPr>
          <a:lstStyle/>
          <a:p>
            <a:r>
              <a:rPr lang="en-US" u="sng" dirty="0" smtClean="0"/>
              <a:t>example</a:t>
            </a:r>
            <a:endParaRPr lang="en-US" u="sng" dirty="0"/>
          </a:p>
        </p:txBody>
      </p:sp>
      <p:sp>
        <p:nvSpPr>
          <p:cNvPr id="3" name="Content Placeholder 2"/>
          <p:cNvSpPr>
            <a:spLocks noGrp="1"/>
          </p:cNvSpPr>
          <p:nvPr>
            <p:ph sz="quarter" idx="1"/>
          </p:nvPr>
        </p:nvSpPr>
        <p:spPr>
          <a:xfrm>
            <a:off x="228600" y="762000"/>
            <a:ext cx="8686800" cy="5867400"/>
          </a:xfrm>
        </p:spPr>
        <p:txBody>
          <a:bodyPr>
            <a:normAutofit fontScale="6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For Loop&lt;/h2&gt;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smtClean="0"/>
              <a:t>const dept = ["CSE", "CIVIL", "ECE", "EEE", "EIE", "MECHANICAL"];</a:t>
            </a:r>
          </a:p>
          <a:p>
            <a:pPr>
              <a:buNone/>
            </a:pPr>
            <a:endParaRPr lang="en-US" dirty="0" smtClean="0"/>
          </a:p>
          <a:p>
            <a:pPr>
              <a:buNone/>
            </a:pPr>
            <a:r>
              <a:rPr lang="en-US" dirty="0" smtClean="0"/>
              <a:t>let text = "";</a:t>
            </a:r>
          </a:p>
          <a:p>
            <a:pPr>
              <a:buNone/>
            </a:pPr>
            <a:r>
              <a:rPr lang="en-US" dirty="0" smtClean="0"/>
              <a:t>for (let </a:t>
            </a:r>
            <a:r>
              <a:rPr lang="en-US" dirty="0" err="1" smtClean="0"/>
              <a:t>i</a:t>
            </a:r>
            <a:r>
              <a:rPr lang="en-US" dirty="0" smtClean="0"/>
              <a:t> = 0; </a:t>
            </a:r>
            <a:r>
              <a:rPr lang="en-US" dirty="0" err="1" smtClean="0"/>
              <a:t>i</a:t>
            </a:r>
            <a:r>
              <a:rPr lang="en-US" dirty="0" smtClean="0"/>
              <a:t> &lt; </a:t>
            </a:r>
            <a:r>
              <a:rPr lang="en-US" dirty="0" err="1" smtClean="0"/>
              <a:t>dept.length</a:t>
            </a:r>
            <a:r>
              <a:rPr lang="en-US" dirty="0" smtClean="0"/>
              <a:t>; </a:t>
            </a:r>
            <a:r>
              <a:rPr lang="en-US" dirty="0" err="1" smtClean="0"/>
              <a:t>i</a:t>
            </a:r>
            <a:r>
              <a:rPr lang="en-US" dirty="0" smtClean="0"/>
              <a:t>++) {</a:t>
            </a:r>
          </a:p>
          <a:p>
            <a:pPr>
              <a:buNone/>
            </a:pPr>
            <a:r>
              <a:rPr lang="en-US" dirty="0" smtClean="0"/>
              <a:t>  text += dept[</a:t>
            </a:r>
            <a:r>
              <a:rPr lang="en-US" dirty="0" err="1" smtClean="0"/>
              <a:t>i</a:t>
            </a:r>
            <a:r>
              <a:rPr lang="en-US" dirty="0" smtClean="0"/>
              <a:t>] + "&lt;</a:t>
            </a:r>
            <a:r>
              <a:rPr lang="en-US" dirty="0" err="1" smtClean="0"/>
              <a:t>br</a:t>
            </a:r>
            <a:r>
              <a:rPr lang="en-US" dirty="0" smtClean="0"/>
              <a:t>&gt;";</a:t>
            </a:r>
          </a:p>
          <a:p>
            <a:pPr>
              <a:buNone/>
            </a:pPr>
            <a:r>
              <a:rPr lang="en-US" dirty="0" smtClean="0"/>
              <a:t>}</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 text;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487362"/>
          </a:xfrm>
        </p:spPr>
        <p:txBody>
          <a:bodyPr>
            <a:normAutofit fontScale="90000"/>
          </a:bodyPr>
          <a:lstStyle/>
          <a:p>
            <a:r>
              <a:rPr lang="en-US" altLang="en-US" b="1" dirty="0" smtClean="0">
                <a:solidFill>
                  <a:schemeClr val="tx1">
                    <a:lumMod val="75000"/>
                    <a:lumOff val="25000"/>
                  </a:schemeClr>
                </a:solidFill>
              </a:rPr>
              <a:t>Objects</a:t>
            </a:r>
            <a:endParaRPr lang="en-US" dirty="0"/>
          </a:p>
        </p:txBody>
      </p:sp>
      <p:sp>
        <p:nvSpPr>
          <p:cNvPr id="3" name="Content Placeholder 2"/>
          <p:cNvSpPr>
            <a:spLocks noGrp="1"/>
          </p:cNvSpPr>
          <p:nvPr>
            <p:ph sz="quarter" idx="1"/>
          </p:nvPr>
        </p:nvSpPr>
        <p:spPr>
          <a:xfrm>
            <a:off x="304800" y="762000"/>
            <a:ext cx="8610600" cy="5943600"/>
          </a:xfrm>
        </p:spPr>
        <p:txBody>
          <a:bodyPr>
            <a:normAutofit/>
          </a:bodyPr>
          <a:lstStyle/>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rPr>
              <a:t>Objects have attributes and methods.</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rPr>
              <a:t>Many pre-defined objects and object types.</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rPr>
              <a:t>Using objects follows the syntax of C++/Java:</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rPr>
              <a:t>objectname.attributename</a:t>
            </a:r>
            <a:endParaRPr lang="en-GB" altLang="en-US" sz="1800" b="1" dirty="0" smtClean="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rPr>
              <a:t>objectname.methodname</a:t>
            </a:r>
            <a:r>
              <a:rPr lang="en-GB" altLang="en-US" sz="1800" b="1" dirty="0" smtClean="0">
                <a:solidFill>
                  <a:srgbClr val="000000"/>
                </a:solidFill>
              </a:rPr>
              <a:t>()</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b="1" dirty="0" smtClean="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b="1" dirty="0" smtClean="0">
              <a:solidFill>
                <a:srgbClr val="000000"/>
              </a:solidFill>
            </a:endParaRPr>
          </a:p>
          <a:p>
            <a:pPr>
              <a:buNone/>
            </a:pPr>
            <a:r>
              <a:rPr lang="en-US" altLang="en-US" sz="1800" u="sng" dirty="0" smtClean="0">
                <a:solidFill>
                  <a:schemeClr val="tx1">
                    <a:lumMod val="75000"/>
                    <a:lumOff val="25000"/>
                  </a:schemeClr>
                </a:solidFill>
              </a:rPr>
              <a:t>The </a:t>
            </a:r>
            <a:r>
              <a:rPr lang="en-US" altLang="en-US" sz="1800" b="1" u="sng" dirty="0" smtClean="0">
                <a:solidFill>
                  <a:schemeClr val="tx1">
                    <a:lumMod val="75000"/>
                    <a:lumOff val="25000"/>
                  </a:schemeClr>
                </a:solidFill>
              </a:rPr>
              <a:t>document</a:t>
            </a:r>
            <a:r>
              <a:rPr lang="en-US" altLang="en-US" sz="1800" u="sng" dirty="0" smtClean="0">
                <a:solidFill>
                  <a:schemeClr val="tx1">
                    <a:lumMod val="75000"/>
                    <a:lumOff val="25000"/>
                  </a:schemeClr>
                </a:solidFill>
              </a:rPr>
              <a:t> Object</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rPr>
              <a:t>Many attributes of the current document are available via the </a:t>
            </a:r>
            <a:r>
              <a:rPr lang="en-GB" altLang="en-US" sz="1800" b="1" dirty="0" smtClean="0">
                <a:solidFill>
                  <a:srgbClr val="000000"/>
                </a:solidFill>
              </a:rPr>
              <a:t>document</a:t>
            </a:r>
            <a:r>
              <a:rPr lang="en-GB" altLang="en-US" sz="1800" dirty="0" smtClean="0">
                <a:solidFill>
                  <a:srgbClr val="000000"/>
                </a:solidFill>
              </a:rPr>
              <a:t> object:</a:t>
            </a:r>
          </a:p>
          <a:p>
            <a:pPr marL="341313" indent="-341313">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dirty="0" smtClean="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smtClean="0">
                <a:solidFill>
                  <a:srgbClr val="000000"/>
                </a:solidFill>
              </a:rPr>
              <a:t>	Title		URL		Images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smtClean="0">
                <a:solidFill>
                  <a:srgbClr val="000000"/>
                </a:solidFill>
              </a:rPr>
              <a:t>	Forms		Links		</a:t>
            </a:r>
            <a:r>
              <a:rPr lang="en-GB" altLang="en-US" sz="1800" b="1" dirty="0" err="1" smtClean="0">
                <a:solidFill>
                  <a:srgbClr val="000000"/>
                </a:solidFill>
              </a:rPr>
              <a:t>Colors</a:t>
            </a:r>
            <a:endParaRPr lang="en-GB" altLang="en-US" sz="1800" b="1" dirty="0" smtClean="0">
              <a:solidFill>
                <a:srgbClr val="000000"/>
              </a:solidFill>
            </a:endParaRPr>
          </a:p>
          <a:p>
            <a:pPr>
              <a:buNone/>
            </a:pPr>
            <a:endParaRPr lang="en-US" sz="1800" u="sng"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7864475" cy="3178174"/>
        </p:xfrm>
        <a:graphic>
          <a:graphicData uri="http://schemas.openxmlformats.org/drawingml/2006/table">
            <a:tbl>
              <a:tblPr/>
              <a:tblGrid>
                <a:gridCol w="2301875"/>
                <a:gridCol w="5562600"/>
              </a:tblGrid>
              <a:tr h="838094">
                <a:tc>
                  <a:txBody>
                    <a:bodyPr/>
                    <a:lstStyle/>
                    <a:p>
                      <a:r>
                        <a:rPr lang="en-US" sz="1400" dirty="0" err="1">
                          <a:hlinkClick r:id="rId2"/>
                        </a:rPr>
                        <a:t>document.links</a:t>
                      </a:r>
                      <a:endParaRPr lang="en-US" sz="1400" dirty="0"/>
                    </a:p>
                  </a:txBody>
                  <a:tcPr marL="33246" marR="33246" marT="16626" marB="16626" anchor="ctr">
                    <a:lnL>
                      <a:noFill/>
                    </a:lnL>
                    <a:lnR>
                      <a:noFill/>
                    </a:lnR>
                    <a:lnT>
                      <a:noFill/>
                    </a:lnT>
                    <a:lnB>
                      <a:noFill/>
                    </a:lnB>
                  </a:tcPr>
                </a:tc>
                <a:tc>
                  <a:txBody>
                    <a:bodyPr/>
                    <a:lstStyle/>
                    <a:p>
                      <a:r>
                        <a:rPr lang="en-US" sz="1400"/>
                        <a:t>Returns a collection of all &lt;a&gt; and &lt;area&gt; elements in the document that have a href attribute</a:t>
                      </a:r>
                    </a:p>
                  </a:txBody>
                  <a:tcPr marL="33246" marR="33246" marT="16626" marB="16626" anchor="ctr">
                    <a:lnL>
                      <a:noFill/>
                    </a:lnL>
                    <a:lnR>
                      <a:noFill/>
                    </a:lnR>
                    <a:lnT>
                      <a:noFill/>
                    </a:lnT>
                    <a:lnB>
                      <a:noFill/>
                    </a:lnB>
                  </a:tcPr>
                </a:tc>
              </a:tr>
              <a:tr h="585020">
                <a:tc>
                  <a:txBody>
                    <a:bodyPr/>
                    <a:lstStyle/>
                    <a:p>
                      <a:r>
                        <a:rPr lang="en-US" sz="1400" dirty="0" err="1">
                          <a:hlinkClick r:id="rId3"/>
                        </a:rPr>
                        <a:t>document.title</a:t>
                      </a:r>
                      <a:endParaRPr lang="en-US" sz="1400" dirty="0"/>
                    </a:p>
                  </a:txBody>
                  <a:tcPr marL="33246" marR="33246" marT="16626" marB="16626" anchor="ctr">
                    <a:lnL>
                      <a:noFill/>
                    </a:lnL>
                    <a:lnR>
                      <a:noFill/>
                    </a:lnR>
                    <a:lnT>
                      <a:noFill/>
                    </a:lnT>
                    <a:lnB>
                      <a:noFill/>
                    </a:lnB>
                  </a:tcPr>
                </a:tc>
                <a:tc>
                  <a:txBody>
                    <a:bodyPr/>
                    <a:lstStyle/>
                    <a:p>
                      <a:r>
                        <a:rPr lang="en-US" sz="1400" dirty="0"/>
                        <a:t>Sets or returns the title of the document</a:t>
                      </a:r>
                    </a:p>
                  </a:txBody>
                  <a:tcPr marL="33246" marR="33246" marT="16626" marB="16626" anchor="ctr">
                    <a:lnL>
                      <a:noFill/>
                    </a:lnL>
                    <a:lnR>
                      <a:noFill/>
                    </a:lnR>
                    <a:lnT>
                      <a:noFill/>
                    </a:lnT>
                    <a:lnB>
                      <a:noFill/>
                    </a:lnB>
                  </a:tcPr>
                </a:tc>
              </a:tr>
              <a:tr h="585020">
                <a:tc>
                  <a:txBody>
                    <a:bodyPr/>
                    <a:lstStyle/>
                    <a:p>
                      <a:r>
                        <a:rPr lang="en-US" sz="1400">
                          <a:hlinkClick r:id="rId4"/>
                        </a:rPr>
                        <a:t>document.URL</a:t>
                      </a:r>
                      <a:endParaRPr lang="en-US" sz="1400"/>
                    </a:p>
                  </a:txBody>
                  <a:tcPr marL="33246" marR="33246" marT="16626" marB="16626" anchor="ctr">
                    <a:lnL>
                      <a:noFill/>
                    </a:lnL>
                    <a:lnR>
                      <a:noFill/>
                    </a:lnR>
                    <a:lnT>
                      <a:noFill/>
                    </a:lnT>
                    <a:lnB>
                      <a:noFill/>
                    </a:lnB>
                  </a:tcPr>
                </a:tc>
                <a:tc>
                  <a:txBody>
                    <a:bodyPr/>
                    <a:lstStyle/>
                    <a:p>
                      <a:r>
                        <a:rPr lang="en-US" sz="1400" dirty="0"/>
                        <a:t>Returns the full URL of the HTML document</a:t>
                      </a:r>
                    </a:p>
                  </a:txBody>
                  <a:tcPr marL="33246" marR="33246" marT="16626" marB="16626" anchor="ctr">
                    <a:lnL>
                      <a:noFill/>
                    </a:lnL>
                    <a:lnR>
                      <a:noFill/>
                    </a:lnR>
                    <a:lnT>
                      <a:noFill/>
                    </a:lnT>
                    <a:lnB>
                      <a:noFill/>
                    </a:lnB>
                  </a:tcPr>
                </a:tc>
              </a:tr>
              <a:tr h="585020">
                <a:tc>
                  <a:txBody>
                    <a:bodyPr/>
                    <a:lstStyle/>
                    <a:p>
                      <a:r>
                        <a:rPr lang="en-US" sz="1400">
                          <a:hlinkClick r:id="rId5"/>
                        </a:rPr>
                        <a:t>document.write()</a:t>
                      </a:r>
                      <a:endParaRPr lang="en-US" sz="1400"/>
                    </a:p>
                  </a:txBody>
                  <a:tcPr marL="33246" marR="33246" marT="16626" marB="16626" anchor="ctr">
                    <a:lnL>
                      <a:noFill/>
                    </a:lnL>
                    <a:lnR>
                      <a:noFill/>
                    </a:lnR>
                    <a:lnT>
                      <a:noFill/>
                    </a:lnT>
                    <a:lnB>
                      <a:noFill/>
                    </a:lnB>
                  </a:tcPr>
                </a:tc>
                <a:tc>
                  <a:txBody>
                    <a:bodyPr/>
                    <a:lstStyle/>
                    <a:p>
                      <a:r>
                        <a:rPr lang="en-US" sz="1400" dirty="0"/>
                        <a:t>Writes HTML expressions or JavaScript code to a document</a:t>
                      </a:r>
                    </a:p>
                  </a:txBody>
                  <a:tcPr marL="33246" marR="33246" marT="16626" marB="16626" anchor="ctr">
                    <a:lnL>
                      <a:noFill/>
                    </a:lnL>
                    <a:lnR>
                      <a:noFill/>
                    </a:lnR>
                    <a:lnT>
                      <a:noFill/>
                    </a:lnT>
                    <a:lnB>
                      <a:noFill/>
                    </a:lnB>
                  </a:tcPr>
                </a:tc>
              </a:tr>
              <a:tr h="585020">
                <a:tc>
                  <a:txBody>
                    <a:bodyPr/>
                    <a:lstStyle/>
                    <a:p>
                      <a:r>
                        <a:rPr lang="en-US" sz="1400">
                          <a:hlinkClick r:id="rId6"/>
                        </a:rPr>
                        <a:t>document.writeln()</a:t>
                      </a:r>
                      <a:endParaRPr lang="en-US" sz="1400"/>
                    </a:p>
                  </a:txBody>
                  <a:tcPr marL="33246" marR="33246" marT="16626" marB="16626" anchor="ctr">
                    <a:lnL>
                      <a:noFill/>
                    </a:lnL>
                    <a:lnR>
                      <a:noFill/>
                    </a:lnR>
                    <a:lnT>
                      <a:noFill/>
                    </a:lnT>
                    <a:lnB>
                      <a:noFill/>
                    </a:lnB>
                  </a:tcPr>
                </a:tc>
                <a:tc>
                  <a:txBody>
                    <a:bodyPr/>
                    <a:lstStyle/>
                    <a:p>
                      <a:r>
                        <a:rPr lang="en-US" sz="1400" dirty="0"/>
                        <a:t>Same as write(), but adds a newline character after each statement</a:t>
                      </a:r>
                    </a:p>
                  </a:txBody>
                  <a:tcPr marL="33246" marR="33246" marT="16626" marB="16626" anchor="ctr">
                    <a:lnL>
                      <a:noFill/>
                    </a:lnL>
                    <a:lnR>
                      <a:noFill/>
                    </a:lnR>
                    <a:lnT>
                      <a:noFill/>
                    </a:lnT>
                    <a:lnB>
                      <a:noFill/>
                    </a:lnB>
                  </a:tcPr>
                </a:tc>
              </a:tr>
            </a:tbl>
          </a:graphicData>
        </a:graphic>
      </p:graphicFrame>
      <p:sp>
        <p:nvSpPr>
          <p:cNvPr id="5" name="Rectangle 2"/>
          <p:cNvSpPr>
            <a:spLocks noGrp="1" noChangeArrowheads="1"/>
          </p:cNvSpPr>
          <p:nvPr>
            <p:ph type="title"/>
          </p:nvPr>
        </p:nvSpPr>
        <p:spPr>
          <a:xfrm>
            <a:off x="304800" y="3505200"/>
            <a:ext cx="4443413" cy="482600"/>
          </a:xfrm>
        </p:spPr>
        <p:txBody>
          <a:bodyPr rtlCol="0">
            <a:normAutofit/>
          </a:bodyPr>
          <a:lstStyle/>
          <a:p>
            <a:pPr eaLnBrk="1" fontAlgn="auto" hangingPunct="1">
              <a:spcAft>
                <a:spcPts val="0"/>
              </a:spcAft>
              <a:defRPr/>
            </a:pPr>
            <a:r>
              <a:rPr lang="en-US" altLang="en-US" sz="2000" b="1" u="sng" dirty="0" smtClean="0">
                <a:solidFill>
                  <a:schemeClr val="tx1">
                    <a:lumMod val="75000"/>
                    <a:lumOff val="25000"/>
                  </a:schemeClr>
                </a:solidFill>
              </a:rPr>
              <a:t>The document Methods</a:t>
            </a:r>
          </a:p>
        </p:txBody>
      </p:sp>
      <p:sp>
        <p:nvSpPr>
          <p:cNvPr id="6" name="Rectangle 3"/>
          <p:cNvSpPr>
            <a:spLocks noGrp="1" noChangeArrowheads="1"/>
          </p:cNvSpPr>
          <p:nvPr>
            <p:ph idx="1"/>
          </p:nvPr>
        </p:nvSpPr>
        <p:spPr>
          <a:xfrm>
            <a:off x="533400" y="4114800"/>
            <a:ext cx="7543800" cy="2149475"/>
          </a:xfrm>
        </p:spPr>
        <p:txBody>
          <a:bodyPr rtlCol="0">
            <a:normAutofit/>
          </a:bodyPr>
          <a:lstStyle/>
          <a:p>
            <a:pPr marL="341313" indent="-341313" eaLnBrk="1" fontAlgn="auto" hangingPunct="1">
              <a:spcBef>
                <a:spcPts val="800"/>
              </a:spcBef>
              <a:buClr>
                <a:srgbClr val="000000"/>
              </a:buClr>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smtClean="0">
                <a:solidFill>
                  <a:srgbClr val="000000"/>
                </a:solidFill>
              </a:rPr>
              <a:t>document.write</a:t>
            </a:r>
            <a:r>
              <a:rPr lang="en-GB" altLang="en-US" sz="1800" b="1" dirty="0" smtClean="0">
                <a:solidFill>
                  <a:srgbClr val="000000"/>
                </a:solidFill>
              </a:rPr>
              <a:t>()</a:t>
            </a:r>
            <a:r>
              <a:rPr lang="en-GB" altLang="en-US" sz="1800" dirty="0" smtClean="0">
                <a:solidFill>
                  <a:srgbClr val="000000"/>
                </a:solidFill>
              </a:rPr>
              <a:t>  like a print statement – the output goes into the HTML document.</a:t>
            </a:r>
          </a:p>
          <a:p>
            <a:pPr marL="341313" indent="-341313" eaLnBrk="1" fontAlgn="auto" hangingPunct="1">
              <a:spcBef>
                <a:spcPts val="800"/>
              </a:spcBef>
              <a:buClr>
                <a:srgbClr val="000000"/>
              </a:buClr>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smtClean="0">
                <a:solidFill>
                  <a:srgbClr val="000000"/>
                </a:solidFill>
              </a:rPr>
              <a:t>document.writeln</a:t>
            </a:r>
            <a:r>
              <a:rPr lang="en-GB" altLang="en-US" sz="1800" b="1" dirty="0" smtClean="0">
                <a:solidFill>
                  <a:srgbClr val="000000"/>
                </a:solidFill>
              </a:rPr>
              <a:t>()</a:t>
            </a:r>
            <a:r>
              <a:rPr lang="en-GB" altLang="en-US" sz="1800" dirty="0" smtClean="0">
                <a:solidFill>
                  <a:srgbClr val="000000"/>
                </a:solidFill>
              </a:rPr>
              <a:t>  adds a newline after printing.</a:t>
            </a:r>
          </a:p>
          <a:p>
            <a:pPr marL="341313" indent="-341313" eaLnBrk="1" fontAlgn="auto" hangingPunct="1">
              <a:spcBef>
                <a:spcPts val="800"/>
              </a:spcBef>
              <a:buClr>
                <a:srgbClr val="000000"/>
              </a:buClr>
              <a:buFont typeface="Calibri" panose="020F050202020403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smtClean="0">
              <a:solidFill>
                <a:srgbClr val="000000"/>
              </a:solidFill>
            </a:endParaRPr>
          </a:p>
          <a:p>
            <a:pPr marL="341313" indent="-341313" eaLnBrk="1" fontAlgn="auto" hangingPunct="1">
              <a:spcBef>
                <a:spcPts val="700"/>
              </a:spcBef>
              <a:buClr>
                <a:srgbClr val="000000"/>
              </a:buClr>
              <a:buFont typeface="Calibri" panose="020F050202020403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smtClean="0">
                <a:solidFill>
                  <a:srgbClr val="000000"/>
                </a:solidFill>
              </a:rPr>
              <a:t>document.write</a:t>
            </a:r>
            <a:r>
              <a:rPr lang="en-GB" altLang="en-US" sz="1800" b="1" dirty="0" smtClean="0">
                <a:solidFill>
                  <a:srgbClr val="000000"/>
                </a:solidFill>
              </a:rPr>
              <a:t>("My title is" + </a:t>
            </a:r>
            <a:r>
              <a:rPr lang="en-GB" altLang="en-US" sz="1800" b="1" dirty="0" err="1" smtClean="0">
                <a:solidFill>
                  <a:srgbClr val="000000"/>
                </a:solidFill>
              </a:rPr>
              <a:t>document.title</a:t>
            </a:r>
            <a:r>
              <a:rPr lang="en-GB" altLang="en-US" sz="1800" b="1" dirty="0" smtClean="0">
                <a:solidFill>
                  <a:srgbClr val="000000"/>
                </a:solidFill>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334962"/>
          </a:xfrm>
        </p:spPr>
        <p:txBody>
          <a:bodyPr>
            <a:normAutofit fontScale="90000"/>
          </a:bodyPr>
          <a:lstStyle/>
          <a:p>
            <a:r>
              <a:rPr lang="en-US" altLang="en-US" u="sng" dirty="0" smtClean="0">
                <a:solidFill>
                  <a:schemeClr val="tx1">
                    <a:lumMod val="75000"/>
                    <a:lumOff val="25000"/>
                  </a:schemeClr>
                </a:solidFill>
              </a:rPr>
              <a:t>The </a:t>
            </a:r>
            <a:r>
              <a:rPr lang="en-US" altLang="en-US" b="1" u="sng" dirty="0" smtClean="0">
                <a:solidFill>
                  <a:schemeClr val="tx1">
                    <a:lumMod val="75000"/>
                    <a:lumOff val="25000"/>
                  </a:schemeClr>
                </a:solidFill>
              </a:rPr>
              <a:t>Math</a:t>
            </a:r>
            <a:r>
              <a:rPr lang="en-US" altLang="en-US" u="sng" dirty="0" smtClean="0">
                <a:solidFill>
                  <a:schemeClr val="tx1">
                    <a:lumMod val="75000"/>
                    <a:lumOff val="25000"/>
                  </a:schemeClr>
                </a:solidFill>
              </a:rPr>
              <a:t> Object</a:t>
            </a:r>
            <a:endParaRPr lang="en-US" u="sng" dirty="0"/>
          </a:p>
        </p:txBody>
      </p:sp>
      <p:sp>
        <p:nvSpPr>
          <p:cNvPr id="3" name="Content Placeholder 2"/>
          <p:cNvSpPr>
            <a:spLocks noGrp="1"/>
          </p:cNvSpPr>
          <p:nvPr>
            <p:ph sz="quarter" idx="1"/>
          </p:nvPr>
        </p:nvSpPr>
        <p:spPr>
          <a:xfrm>
            <a:off x="228600" y="609600"/>
            <a:ext cx="8686800" cy="6096000"/>
          </a:xfrm>
        </p:spPr>
        <p:txBody>
          <a:bodyPr>
            <a:normAutofit/>
          </a:bodyPr>
          <a:lstStyle/>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smtClean="0">
                <a:solidFill>
                  <a:srgbClr val="000000"/>
                </a:solidFill>
                <a:latin typeface="Times New Roman" panose="02020603050405020304" pitchFamily="18" charset="0"/>
              </a:rPr>
              <a:t>Access to mathematical functions and constants.</a:t>
            </a:r>
          </a:p>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smtClean="0">
                <a:solidFill>
                  <a:srgbClr val="000000"/>
                </a:solidFill>
                <a:latin typeface="Times New Roman" panose="02020603050405020304" pitchFamily="18" charset="0"/>
              </a:rPr>
              <a:t>Constants: </a:t>
            </a:r>
            <a:r>
              <a:rPr lang="en-GB" altLang="en-US" sz="1800" b="1" dirty="0" err="1" smtClean="0">
                <a:solidFill>
                  <a:srgbClr val="000000"/>
                </a:solidFill>
                <a:latin typeface="Courier New" panose="02070309020205020404" pitchFamily="49" charset="0"/>
              </a:rPr>
              <a:t>Math.PI</a:t>
            </a:r>
            <a:endParaRPr lang="en-GB" altLang="en-US" sz="1800" b="1" dirty="0" smtClean="0">
              <a:solidFill>
                <a:srgbClr val="000000"/>
              </a:solidFill>
              <a:latin typeface="Courier New" panose="02070309020205020404" pitchFamily="49" charset="0"/>
            </a:endParaRPr>
          </a:p>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smtClean="0">
                <a:solidFill>
                  <a:srgbClr val="000000"/>
                </a:solidFill>
                <a:latin typeface="Times New Roman" panose="02020603050405020304" pitchFamily="18" charset="0"/>
              </a:rPr>
              <a:t>Methods: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smtClean="0">
                <a:solidFill>
                  <a:srgbClr val="000000"/>
                </a:solidFill>
                <a:latin typeface="Courier New" panose="02070309020205020404" pitchFamily="49" charset="0"/>
              </a:rPr>
              <a:t>Math.abs(), Math.sin(), Math.log(), Math.max(), Math.pow(), </a:t>
            </a:r>
            <a:r>
              <a:rPr lang="en-GB" altLang="en-US" sz="1800" b="1" dirty="0" err="1" smtClean="0">
                <a:solidFill>
                  <a:srgbClr val="000000"/>
                </a:solidFill>
                <a:latin typeface="Courier New" panose="02070309020205020404" pitchFamily="49" charset="0"/>
              </a:rPr>
              <a:t>Math.random</a:t>
            </a:r>
            <a:r>
              <a:rPr lang="en-GB" altLang="en-US" sz="1800" b="1" dirty="0" smtClean="0">
                <a:solidFill>
                  <a:srgbClr val="000000"/>
                </a:solidFill>
                <a:latin typeface="Courier New" panose="02070309020205020404" pitchFamily="49" charset="0"/>
              </a:rPr>
              <a:t>(), </a:t>
            </a:r>
            <a:r>
              <a:rPr lang="en-GB" altLang="en-US" sz="1800" b="1" dirty="0" err="1" smtClean="0">
                <a:solidFill>
                  <a:srgbClr val="000000"/>
                </a:solidFill>
                <a:latin typeface="Courier New" panose="02070309020205020404" pitchFamily="49" charset="0"/>
              </a:rPr>
              <a:t>Math.sqrt</a:t>
            </a:r>
            <a:r>
              <a:rPr lang="en-GB" altLang="en-US" sz="1800" b="1" dirty="0" smtClean="0">
                <a:solidFill>
                  <a:srgbClr val="000000"/>
                </a:solidFill>
                <a:latin typeface="Courier New" panose="02070309020205020404" pitchFamily="49" charset="0"/>
              </a:rPr>
              <a:t>(), …</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b="1" u="sng" dirty="0" smtClean="0">
                <a:solidFill>
                  <a:schemeClr val="tx1">
                    <a:lumMod val="75000"/>
                    <a:lumOff val="25000"/>
                  </a:schemeClr>
                </a:solidFill>
              </a:rPr>
              <a:t> </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u="sng" dirty="0" smtClean="0">
                <a:solidFill>
                  <a:schemeClr val="tx1">
                    <a:lumMod val="75000"/>
                    <a:lumOff val="25000"/>
                  </a:schemeClr>
                </a:solidFill>
              </a:rPr>
              <a:t>Creating </a:t>
            </a:r>
            <a:r>
              <a:rPr lang="en-US" altLang="en-US" sz="1800" b="1" u="sng" dirty="0" smtClean="0">
                <a:solidFill>
                  <a:schemeClr val="tx1">
                    <a:lumMod val="75000"/>
                    <a:lumOff val="25000"/>
                  </a:schemeClr>
                </a:solidFill>
              </a:rPr>
              <a:t>Array </a:t>
            </a:r>
            <a:r>
              <a:rPr lang="en-US" altLang="en-US" sz="1800" u="sng" dirty="0" smtClean="0">
                <a:solidFill>
                  <a:schemeClr val="tx1">
                    <a:lumMod val="75000"/>
                    <a:lumOff val="25000"/>
                  </a:schemeClr>
                </a:solidFill>
              </a:rPr>
              <a:t>Objects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1800" b="1" u="sng" dirty="0" smtClean="0">
              <a:solidFill>
                <a:schemeClr val="tx1">
                  <a:lumMod val="75000"/>
                  <a:lumOff val="25000"/>
                </a:schemeClr>
              </a:solidFill>
              <a:latin typeface="Courier New" panose="02070309020205020404" pitchFamily="49" charset="0"/>
            </a:endParaRP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latin typeface="Times New Roman" pitchFamily="18" charset="0"/>
              </a:rPr>
              <a:t>With the </a:t>
            </a:r>
            <a:r>
              <a:rPr lang="en-GB" altLang="en-US" sz="1800" b="1" dirty="0" smtClean="0">
                <a:solidFill>
                  <a:srgbClr val="000000"/>
                </a:solidFill>
                <a:latin typeface="Courier New" pitchFamily="49" charset="0"/>
              </a:rPr>
              <a:t>new</a:t>
            </a:r>
            <a:r>
              <a:rPr lang="en-GB" altLang="en-US" sz="1800" dirty="0" smtClean="0">
                <a:solidFill>
                  <a:srgbClr val="000000"/>
                </a:solidFill>
                <a:latin typeface="Times New Roman" pitchFamily="18" charset="0"/>
              </a:rPr>
              <a:t> operator and a size:</a:t>
            </a:r>
          </a:p>
          <a:p>
            <a:pPr marL="741363" lvl="1" indent="-28416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latin typeface="Courier New" pitchFamily="49" charset="0"/>
              </a:rPr>
              <a:t>var</a:t>
            </a:r>
            <a:r>
              <a:rPr lang="en-GB" altLang="en-US" sz="1800" b="1" dirty="0" smtClean="0">
                <a:solidFill>
                  <a:srgbClr val="000000"/>
                </a:solidFill>
                <a:latin typeface="Courier New" pitchFamily="49" charset="0"/>
              </a:rPr>
              <a:t> x = new Array(10);</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latin typeface="Times New Roman" pitchFamily="18" charset="0"/>
              </a:rPr>
              <a:t>With the new operator and an initial set of element values:</a:t>
            </a:r>
          </a:p>
          <a:p>
            <a:pPr marL="341313" indent="-34131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latin typeface="Courier New" pitchFamily="49" charset="0"/>
              </a:rPr>
              <a:t>var</a:t>
            </a:r>
            <a:r>
              <a:rPr lang="en-GB" altLang="en-US" sz="1800" b="1" dirty="0" smtClean="0">
                <a:solidFill>
                  <a:srgbClr val="000000"/>
                </a:solidFill>
                <a:latin typeface="Courier New" pitchFamily="49" charset="0"/>
              </a:rPr>
              <a:t> y = new Array(18,”hi”,22);</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latin typeface="Times New Roman" pitchFamily="18" charset="0"/>
              </a:rPr>
              <a:t>Assignment of an </a:t>
            </a:r>
            <a:r>
              <a:rPr lang="en-GB" altLang="en-US" sz="1800" i="1" dirty="0" smtClean="0">
                <a:solidFill>
                  <a:srgbClr val="000000"/>
                </a:solidFill>
                <a:latin typeface="Times New Roman" pitchFamily="18" charset="0"/>
              </a:rPr>
              <a:t>array literal</a:t>
            </a:r>
          </a:p>
          <a:p>
            <a:pPr marL="741363" lvl="1" indent="-28416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latin typeface="Courier New" pitchFamily="49" charset="0"/>
              </a:rPr>
              <a:t>var</a:t>
            </a:r>
            <a:r>
              <a:rPr lang="en-GB" altLang="en-US" sz="1800" b="1" dirty="0" smtClean="0">
                <a:solidFill>
                  <a:srgbClr val="000000"/>
                </a:solidFill>
                <a:latin typeface="Courier New" pitchFamily="49" charset="0"/>
              </a:rPr>
              <a:t> x = [1,0,2];</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b="1" u="sng" dirty="0" smtClean="0">
              <a:solidFill>
                <a:srgbClr val="000000"/>
              </a:solidFill>
              <a:latin typeface="Courier New" panose="02070309020205020404" pitchFamily="49"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457200"/>
          </a:xfrm>
        </p:spPr>
        <p:txBody>
          <a:bodyPr>
            <a:normAutofit fontScale="90000"/>
          </a:bodyPr>
          <a:lstStyle/>
          <a:p>
            <a:r>
              <a:rPr lang="en-US" altLang="en-US" u="sng" dirty="0" smtClean="0">
                <a:solidFill>
                  <a:schemeClr val="tx1">
                    <a:lumMod val="75000"/>
                    <a:lumOff val="25000"/>
                  </a:schemeClr>
                </a:solidFill>
              </a:rPr>
              <a:t>JavaScript Objects</a:t>
            </a:r>
            <a:endParaRPr lang="en-US" u="sng" dirty="0"/>
          </a:p>
        </p:txBody>
      </p:sp>
      <p:sp>
        <p:nvSpPr>
          <p:cNvPr id="3" name="Content Placeholder 2"/>
          <p:cNvSpPr>
            <a:spLocks noGrp="1"/>
          </p:cNvSpPr>
          <p:nvPr>
            <p:ph sz="quarter" idx="1"/>
          </p:nvPr>
        </p:nvSpPr>
        <p:spPr>
          <a:xfrm>
            <a:off x="304800" y="762000"/>
            <a:ext cx="8610600" cy="5943600"/>
          </a:xfrm>
        </p:spPr>
        <p:txBody>
          <a:bodyPr>
            <a:normAutofit/>
          </a:bodyPr>
          <a:lstStyle/>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smtClean="0">
                <a:solidFill>
                  <a:schemeClr val="tx1">
                    <a:lumMod val="75000"/>
                    <a:lumOff val="25000"/>
                  </a:schemeClr>
                </a:solidFill>
              </a:rPr>
              <a:t>JavaScript is an Object Oriented Programming (OOP) language.</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smtClean="0">
                <a:solidFill>
                  <a:schemeClr val="tx1">
                    <a:lumMod val="75000"/>
                    <a:lumOff val="25000"/>
                  </a:schemeClr>
                </a:solidFill>
              </a:rPr>
              <a:t>Objects are composed of attributes. If an attribute contains a function, it is considered to be a method of the object.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800" dirty="0" smtClean="0">
              <a:solidFill>
                <a:schemeClr val="tx1">
                  <a:lumMod val="75000"/>
                  <a:lumOff val="25000"/>
                </a:schemeClr>
              </a:solidFill>
            </a:endParaRP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smtClean="0">
                <a:solidFill>
                  <a:schemeClr val="tx1">
                    <a:lumMod val="75000"/>
                    <a:lumOff val="25000"/>
                  </a:schemeClr>
                </a:solidFill>
              </a:rPr>
              <a:t>The syntax for adding a property to an object is:</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smtClean="0">
                <a:solidFill>
                  <a:srgbClr val="FF0000"/>
                </a:solidFill>
              </a:rPr>
              <a:t>objectName.objectProperty</a:t>
            </a:r>
            <a:r>
              <a:rPr lang="en-US" altLang="en-US" sz="1800" dirty="0" smtClean="0">
                <a:solidFill>
                  <a:srgbClr val="FF0000"/>
                </a:solidFill>
              </a:rPr>
              <a:t> = </a:t>
            </a:r>
            <a:r>
              <a:rPr lang="en-US" altLang="en-US" sz="1800" dirty="0" err="1" smtClean="0">
                <a:solidFill>
                  <a:srgbClr val="FF0000"/>
                </a:solidFill>
              </a:rPr>
              <a:t>propertyValue</a:t>
            </a:r>
            <a:r>
              <a:rPr lang="en-US" altLang="en-US" sz="1800" dirty="0" smtClean="0">
                <a:solidFill>
                  <a:srgbClr val="FF0000"/>
                </a:solidFill>
              </a:rPr>
              <a: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err="1" smtClean="0">
                <a:solidFill>
                  <a:srgbClr val="FF0000"/>
                </a:solidFill>
              </a:rPr>
              <a:t>document.write</a:t>
            </a:r>
            <a:r>
              <a:rPr lang="en-GB" altLang="en-US" sz="1800" dirty="0" smtClean="0">
                <a:solidFill>
                  <a:srgbClr val="FF0000"/>
                </a:solidFill>
              </a:rPr>
              <a:t>("This is test");</a:t>
            </a:r>
            <a:r>
              <a:rPr lang="en-GB" altLang="en-US" sz="1800" dirty="0" smtClean="0">
                <a:solidFill>
                  <a:srgbClr val="0070C0"/>
                </a:solidFill>
              </a:rPr>
              <a:t>--------object method</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smtClean="0">
              <a:solidFill>
                <a:srgbClr val="0070C0"/>
              </a:solidFill>
            </a:endParaRP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u="sng" dirty="0" smtClean="0">
                <a:solidFill>
                  <a:schemeClr val="tx1">
                    <a:lumMod val="75000"/>
                    <a:lumOff val="25000"/>
                  </a:schemeClr>
                </a:solidFill>
              </a:rPr>
              <a:t>User-defined Objects</a:t>
            </a:r>
            <a:endParaRPr lang="en-GB" altLang="en-US" sz="1800" u="sng" dirty="0" smtClean="0">
              <a:solidFill>
                <a:srgbClr val="0070C0"/>
              </a:solidFill>
            </a:endParaRPr>
          </a:p>
          <a:p>
            <a:r>
              <a:rPr lang="en-US" sz="1800" dirty="0" smtClean="0"/>
              <a:t>All user-defined objects and built-in objects are descendants of an object called </a:t>
            </a:r>
            <a:r>
              <a:rPr lang="en-US" sz="1800" b="1" dirty="0" smtClean="0"/>
              <a:t>Object</a:t>
            </a:r>
            <a:r>
              <a:rPr lang="en-US" sz="1800" dirty="0" smtClean="0"/>
              <a:t>.</a:t>
            </a:r>
          </a:p>
          <a:p>
            <a:r>
              <a:rPr lang="en-US" sz="1800" dirty="0" smtClean="0"/>
              <a:t>The </a:t>
            </a:r>
            <a:r>
              <a:rPr lang="en-US" sz="1800" b="1" dirty="0" smtClean="0"/>
              <a:t>new</a:t>
            </a:r>
            <a:r>
              <a:rPr lang="en-US" sz="1800" dirty="0" smtClean="0"/>
              <a:t> operator is used to create an instance of an object. </a:t>
            </a:r>
          </a:p>
          <a:p>
            <a:r>
              <a:rPr lang="en-US" sz="1800" dirty="0" smtClean="0"/>
              <a:t>To create an object, the </a:t>
            </a:r>
            <a:r>
              <a:rPr lang="en-US" sz="1800" b="1" dirty="0" smtClean="0"/>
              <a:t>new</a:t>
            </a:r>
            <a:r>
              <a:rPr lang="en-US" sz="1800" dirty="0" smtClean="0"/>
              <a:t> operator is followed by the constructor method.</a:t>
            </a:r>
          </a:p>
          <a:p>
            <a:pPr>
              <a:buNone/>
            </a:pPr>
            <a:r>
              <a:rPr lang="en-US" altLang="en-US" sz="1800" u="sng" dirty="0" smtClean="0">
                <a:solidFill>
                  <a:schemeClr val="tx1">
                    <a:lumMod val="75000"/>
                    <a:lumOff val="25000"/>
                  </a:schemeClr>
                </a:solidFill>
              </a:rPr>
              <a:t>More Objects</a:t>
            </a:r>
          </a:p>
          <a:p>
            <a:pPr>
              <a:buNone/>
            </a:pPr>
            <a:r>
              <a:rPr lang="en-US" sz="1800" dirty="0" smtClean="0">
                <a:solidFill>
                  <a:schemeClr val="tx1">
                    <a:lumMod val="75000"/>
                    <a:lumOff val="25000"/>
                  </a:schemeClr>
                </a:solidFill>
              </a:rPr>
              <a:t>The constructor methods are Object(), Array(), and Date() and String(). These constructors are built-in JavaScript functions.</a:t>
            </a:r>
            <a:endParaRPr lang="en-US" altLang="en-US" sz="1800" dirty="0" smtClean="0">
              <a:solidFill>
                <a:schemeClr val="tx1">
                  <a:lumMod val="75000"/>
                  <a:lumOff val="25000"/>
                </a:schemeClr>
              </a:solidFill>
            </a:endParaRPr>
          </a:p>
          <a:p>
            <a:pPr>
              <a:buNone/>
            </a:pPr>
            <a:endParaRPr lang="en-GB" altLang="en-US" sz="1800" u="sng"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ounika\Desktop\Priya\h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2296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ounika\Desktop\Priya\hi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15430"/>
            <a:ext cx="76962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9128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smtClean="0">
                <a:solidFill>
                  <a:srgbClr val="0070C0"/>
                </a:solidFill>
              </a:rPr>
              <a:t>var</a:t>
            </a:r>
            <a:r>
              <a:rPr lang="en-US" altLang="en-US" sz="1800" dirty="0" smtClean="0">
                <a:solidFill>
                  <a:srgbClr val="0070C0"/>
                </a:solidFill>
              </a:rPr>
              <a:t> employee = new Object();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smtClean="0">
                <a:solidFill>
                  <a:srgbClr val="0070C0"/>
                </a:solidFill>
              </a:rPr>
              <a:t>var</a:t>
            </a:r>
            <a:r>
              <a:rPr lang="en-US" altLang="en-US" sz="1800" dirty="0" smtClean="0">
                <a:solidFill>
                  <a:srgbClr val="0070C0"/>
                </a:solidFill>
              </a:rPr>
              <a:t> books = new Array("C++", "Perl", "Java");</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smtClean="0">
                <a:solidFill>
                  <a:srgbClr val="0070C0"/>
                </a:solidFill>
              </a:rPr>
              <a:t>var</a:t>
            </a:r>
            <a:r>
              <a:rPr lang="en-US" altLang="en-US" sz="1800" dirty="0" smtClean="0">
                <a:solidFill>
                  <a:srgbClr val="0070C0"/>
                </a:solidFill>
              </a:rPr>
              <a:t> day = new Date("August 15, 1947");</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1800" dirty="0" smtClean="0">
              <a:solidFill>
                <a:srgbClr val="0070C0"/>
              </a:solidFill>
            </a:endParaRPr>
          </a:p>
          <a:p>
            <a:r>
              <a:rPr lang="en-US" sz="1800" dirty="0" smtClean="0"/>
              <a:t>Objects are variables too. But objects can contain many values.</a:t>
            </a:r>
          </a:p>
          <a:p>
            <a:r>
              <a:rPr lang="en-US" sz="1800" dirty="0" smtClean="0"/>
              <a:t>The values are written as </a:t>
            </a:r>
            <a:r>
              <a:rPr lang="en-US" sz="1800" b="1" dirty="0" smtClean="0"/>
              <a:t>name : value</a:t>
            </a:r>
            <a:r>
              <a:rPr lang="en-US" sz="1800" dirty="0" smtClean="0"/>
              <a:t> pairs (name and value separated by a colon).</a:t>
            </a:r>
          </a:p>
          <a:p>
            <a:pPr>
              <a:buNone/>
            </a:pPr>
            <a:r>
              <a:rPr lang="en-US" sz="1800" u="sng" dirty="0" smtClean="0"/>
              <a:t>Object Definition</a:t>
            </a:r>
          </a:p>
          <a:p>
            <a:pPr>
              <a:buNone/>
            </a:pPr>
            <a:r>
              <a:rPr lang="en-US" sz="1800" dirty="0" smtClean="0"/>
              <a:t>You define (and create) a JavaScript object with an object literal:</a:t>
            </a:r>
          </a:p>
          <a:p>
            <a:pPr>
              <a:buNone/>
            </a:pPr>
            <a:r>
              <a:rPr lang="en-US" sz="1800" u="sng" dirty="0" smtClean="0"/>
              <a:t>Example</a:t>
            </a:r>
          </a:p>
          <a:p>
            <a:pPr>
              <a:buNone/>
            </a:pPr>
            <a:r>
              <a:rPr lang="en-US" sz="1800" dirty="0" err="1" smtClean="0"/>
              <a:t>var</a:t>
            </a:r>
            <a:r>
              <a:rPr lang="en-US" sz="1800" dirty="0" smtClean="0"/>
              <a:t> person = {</a:t>
            </a:r>
            <a:r>
              <a:rPr lang="en-US" sz="1800" dirty="0" err="1" smtClean="0"/>
              <a:t>firstName</a:t>
            </a:r>
            <a:r>
              <a:rPr lang="en-US" sz="1800" dirty="0" smtClean="0"/>
              <a:t>:"John", </a:t>
            </a:r>
            <a:r>
              <a:rPr lang="en-US" sz="1800" dirty="0" err="1" smtClean="0"/>
              <a:t>lastName</a:t>
            </a:r>
            <a:r>
              <a:rPr lang="en-US" sz="1800" dirty="0" smtClean="0"/>
              <a:t>:"Doe", age:50, </a:t>
            </a:r>
            <a:r>
              <a:rPr lang="en-US" sz="1800" dirty="0" err="1" smtClean="0"/>
              <a:t>eyeColor</a:t>
            </a:r>
            <a:r>
              <a:rPr lang="en-US" sz="1800" dirty="0" smtClean="0"/>
              <a:t>:"blue"};</a:t>
            </a:r>
          </a:p>
          <a:p>
            <a:pPr>
              <a:buNone/>
            </a:pPr>
            <a:r>
              <a:rPr lang="en-US" sz="1800" dirty="0" smtClean="0"/>
              <a:t>Spaces and line breaks are not important. An object definition can span multiple lines:</a:t>
            </a:r>
          </a:p>
          <a:p>
            <a:pPr>
              <a:buNone/>
            </a:pPr>
            <a:r>
              <a:rPr lang="en-US" sz="1800" dirty="0" err="1" smtClean="0"/>
              <a:t>var</a:t>
            </a:r>
            <a:r>
              <a:rPr lang="en-US" sz="1800" dirty="0" smtClean="0"/>
              <a:t> person = {</a:t>
            </a:r>
            <a:br>
              <a:rPr lang="en-US" sz="1800" dirty="0" smtClean="0"/>
            </a:br>
            <a:r>
              <a:rPr lang="en-US" sz="1800" dirty="0" smtClean="0"/>
              <a:t>  </a:t>
            </a:r>
            <a:r>
              <a:rPr lang="en-US" sz="1800" dirty="0" err="1" smtClean="0"/>
              <a:t>firstName</a:t>
            </a:r>
            <a:r>
              <a:rPr lang="en-US" sz="1800" dirty="0" smtClean="0"/>
              <a:t>: "John",</a:t>
            </a:r>
            <a:br>
              <a:rPr lang="en-US" sz="1800" dirty="0" smtClean="0"/>
            </a:br>
            <a:r>
              <a:rPr lang="en-US" sz="1800" dirty="0" smtClean="0"/>
              <a:t>  </a:t>
            </a:r>
            <a:r>
              <a:rPr lang="en-US" sz="1800" dirty="0" err="1" smtClean="0"/>
              <a:t>lastName</a:t>
            </a:r>
            <a:r>
              <a:rPr lang="en-US" sz="1800" dirty="0" smtClean="0"/>
              <a:t>: "Doe",</a:t>
            </a:r>
            <a:br>
              <a:rPr lang="en-US" sz="1800" dirty="0" smtClean="0"/>
            </a:br>
            <a:r>
              <a:rPr lang="en-US" sz="1800" dirty="0" smtClean="0"/>
              <a:t>  age: 50,</a:t>
            </a:r>
            <a:br>
              <a:rPr lang="en-US" sz="1800" dirty="0" smtClean="0"/>
            </a:br>
            <a:r>
              <a:rPr lang="en-US" sz="1800" dirty="0" smtClean="0"/>
              <a:t>  </a:t>
            </a:r>
            <a:r>
              <a:rPr lang="en-US" sz="1800" dirty="0" err="1" smtClean="0"/>
              <a:t>eyeColor</a:t>
            </a:r>
            <a:r>
              <a:rPr lang="en-US" sz="1800" dirty="0" smtClean="0"/>
              <a:t>: "blue"</a:t>
            </a:r>
            <a:br>
              <a:rPr lang="en-US" sz="1800" dirty="0" smtClean="0"/>
            </a:br>
            <a:r>
              <a:rPr lang="en-US" sz="1800" dirty="0" smtClean="0"/>
              <a:t>};</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smtClean="0">
              <a:solidFill>
                <a:srgbClr val="0070C0"/>
              </a:solidFill>
            </a:endParaRPr>
          </a:p>
          <a:p>
            <a:pPr>
              <a:buNone/>
            </a:pPr>
            <a:endParaRPr lang="en-US" sz="18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77000"/>
          </a:xfrm>
        </p:spPr>
        <p:txBody>
          <a:bodyPr>
            <a:normAutofit/>
          </a:bodyPr>
          <a:lstStyle/>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&lt;body&gt;</a:t>
            </a:r>
          </a:p>
          <a:p>
            <a:pPr>
              <a:buNone/>
            </a:pPr>
            <a:endParaRPr lang="en-US" sz="1800" dirty="0" smtClean="0"/>
          </a:p>
          <a:p>
            <a:pPr>
              <a:buNone/>
            </a:pPr>
            <a:r>
              <a:rPr lang="en-US" sz="1800" dirty="0" smtClean="0"/>
              <a:t>&lt;h2&gt;JavaScript Objects&lt;/h2&gt;</a:t>
            </a:r>
          </a:p>
          <a:p>
            <a:pPr>
              <a:buNone/>
            </a:pPr>
            <a:endParaRPr lang="en-US" sz="1800" dirty="0" smtClean="0"/>
          </a:p>
          <a:p>
            <a:pPr>
              <a:buNone/>
            </a:pPr>
            <a:r>
              <a:rPr lang="en-US" sz="1800" dirty="0" smtClean="0"/>
              <a:t>&lt;p id="demo"&gt;&lt;/p&gt;</a:t>
            </a:r>
          </a:p>
          <a:p>
            <a:pPr>
              <a:buNone/>
            </a:pPr>
            <a:endParaRPr lang="en-US" sz="1800" dirty="0" smtClean="0"/>
          </a:p>
          <a:p>
            <a:pPr>
              <a:buNone/>
            </a:pPr>
            <a:r>
              <a:rPr lang="en-US" sz="1800" dirty="0" smtClean="0"/>
              <a:t>&lt;script&gt;</a:t>
            </a:r>
          </a:p>
          <a:p>
            <a:pPr>
              <a:buNone/>
            </a:pPr>
            <a:r>
              <a:rPr lang="en-US" sz="1800" dirty="0" smtClean="0"/>
              <a:t>// Create an object:</a:t>
            </a:r>
          </a:p>
          <a:p>
            <a:pPr>
              <a:buNone/>
            </a:pPr>
            <a:r>
              <a:rPr lang="en-US" sz="1800" dirty="0" err="1" smtClean="0"/>
              <a:t>var</a:t>
            </a:r>
            <a:r>
              <a:rPr lang="en-US" sz="1800" dirty="0" smtClean="0"/>
              <a:t> person = {</a:t>
            </a:r>
            <a:r>
              <a:rPr lang="en-US" sz="1800" dirty="0" err="1" smtClean="0"/>
              <a:t>firstName</a:t>
            </a:r>
            <a:r>
              <a:rPr lang="en-US" sz="1800" dirty="0" smtClean="0"/>
              <a:t>:"John", </a:t>
            </a:r>
            <a:r>
              <a:rPr lang="en-US" sz="1800" dirty="0" err="1" smtClean="0"/>
              <a:t>lastName</a:t>
            </a:r>
            <a:r>
              <a:rPr lang="en-US" sz="1800" dirty="0" smtClean="0"/>
              <a:t>:"Doe", age:50, </a:t>
            </a:r>
            <a:r>
              <a:rPr lang="en-US" sz="1800" dirty="0" err="1" smtClean="0"/>
              <a:t>eyeColor</a:t>
            </a:r>
            <a:r>
              <a:rPr lang="en-US" sz="1800" dirty="0" smtClean="0"/>
              <a:t>:"blue"};</a:t>
            </a:r>
          </a:p>
          <a:p>
            <a:pPr>
              <a:buNone/>
            </a:pPr>
            <a:r>
              <a:rPr lang="en-US" sz="1800" dirty="0" smtClean="0"/>
              <a:t>// Display some data from the object:</a:t>
            </a:r>
          </a:p>
          <a:p>
            <a:pPr>
              <a:buNone/>
            </a:pPr>
            <a:r>
              <a:rPr lang="en-US" sz="1800" dirty="0" err="1" smtClean="0"/>
              <a:t>document.getElementById</a:t>
            </a:r>
            <a:r>
              <a:rPr lang="en-US" sz="1800" dirty="0" smtClean="0"/>
              <a:t>("demo").</a:t>
            </a:r>
            <a:r>
              <a:rPr lang="en-US" sz="1800" dirty="0" err="1" smtClean="0"/>
              <a:t>innerHTML</a:t>
            </a:r>
            <a:r>
              <a:rPr lang="en-US" sz="1800" dirty="0" smtClean="0"/>
              <a:t> =</a:t>
            </a:r>
          </a:p>
          <a:p>
            <a:pPr>
              <a:buNone/>
            </a:pPr>
            <a:r>
              <a:rPr lang="en-US" sz="1800" dirty="0" err="1" smtClean="0"/>
              <a:t>person.firstName</a:t>
            </a:r>
            <a:r>
              <a:rPr lang="en-US" sz="1800" dirty="0" smtClean="0"/>
              <a:t> + " is " + </a:t>
            </a:r>
            <a:r>
              <a:rPr lang="en-US" sz="1800" dirty="0" err="1" smtClean="0"/>
              <a:t>person.age</a:t>
            </a:r>
            <a:r>
              <a:rPr lang="en-US" sz="1800" dirty="0" smtClean="0"/>
              <a:t> + " years old.";</a:t>
            </a:r>
          </a:p>
          <a:p>
            <a:pPr>
              <a:buNone/>
            </a:pPr>
            <a:r>
              <a:rPr lang="en-US" sz="1800" dirty="0" smtClean="0"/>
              <a:t>&lt;/script&gt;</a:t>
            </a:r>
          </a:p>
          <a:p>
            <a:pPr>
              <a:buNone/>
            </a:pPr>
            <a:r>
              <a:rPr lang="en-US" sz="1800" dirty="0" smtClean="0"/>
              <a:t>&lt;/body&gt;</a:t>
            </a:r>
          </a:p>
          <a:p>
            <a:pPr>
              <a:buNone/>
            </a:pPr>
            <a:r>
              <a:rPr lang="en-US" sz="1800" dirty="0" smtClean="0"/>
              <a:t>&lt;/html&gt;</a:t>
            </a:r>
            <a:endParaRPr lang="en-US" sz="1800" dirty="0"/>
          </a:p>
        </p:txBody>
      </p:sp>
      <p:pic>
        <p:nvPicPr>
          <p:cNvPr id="1026" name="Picture 2"/>
          <p:cNvPicPr>
            <a:picLocks noChangeAspect="1" noChangeArrowheads="1"/>
          </p:cNvPicPr>
          <p:nvPr/>
        </p:nvPicPr>
        <p:blipFill>
          <a:blip r:embed="rId2"/>
          <a:srcRect/>
          <a:stretch>
            <a:fillRect/>
          </a:stretch>
        </p:blipFill>
        <p:spPr bwMode="auto">
          <a:xfrm>
            <a:off x="3657600" y="1219200"/>
            <a:ext cx="4772025" cy="2114550"/>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6553200"/>
          </a:xfrm>
        </p:spPr>
        <p:txBody>
          <a:bodyPr>
            <a:normAutofit/>
          </a:bodyPr>
          <a:lstStyle/>
          <a:p>
            <a:pPr>
              <a:buNone/>
            </a:pPr>
            <a:r>
              <a:rPr lang="en-US" sz="1800" b="1" u="sng" dirty="0" smtClean="0"/>
              <a:t>Object Properties</a:t>
            </a:r>
          </a:p>
          <a:p>
            <a:r>
              <a:rPr lang="en-US" sz="1800" dirty="0" smtClean="0"/>
              <a:t>The </a:t>
            </a:r>
            <a:r>
              <a:rPr lang="en-US" sz="1800" b="1" dirty="0" err="1" smtClean="0"/>
              <a:t>name:values</a:t>
            </a:r>
            <a:r>
              <a:rPr lang="en-US" sz="1800" dirty="0" smtClean="0"/>
              <a:t> pairs in JavaScript objects are called </a:t>
            </a:r>
            <a:r>
              <a:rPr lang="en-US" sz="1800" b="1" dirty="0" smtClean="0"/>
              <a:t>properties</a:t>
            </a:r>
            <a:r>
              <a:rPr lang="en-US" sz="1800" dirty="0" smtClean="0"/>
              <a:t>:</a:t>
            </a:r>
          </a:p>
          <a:p>
            <a:pPr>
              <a:buNone/>
            </a:pPr>
            <a:endParaRPr lang="en-US" sz="1800" dirty="0"/>
          </a:p>
        </p:txBody>
      </p:sp>
      <p:pic>
        <p:nvPicPr>
          <p:cNvPr id="2051" name="Picture 3"/>
          <p:cNvPicPr>
            <a:picLocks noChangeAspect="1" noChangeArrowheads="1"/>
          </p:cNvPicPr>
          <p:nvPr/>
        </p:nvPicPr>
        <p:blipFill>
          <a:blip r:embed="rId2"/>
          <a:srcRect/>
          <a:stretch>
            <a:fillRect/>
          </a:stretch>
        </p:blipFill>
        <p:spPr bwMode="auto">
          <a:xfrm>
            <a:off x="914400" y="1219200"/>
            <a:ext cx="4572000" cy="1524000"/>
          </a:xfrm>
          <a:prstGeom prst="rect">
            <a:avLst/>
          </a:prstGeom>
          <a:noFill/>
          <a:ln w="9525">
            <a:noFill/>
            <a:miter lim="800000"/>
            <a:headEnd/>
            <a:tailEnd/>
          </a:ln>
          <a:effectLst/>
        </p:spPr>
      </p:pic>
      <p:sp>
        <p:nvSpPr>
          <p:cNvPr id="6" name="Rectangle 5"/>
          <p:cNvSpPr/>
          <p:nvPr/>
        </p:nvSpPr>
        <p:spPr>
          <a:xfrm>
            <a:off x="457200" y="3124200"/>
            <a:ext cx="5638800" cy="923330"/>
          </a:xfrm>
          <a:prstGeom prst="rect">
            <a:avLst/>
          </a:prstGeom>
        </p:spPr>
        <p:txBody>
          <a:bodyPr wrap="square">
            <a:spAutoFit/>
          </a:bodyPr>
          <a:lstStyle/>
          <a:p>
            <a:pPr>
              <a:buNone/>
            </a:pPr>
            <a:r>
              <a:rPr lang="en-US" b="1" u="sng" dirty="0" smtClean="0"/>
              <a:t>Accessing Object Properties</a:t>
            </a:r>
          </a:p>
          <a:p>
            <a:pPr>
              <a:buNone/>
            </a:pPr>
            <a:r>
              <a:rPr lang="en-US" dirty="0" smtClean="0"/>
              <a:t>You can access object properties in two ways:</a:t>
            </a:r>
          </a:p>
          <a:p>
            <a:pPr>
              <a:buNone/>
            </a:pPr>
            <a:r>
              <a:rPr lang="en-US" i="1" dirty="0" smtClean="0"/>
              <a:t>(</a:t>
            </a:r>
            <a:r>
              <a:rPr lang="en-US" i="1" dirty="0" err="1" smtClean="0"/>
              <a:t>i</a:t>
            </a:r>
            <a:r>
              <a:rPr lang="en-US" i="1" dirty="0" smtClean="0"/>
              <a:t>) </a:t>
            </a:r>
            <a:r>
              <a:rPr lang="en-US" i="1" dirty="0" err="1" smtClean="0"/>
              <a:t>objectName.propertyName</a:t>
            </a:r>
            <a:endParaRPr lang="en-US" dirty="0" smtClean="0"/>
          </a:p>
        </p:txBody>
      </p:sp>
      <p:sp>
        <p:nvSpPr>
          <p:cNvPr id="7" name="Rectangle 6"/>
          <p:cNvSpPr/>
          <p:nvPr/>
        </p:nvSpPr>
        <p:spPr>
          <a:xfrm>
            <a:off x="533400" y="4038600"/>
            <a:ext cx="4572000" cy="1200329"/>
          </a:xfrm>
          <a:prstGeom prst="rect">
            <a:avLst/>
          </a:prstGeom>
        </p:spPr>
        <p:txBody>
          <a:bodyPr>
            <a:spAutoFit/>
          </a:bodyPr>
          <a:lstStyle/>
          <a:p>
            <a:pPr>
              <a:buNone/>
            </a:pPr>
            <a:r>
              <a:rPr lang="en-US" dirty="0" err="1" smtClean="0"/>
              <a:t>Eg</a:t>
            </a:r>
            <a:r>
              <a:rPr lang="en-US" dirty="0" smtClean="0"/>
              <a:t>: </a:t>
            </a:r>
            <a:r>
              <a:rPr lang="en-US" dirty="0" err="1" smtClean="0"/>
              <a:t>person.lastName</a:t>
            </a:r>
            <a:r>
              <a:rPr lang="en-US" dirty="0" smtClean="0"/>
              <a:t>;</a:t>
            </a:r>
          </a:p>
          <a:p>
            <a:pPr>
              <a:buNone/>
            </a:pPr>
            <a:endParaRPr lang="en-US" dirty="0" smtClean="0"/>
          </a:p>
          <a:p>
            <a:pPr>
              <a:buNone/>
            </a:pPr>
            <a:r>
              <a:rPr lang="en-US" i="1" dirty="0" smtClean="0"/>
              <a:t>(ii) </a:t>
            </a:r>
            <a:r>
              <a:rPr lang="en-US" i="1" dirty="0" err="1" smtClean="0"/>
              <a:t>objectName</a:t>
            </a:r>
            <a:r>
              <a:rPr lang="en-US" i="1" dirty="0" smtClean="0"/>
              <a:t>["</a:t>
            </a:r>
            <a:r>
              <a:rPr lang="en-US" i="1" dirty="0" err="1" smtClean="0"/>
              <a:t>propertyName</a:t>
            </a:r>
            <a:r>
              <a:rPr lang="en-US" i="1" dirty="0" smtClean="0"/>
              <a:t>"]</a:t>
            </a:r>
          </a:p>
          <a:p>
            <a:pPr>
              <a:buNone/>
            </a:pPr>
            <a:r>
              <a:rPr lang="en-US" i="1" dirty="0" err="1" smtClean="0"/>
              <a:t>Eg</a:t>
            </a:r>
            <a:r>
              <a:rPr lang="en-US" i="1" dirty="0" smtClean="0"/>
              <a:t>: </a:t>
            </a:r>
            <a:r>
              <a:rPr lang="en-US" dirty="0" smtClean="0"/>
              <a:t>person["</a:t>
            </a:r>
            <a:r>
              <a:rPr lang="en-US" dirty="0" err="1" smtClean="0"/>
              <a:t>lastName</a:t>
            </a:r>
            <a:r>
              <a:rPr lang="en-US" dirty="0" smtClean="0"/>
              <a:t>"];</a:t>
            </a:r>
          </a:p>
        </p:txBody>
      </p:sp>
      <p:sp>
        <p:nvSpPr>
          <p:cNvPr id="8" name="Rectangle 7"/>
          <p:cNvSpPr/>
          <p:nvPr/>
        </p:nvSpPr>
        <p:spPr>
          <a:xfrm>
            <a:off x="457200" y="5486400"/>
            <a:ext cx="6477000" cy="1200329"/>
          </a:xfrm>
          <a:prstGeom prst="rect">
            <a:avLst/>
          </a:prstGeom>
        </p:spPr>
        <p:txBody>
          <a:bodyPr wrap="square">
            <a:spAutoFit/>
          </a:bodyPr>
          <a:lstStyle/>
          <a:p>
            <a:pPr>
              <a:buNone/>
            </a:pPr>
            <a:r>
              <a:rPr lang="en-US" b="1" u="sng" dirty="0" smtClean="0"/>
              <a:t>Object Methods</a:t>
            </a:r>
          </a:p>
          <a:p>
            <a:r>
              <a:rPr lang="en-US" dirty="0" smtClean="0"/>
              <a:t>Objects can also have </a:t>
            </a:r>
            <a:r>
              <a:rPr lang="en-US" b="1" dirty="0" smtClean="0"/>
              <a:t>methods</a:t>
            </a:r>
            <a:r>
              <a:rPr lang="en-US" dirty="0" smtClean="0"/>
              <a:t>.</a:t>
            </a:r>
          </a:p>
          <a:p>
            <a:r>
              <a:rPr lang="en-US" dirty="0" smtClean="0"/>
              <a:t>Methods are </a:t>
            </a:r>
            <a:r>
              <a:rPr lang="en-US" b="1" dirty="0" smtClean="0"/>
              <a:t>actions</a:t>
            </a:r>
            <a:r>
              <a:rPr lang="en-US" dirty="0" smtClean="0"/>
              <a:t> that can be performed on objects.</a:t>
            </a:r>
          </a:p>
          <a:p>
            <a:r>
              <a:rPr lang="en-US" dirty="0" smtClean="0"/>
              <a:t>Methods are stored in properties as </a:t>
            </a:r>
            <a:r>
              <a:rPr lang="en-US" b="1" dirty="0" smtClean="0"/>
              <a:t>function definitions</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a:bodyPr>
          <a:lstStyle/>
          <a:p>
            <a:pPr>
              <a:buNone/>
            </a:pPr>
            <a:r>
              <a:rPr lang="en-US" sz="1800" dirty="0" smtClean="0"/>
              <a:t>Example: </a:t>
            </a:r>
            <a:r>
              <a:rPr lang="en-US" sz="1800" dirty="0" err="1" smtClean="0"/>
              <a:t>fullNamefunction</a:t>
            </a:r>
            <a:r>
              <a:rPr lang="en-US" sz="1800" dirty="0" smtClean="0"/>
              <a:t>() -- {return </a:t>
            </a:r>
            <a:r>
              <a:rPr lang="en-US" sz="1800" dirty="0" err="1" smtClean="0"/>
              <a:t>this.firstName</a:t>
            </a:r>
            <a:r>
              <a:rPr lang="en-US" sz="1800" dirty="0" smtClean="0"/>
              <a:t> + " " + </a:t>
            </a:r>
            <a:r>
              <a:rPr lang="en-US" sz="1800" dirty="0" err="1" smtClean="0"/>
              <a:t>this.lastName</a:t>
            </a:r>
            <a:r>
              <a:rPr lang="en-US" sz="1800" dirty="0" smtClean="0"/>
              <a:t>;}</a:t>
            </a:r>
          </a:p>
          <a:p>
            <a:pPr>
              <a:buNone/>
            </a:pPr>
            <a:r>
              <a:rPr lang="en-US" sz="1800" dirty="0" smtClean="0"/>
              <a:t>A method is a function stored as a property.</a:t>
            </a:r>
          </a:p>
          <a:p>
            <a:pPr>
              <a:buNone/>
            </a:pPr>
            <a:r>
              <a:rPr lang="en-US" sz="1800" dirty="0" err="1" smtClean="0"/>
              <a:t>var</a:t>
            </a:r>
            <a:r>
              <a:rPr lang="en-US" sz="1800" dirty="0" smtClean="0"/>
              <a:t> person = {</a:t>
            </a:r>
            <a:br>
              <a:rPr lang="en-US" sz="1800" dirty="0" smtClean="0"/>
            </a:br>
            <a:r>
              <a:rPr lang="en-US" sz="1800" dirty="0" smtClean="0"/>
              <a:t>  </a:t>
            </a:r>
            <a:r>
              <a:rPr lang="en-US" sz="1800" dirty="0" err="1" smtClean="0"/>
              <a:t>firstName</a:t>
            </a:r>
            <a:r>
              <a:rPr lang="en-US" sz="1800" dirty="0" smtClean="0"/>
              <a:t>: "John",</a:t>
            </a:r>
            <a:br>
              <a:rPr lang="en-US" sz="1800" dirty="0" smtClean="0"/>
            </a:br>
            <a:r>
              <a:rPr lang="en-US" sz="1800" dirty="0" smtClean="0"/>
              <a:t>  </a:t>
            </a:r>
            <a:r>
              <a:rPr lang="en-US" sz="1800" dirty="0" err="1" smtClean="0"/>
              <a:t>lastName</a:t>
            </a:r>
            <a:r>
              <a:rPr lang="en-US" sz="1800" dirty="0" smtClean="0"/>
              <a:t> : "Doe",</a:t>
            </a:r>
            <a:br>
              <a:rPr lang="en-US" sz="1800" dirty="0" smtClean="0"/>
            </a:br>
            <a:r>
              <a:rPr lang="en-US" sz="1800" dirty="0" smtClean="0"/>
              <a:t>  id       : 5566,</a:t>
            </a:r>
            <a:br>
              <a:rPr lang="en-US" sz="1800" dirty="0" smtClean="0"/>
            </a:br>
            <a:r>
              <a:rPr lang="en-US" sz="1800" dirty="0" smtClean="0"/>
              <a:t>  </a:t>
            </a:r>
            <a:r>
              <a:rPr lang="en-US" sz="1800" dirty="0" err="1" smtClean="0"/>
              <a:t>fullName</a:t>
            </a:r>
            <a:r>
              <a:rPr lang="en-US" sz="1800" dirty="0" smtClean="0"/>
              <a:t> : function() {</a:t>
            </a:r>
            <a:br>
              <a:rPr lang="en-US" sz="1800" dirty="0" smtClean="0"/>
            </a:br>
            <a:r>
              <a:rPr lang="en-US" sz="1800" dirty="0" smtClean="0"/>
              <a:t>    return </a:t>
            </a:r>
            <a:r>
              <a:rPr lang="en-US" sz="1800" dirty="0" err="1" smtClean="0"/>
              <a:t>this.firstName</a:t>
            </a:r>
            <a:r>
              <a:rPr lang="en-US" sz="1800" dirty="0" smtClean="0"/>
              <a:t> + " " + </a:t>
            </a:r>
            <a:r>
              <a:rPr lang="en-US" sz="1800" dirty="0" err="1" smtClean="0"/>
              <a:t>this.lastName</a:t>
            </a:r>
            <a:r>
              <a:rPr lang="en-US" sz="1800" dirty="0" smtClean="0"/>
              <a:t>;</a:t>
            </a:r>
            <a:br>
              <a:rPr lang="en-US" sz="1800" dirty="0" smtClean="0"/>
            </a:br>
            <a:r>
              <a:rPr lang="en-US" sz="1800" dirty="0" smtClean="0"/>
              <a:t>  }</a:t>
            </a:r>
            <a:br>
              <a:rPr lang="en-US" sz="1800" dirty="0" smtClean="0"/>
            </a:br>
            <a:r>
              <a:rPr lang="en-US" sz="1800" dirty="0" smtClean="0"/>
              <a:t>};</a:t>
            </a:r>
          </a:p>
          <a:p>
            <a:pPr>
              <a:buNone/>
            </a:pPr>
            <a:endParaRPr lang="en-US" sz="1800" b="1" u="sng" dirty="0" smtClean="0"/>
          </a:p>
          <a:p>
            <a:pPr>
              <a:buNone/>
            </a:pPr>
            <a:r>
              <a:rPr lang="en-US" sz="1800" b="1" u="sng" dirty="0" smtClean="0"/>
              <a:t>The this Keyword</a:t>
            </a:r>
          </a:p>
          <a:p>
            <a:r>
              <a:rPr lang="en-US" sz="1800" dirty="0" smtClean="0"/>
              <a:t>In a function definition, this refers to the "owner" of the function.</a:t>
            </a:r>
          </a:p>
          <a:p>
            <a:r>
              <a:rPr lang="en-US" sz="1800" dirty="0" smtClean="0"/>
              <a:t>In the example above, this is the </a:t>
            </a:r>
            <a:r>
              <a:rPr lang="en-US" sz="1800" b="1" dirty="0" smtClean="0"/>
              <a:t>person object</a:t>
            </a:r>
            <a:r>
              <a:rPr lang="en-US" sz="1800" dirty="0" smtClean="0"/>
              <a:t> that "owns" the </a:t>
            </a:r>
            <a:r>
              <a:rPr lang="en-US" sz="1800" dirty="0" err="1" smtClean="0"/>
              <a:t>fullName</a:t>
            </a:r>
            <a:r>
              <a:rPr lang="en-US" sz="1800" dirty="0" smtClean="0"/>
              <a:t> function.</a:t>
            </a:r>
          </a:p>
          <a:p>
            <a:r>
              <a:rPr lang="en-US" sz="1800" dirty="0" smtClean="0"/>
              <a:t>In other words, </a:t>
            </a:r>
            <a:r>
              <a:rPr lang="en-US" sz="1800" dirty="0" err="1" smtClean="0"/>
              <a:t>this.firstName</a:t>
            </a:r>
            <a:r>
              <a:rPr lang="en-US" sz="1800" dirty="0" smtClean="0"/>
              <a:t> means the </a:t>
            </a:r>
            <a:r>
              <a:rPr lang="en-US" sz="1800" dirty="0" err="1" smtClean="0"/>
              <a:t>firstName</a:t>
            </a:r>
            <a:r>
              <a:rPr lang="en-US" sz="1800" dirty="0" smtClean="0"/>
              <a:t> property of </a:t>
            </a:r>
            <a:r>
              <a:rPr lang="en-US" sz="1800" b="1" dirty="0" smtClean="0"/>
              <a:t>this object</a:t>
            </a:r>
            <a:r>
              <a:rPr lang="en-US" sz="1800" dirty="0" smtClean="0"/>
              <a:t>.</a:t>
            </a:r>
          </a:p>
          <a:p>
            <a:pPr>
              <a:buNone/>
            </a:pPr>
            <a:r>
              <a:rPr lang="en-US" sz="1800" dirty="0" smtClean="0"/>
              <a:t>Accessing Object </a:t>
            </a:r>
            <a:r>
              <a:rPr lang="en-US" sz="1800" dirty="0" err="1" smtClean="0"/>
              <a:t>Methods:You</a:t>
            </a:r>
            <a:r>
              <a:rPr lang="en-US" sz="1800" dirty="0" smtClean="0"/>
              <a:t> access an object method with the following syntax:</a:t>
            </a:r>
          </a:p>
          <a:p>
            <a:pPr>
              <a:buNone/>
            </a:pPr>
            <a:r>
              <a:rPr lang="en-US" sz="1800" i="1" dirty="0" smtClean="0"/>
              <a:t>		</a:t>
            </a:r>
            <a:r>
              <a:rPr lang="en-US" sz="1800" b="1" i="1" dirty="0" err="1" smtClean="0"/>
              <a:t>objectName.methodName</a:t>
            </a:r>
            <a:r>
              <a:rPr lang="en-US" sz="1800" b="1" i="1" dirty="0" smtClean="0"/>
              <a:t>()</a:t>
            </a:r>
          </a:p>
          <a:p>
            <a:pPr>
              <a:buNone/>
            </a:pPr>
            <a:endParaRPr lang="en-US" sz="18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553200"/>
          </a:xfrm>
        </p:spPr>
        <p:txBody>
          <a:bodyPr>
            <a:normAutofit fontScale="62500" lnSpcReduction="20000"/>
          </a:bodyPr>
          <a:lstStyle/>
          <a:p>
            <a:pPr>
              <a:buNone/>
            </a:pPr>
            <a:r>
              <a:rPr lang="en-US" dirty="0" smtClean="0"/>
              <a:t>Example:</a:t>
            </a:r>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&lt;h2&gt;JavaScript Objects&lt;/h2&gt;</a:t>
            </a:r>
          </a:p>
          <a:p>
            <a:pPr>
              <a:buNone/>
            </a:pPr>
            <a:r>
              <a:rPr lang="en-US" dirty="0" smtClean="0"/>
              <a:t>&lt;p&gt;An object method is a function definition, stored as a property </a:t>
            </a:r>
          </a:p>
          <a:p>
            <a:pPr>
              <a:buNone/>
            </a:pPr>
            <a:endParaRPr lang="en-US" dirty="0" smtClean="0"/>
          </a:p>
          <a:p>
            <a:pPr>
              <a:buNone/>
            </a:pPr>
            <a:r>
              <a:rPr lang="en-US" dirty="0" smtClean="0"/>
              <a:t>value.&lt;/p&gt;</a:t>
            </a:r>
          </a:p>
          <a:p>
            <a:pPr>
              <a:buNone/>
            </a:pPr>
            <a:r>
              <a:rPr lang="en-US" dirty="0" smtClean="0"/>
              <a:t>&lt;p id="demo"&gt;&lt;/p&gt;</a:t>
            </a:r>
          </a:p>
          <a:p>
            <a:pPr>
              <a:buNone/>
            </a:pPr>
            <a:r>
              <a:rPr lang="en-US" dirty="0" smtClean="0"/>
              <a:t>&lt;script&gt;</a:t>
            </a:r>
          </a:p>
          <a:p>
            <a:pPr>
              <a:buNone/>
            </a:pPr>
            <a:r>
              <a:rPr lang="en-US" dirty="0" smtClean="0"/>
              <a:t>// Create an object:</a:t>
            </a:r>
          </a:p>
          <a:p>
            <a:pPr>
              <a:buNone/>
            </a:pPr>
            <a:r>
              <a:rPr lang="en-US" dirty="0" err="1" smtClean="0"/>
              <a:t>var</a:t>
            </a:r>
            <a:r>
              <a:rPr lang="en-US" dirty="0" smtClean="0"/>
              <a:t> person = {</a:t>
            </a:r>
          </a:p>
          <a:p>
            <a:pPr>
              <a:buNone/>
            </a:pPr>
            <a:r>
              <a:rPr lang="en-US" dirty="0" smtClean="0"/>
              <a:t>  </a:t>
            </a:r>
            <a:r>
              <a:rPr lang="en-US" dirty="0" err="1" smtClean="0"/>
              <a:t>firstName</a:t>
            </a:r>
            <a:r>
              <a:rPr lang="en-US" dirty="0" smtClean="0"/>
              <a:t>: "John",</a:t>
            </a:r>
          </a:p>
          <a:p>
            <a:pPr>
              <a:buNone/>
            </a:pPr>
            <a:r>
              <a:rPr lang="en-US" dirty="0" smtClean="0"/>
              <a:t>  </a:t>
            </a:r>
            <a:r>
              <a:rPr lang="en-US" dirty="0" err="1" smtClean="0"/>
              <a:t>lastName</a:t>
            </a:r>
            <a:r>
              <a:rPr lang="en-US" dirty="0" smtClean="0"/>
              <a:t> : "Doe",</a:t>
            </a:r>
          </a:p>
          <a:p>
            <a:pPr>
              <a:buNone/>
            </a:pPr>
            <a:r>
              <a:rPr lang="en-US" dirty="0" smtClean="0"/>
              <a:t>  id     : 5566,</a:t>
            </a:r>
          </a:p>
          <a:p>
            <a:pPr>
              <a:buNone/>
            </a:pPr>
            <a:r>
              <a:rPr lang="en-US" dirty="0" smtClean="0"/>
              <a:t>  </a:t>
            </a:r>
            <a:r>
              <a:rPr lang="en-US" dirty="0" err="1" smtClean="0"/>
              <a:t>fullName</a:t>
            </a:r>
            <a:r>
              <a:rPr lang="en-US" dirty="0" smtClean="0"/>
              <a:t> : function() {</a:t>
            </a:r>
          </a:p>
          <a:p>
            <a:pPr>
              <a:buNone/>
            </a:pPr>
            <a:r>
              <a:rPr lang="en-US" dirty="0" smtClean="0"/>
              <a:t>    return </a:t>
            </a:r>
            <a:r>
              <a:rPr lang="en-US" dirty="0" err="1" smtClean="0"/>
              <a:t>this.firstName</a:t>
            </a:r>
            <a:r>
              <a:rPr lang="en-US" dirty="0" smtClean="0"/>
              <a:t> + " " + </a:t>
            </a:r>
            <a:r>
              <a:rPr lang="en-US" dirty="0" err="1" smtClean="0"/>
              <a:t>this.lastName</a:t>
            </a:r>
            <a:r>
              <a:rPr lang="en-US" dirty="0" smtClean="0"/>
              <a:t>;</a:t>
            </a:r>
          </a:p>
          <a:p>
            <a:pPr>
              <a:buNone/>
            </a:pPr>
            <a:r>
              <a:rPr lang="en-US" dirty="0" smtClean="0"/>
              <a:t>  }</a:t>
            </a:r>
          </a:p>
          <a:p>
            <a:pPr>
              <a:buNone/>
            </a:pPr>
            <a:r>
              <a:rPr lang="en-US" dirty="0" smtClean="0"/>
              <a:t>};</a:t>
            </a:r>
          </a:p>
          <a:p>
            <a:pPr>
              <a:buNone/>
            </a:pPr>
            <a:r>
              <a:rPr lang="en-US" dirty="0" smtClean="0"/>
              <a:t>// Display data from the object:</a:t>
            </a:r>
          </a:p>
          <a:p>
            <a:pPr>
              <a:buNone/>
            </a:pPr>
            <a:r>
              <a:rPr lang="en-US" dirty="0" err="1" smtClean="0"/>
              <a:t>document.getElementById</a:t>
            </a:r>
            <a:r>
              <a:rPr lang="en-US" dirty="0" smtClean="0"/>
              <a:t>("demo").</a:t>
            </a:r>
            <a:r>
              <a:rPr lang="en-US" dirty="0" err="1" smtClean="0"/>
              <a:t>innerHTML</a:t>
            </a:r>
            <a:r>
              <a:rPr lang="en-US" dirty="0" smtClean="0"/>
              <a:t> = </a:t>
            </a:r>
            <a:r>
              <a:rPr lang="en-US" dirty="0" err="1" smtClean="0"/>
              <a:t>person.fullName</a:t>
            </a:r>
            <a:r>
              <a:rPr lang="en-US" dirty="0" smtClean="0"/>
              <a:t>();</a:t>
            </a:r>
          </a:p>
          <a:p>
            <a:pPr>
              <a:buNone/>
            </a:pPr>
            <a:r>
              <a:rPr lang="en-US" dirty="0" smtClean="0"/>
              <a:t>&lt;/script&gt;</a:t>
            </a:r>
          </a:p>
          <a:p>
            <a:pPr>
              <a:buNone/>
            </a:pPr>
            <a:r>
              <a:rPr lang="en-US" dirty="0" smtClean="0"/>
              <a:t>&lt;/body&gt;</a:t>
            </a:r>
          </a:p>
          <a:p>
            <a:pPr>
              <a:buNone/>
            </a:pPr>
            <a:r>
              <a:rPr lang="en-US" dirty="0" smtClean="0"/>
              <a:t>&lt;/html&gt;</a:t>
            </a:r>
          </a:p>
          <a:p>
            <a:pPr>
              <a:buNone/>
            </a:pPr>
            <a:endParaRPr lang="en-US" dirty="0"/>
          </a:p>
        </p:txBody>
      </p:sp>
      <p:pic>
        <p:nvPicPr>
          <p:cNvPr id="3075" name="Picture 3"/>
          <p:cNvPicPr>
            <a:picLocks noChangeAspect="1" noChangeArrowheads="1"/>
          </p:cNvPicPr>
          <p:nvPr/>
        </p:nvPicPr>
        <p:blipFill>
          <a:blip r:embed="rId2"/>
          <a:srcRect/>
          <a:stretch>
            <a:fillRect/>
          </a:stretch>
        </p:blipFill>
        <p:spPr bwMode="auto">
          <a:xfrm>
            <a:off x="3505200" y="2057400"/>
            <a:ext cx="4410075" cy="2000250"/>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686800" cy="5867400"/>
          </a:xfrm>
        </p:spPr>
        <p:txBody>
          <a:bodyPr>
            <a:normAutofit/>
          </a:bodyPr>
          <a:lstStyle/>
          <a:p>
            <a:pPr>
              <a:buFont typeface="Wingdings 3" charset="2"/>
              <a:buChar char=""/>
              <a:defRPr/>
            </a:pPr>
            <a:r>
              <a:rPr lang="en-US" sz="1800" dirty="0" smtClean="0">
                <a:solidFill>
                  <a:schemeClr val="tx1">
                    <a:lumMod val="75000"/>
                    <a:lumOff val="25000"/>
                  </a:schemeClr>
                </a:solidFill>
                <a:latin typeface="Times New Roman" pitchFamily="18" charset="0"/>
                <a:cs typeface="Times New Roman" pitchFamily="18" charset="0"/>
              </a:rPr>
              <a:t>Every web page resides inside a browser window which can be considered as an object.</a:t>
            </a:r>
          </a:p>
          <a:p>
            <a:pPr>
              <a:buFont typeface="Wingdings 3" charset="2"/>
              <a:buChar char=""/>
              <a:defRPr/>
            </a:pPr>
            <a:r>
              <a:rPr lang="en-US" sz="1800" dirty="0" smtClean="0">
                <a:solidFill>
                  <a:schemeClr val="tx1">
                    <a:lumMod val="75000"/>
                    <a:lumOff val="25000"/>
                  </a:schemeClr>
                </a:solidFill>
                <a:latin typeface="Times New Roman" pitchFamily="18" charset="0"/>
                <a:cs typeface="Times New Roman" pitchFamily="18" charset="0"/>
              </a:rPr>
              <a:t>A Document object represents the HTML document that is displayed in that window. </a:t>
            </a:r>
          </a:p>
          <a:p>
            <a:pPr>
              <a:buFont typeface="Wingdings 3" charset="2"/>
              <a:buChar char=""/>
              <a:defRPr/>
            </a:pPr>
            <a:r>
              <a:rPr lang="en-US" sz="1800" dirty="0" smtClean="0">
                <a:solidFill>
                  <a:schemeClr val="tx1">
                    <a:lumMod val="75000"/>
                    <a:lumOff val="25000"/>
                  </a:schemeClr>
                </a:solidFill>
                <a:latin typeface="Times New Roman" pitchFamily="18" charset="0"/>
                <a:cs typeface="Times New Roman" pitchFamily="18" charset="0"/>
              </a:rPr>
              <a:t>The way a document content is accessed and modified is called the </a:t>
            </a:r>
            <a:r>
              <a:rPr lang="en-US" sz="1800" b="1" dirty="0" smtClean="0">
                <a:solidFill>
                  <a:schemeClr val="tx1">
                    <a:lumMod val="75000"/>
                    <a:lumOff val="25000"/>
                  </a:schemeClr>
                </a:solidFill>
                <a:latin typeface="Times New Roman" pitchFamily="18" charset="0"/>
                <a:cs typeface="Times New Roman" pitchFamily="18" charset="0"/>
              </a:rPr>
              <a:t>Document Object Model</a:t>
            </a:r>
            <a:r>
              <a:rPr lang="en-US" sz="1800" dirty="0" smtClean="0">
                <a:solidFill>
                  <a:schemeClr val="tx1">
                    <a:lumMod val="75000"/>
                    <a:lumOff val="25000"/>
                  </a:schemeClr>
                </a:solidFill>
                <a:latin typeface="Times New Roman" pitchFamily="18" charset="0"/>
                <a:cs typeface="Times New Roman" pitchFamily="18" charset="0"/>
              </a:rPr>
              <a:t>, or </a:t>
            </a:r>
            <a:r>
              <a:rPr lang="en-US" sz="1800" b="1" dirty="0" smtClean="0">
                <a:solidFill>
                  <a:schemeClr val="tx1">
                    <a:lumMod val="75000"/>
                    <a:lumOff val="25000"/>
                  </a:schemeClr>
                </a:solidFill>
                <a:latin typeface="Times New Roman" pitchFamily="18" charset="0"/>
                <a:cs typeface="Times New Roman" pitchFamily="18" charset="0"/>
              </a:rPr>
              <a:t>DOM</a:t>
            </a:r>
            <a:r>
              <a:rPr lang="en-US" sz="1800" dirty="0" smtClean="0">
                <a:solidFill>
                  <a:schemeClr val="tx1">
                    <a:lumMod val="75000"/>
                    <a:lumOff val="25000"/>
                  </a:schemeClr>
                </a:solidFill>
                <a:latin typeface="Times New Roman" pitchFamily="18" charset="0"/>
                <a:cs typeface="Times New Roman" pitchFamily="18" charset="0"/>
              </a:rPr>
              <a:t>. </a:t>
            </a:r>
          </a:p>
          <a:p>
            <a:pPr>
              <a:buFont typeface="Wingdings 3" charset="2"/>
              <a:buChar char=""/>
              <a:defRPr/>
            </a:pPr>
            <a:r>
              <a:rPr lang="en-US" sz="1800" dirty="0" smtClean="0">
                <a:solidFill>
                  <a:schemeClr val="tx1">
                    <a:lumMod val="75000"/>
                    <a:lumOff val="25000"/>
                  </a:schemeClr>
                </a:solidFill>
                <a:latin typeface="Times New Roman" pitchFamily="18" charset="0"/>
                <a:cs typeface="Times New Roman" pitchFamily="18" charset="0"/>
              </a:rPr>
              <a:t>The Objects are organized in a hierarchy. </a:t>
            </a: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    </a:t>
            </a: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 Window object</a:t>
            </a:r>
            <a:r>
              <a:rPr lang="en-US" sz="1800" dirty="0" smtClean="0">
                <a:solidFill>
                  <a:schemeClr val="tx1">
                    <a:lumMod val="75000"/>
                    <a:lumOff val="25000"/>
                  </a:schemeClr>
                </a:solidFill>
                <a:latin typeface="Times New Roman" pitchFamily="18" charset="0"/>
                <a:cs typeface="Times New Roman" pitchFamily="18" charset="0"/>
              </a:rPr>
              <a:t> − Top of the hierarchy. It is the outmost element</a:t>
            </a: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 </a:t>
            </a: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Document object</a:t>
            </a:r>
            <a:r>
              <a:rPr lang="en-US" sz="1800" dirty="0" smtClean="0">
                <a:solidFill>
                  <a:schemeClr val="tx1">
                    <a:lumMod val="75000"/>
                    <a:lumOff val="25000"/>
                  </a:schemeClr>
                </a:solidFill>
                <a:latin typeface="Times New Roman" pitchFamily="18" charset="0"/>
                <a:cs typeface="Times New Roman" pitchFamily="18" charset="0"/>
              </a:rPr>
              <a:t> − Each HTML document that gets loaded into a window becomes a document object. </a:t>
            </a:r>
          </a:p>
          <a:p>
            <a:pPr marL="0" indent="0">
              <a:buNone/>
              <a:defRPr/>
            </a:pPr>
            <a:endParaRPr lang="en-US" sz="1800" b="1" dirty="0" smtClean="0">
              <a:solidFill>
                <a:schemeClr val="tx1">
                  <a:lumMod val="75000"/>
                  <a:lumOff val="25000"/>
                </a:schemeClr>
              </a:solidFill>
              <a:latin typeface="Times New Roman" pitchFamily="18" charset="0"/>
              <a:cs typeface="Times New Roman" pitchFamily="18" charset="0"/>
            </a:endParaRP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Form object</a:t>
            </a:r>
            <a:r>
              <a:rPr lang="en-US" sz="1800" dirty="0" smtClean="0">
                <a:solidFill>
                  <a:schemeClr val="tx1">
                    <a:lumMod val="75000"/>
                    <a:lumOff val="25000"/>
                  </a:schemeClr>
                </a:solidFill>
                <a:latin typeface="Times New Roman" pitchFamily="18" charset="0"/>
                <a:cs typeface="Times New Roman" pitchFamily="18" charset="0"/>
              </a:rPr>
              <a:t> − Everything enclosed in the &lt;form&gt;...&lt;/form&gt; tags</a:t>
            </a:r>
          </a:p>
          <a:p>
            <a:pPr marL="0" indent="0">
              <a:buNone/>
              <a:defRPr/>
            </a:pPr>
            <a:endParaRPr lang="en-US" sz="1800" b="1" dirty="0" smtClean="0">
              <a:solidFill>
                <a:schemeClr val="tx1">
                  <a:lumMod val="75000"/>
                  <a:lumOff val="25000"/>
                </a:schemeClr>
              </a:solidFill>
              <a:latin typeface="Times New Roman" pitchFamily="18" charset="0"/>
              <a:cs typeface="Times New Roman" pitchFamily="18" charset="0"/>
            </a:endParaRP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Form control elements</a:t>
            </a:r>
            <a:r>
              <a:rPr lang="en-US" sz="1800" dirty="0" smtClean="0">
                <a:solidFill>
                  <a:schemeClr val="tx1">
                    <a:lumMod val="75000"/>
                    <a:lumOff val="25000"/>
                  </a:schemeClr>
                </a:solidFill>
                <a:latin typeface="Times New Roman" pitchFamily="18" charset="0"/>
                <a:cs typeface="Times New Roman" pitchFamily="18" charset="0"/>
              </a:rPr>
              <a:t> − All the elements such as text fields, buttons, radio buttons, and checkboxes.</a:t>
            </a:r>
          </a:p>
          <a:p>
            <a:pPr>
              <a:buNone/>
            </a:pPr>
            <a:endParaRPr lang="en-US" sz="1800" dirty="0"/>
          </a:p>
        </p:txBody>
      </p:sp>
      <p:sp>
        <p:nvSpPr>
          <p:cNvPr id="4" name="Title 1"/>
          <p:cNvSpPr>
            <a:spLocks noGrp="1"/>
          </p:cNvSpPr>
          <p:nvPr>
            <p:ph type="title"/>
          </p:nvPr>
        </p:nvSpPr>
        <p:spPr>
          <a:xfrm>
            <a:off x="228600" y="228600"/>
            <a:ext cx="7497763" cy="492125"/>
          </a:xfrm>
        </p:spPr>
        <p:txBody>
          <a:bodyPr rtlCol="0">
            <a:normAutofit/>
          </a:bodyPr>
          <a:lstStyle/>
          <a:p>
            <a:pPr eaLnBrk="1" fontAlgn="auto" hangingPunct="1">
              <a:spcAft>
                <a:spcPts val="0"/>
              </a:spcAft>
              <a:defRPr/>
            </a:pPr>
            <a:r>
              <a:rPr lang="en-US" sz="2400" dirty="0" smtClean="0"/>
              <a:t>JavaScript - Document Object Model or DOM</a:t>
            </a:r>
            <a:endParaRPr lang="en-US" sz="2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2000" b="1" u="sng" dirty="0" smtClean="0"/>
              <a:t>Common Methods and Properties</a:t>
            </a:r>
          </a:p>
          <a:p>
            <a:r>
              <a:rPr lang="en-US" sz="2000" dirty="0" smtClean="0"/>
              <a:t>Finding HTML Elements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getElementById</a:t>
            </a:r>
            <a:r>
              <a:rPr lang="en-US" sz="2000" dirty="0" smtClean="0">
                <a:latin typeface="Times New Roman" pitchFamily="18" charset="0"/>
                <a:cs typeface="Times New Roman" pitchFamily="18" charset="0"/>
              </a:rPr>
              <a:t>():  To access elements and attributes with id</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To access the content of an element.</a:t>
            </a:r>
          </a:p>
          <a:p>
            <a:r>
              <a:rPr lang="en-US" sz="2000" dirty="0" err="1" smtClean="0">
                <a:latin typeface="Times New Roman" pitchFamily="18" charset="0"/>
                <a:cs typeface="Times New Roman" pitchFamily="18" charset="0"/>
              </a:rPr>
              <a:t>getElementsByTagName</a:t>
            </a:r>
            <a:r>
              <a:rPr lang="en-US" sz="2000" dirty="0" smtClean="0">
                <a:latin typeface="Times New Roman" pitchFamily="18" charset="0"/>
                <a:cs typeface="Times New Roman" pitchFamily="18" charset="0"/>
              </a:rPr>
              <a:t>()</a:t>
            </a:r>
          </a:p>
          <a:p>
            <a:r>
              <a:rPr lang="en-US" sz="2000" dirty="0" err="1" smtClean="0"/>
              <a:t>document.getElementsByClassName</a:t>
            </a:r>
            <a:r>
              <a:rPr lang="en-US" sz="2000" dirty="0" smtClean="0"/>
              <a:t>(</a:t>
            </a:r>
            <a:r>
              <a:rPr lang="en-US" sz="2000" i="1" dirty="0" smtClean="0"/>
              <a:t>name, value)</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createElement</a:t>
            </a:r>
            <a:r>
              <a:rPr lang="en-US" sz="2000" dirty="0" smtClean="0">
                <a:latin typeface="Times New Roman" pitchFamily="18" charset="0"/>
                <a:cs typeface="Times New Roman" pitchFamily="18" charset="0"/>
              </a:rPr>
              <a:t>:  To create new element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removeChild</a:t>
            </a:r>
            <a:r>
              <a:rPr lang="en-US" sz="2000" dirty="0" smtClean="0">
                <a:latin typeface="Times New Roman" pitchFamily="18" charset="0"/>
                <a:cs typeface="Times New Roman" pitchFamily="18" charset="0"/>
              </a:rPr>
              <a:t>: Remove an element</a:t>
            </a:r>
          </a:p>
          <a:p>
            <a:r>
              <a:rPr lang="en-US" sz="2000" dirty="0" smtClean="0">
                <a:latin typeface="Times New Roman" pitchFamily="18" charset="0"/>
                <a:cs typeface="Times New Roman" pitchFamily="18" charset="0"/>
              </a:rPr>
              <a:t>an </a:t>
            </a:r>
            <a:r>
              <a:rPr lang="en-US" sz="2000" b="1" dirty="0" smtClean="0">
                <a:latin typeface="Times New Roman" pitchFamily="18" charset="0"/>
                <a:cs typeface="Times New Roman" pitchFamily="18" charset="0"/>
              </a:rPr>
              <a:t>event handler</a:t>
            </a:r>
            <a:r>
              <a:rPr lang="en-US" sz="2000" dirty="0" smtClean="0">
                <a:latin typeface="Times New Roman" pitchFamily="18" charset="0"/>
                <a:cs typeface="Times New Roman" pitchFamily="18" charset="0"/>
              </a:rPr>
              <a:t> to a particular element like this:</a:t>
            </a:r>
          </a:p>
          <a:p>
            <a:pPr>
              <a:buNone/>
            </a:pP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(id).</a:t>
            </a:r>
            <a:r>
              <a:rPr lang="en-US" sz="2000" dirty="0" err="1" smtClean="0">
                <a:latin typeface="Times New Roman" pitchFamily="18" charset="0"/>
                <a:cs typeface="Times New Roman" pitchFamily="18" charset="0"/>
              </a:rPr>
              <a:t>addEventListener</a:t>
            </a:r>
            <a:r>
              <a:rPr lang="en-US" sz="2000" dirty="0" smtClean="0">
                <a:latin typeface="Times New Roman" pitchFamily="18" charset="0"/>
                <a:cs typeface="Times New Roman" pitchFamily="18" charset="0"/>
              </a:rPr>
              <a:t>("click", </a:t>
            </a:r>
            <a:r>
              <a:rPr lang="en-US" sz="2000" dirty="0" err="1" smtClean="0">
                <a:latin typeface="Times New Roman" pitchFamily="18" charset="0"/>
                <a:cs typeface="Times New Roman" pitchFamily="18" charset="0"/>
              </a:rPr>
              <a:t>functionname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IN" sz="2000" u="sng" dirty="0" smtClean="0"/>
              <a:t>Example:</a:t>
            </a:r>
          </a:p>
          <a:p>
            <a:pPr>
              <a:buNone/>
              <a:defRPr/>
            </a:pPr>
            <a:r>
              <a:rPr lang="en-US" sz="2000" dirty="0" smtClean="0">
                <a:solidFill>
                  <a:schemeClr val="tx1">
                    <a:lumMod val="75000"/>
                    <a:lumOff val="25000"/>
                  </a:schemeClr>
                </a:solidFill>
              </a:rPr>
              <a:t>&lt;html&gt;</a:t>
            </a:r>
          </a:p>
          <a:p>
            <a:pPr>
              <a:buNone/>
              <a:defRPr/>
            </a:pPr>
            <a:r>
              <a:rPr lang="en-US" sz="2000" dirty="0" smtClean="0">
                <a:solidFill>
                  <a:schemeClr val="tx1">
                    <a:lumMod val="75000"/>
                    <a:lumOff val="25000"/>
                  </a:schemeClr>
                </a:solidFill>
              </a:rPr>
              <a:t>&lt;head&gt;	&lt;title&gt;DOM!!!&lt;/title&gt;&lt;/head&gt;</a:t>
            </a:r>
          </a:p>
          <a:p>
            <a:pPr>
              <a:buNone/>
              <a:defRPr/>
            </a:pPr>
            <a:r>
              <a:rPr lang="en-US" sz="2000" dirty="0" smtClean="0">
                <a:solidFill>
                  <a:schemeClr val="tx1">
                    <a:lumMod val="75000"/>
                    <a:lumOff val="25000"/>
                  </a:schemeClr>
                </a:solidFill>
              </a:rPr>
              <a:t>&lt;body&gt;</a:t>
            </a:r>
          </a:p>
          <a:p>
            <a:pPr>
              <a:buNone/>
              <a:defRPr/>
            </a:pPr>
            <a:r>
              <a:rPr lang="en-US" sz="2000" dirty="0" smtClean="0">
                <a:solidFill>
                  <a:schemeClr val="tx1">
                    <a:lumMod val="75000"/>
                    <a:lumOff val="25000"/>
                  </a:schemeClr>
                </a:solidFill>
              </a:rPr>
              <a:t>  &lt;p&gt;This is the welcome message.&lt;/p&gt;</a:t>
            </a:r>
          </a:p>
          <a:p>
            <a:pPr>
              <a:buNone/>
            </a:pPr>
            <a:endParaRPr lang="en-US" sz="2000" u="sng" dirty="0" smtClean="0">
              <a:latin typeface="Times New Roman" pitchFamily="18" charset="0"/>
              <a:cs typeface="Times New Roman" pitchFamily="18" charset="0"/>
            </a:endParaRPr>
          </a:p>
          <a:p>
            <a:pPr>
              <a:buNone/>
            </a:pPr>
            <a:endParaRPr lang="en-US" sz="2000" u="sng"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610600" cy="6477000"/>
          </a:xfrm>
        </p:spPr>
        <p:txBody>
          <a:bodyPr>
            <a:normAutofit/>
          </a:bodyPr>
          <a:lstStyle/>
          <a:p>
            <a:pPr>
              <a:buNone/>
              <a:defRPr/>
            </a:pPr>
            <a:r>
              <a:rPr lang="en-US" sz="1800" dirty="0" smtClean="0">
                <a:solidFill>
                  <a:schemeClr val="tx1">
                    <a:lumMod val="75000"/>
                    <a:lumOff val="25000"/>
                  </a:schemeClr>
                </a:solidFill>
              </a:rPr>
              <a:t>&lt;p id="second"&gt;This is the technology section.&lt;/p&gt;</a:t>
            </a:r>
          </a:p>
          <a:p>
            <a:pPr>
              <a:buNone/>
              <a:defRPr/>
            </a:pPr>
            <a:r>
              <a:rPr lang="en-IN" sz="1800" dirty="0" smtClean="0">
                <a:solidFill>
                  <a:schemeClr val="tx1">
                    <a:lumMod val="75000"/>
                    <a:lumOff val="25000"/>
                  </a:schemeClr>
                </a:solidFill>
              </a:rPr>
              <a:t> </a:t>
            </a:r>
            <a:r>
              <a:rPr lang="en-US" sz="1800" dirty="0" smtClean="0">
                <a:solidFill>
                  <a:schemeClr val="tx1">
                    <a:lumMod val="75000"/>
                    <a:lumOff val="25000"/>
                  </a:schemeClr>
                </a:solidFill>
              </a:rPr>
              <a:t> &lt;input type="button" id="</a:t>
            </a:r>
            <a:r>
              <a:rPr lang="en-US" sz="1800" dirty="0" err="1" smtClean="0">
                <a:solidFill>
                  <a:schemeClr val="tx1">
                    <a:lumMod val="75000"/>
                    <a:lumOff val="25000"/>
                  </a:schemeClr>
                </a:solidFill>
              </a:rPr>
              <a:t>btnClick</a:t>
            </a:r>
            <a:r>
              <a:rPr lang="en-US" sz="1800" dirty="0" smtClean="0">
                <a:solidFill>
                  <a:schemeClr val="tx1">
                    <a:lumMod val="75000"/>
                    <a:lumOff val="25000"/>
                  </a:schemeClr>
                </a:solidFill>
              </a:rPr>
              <a:t>" value="Click Me!!" /&gt;</a:t>
            </a:r>
          </a:p>
          <a:p>
            <a:pPr>
              <a:buNone/>
              <a:defRPr/>
            </a:pPr>
            <a:endParaRPr lang="en-US" sz="1800" dirty="0" smtClean="0">
              <a:solidFill>
                <a:schemeClr val="tx1">
                  <a:lumMod val="75000"/>
                  <a:lumOff val="25000"/>
                </a:schemeClr>
              </a:solidFill>
            </a:endParaRPr>
          </a:p>
          <a:p>
            <a:pPr>
              <a:buNone/>
              <a:defRPr/>
            </a:pPr>
            <a:r>
              <a:rPr lang="en-US" sz="1800" dirty="0" smtClean="0">
                <a:solidFill>
                  <a:schemeClr val="tx1">
                    <a:lumMod val="75000"/>
                    <a:lumOff val="25000"/>
                  </a:schemeClr>
                </a:solidFill>
              </a:rPr>
              <a:t>  &lt;script type="text/</a:t>
            </a:r>
            <a:r>
              <a:rPr lang="en-US" sz="1800" dirty="0" err="1" smtClean="0">
                <a:solidFill>
                  <a:schemeClr val="tx1">
                    <a:lumMod val="75000"/>
                    <a:lumOff val="25000"/>
                  </a:schemeClr>
                </a:solidFill>
              </a:rPr>
              <a:t>javascript</a:t>
            </a:r>
            <a:r>
              <a:rPr lang="en-US" sz="1800" dirty="0" smtClean="0">
                <a:solidFill>
                  <a:schemeClr val="tx1">
                    <a:lumMod val="75000"/>
                    <a:lumOff val="25000"/>
                  </a:schemeClr>
                </a:solidFill>
              </a:rPr>
              <a:t>"&gt;</a:t>
            </a:r>
          </a:p>
          <a:p>
            <a:pPr>
              <a:buNone/>
              <a:defRPr/>
            </a:pP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var</a:t>
            </a:r>
            <a:r>
              <a:rPr lang="en-US" sz="1800" dirty="0" smtClean="0">
                <a:solidFill>
                  <a:schemeClr val="tx1">
                    <a:lumMod val="75000"/>
                    <a:lumOff val="25000"/>
                  </a:schemeClr>
                </a:solidFill>
              </a:rPr>
              <a:t> paragraphs = </a:t>
            </a:r>
            <a:r>
              <a:rPr lang="en-US" sz="1800" dirty="0" err="1" smtClean="0">
                <a:solidFill>
                  <a:schemeClr val="tx1">
                    <a:lumMod val="75000"/>
                    <a:lumOff val="25000"/>
                  </a:schemeClr>
                </a:solidFill>
              </a:rPr>
              <a:t>document.getElementsByTagName</a:t>
            </a:r>
            <a:r>
              <a:rPr lang="en-US" sz="1800" dirty="0" smtClean="0">
                <a:solidFill>
                  <a:schemeClr val="tx1">
                    <a:lumMod val="75000"/>
                    <a:lumOff val="25000"/>
                  </a:schemeClr>
                </a:solidFill>
              </a:rPr>
              <a:t>("p");</a:t>
            </a:r>
          </a:p>
          <a:p>
            <a:pPr>
              <a:buNone/>
              <a:defRPr/>
            </a:pPr>
            <a:r>
              <a:rPr lang="en-US" sz="1800" dirty="0" smtClean="0">
                <a:solidFill>
                  <a:schemeClr val="tx1">
                    <a:lumMod val="75000"/>
                    <a:lumOff val="25000"/>
                  </a:schemeClr>
                </a:solidFill>
              </a:rPr>
              <a:t>    alert("Content in the second paragraph is " + paragraphs[1].</a:t>
            </a:r>
            <a:r>
              <a:rPr lang="en-US" sz="1800" dirty="0" err="1" smtClean="0">
                <a:solidFill>
                  <a:schemeClr val="tx1">
                    <a:lumMod val="75000"/>
                    <a:lumOff val="25000"/>
                  </a:schemeClr>
                </a:solidFill>
              </a:rPr>
              <a:t>innerHTML</a:t>
            </a:r>
            <a:r>
              <a:rPr lang="en-US" sz="1800" dirty="0" smtClean="0">
                <a:solidFill>
                  <a:schemeClr val="tx1">
                    <a:lumMod val="75000"/>
                    <a:lumOff val="25000"/>
                  </a:schemeClr>
                </a:solidFill>
              </a:rPr>
              <a:t>);</a:t>
            </a:r>
          </a:p>
          <a:p>
            <a:pPr>
              <a:buNone/>
              <a:defRPr/>
            </a:pP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document.getElementById</a:t>
            </a:r>
            <a:r>
              <a:rPr lang="en-US" sz="1800" dirty="0" smtClean="0">
                <a:solidFill>
                  <a:schemeClr val="tx1">
                    <a:lumMod val="75000"/>
                    <a:lumOff val="25000"/>
                  </a:schemeClr>
                </a:solidFill>
              </a:rPr>
              <a:t>("second").</a:t>
            </a:r>
            <a:r>
              <a:rPr lang="en-US" sz="1800" dirty="0" err="1" smtClean="0">
                <a:solidFill>
                  <a:schemeClr val="tx1">
                    <a:lumMod val="75000"/>
                    <a:lumOff val="25000"/>
                  </a:schemeClr>
                </a:solidFill>
              </a:rPr>
              <a:t>innerHTML</a:t>
            </a:r>
            <a:r>
              <a:rPr lang="en-US" sz="1800" dirty="0" smtClean="0">
                <a:solidFill>
                  <a:schemeClr val="tx1">
                    <a:lumMod val="75000"/>
                    <a:lumOff val="25000"/>
                  </a:schemeClr>
                </a:solidFill>
              </a:rPr>
              <a:t> = "The </a:t>
            </a:r>
            <a:r>
              <a:rPr lang="en-US" sz="1800" dirty="0" err="1" smtClean="0">
                <a:solidFill>
                  <a:schemeClr val="tx1">
                    <a:lumMod val="75000"/>
                    <a:lumOff val="25000"/>
                  </a:schemeClr>
                </a:solidFill>
              </a:rPr>
              <a:t>orginal</a:t>
            </a:r>
            <a:r>
              <a:rPr lang="en-US" sz="1800" dirty="0" smtClean="0">
                <a:solidFill>
                  <a:schemeClr val="tx1">
                    <a:lumMod val="75000"/>
                    <a:lumOff val="25000"/>
                  </a:schemeClr>
                </a:solidFill>
              </a:rPr>
              <a:t> message is changed.";</a:t>
            </a:r>
          </a:p>
          <a:p>
            <a:pPr>
              <a:buNone/>
              <a:defRPr/>
            </a:pPr>
            <a:r>
              <a:rPr lang="en-US" sz="1800" dirty="0" smtClean="0">
                <a:solidFill>
                  <a:schemeClr val="tx1">
                    <a:lumMod val="75000"/>
                    <a:lumOff val="25000"/>
                  </a:schemeClr>
                </a:solidFill>
              </a:rPr>
              <a:t> </a:t>
            </a:r>
          </a:p>
          <a:p>
            <a:pPr>
              <a:buNone/>
              <a:defRPr/>
            </a:pP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document.getElementById</a:t>
            </a:r>
            <a:r>
              <a:rPr lang="en-US" sz="1800" dirty="0" smtClean="0">
                <a:solidFill>
                  <a:schemeClr val="tx1">
                    <a:lumMod val="75000"/>
                    <a:lumOff val="25000"/>
                  </a:schemeClr>
                </a:solidFill>
              </a:rPr>
              <a:t>("</a:t>
            </a:r>
            <a:r>
              <a:rPr lang="en-US" sz="1800" dirty="0" err="1" smtClean="0">
                <a:solidFill>
                  <a:schemeClr val="tx1">
                    <a:lumMod val="75000"/>
                    <a:lumOff val="25000"/>
                  </a:schemeClr>
                </a:solidFill>
              </a:rPr>
              <a:t>btnClick</a:t>
            </a:r>
            <a:r>
              <a:rPr lang="en-US" sz="1800" dirty="0" smtClean="0">
                <a:solidFill>
                  <a:schemeClr val="tx1">
                    <a:lumMod val="75000"/>
                    <a:lumOff val="25000"/>
                  </a:schemeClr>
                </a:solidFill>
              </a:rPr>
              <a:t>").</a:t>
            </a:r>
            <a:r>
              <a:rPr lang="en-US" sz="1800" dirty="0" err="1" smtClean="0">
                <a:solidFill>
                  <a:schemeClr val="tx1">
                    <a:lumMod val="75000"/>
                    <a:lumOff val="25000"/>
                  </a:schemeClr>
                </a:solidFill>
              </a:rPr>
              <a:t>addEventListener</a:t>
            </a:r>
            <a:r>
              <a:rPr lang="en-US" sz="1800" dirty="0" smtClean="0">
                <a:solidFill>
                  <a:schemeClr val="tx1">
                    <a:lumMod val="75000"/>
                    <a:lumOff val="25000"/>
                  </a:schemeClr>
                </a:solidFill>
              </a:rPr>
              <a:t>("click", clicked);</a:t>
            </a:r>
          </a:p>
          <a:p>
            <a:pPr>
              <a:buNone/>
              <a:defRPr/>
            </a:pPr>
            <a:r>
              <a:rPr lang="en-US" sz="1800" dirty="0" smtClean="0">
                <a:solidFill>
                  <a:schemeClr val="tx1">
                    <a:lumMod val="75000"/>
                    <a:lumOff val="25000"/>
                  </a:schemeClr>
                </a:solidFill>
              </a:rPr>
              <a:t>    function clicked()   { alert("You clicked me!!!");    }</a:t>
            </a:r>
          </a:p>
          <a:p>
            <a:pPr>
              <a:buNone/>
              <a:defRPr/>
            </a:pPr>
            <a:r>
              <a:rPr lang="en-US" sz="1800" dirty="0" smtClean="0">
                <a:solidFill>
                  <a:schemeClr val="tx1">
                    <a:lumMod val="75000"/>
                    <a:lumOff val="25000"/>
                  </a:schemeClr>
                </a:solidFill>
              </a:rPr>
              <a:t> &lt;/script&gt;</a:t>
            </a:r>
          </a:p>
          <a:p>
            <a:pPr>
              <a:buNone/>
              <a:defRPr/>
            </a:pPr>
            <a:r>
              <a:rPr lang="en-US" sz="1800" dirty="0" smtClean="0">
                <a:solidFill>
                  <a:schemeClr val="tx1">
                    <a:lumMod val="75000"/>
                    <a:lumOff val="25000"/>
                  </a:schemeClr>
                </a:solidFill>
              </a:rPr>
              <a:t>&lt;/body&gt;</a:t>
            </a:r>
          </a:p>
          <a:p>
            <a:pPr>
              <a:buNone/>
              <a:defRPr/>
            </a:pPr>
            <a:r>
              <a:rPr lang="en-US" sz="1800" dirty="0" smtClean="0">
                <a:solidFill>
                  <a:schemeClr val="tx1">
                    <a:lumMod val="75000"/>
                    <a:lumOff val="25000"/>
                  </a:schemeClr>
                </a:solidFill>
              </a:rPr>
              <a:t>&lt;/html&gt;</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2057400" y="4114800"/>
            <a:ext cx="6010275" cy="2389947"/>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sz="3200" u="sng" dirty="0" smtClean="0"/>
              <a:t>Changing HTML Elements</a:t>
            </a:r>
            <a:r>
              <a:rPr lang="en-US" sz="3200" dirty="0" smtClean="0"/>
              <a:t/>
            </a:r>
            <a:br>
              <a:rPr lang="en-US" sz="3200" dirty="0" smtClean="0"/>
            </a:br>
            <a:endParaRPr lang="en-US" dirty="0"/>
          </a:p>
        </p:txBody>
      </p:sp>
      <p:sp>
        <p:nvSpPr>
          <p:cNvPr id="3" name="Content Placeholder 2"/>
          <p:cNvSpPr>
            <a:spLocks noGrp="1"/>
          </p:cNvSpPr>
          <p:nvPr>
            <p:ph sz="quarter" idx="1"/>
          </p:nvPr>
        </p:nvSpPr>
        <p:spPr>
          <a:xfrm>
            <a:off x="304800" y="533400"/>
            <a:ext cx="8610600" cy="6172200"/>
          </a:xfrm>
        </p:spPr>
        <p:txBody>
          <a:bodyPr>
            <a:normAutofit/>
          </a:bodyPr>
          <a:lstStyle/>
          <a:p>
            <a:pPr>
              <a:buFont typeface="Wingdings 3" charset="2"/>
              <a:buChar char=""/>
              <a:defRPr/>
            </a:pPr>
            <a:r>
              <a:rPr lang="en-US" sz="1800" b="1" dirty="0" smtClean="0">
                <a:solidFill>
                  <a:schemeClr val="tx1">
                    <a:lumMod val="75000"/>
                    <a:lumOff val="25000"/>
                  </a:schemeClr>
                </a:solidFill>
              </a:rPr>
              <a:t>Method  Description</a:t>
            </a:r>
          </a:p>
          <a:p>
            <a:pPr>
              <a:buFont typeface="Wingdings 3" charset="2"/>
              <a:buChar char=""/>
              <a:defRPr/>
            </a:pPr>
            <a:r>
              <a:rPr lang="en-US" sz="1800" i="1" dirty="0" err="1" smtClean="0">
                <a:solidFill>
                  <a:schemeClr val="tx1">
                    <a:lumMod val="75000"/>
                    <a:lumOff val="25000"/>
                  </a:schemeClr>
                </a:solidFill>
              </a:rPr>
              <a:t>element</a:t>
            </a:r>
            <a:r>
              <a:rPr lang="en-US" sz="1800" dirty="0" err="1" smtClean="0">
                <a:solidFill>
                  <a:schemeClr val="tx1">
                    <a:lumMod val="75000"/>
                    <a:lumOff val="25000"/>
                  </a:schemeClr>
                </a:solidFill>
              </a:rPr>
              <a:t>.innerHTML</a:t>
            </a:r>
            <a:r>
              <a:rPr lang="en-US" sz="1800" dirty="0" smtClean="0">
                <a:solidFill>
                  <a:schemeClr val="tx1">
                    <a:lumMod val="75000"/>
                    <a:lumOff val="25000"/>
                  </a:schemeClr>
                </a:solidFill>
              </a:rPr>
              <a:t> =  </a:t>
            </a:r>
            <a:r>
              <a:rPr lang="en-US" sz="1800" i="1" dirty="0" smtClean="0">
                <a:solidFill>
                  <a:schemeClr val="tx1">
                    <a:lumMod val="75000"/>
                    <a:lumOff val="25000"/>
                  </a:schemeClr>
                </a:solidFill>
              </a:rPr>
              <a:t>new html content</a:t>
            </a:r>
            <a:endParaRPr lang="en-US" sz="1800" dirty="0" smtClean="0">
              <a:solidFill>
                <a:schemeClr val="tx1">
                  <a:lumMod val="75000"/>
                  <a:lumOff val="25000"/>
                </a:schemeClr>
              </a:solidFill>
            </a:endParaRPr>
          </a:p>
          <a:p>
            <a:pPr>
              <a:buFont typeface="Wingdings 3" charset="2"/>
              <a:buChar char=""/>
              <a:defRPr/>
            </a:pPr>
            <a:r>
              <a:rPr lang="en-US" sz="1800" i="1" dirty="0" err="1" smtClean="0">
                <a:solidFill>
                  <a:schemeClr val="tx1">
                    <a:lumMod val="75000"/>
                    <a:lumOff val="25000"/>
                  </a:schemeClr>
                </a:solidFill>
              </a:rPr>
              <a:t>element</a:t>
            </a:r>
            <a:r>
              <a:rPr lang="en-US" sz="1800" dirty="0" err="1" smtClean="0">
                <a:solidFill>
                  <a:schemeClr val="tx1">
                    <a:lumMod val="75000"/>
                    <a:lumOff val="25000"/>
                  </a:schemeClr>
                </a:solidFill>
              </a:rPr>
              <a:t>.</a:t>
            </a:r>
            <a:r>
              <a:rPr lang="en-US" sz="1800" i="1" dirty="0" err="1" smtClean="0">
                <a:solidFill>
                  <a:schemeClr val="tx1">
                    <a:lumMod val="75000"/>
                    <a:lumOff val="25000"/>
                  </a:schemeClr>
                </a:solidFill>
              </a:rPr>
              <a:t>attribute</a:t>
            </a:r>
            <a:r>
              <a:rPr lang="en-US" sz="1800" i="1" dirty="0" smtClean="0">
                <a:solidFill>
                  <a:schemeClr val="tx1">
                    <a:lumMod val="75000"/>
                    <a:lumOff val="25000"/>
                  </a:schemeClr>
                </a:solidFill>
              </a:rPr>
              <a:t> = new value </a:t>
            </a:r>
          </a:p>
          <a:p>
            <a:pPr>
              <a:buFont typeface="Wingdings 3" charset="2"/>
              <a:buChar char=""/>
              <a:defRPr/>
            </a:pPr>
            <a:r>
              <a:rPr lang="en-US" sz="1800" i="1" dirty="0" err="1" smtClean="0">
                <a:solidFill>
                  <a:schemeClr val="tx1">
                    <a:lumMod val="75000"/>
                    <a:lumOff val="25000"/>
                  </a:schemeClr>
                </a:solidFill>
              </a:rPr>
              <a:t>element</a:t>
            </a:r>
            <a:r>
              <a:rPr lang="en-US" sz="1800" dirty="0" err="1" smtClean="0">
                <a:solidFill>
                  <a:schemeClr val="tx1">
                    <a:lumMod val="75000"/>
                    <a:lumOff val="25000"/>
                  </a:schemeClr>
                </a:solidFill>
              </a:rPr>
              <a:t>.setAttribute</a:t>
            </a:r>
            <a:r>
              <a:rPr lang="en-US" sz="1800" i="1" dirty="0" smtClean="0">
                <a:solidFill>
                  <a:schemeClr val="tx1">
                    <a:lumMod val="75000"/>
                    <a:lumOff val="25000"/>
                  </a:schemeClr>
                </a:solidFill>
              </a:rPr>
              <a:t>(attribute, value) </a:t>
            </a:r>
          </a:p>
          <a:p>
            <a:pPr>
              <a:buFont typeface="Wingdings 3" charset="2"/>
              <a:buChar char=""/>
              <a:defRPr/>
            </a:pPr>
            <a:r>
              <a:rPr lang="en-US" sz="1800" i="1" dirty="0" err="1" smtClean="0">
                <a:solidFill>
                  <a:schemeClr val="tx1">
                    <a:lumMod val="75000"/>
                    <a:lumOff val="25000"/>
                  </a:schemeClr>
                </a:solidFill>
              </a:rPr>
              <a:t>element</a:t>
            </a:r>
            <a:r>
              <a:rPr lang="en-US" sz="1800" dirty="0" err="1" smtClean="0">
                <a:solidFill>
                  <a:schemeClr val="tx1">
                    <a:lumMod val="75000"/>
                    <a:lumOff val="25000"/>
                  </a:schemeClr>
                </a:solidFill>
              </a:rPr>
              <a:t>.style.</a:t>
            </a:r>
            <a:r>
              <a:rPr lang="en-US" sz="1800" i="1" dirty="0" err="1" smtClean="0">
                <a:solidFill>
                  <a:schemeClr val="tx1">
                    <a:lumMod val="75000"/>
                    <a:lumOff val="25000"/>
                  </a:schemeClr>
                </a:solidFill>
              </a:rPr>
              <a:t>property</a:t>
            </a:r>
            <a:r>
              <a:rPr lang="en-US" sz="1800" i="1" dirty="0" smtClean="0">
                <a:solidFill>
                  <a:schemeClr val="tx1">
                    <a:lumMod val="75000"/>
                    <a:lumOff val="25000"/>
                  </a:schemeClr>
                </a:solidFill>
              </a:rPr>
              <a:t> = new style</a:t>
            </a:r>
          </a:p>
          <a:p>
            <a:pPr>
              <a:buFont typeface="Wingdings 3" charset="2"/>
              <a:buChar char=""/>
              <a:defRPr/>
            </a:pPr>
            <a:r>
              <a:rPr lang="en-US" sz="1800" b="1" dirty="0" smtClean="0">
                <a:solidFill>
                  <a:schemeClr val="tx1">
                    <a:lumMod val="75000"/>
                    <a:lumOff val="25000"/>
                  </a:schemeClr>
                </a:solidFill>
              </a:rPr>
              <a:t>Adding and Deleting Elements</a:t>
            </a:r>
          </a:p>
          <a:p>
            <a:pPr>
              <a:buFont typeface="Wingdings 3" charset="2"/>
              <a:buChar char=""/>
              <a:defRPr/>
            </a:pPr>
            <a:r>
              <a:rPr lang="en-US" sz="1800" dirty="0" err="1" smtClean="0">
                <a:solidFill>
                  <a:schemeClr val="tx1">
                    <a:lumMod val="75000"/>
                    <a:lumOff val="25000"/>
                  </a:schemeClr>
                </a:solidFill>
              </a:rPr>
              <a:t>document.createElement</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element</a:t>
            </a:r>
            <a:r>
              <a:rPr lang="en-US" sz="1800" dirty="0" smtClean="0">
                <a:solidFill>
                  <a:schemeClr val="tx1">
                    <a:lumMod val="75000"/>
                    <a:lumOff val="25000"/>
                  </a:schemeClr>
                </a:solidFill>
              </a:rPr>
              <a:t>)</a:t>
            </a:r>
          </a:p>
          <a:p>
            <a:pPr>
              <a:buFont typeface="Wingdings 3" charset="2"/>
              <a:buChar char=""/>
              <a:defRPr/>
            </a:pPr>
            <a:r>
              <a:rPr lang="en-US" sz="1800" dirty="0" err="1" smtClean="0">
                <a:solidFill>
                  <a:schemeClr val="tx1">
                    <a:lumMod val="75000"/>
                    <a:lumOff val="25000"/>
                  </a:schemeClr>
                </a:solidFill>
              </a:rPr>
              <a:t>document.removeChild</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element</a:t>
            </a:r>
            <a:r>
              <a:rPr lang="en-US" sz="1800" dirty="0" smtClean="0">
                <a:solidFill>
                  <a:schemeClr val="tx1">
                    <a:lumMod val="75000"/>
                    <a:lumOff val="25000"/>
                  </a:schemeClr>
                </a:solidFill>
              </a:rPr>
              <a:t>) </a:t>
            </a:r>
          </a:p>
          <a:p>
            <a:pPr>
              <a:buFont typeface="Wingdings 3" charset="2"/>
              <a:buChar char=""/>
              <a:defRPr/>
            </a:pPr>
            <a:r>
              <a:rPr lang="en-US" sz="1800" dirty="0" err="1" smtClean="0">
                <a:solidFill>
                  <a:schemeClr val="tx1">
                    <a:lumMod val="75000"/>
                    <a:lumOff val="25000"/>
                  </a:schemeClr>
                </a:solidFill>
              </a:rPr>
              <a:t>document.appendChild</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element</a:t>
            </a:r>
            <a:r>
              <a:rPr lang="en-US" sz="1800" dirty="0" smtClean="0">
                <a:solidFill>
                  <a:schemeClr val="tx1">
                    <a:lumMod val="75000"/>
                    <a:lumOff val="25000"/>
                  </a:schemeClr>
                </a:solidFill>
              </a:rPr>
              <a:t>) </a:t>
            </a:r>
          </a:p>
          <a:p>
            <a:pPr>
              <a:buFont typeface="Wingdings 3" charset="2"/>
              <a:buChar char=""/>
              <a:defRPr/>
            </a:pPr>
            <a:r>
              <a:rPr lang="en-US" sz="1800" dirty="0" err="1" smtClean="0">
                <a:solidFill>
                  <a:schemeClr val="tx1">
                    <a:lumMod val="75000"/>
                    <a:lumOff val="25000"/>
                  </a:schemeClr>
                </a:solidFill>
              </a:rPr>
              <a:t>document.replaceChild</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element</a:t>
            </a:r>
            <a:r>
              <a:rPr lang="en-US" sz="1800" dirty="0" smtClean="0">
                <a:solidFill>
                  <a:schemeClr val="tx1">
                    <a:lumMod val="75000"/>
                    <a:lumOff val="25000"/>
                  </a:schemeClr>
                </a:solidFill>
              </a:rPr>
              <a:t>)</a:t>
            </a:r>
          </a:p>
          <a:p>
            <a:pPr>
              <a:buFont typeface="Wingdings 3" charset="2"/>
              <a:buChar char=""/>
              <a:defRPr/>
            </a:pPr>
            <a:r>
              <a:rPr lang="en-US" sz="1800" dirty="0" err="1" smtClean="0">
                <a:solidFill>
                  <a:schemeClr val="tx1">
                    <a:lumMod val="75000"/>
                    <a:lumOff val="25000"/>
                  </a:schemeClr>
                </a:solidFill>
              </a:rPr>
              <a:t>document.write</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text</a:t>
            </a:r>
            <a:r>
              <a:rPr lang="en-US" sz="1800" dirty="0" smtClean="0">
                <a:solidFill>
                  <a:schemeClr val="tx1">
                    <a:lumMod val="75000"/>
                    <a:lumOff val="25000"/>
                  </a:schemeClr>
                </a:solidFill>
              </a:rPr>
              <a:t>)</a:t>
            </a:r>
          </a:p>
          <a:p>
            <a:pPr>
              <a:buNone/>
              <a:defRPr/>
            </a:pPr>
            <a:endParaRPr lang="en-US" sz="1800" dirty="0" smtClean="0">
              <a:solidFill>
                <a:schemeClr val="tx1">
                  <a:lumMod val="75000"/>
                  <a:lumOff val="25000"/>
                </a:schemeClr>
              </a:solidFill>
            </a:endParaRPr>
          </a:p>
          <a:p>
            <a:pPr marL="0" indent="0">
              <a:buNone/>
              <a:defRPr/>
            </a:pPr>
            <a:r>
              <a:rPr lang="en-US" sz="2000" u="sng" dirty="0" smtClean="0"/>
              <a:t>JavaScript HTML DOM Events</a:t>
            </a:r>
            <a:r>
              <a:rPr lang="en-US" sz="1800" dirty="0" smtClean="0"/>
              <a:t/>
            </a:r>
            <a:br>
              <a:rPr lang="en-US" sz="1800" dirty="0" smtClean="0"/>
            </a:br>
            <a:r>
              <a:rPr lang="en-US" sz="2000" dirty="0" smtClean="0">
                <a:solidFill>
                  <a:schemeClr val="accent2">
                    <a:lumMod val="60000"/>
                    <a:lumOff val="40000"/>
                  </a:schemeClr>
                </a:solidFill>
              </a:rPr>
              <a:t>Examples of HTML events:</a:t>
            </a:r>
          </a:p>
          <a:p>
            <a:pPr>
              <a:buFont typeface="Wingdings 3" charset="2"/>
              <a:buChar char=""/>
              <a:defRPr/>
            </a:pPr>
            <a:r>
              <a:rPr lang="en-US" sz="1800" dirty="0" smtClean="0">
                <a:solidFill>
                  <a:schemeClr val="tx1">
                    <a:lumMod val="75000"/>
                    <a:lumOff val="25000"/>
                  </a:schemeClr>
                </a:solidFill>
              </a:rPr>
              <a:t>When a user clicks the mouse</a:t>
            </a:r>
          </a:p>
          <a:p>
            <a:pPr>
              <a:buFont typeface="Wingdings 3" charset="2"/>
              <a:buChar char=""/>
              <a:defRPr/>
            </a:pPr>
            <a:r>
              <a:rPr lang="en-US" sz="1800" dirty="0" smtClean="0">
                <a:solidFill>
                  <a:schemeClr val="tx1">
                    <a:lumMod val="75000"/>
                    <a:lumOff val="25000"/>
                  </a:schemeClr>
                </a:solidFill>
              </a:rPr>
              <a:t>When a web page has loaded</a:t>
            </a:r>
          </a:p>
          <a:p>
            <a:pPr>
              <a:buNone/>
              <a:defRPr/>
            </a:pPr>
            <a:endParaRPr lang="en-US" sz="1800" dirty="0" smtClean="0">
              <a:solidFill>
                <a:schemeClr val="tx1">
                  <a:lumMod val="75000"/>
                  <a:lumOff val="25000"/>
                </a:schemeClr>
              </a:solidFill>
            </a:endParaRPr>
          </a:p>
          <a:p>
            <a:pPr>
              <a:buNone/>
            </a:pPr>
            <a:endParaRPr lang="en-US" sz="18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Font typeface="Wingdings 3" charset="2"/>
              <a:buChar char=""/>
              <a:defRPr/>
            </a:pPr>
            <a:r>
              <a:rPr lang="en-US" sz="1800" dirty="0" smtClean="0">
                <a:solidFill>
                  <a:schemeClr val="tx1">
                    <a:lumMod val="75000"/>
                    <a:lumOff val="25000"/>
                  </a:schemeClr>
                </a:solidFill>
              </a:rPr>
              <a:t>When an image has been loaded</a:t>
            </a:r>
          </a:p>
          <a:p>
            <a:pPr>
              <a:buFont typeface="Wingdings 3" charset="2"/>
              <a:buChar char=""/>
              <a:defRPr/>
            </a:pPr>
            <a:r>
              <a:rPr lang="en-US" sz="1800" dirty="0" smtClean="0">
                <a:solidFill>
                  <a:schemeClr val="tx1">
                    <a:lumMod val="75000"/>
                    <a:lumOff val="25000"/>
                  </a:schemeClr>
                </a:solidFill>
              </a:rPr>
              <a:t>When the mouse moves over an element</a:t>
            </a:r>
          </a:p>
          <a:p>
            <a:pPr>
              <a:buFont typeface="Wingdings 3" charset="2"/>
              <a:buChar char=""/>
              <a:defRPr/>
            </a:pPr>
            <a:r>
              <a:rPr lang="en-US" sz="1800" dirty="0" smtClean="0">
                <a:solidFill>
                  <a:schemeClr val="tx1">
                    <a:lumMod val="75000"/>
                    <a:lumOff val="25000"/>
                  </a:schemeClr>
                </a:solidFill>
              </a:rPr>
              <a:t>When an input field is changed</a:t>
            </a:r>
          </a:p>
          <a:p>
            <a:pPr>
              <a:buFont typeface="Wingdings 3" charset="2"/>
              <a:buChar char=""/>
              <a:defRPr/>
            </a:pPr>
            <a:r>
              <a:rPr lang="en-US" sz="1800" dirty="0" smtClean="0">
                <a:solidFill>
                  <a:schemeClr val="tx1">
                    <a:lumMod val="75000"/>
                    <a:lumOff val="25000"/>
                  </a:schemeClr>
                </a:solidFill>
              </a:rPr>
              <a:t>When an HTML form is submitted</a:t>
            </a:r>
          </a:p>
          <a:p>
            <a:pPr>
              <a:buFont typeface="Wingdings 3" charset="2"/>
              <a:buChar char=""/>
              <a:defRPr/>
            </a:pPr>
            <a:r>
              <a:rPr lang="en-US" sz="1800" dirty="0" smtClean="0">
                <a:solidFill>
                  <a:schemeClr val="tx1">
                    <a:lumMod val="75000"/>
                    <a:lumOff val="25000"/>
                  </a:schemeClr>
                </a:solidFill>
              </a:rPr>
              <a:t>When an reset button is clicked.</a:t>
            </a:r>
          </a:p>
          <a:p>
            <a:pPr>
              <a:buFont typeface="Wingdings 3" charset="2"/>
              <a:buChar char=""/>
              <a:defRPr/>
            </a:pPr>
            <a:r>
              <a:rPr lang="en-US" sz="1800" smtClean="0">
                <a:solidFill>
                  <a:schemeClr val="tx1">
                    <a:lumMod val="75000"/>
                    <a:lumOff val="25000"/>
                  </a:schemeClr>
                </a:solidFill>
              </a:rPr>
              <a:t>When focused </a:t>
            </a:r>
            <a:r>
              <a:rPr lang="en-US" sz="1800" dirty="0" smtClean="0">
                <a:solidFill>
                  <a:schemeClr val="tx1">
                    <a:lumMod val="75000"/>
                    <a:lumOff val="25000"/>
                  </a:schemeClr>
                </a:solidFill>
              </a:rPr>
              <a:t>on an element.</a:t>
            </a:r>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5867400"/>
          </a:xfrm>
        </p:spPr>
        <p:txBody>
          <a:bodyPr>
            <a:normAutofit fontScale="92500" lnSpcReduction="20000"/>
          </a:bodyPr>
          <a:lstStyle/>
          <a:p>
            <a:pPr>
              <a:buNone/>
            </a:pPr>
            <a:r>
              <a:rPr lang="en-US" b="1" dirty="0">
                <a:hlinkClick r:id="rId2" action="ppaction://hlinkfile"/>
              </a:rPr>
              <a:t>JavaScript Can Show HTML Elements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r>
              <a:rPr lang="en-US" dirty="0"/>
              <a:t>&lt;p&gt;JavaScript can show hidden HTML elements.&lt;/p&gt;</a:t>
            </a:r>
          </a:p>
          <a:p>
            <a:pPr>
              <a:buNone/>
            </a:pPr>
            <a:endParaRPr lang="en-US" dirty="0"/>
          </a:p>
          <a:p>
            <a:pPr>
              <a:buNone/>
            </a:pPr>
            <a:r>
              <a:rPr lang="en-US" dirty="0"/>
              <a:t>&lt;p id="demo" style="</a:t>
            </a:r>
            <a:r>
              <a:rPr lang="en-US" dirty="0" err="1"/>
              <a:t>display:none</a:t>
            </a:r>
            <a:r>
              <a:rPr lang="en-US" dirty="0"/>
              <a:t>"&gt;Hello JavaScript!&lt;/p&gt;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style.display</a:t>
            </a:r>
            <a:r>
              <a:rPr lang="en-US" dirty="0"/>
              <a:t>='block'"&gt;Click Me!&lt;/button&gt;</a:t>
            </a:r>
          </a:p>
          <a:p>
            <a:pPr>
              <a:buNone/>
            </a:pPr>
            <a:endParaRPr lang="en-US" dirty="0"/>
          </a:p>
          <a:p>
            <a:pPr>
              <a:buNone/>
            </a:pPr>
            <a:r>
              <a:rPr lang="en-US" dirty="0"/>
              <a:t>&lt;/body&gt;</a:t>
            </a:r>
          </a:p>
          <a:p>
            <a:pPr>
              <a:buNone/>
            </a:pPr>
            <a:r>
              <a:rPr lang="en-US" dirty="0"/>
              <a:t>&lt;/html&gt; </a:t>
            </a:r>
          </a:p>
          <a:p>
            <a:pPr marL="0" indent="0">
              <a:buNone/>
            </a:pPr>
            <a:endParaRPr lang="en-GB" dirty="0"/>
          </a:p>
        </p:txBody>
      </p:sp>
    </p:spTree>
    <p:extLst>
      <p:ext uri="{BB962C8B-B14F-4D97-AF65-F5344CB8AC3E}">
        <p14:creationId xmlns:p14="http://schemas.microsoft.com/office/powerpoint/2010/main" val="402431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ounika\Desktop\Priya\sho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28821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mounika\Desktop\Priya\show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95600"/>
            <a:ext cx="5943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3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153400" cy="5943600"/>
          </a:xfrm>
        </p:spPr>
        <p:txBody>
          <a:bodyPr>
            <a:normAutofit fontScale="92500" lnSpcReduction="20000"/>
          </a:bodyPr>
          <a:lstStyle/>
          <a:p>
            <a:pPr>
              <a:buNone/>
            </a:pPr>
            <a:r>
              <a:rPr lang="en-US" b="1" dirty="0">
                <a:hlinkClick r:id="rId2" action="ppaction://hlinkfile"/>
              </a:rPr>
              <a:t>The &lt;script&gt; Tag</a:t>
            </a:r>
            <a:endParaRPr lang="en-US" b="1"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in Body&lt;/h2&gt;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document.getElementById</a:t>
            </a:r>
            <a:r>
              <a:rPr lang="en-US" dirty="0"/>
              <a:t>("demo").</a:t>
            </a:r>
            <a:r>
              <a:rPr lang="en-US" dirty="0" err="1"/>
              <a:t>innerHTML</a:t>
            </a:r>
            <a:r>
              <a:rPr lang="en-US" dirty="0"/>
              <a:t> = "My First JavaScript";</a:t>
            </a:r>
          </a:p>
          <a:p>
            <a:pPr>
              <a:buNone/>
            </a:pPr>
            <a:r>
              <a:rPr lang="en-US" dirty="0"/>
              <a:t>&lt;/script&gt;</a:t>
            </a:r>
          </a:p>
          <a:p>
            <a:pPr>
              <a:buNone/>
            </a:pPr>
            <a:endParaRPr lang="en-US" dirty="0"/>
          </a:p>
          <a:p>
            <a:pPr>
              <a:buNone/>
            </a:pPr>
            <a:r>
              <a:rPr lang="en-US" dirty="0"/>
              <a:t>&lt;/body&gt;</a:t>
            </a:r>
          </a:p>
          <a:p>
            <a:pPr>
              <a:buNone/>
            </a:pPr>
            <a:r>
              <a:rPr lang="en-US" dirty="0"/>
              <a:t>&lt;/html&gt; </a:t>
            </a:r>
          </a:p>
          <a:p>
            <a:pPr marL="0" indent="0">
              <a:buNone/>
            </a:pPr>
            <a:endParaRPr lang="en-IN" dirty="0" smtClean="0"/>
          </a:p>
          <a:p>
            <a:pPr marL="0" indent="0">
              <a:buNone/>
            </a:pPr>
            <a:endParaRPr lang="en-GB" dirty="0"/>
          </a:p>
        </p:txBody>
      </p:sp>
    </p:spTree>
    <p:extLst>
      <p:ext uri="{BB962C8B-B14F-4D97-AF65-F5344CB8AC3E}">
        <p14:creationId xmlns:p14="http://schemas.microsoft.com/office/powerpoint/2010/main" val="195753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09600"/>
            <a:ext cx="8229600" cy="5867400"/>
          </a:xfrm>
        </p:spPr>
        <p:txBody>
          <a:bodyPr>
            <a:normAutofit fontScale="62500" lnSpcReduction="20000"/>
          </a:bodyPr>
          <a:lstStyle/>
          <a:p>
            <a:pPr>
              <a:buNone/>
            </a:pPr>
            <a:r>
              <a:rPr lang="en-US" b="1" dirty="0">
                <a:hlinkClick r:id="rId2" action="ppaction://hlinkfile"/>
              </a:rPr>
              <a:t>JavaScript in &lt;head&gt;</a:t>
            </a:r>
            <a:endParaRPr lang="en-US" b="1" dirty="0"/>
          </a:p>
          <a:p>
            <a:pPr>
              <a:buNone/>
            </a:pPr>
            <a:endParaRPr lang="en-US" dirty="0"/>
          </a:p>
          <a:p>
            <a:pPr>
              <a:buNone/>
            </a:pPr>
            <a:r>
              <a:rPr lang="en-US" dirty="0"/>
              <a:t>&lt;!DOCTYPE html&gt;</a:t>
            </a:r>
          </a:p>
          <a:p>
            <a:pPr>
              <a:buNone/>
            </a:pPr>
            <a:r>
              <a:rPr lang="en-US" dirty="0"/>
              <a:t>&lt;html&gt;</a:t>
            </a:r>
          </a:p>
          <a:p>
            <a:pPr>
              <a:buNone/>
            </a:pPr>
            <a:r>
              <a:rPr lang="en-US" dirty="0"/>
              <a:t>&lt;head&gt;</a:t>
            </a:r>
          </a:p>
          <a:p>
            <a:pPr>
              <a:buNone/>
            </a:pPr>
            <a:r>
              <a:rPr lang="en-US" dirty="0"/>
              <a:t>&lt;script&gt;</a:t>
            </a:r>
          </a:p>
          <a:p>
            <a:pPr>
              <a:buNone/>
            </a:pPr>
            <a:r>
              <a:rPr lang="en-US" dirty="0"/>
              <a:t>function </a:t>
            </a:r>
            <a:r>
              <a:rPr lang="en-US" dirty="0" err="1"/>
              <a:t>myFunction</a:t>
            </a:r>
            <a:r>
              <a:rPr lang="en-US" dirty="0"/>
              <a:t>() {</a:t>
            </a:r>
          </a:p>
          <a:p>
            <a:pPr>
              <a:buNone/>
            </a:pPr>
            <a:r>
              <a:rPr lang="en-US" dirty="0"/>
              <a:t>  </a:t>
            </a:r>
            <a:r>
              <a:rPr lang="en-US" dirty="0" err="1"/>
              <a:t>document.getElementById</a:t>
            </a:r>
            <a:r>
              <a:rPr lang="en-US" dirty="0"/>
              <a:t>("demo").</a:t>
            </a:r>
            <a:r>
              <a:rPr lang="en-US" dirty="0" err="1"/>
              <a:t>innerHTML</a:t>
            </a:r>
            <a:r>
              <a:rPr lang="en-US" dirty="0"/>
              <a:t> = "Paragraph changed.";</a:t>
            </a:r>
          </a:p>
          <a:p>
            <a:pPr>
              <a:buNone/>
            </a:pPr>
            <a:r>
              <a:rPr lang="en-US" dirty="0"/>
              <a:t>}</a:t>
            </a:r>
          </a:p>
          <a:p>
            <a:pPr>
              <a:buNone/>
            </a:pPr>
            <a:r>
              <a:rPr lang="en-US" dirty="0"/>
              <a:t>&lt;/script&gt;</a:t>
            </a:r>
          </a:p>
          <a:p>
            <a:pPr>
              <a:buNone/>
            </a:pPr>
            <a:r>
              <a:rPr lang="en-US" dirty="0"/>
              <a:t>&lt;/head&gt;</a:t>
            </a:r>
          </a:p>
          <a:p>
            <a:pPr>
              <a:buNone/>
            </a:pPr>
            <a:r>
              <a:rPr lang="en-US" dirty="0"/>
              <a:t>&lt;body&gt;</a:t>
            </a:r>
          </a:p>
          <a:p>
            <a:pPr>
              <a:buNone/>
            </a:pPr>
            <a:endParaRPr lang="en-US" dirty="0"/>
          </a:p>
          <a:p>
            <a:pPr>
              <a:buNone/>
            </a:pPr>
            <a:r>
              <a:rPr lang="en-US" dirty="0"/>
              <a:t>&lt;h2&gt;JavaScript in Head&lt;/h2&gt;</a:t>
            </a:r>
          </a:p>
          <a:p>
            <a:pPr>
              <a:buNone/>
            </a:pPr>
            <a:endParaRPr lang="en-US" dirty="0"/>
          </a:p>
          <a:p>
            <a:pPr>
              <a:buNone/>
            </a:pPr>
            <a:r>
              <a:rPr lang="en-US" dirty="0"/>
              <a:t>&lt;p id="demo"&gt;A Paragraph.&lt;/p&gt;</a:t>
            </a:r>
          </a:p>
          <a:p>
            <a:pPr>
              <a:buNone/>
            </a:pPr>
            <a:endParaRPr lang="en-US" dirty="0"/>
          </a:p>
          <a:p>
            <a:pPr>
              <a:buNone/>
            </a:pPr>
            <a:r>
              <a:rPr lang="en-US" dirty="0"/>
              <a:t>&lt;button type="button" </a:t>
            </a:r>
            <a:r>
              <a:rPr lang="en-US" dirty="0" err="1"/>
              <a:t>onclick</a:t>
            </a:r>
            <a:r>
              <a:rPr lang="en-US" dirty="0"/>
              <a:t>="</a:t>
            </a:r>
            <a:r>
              <a:rPr lang="en-US" dirty="0" err="1"/>
              <a:t>myFunction</a:t>
            </a:r>
            <a:r>
              <a:rPr lang="en-US" dirty="0"/>
              <a:t>()"&gt;Try it&lt;/button&gt;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val="3540452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5791200"/>
          </a:xfrm>
        </p:spPr>
        <p:txBody>
          <a:bodyPr>
            <a:normAutofit fontScale="70000" lnSpcReduction="20000"/>
          </a:bodyPr>
          <a:lstStyle/>
          <a:p>
            <a:pPr>
              <a:buNone/>
            </a:pPr>
            <a:r>
              <a:rPr lang="en-US" b="1" dirty="0">
                <a:hlinkClick r:id="rId2" action="ppaction://hlinkfile"/>
              </a:rPr>
              <a:t>JavaScript in &lt;body&gt;</a:t>
            </a:r>
            <a:endParaRPr lang="en-US" b="1"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in Body&lt;/h2&gt;</a:t>
            </a:r>
          </a:p>
          <a:p>
            <a:pPr>
              <a:buNone/>
            </a:pPr>
            <a:endParaRPr lang="en-US" dirty="0"/>
          </a:p>
          <a:p>
            <a:pPr>
              <a:buNone/>
            </a:pPr>
            <a:r>
              <a:rPr lang="en-US" dirty="0"/>
              <a:t>&lt;p id="demo"&gt;A Paragraph.&lt;/p&gt;</a:t>
            </a:r>
          </a:p>
          <a:p>
            <a:pPr>
              <a:buNone/>
            </a:pPr>
            <a:endParaRPr lang="en-US" dirty="0"/>
          </a:p>
          <a:p>
            <a:pPr>
              <a:buNone/>
            </a:pPr>
            <a:r>
              <a:rPr lang="en-US" dirty="0"/>
              <a:t>&lt;button type="button" </a:t>
            </a:r>
            <a:r>
              <a:rPr lang="en-US" dirty="0" err="1"/>
              <a:t>onclick</a:t>
            </a:r>
            <a:r>
              <a:rPr lang="en-US" dirty="0"/>
              <a:t>="</a:t>
            </a:r>
            <a:r>
              <a:rPr lang="en-US" dirty="0" err="1"/>
              <a:t>myFunction</a:t>
            </a:r>
            <a:r>
              <a:rPr lang="en-US" dirty="0"/>
              <a:t>()"&gt;Try it&lt;/button&gt;</a:t>
            </a:r>
          </a:p>
          <a:p>
            <a:pPr>
              <a:buNone/>
            </a:pPr>
            <a:endParaRPr lang="en-US" dirty="0"/>
          </a:p>
          <a:p>
            <a:pPr>
              <a:buNone/>
            </a:pPr>
            <a:r>
              <a:rPr lang="en-US" dirty="0"/>
              <a:t>&lt;script&gt;</a:t>
            </a:r>
          </a:p>
          <a:p>
            <a:pPr>
              <a:buNone/>
            </a:pPr>
            <a:r>
              <a:rPr lang="en-US" dirty="0"/>
              <a:t>function </a:t>
            </a:r>
            <a:r>
              <a:rPr lang="en-US" dirty="0" err="1"/>
              <a:t>myFunction</a:t>
            </a:r>
            <a:r>
              <a:rPr lang="en-US" dirty="0"/>
              <a:t>() {</a:t>
            </a:r>
          </a:p>
          <a:p>
            <a:pPr>
              <a:buNone/>
            </a:pPr>
            <a:r>
              <a:rPr lang="en-US" dirty="0"/>
              <a:t>  </a:t>
            </a:r>
            <a:r>
              <a:rPr lang="en-US" dirty="0" err="1"/>
              <a:t>document.getElementById</a:t>
            </a:r>
            <a:r>
              <a:rPr lang="en-US" dirty="0"/>
              <a:t>("demo").</a:t>
            </a:r>
            <a:r>
              <a:rPr lang="en-US" dirty="0" err="1"/>
              <a:t>innerHTML</a:t>
            </a:r>
            <a:r>
              <a:rPr lang="en-US" dirty="0"/>
              <a:t> = "Paragraph changed.";</a:t>
            </a:r>
          </a:p>
          <a:p>
            <a:pPr>
              <a:buNone/>
            </a:pPr>
            <a:r>
              <a:rPr lang="en-US" dirty="0"/>
              <a:t>}</a:t>
            </a:r>
          </a:p>
          <a:p>
            <a:pPr>
              <a:buNone/>
            </a:pPr>
            <a:r>
              <a:rPr lang="en-US" dirty="0"/>
              <a:t>&lt;/script&gt;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val="317719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791200"/>
          </a:xfrm>
        </p:spPr>
        <p:txBody>
          <a:bodyPr/>
          <a:lstStyle/>
          <a:p>
            <a:pPr>
              <a:buNone/>
            </a:pPr>
            <a:r>
              <a:rPr lang="en-US" b="1" dirty="0"/>
              <a:t>JavaScript Output</a:t>
            </a:r>
          </a:p>
          <a:p>
            <a:r>
              <a:rPr lang="en-US" dirty="0"/>
              <a:t>JavaScript can "display" data in different ways:</a:t>
            </a:r>
          </a:p>
          <a:p>
            <a:r>
              <a:rPr lang="en-US" dirty="0"/>
              <a:t>Writing into an HTML element, using </a:t>
            </a:r>
            <a:r>
              <a:rPr lang="en-US" dirty="0" err="1"/>
              <a:t>innerHTML</a:t>
            </a:r>
            <a:r>
              <a:rPr lang="en-US" dirty="0"/>
              <a:t>.</a:t>
            </a:r>
          </a:p>
          <a:p>
            <a:r>
              <a:rPr lang="en-US" dirty="0"/>
              <a:t>Writing into the HTML output using </a:t>
            </a:r>
            <a:r>
              <a:rPr lang="en-US" dirty="0" err="1"/>
              <a:t>document.write</a:t>
            </a:r>
            <a:r>
              <a:rPr lang="en-US" dirty="0"/>
              <a:t>().</a:t>
            </a:r>
          </a:p>
          <a:p>
            <a:r>
              <a:rPr lang="en-US" dirty="0"/>
              <a:t>Writing into an alert box, using </a:t>
            </a:r>
            <a:r>
              <a:rPr lang="en-US" dirty="0" err="1"/>
              <a:t>window.alert</a:t>
            </a:r>
            <a:r>
              <a:rPr lang="en-US" dirty="0"/>
              <a:t>().</a:t>
            </a:r>
          </a:p>
          <a:p>
            <a:r>
              <a:rPr lang="en-US" dirty="0"/>
              <a:t>Writing into the browser console, using console.log().</a:t>
            </a:r>
          </a:p>
          <a:p>
            <a:pPr>
              <a:buNone/>
            </a:pPr>
            <a:endParaRPr lang="en-US" b="1" dirty="0"/>
          </a:p>
          <a:p>
            <a:pPr>
              <a:buNone/>
            </a:pPr>
            <a:r>
              <a:rPr lang="en-US" b="1" dirty="0"/>
              <a:t>Using </a:t>
            </a:r>
            <a:r>
              <a:rPr lang="en-US" b="1" dirty="0" err="1"/>
              <a:t>innerHTML</a:t>
            </a:r>
            <a:endParaRPr lang="en-US" b="1" dirty="0"/>
          </a:p>
          <a:p>
            <a:r>
              <a:rPr lang="en-US" dirty="0"/>
              <a:t>To access an HTML element, JavaScript can use the </a:t>
            </a:r>
            <a:r>
              <a:rPr lang="en-US" dirty="0" err="1"/>
              <a:t>document.getElementById</a:t>
            </a:r>
            <a:r>
              <a:rPr lang="en-US" dirty="0"/>
              <a:t>(id) method. </a:t>
            </a:r>
          </a:p>
          <a:p>
            <a:r>
              <a:rPr lang="en-US" dirty="0"/>
              <a:t>The id attribute defines the HTML element. The </a:t>
            </a:r>
            <a:r>
              <a:rPr lang="en-US" dirty="0" err="1"/>
              <a:t>innerHTML</a:t>
            </a:r>
            <a:r>
              <a:rPr lang="en-US" dirty="0"/>
              <a:t> property defines the HTML content:</a:t>
            </a:r>
          </a:p>
          <a:p>
            <a:pPr>
              <a:buNone/>
            </a:pPr>
            <a:endParaRPr lang="en-US" dirty="0"/>
          </a:p>
          <a:p>
            <a:pPr marL="0" indent="0">
              <a:buNone/>
            </a:pPr>
            <a:endParaRPr lang="en-GB" dirty="0"/>
          </a:p>
        </p:txBody>
      </p:sp>
    </p:spTree>
    <p:extLst>
      <p:ext uri="{BB962C8B-B14F-4D97-AF65-F5344CB8AC3E}">
        <p14:creationId xmlns:p14="http://schemas.microsoft.com/office/powerpoint/2010/main" val="414060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8450"/>
            <a:ext cx="7543800" cy="579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41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introduction</a:t>
            </a:r>
            <a:endParaRPr lang="en-US" dirty="0"/>
          </a:p>
        </p:txBody>
      </p:sp>
      <p:sp>
        <p:nvSpPr>
          <p:cNvPr id="3" name="Content Placeholder 2"/>
          <p:cNvSpPr>
            <a:spLocks noGrp="1"/>
          </p:cNvSpPr>
          <p:nvPr>
            <p:ph sz="quarter" idx="1"/>
          </p:nvPr>
        </p:nvSpPr>
        <p:spPr>
          <a:xfrm>
            <a:off x="457200" y="1219200"/>
            <a:ext cx="7848600" cy="4873752"/>
          </a:xfrm>
        </p:spPr>
        <p:txBody>
          <a:bodyPr>
            <a:noAutofit/>
          </a:bodyPr>
          <a:lstStyle/>
          <a:p>
            <a:pPr algn="just"/>
            <a:endParaRPr lang="en-US" dirty="0" smtClean="0"/>
          </a:p>
          <a:p>
            <a:pPr algn="just"/>
            <a:r>
              <a:rPr lang="en-US" dirty="0" smtClean="0"/>
              <a:t> </a:t>
            </a:r>
            <a:r>
              <a:rPr lang="en-US" b="1" dirty="0" smtClean="0"/>
              <a:t>JavaScript is the premier client-side </a:t>
            </a:r>
            <a:r>
              <a:rPr lang="en-US" b="1" i="1" dirty="0" smtClean="0"/>
              <a:t>interpreted scripting language.</a:t>
            </a:r>
            <a:endParaRPr lang="en-US" dirty="0" smtClean="0"/>
          </a:p>
          <a:p>
            <a:pPr algn="just"/>
            <a:r>
              <a:rPr lang="en-US" dirty="0" smtClean="0"/>
              <a:t> Netscape initially introduced the language under the name </a:t>
            </a:r>
            <a:r>
              <a:rPr lang="en-US" b="1" dirty="0" err="1" smtClean="0"/>
              <a:t>LiveScript</a:t>
            </a:r>
            <a:r>
              <a:rPr lang="en-US" b="1" dirty="0" smtClean="0"/>
              <a:t> in an early beta release of Navigator 2.0 in 1995, and the focus was on form validation. </a:t>
            </a:r>
          </a:p>
          <a:p>
            <a:pPr algn="just"/>
            <a:r>
              <a:rPr lang="en-US" b="1" dirty="0" smtClean="0"/>
              <a:t>After that, the language was renamed JavaScript.</a:t>
            </a:r>
          </a:p>
          <a:p>
            <a:pPr algn="just"/>
            <a:r>
              <a:rPr lang="en-US" b="1" dirty="0" smtClean="0"/>
              <a:t> After Netscape introduced JavaScript in version 2.0 of their browser, Microsoft introduced a clone of JavaScript called </a:t>
            </a:r>
            <a:r>
              <a:rPr lang="en-US" b="1" dirty="0" err="1" smtClean="0"/>
              <a:t>JScript</a:t>
            </a:r>
            <a:r>
              <a:rPr lang="en-US" b="1" dirty="0" smtClean="0"/>
              <a:t> in Internet Explorer 3.0.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5791200"/>
          </a:xfrm>
        </p:spPr>
        <p:txBody>
          <a:bodyPr>
            <a:normAutofit fontScale="70000" lnSpcReduction="20000"/>
          </a:bodyPr>
          <a:lstStyle/>
          <a:p>
            <a:pPr>
              <a:buNone/>
            </a:pPr>
            <a:r>
              <a:rPr lang="en-US" b="1" dirty="0">
                <a:hlinkClick r:id="rId2" action="ppaction://hlinkfile"/>
              </a:rPr>
              <a:t>Using </a:t>
            </a:r>
            <a:r>
              <a:rPr lang="en-US" b="1" dirty="0" err="1">
                <a:hlinkClick r:id="rId2" action="ppaction://hlinkfile"/>
              </a:rPr>
              <a:t>document.write</a:t>
            </a:r>
            <a:r>
              <a:rPr lang="en-US" b="1" dirty="0">
                <a:hlinkClick r:id="rId2" action="ppaction://hlinkfile"/>
              </a:rPr>
              <a:t>()</a:t>
            </a:r>
            <a:endParaRPr lang="en-US" b="1" dirty="0"/>
          </a:p>
          <a:p>
            <a:pPr>
              <a:buNone/>
            </a:pPr>
            <a:r>
              <a:rPr lang="en-US" dirty="0"/>
              <a:t>For testing purposes, it is convenient to use </a:t>
            </a:r>
            <a:r>
              <a:rPr lang="en-US" dirty="0" err="1"/>
              <a:t>document.write</a:t>
            </a:r>
            <a:r>
              <a:rPr lang="en-US" dirty="0"/>
              <a:t>():</a:t>
            </a:r>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&lt;h2&gt;My First Web Page&lt;/h2&gt;</a:t>
            </a:r>
          </a:p>
          <a:p>
            <a:pPr>
              <a:buNone/>
            </a:pPr>
            <a:r>
              <a:rPr lang="en-US" dirty="0"/>
              <a:t>&lt;p&gt;My first paragraph.&lt;/p&gt;</a:t>
            </a:r>
          </a:p>
          <a:p>
            <a:pPr>
              <a:buNone/>
            </a:pPr>
            <a:endParaRPr lang="en-US" dirty="0"/>
          </a:p>
          <a:p>
            <a:pPr>
              <a:buNone/>
            </a:pPr>
            <a:r>
              <a:rPr lang="en-US" dirty="0"/>
              <a:t>&lt;p&gt;Never call </a:t>
            </a:r>
            <a:r>
              <a:rPr lang="en-US" dirty="0" err="1"/>
              <a:t>document.write</a:t>
            </a:r>
            <a:r>
              <a:rPr lang="en-US" dirty="0"/>
              <a:t> after the document has finished loading.</a:t>
            </a:r>
          </a:p>
          <a:p>
            <a:pPr>
              <a:buNone/>
            </a:pPr>
            <a:r>
              <a:rPr lang="en-US" dirty="0"/>
              <a:t>It will overwrite the whole document.&lt;/p&gt;</a:t>
            </a:r>
          </a:p>
          <a:p>
            <a:pPr>
              <a:buNone/>
            </a:pPr>
            <a:endParaRPr lang="en-US" dirty="0"/>
          </a:p>
          <a:p>
            <a:pPr>
              <a:buNone/>
            </a:pPr>
            <a:r>
              <a:rPr lang="en-US" dirty="0"/>
              <a:t>&lt;script&gt;</a:t>
            </a:r>
          </a:p>
          <a:p>
            <a:pPr>
              <a:buNone/>
            </a:pPr>
            <a:r>
              <a:rPr lang="en-US" dirty="0" err="1"/>
              <a:t>document.write</a:t>
            </a:r>
            <a:r>
              <a:rPr lang="en-US" dirty="0"/>
              <a:t>(5 + 6);</a:t>
            </a:r>
          </a:p>
          <a:p>
            <a:pPr>
              <a:buNone/>
            </a:pPr>
            <a:r>
              <a:rPr lang="en-US" dirty="0"/>
              <a:t>&lt;/script&gt;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val="329121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82000" cy="5867400"/>
          </a:xfrm>
        </p:spPr>
        <p:txBody>
          <a:bodyPr>
            <a:normAutofit fontScale="55000" lnSpcReduction="20000"/>
          </a:bodyPr>
          <a:lstStyle/>
          <a:p>
            <a:pPr>
              <a:buNone/>
            </a:pPr>
            <a:r>
              <a:rPr lang="en-US" b="1" dirty="0">
                <a:hlinkClick r:id="rId2" action="ppaction://hlinkfile"/>
              </a:rPr>
              <a:t>JavaScript Statements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Statements&lt;/h2&gt;</a:t>
            </a:r>
          </a:p>
          <a:p>
            <a:pPr>
              <a:buNone/>
            </a:pPr>
            <a:endParaRPr lang="en-US" dirty="0"/>
          </a:p>
          <a:p>
            <a:pPr>
              <a:buNone/>
            </a:pPr>
            <a:r>
              <a:rPr lang="en-US" dirty="0"/>
              <a:t>&lt;p&gt;A &lt;b&gt;JavaScript program&lt;/b&gt; is a list of &lt;b&gt;statements&lt;/b&gt; to be executed by a computer.&lt;/p&gt;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var</a:t>
            </a:r>
            <a:r>
              <a:rPr lang="en-US" dirty="0"/>
              <a:t> x, y, z;  // Statement 1</a:t>
            </a:r>
          </a:p>
          <a:p>
            <a:pPr>
              <a:buNone/>
            </a:pPr>
            <a:r>
              <a:rPr lang="en-US" dirty="0"/>
              <a:t>x = 5;    // Statement 2</a:t>
            </a:r>
          </a:p>
          <a:p>
            <a:pPr>
              <a:buNone/>
            </a:pPr>
            <a:r>
              <a:rPr lang="en-US" dirty="0"/>
              <a:t>y = 6;    // Statement 3</a:t>
            </a:r>
          </a:p>
          <a:p>
            <a:pPr>
              <a:buNone/>
            </a:pPr>
            <a:r>
              <a:rPr lang="en-US" dirty="0"/>
              <a:t>z = x + y;  // Statement 4</a:t>
            </a:r>
          </a:p>
          <a:p>
            <a:pPr>
              <a:buNone/>
            </a:pPr>
            <a:endParaRPr lang="en-US" dirty="0"/>
          </a:p>
          <a:p>
            <a:pPr>
              <a:buNone/>
            </a:pPr>
            <a:r>
              <a:rPr lang="en-US" dirty="0" err="1"/>
              <a:t>document.getElementById</a:t>
            </a:r>
            <a:r>
              <a:rPr lang="en-US" dirty="0"/>
              <a:t>("demo").</a:t>
            </a:r>
            <a:r>
              <a:rPr lang="en-US" dirty="0" err="1"/>
              <a:t>innerHTML</a:t>
            </a:r>
            <a:r>
              <a:rPr lang="en-US" dirty="0"/>
              <a:t> =</a:t>
            </a:r>
          </a:p>
          <a:p>
            <a:pPr>
              <a:buNone/>
            </a:pPr>
            <a:r>
              <a:rPr lang="en-US" dirty="0"/>
              <a:t>"The value of z is " + z + ".";  </a:t>
            </a:r>
          </a:p>
          <a:p>
            <a:pPr>
              <a:buNone/>
            </a:pPr>
            <a:r>
              <a:rPr lang="en-US" dirty="0"/>
              <a:t>&lt;/script&gt;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val="203355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400800"/>
          </a:xfrm>
        </p:spPr>
        <p:txBody>
          <a:bodyPr/>
          <a:lstStyle/>
          <a:p>
            <a:pPr algn="just"/>
            <a:endParaRPr lang="en-US" dirty="0" smtClean="0"/>
          </a:p>
          <a:p>
            <a:pPr algn="just">
              <a:buNone/>
            </a:pPr>
            <a:r>
              <a:rPr lang="en-US" dirty="0" smtClean="0"/>
              <a:t> </a:t>
            </a:r>
            <a:r>
              <a:rPr lang="en-US" b="1" dirty="0" smtClean="0"/>
              <a:t>Advantages of JavaScript: </a:t>
            </a:r>
          </a:p>
          <a:p>
            <a:pPr algn="just">
              <a:buNone/>
            </a:pPr>
            <a:r>
              <a:rPr lang="en-US" dirty="0" smtClean="0"/>
              <a:t>Less server interaction </a:t>
            </a:r>
          </a:p>
          <a:p>
            <a:pPr algn="just">
              <a:buNone/>
            </a:pPr>
            <a:r>
              <a:rPr lang="en-US" dirty="0" smtClean="0"/>
              <a:t> Immediate feedback to the visitors </a:t>
            </a:r>
          </a:p>
          <a:p>
            <a:pPr algn="just">
              <a:buNone/>
            </a:pPr>
            <a:r>
              <a:rPr lang="en-US" dirty="0" smtClean="0"/>
              <a:t> Increased interactivity </a:t>
            </a:r>
          </a:p>
          <a:p>
            <a:pPr algn="just">
              <a:buNone/>
            </a:pPr>
            <a:r>
              <a:rPr lang="en-US" dirty="0" smtClean="0"/>
              <a:t> Java Script is relatively secure.</a:t>
            </a:r>
          </a:p>
          <a:p>
            <a:pPr algn="just">
              <a:buNone/>
            </a:pPr>
            <a:endParaRPr lang="en-US" dirty="0" smtClean="0"/>
          </a:p>
          <a:p>
            <a:pPr algn="just"/>
            <a:endParaRPr lang="en-US" dirty="0" smtClean="0"/>
          </a:p>
          <a:p>
            <a:pPr algn="just">
              <a:buNone/>
            </a:pPr>
            <a:r>
              <a:rPr lang="en-US" dirty="0" smtClean="0"/>
              <a:t> </a:t>
            </a:r>
            <a:r>
              <a:rPr lang="en-US" b="1" dirty="0" smtClean="0"/>
              <a:t>Points to remember: </a:t>
            </a:r>
          </a:p>
          <a:p>
            <a:pPr algn="just">
              <a:buNone/>
            </a:pPr>
            <a:r>
              <a:rPr lang="en-US" dirty="0" smtClean="0"/>
              <a:t> JavaScript is case-sensitive </a:t>
            </a:r>
          </a:p>
          <a:p>
            <a:pPr algn="just">
              <a:buNone/>
            </a:pPr>
            <a:r>
              <a:rPr lang="en-US" dirty="0" smtClean="0"/>
              <a:t> Each line of code is terminated by a semicolon</a:t>
            </a:r>
          </a:p>
          <a:p>
            <a:pPr algn="just">
              <a:buNone/>
            </a:pPr>
            <a:r>
              <a:rPr lang="en-US" dirty="0" smtClean="0"/>
              <a:t> Variables are declared using the keyword </a:t>
            </a:r>
            <a:r>
              <a:rPr lang="en-US" b="1" dirty="0" err="1" smtClean="0"/>
              <a:t>var</a:t>
            </a:r>
            <a:r>
              <a:rPr lang="en-US" b="1" dirty="0" smtClean="0"/>
              <a:t> </a:t>
            </a:r>
          </a:p>
          <a:p>
            <a:pPr algn="just">
              <a:buNone/>
            </a:pPr>
            <a:endParaRPr lang="en-US" dirty="0" smtClean="0"/>
          </a:p>
          <a:p>
            <a:pPr algn="jus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6172200"/>
          </a:xfrm>
        </p:spPr>
        <p:txBody>
          <a:bodyPr/>
          <a:lstStyle/>
          <a:p>
            <a:pPr algn="just">
              <a:buNone/>
            </a:pPr>
            <a:r>
              <a:rPr lang="en-US" b="1" dirty="0" smtClean="0"/>
              <a:t>JavaScript and HTML Page </a:t>
            </a:r>
          </a:p>
          <a:p>
            <a:pPr algn="just"/>
            <a:r>
              <a:rPr lang="en-US" dirty="0" smtClean="0"/>
              <a:t>Having written some JavaScript, we need to include it in an HTML page. </a:t>
            </a:r>
          </a:p>
          <a:p>
            <a:pPr algn="just"/>
            <a:r>
              <a:rPr lang="en-US" dirty="0" smtClean="0"/>
              <a:t>We </a:t>
            </a:r>
            <a:r>
              <a:rPr lang="en-US" dirty="0" err="1" smtClean="0"/>
              <a:t>can‟t</a:t>
            </a:r>
            <a:r>
              <a:rPr lang="en-US" dirty="0" smtClean="0"/>
              <a:t> execute these scripts from a command line, as the interpreter is part of the browser. </a:t>
            </a:r>
          </a:p>
          <a:p>
            <a:pPr algn="just"/>
            <a:r>
              <a:rPr lang="en-US" dirty="0" smtClean="0"/>
              <a:t>The script is included in the web page and run by the browser, usually as soon as the page has been loaded.</a:t>
            </a:r>
          </a:p>
          <a:p>
            <a:pPr algn="just"/>
            <a:r>
              <a:rPr lang="en-US" dirty="0" smtClean="0"/>
              <a:t>The browser is able to debug the script and can display errors.</a:t>
            </a:r>
          </a:p>
          <a:p>
            <a:pPr algn="just">
              <a:buNone/>
            </a:pPr>
            <a:r>
              <a:rPr lang="en-US" b="1" dirty="0" smtClean="0"/>
              <a:t>Embedding JavaScript in HTML file: </a:t>
            </a:r>
          </a:p>
          <a:p>
            <a:pPr algn="just"/>
            <a:r>
              <a:rPr lang="en-US" dirty="0" smtClean="0"/>
              <a:t>If we are writing small scripts, or only use our scripts in few pages, then the easiest way is to include the script in the HTML code. The syntax is shown below:</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6172200"/>
          </a:xfrm>
        </p:spPr>
        <p:txBody>
          <a:bodyPr/>
          <a:lstStyle/>
          <a:p>
            <a:pPr>
              <a:buNone/>
            </a:pPr>
            <a:r>
              <a:rPr lang="en-US" dirty="0" smtClean="0"/>
              <a:t>&lt;html&gt; </a:t>
            </a:r>
          </a:p>
          <a:p>
            <a:pPr>
              <a:buNone/>
            </a:pPr>
            <a:r>
              <a:rPr lang="en-US" dirty="0" smtClean="0"/>
              <a:t>	&lt;head&gt; </a:t>
            </a:r>
          </a:p>
          <a:p>
            <a:pPr>
              <a:buNone/>
            </a:pPr>
            <a:r>
              <a:rPr lang="en-US" dirty="0" smtClean="0"/>
              <a:t>		&lt;script language=”</a:t>
            </a:r>
            <a:r>
              <a:rPr lang="en-US" dirty="0" err="1" smtClean="0"/>
              <a:t>javascript</a:t>
            </a:r>
            <a:r>
              <a:rPr lang="en-US" dirty="0" smtClean="0"/>
              <a:t>”&gt; </a:t>
            </a:r>
          </a:p>
          <a:p>
            <a:pPr>
              <a:buNone/>
            </a:pPr>
            <a:r>
              <a:rPr lang="en-US" dirty="0" smtClean="0"/>
              <a:t>&lt;!- - </a:t>
            </a:r>
          </a:p>
          <a:p>
            <a:pPr>
              <a:buNone/>
            </a:pPr>
            <a:r>
              <a:rPr lang="en-US" dirty="0" err="1" smtClean="0"/>
              <a:t>Javascript</a:t>
            </a:r>
            <a:r>
              <a:rPr lang="en-US" dirty="0" smtClean="0"/>
              <a:t> code here </a:t>
            </a:r>
          </a:p>
          <a:p>
            <a:pPr>
              <a:buNone/>
            </a:pPr>
            <a:r>
              <a:rPr lang="en-US" dirty="0" smtClean="0"/>
              <a:t>//- - &gt; </a:t>
            </a:r>
          </a:p>
          <a:p>
            <a:pPr>
              <a:buNone/>
            </a:pPr>
            <a:r>
              <a:rPr lang="en-US" dirty="0" smtClean="0"/>
              <a:t>	&lt;/head&gt; </a:t>
            </a:r>
          </a:p>
          <a:p>
            <a:pPr>
              <a:buNone/>
            </a:pPr>
            <a:r>
              <a:rPr lang="en-US" dirty="0" smtClean="0"/>
              <a:t>	&lt;body&gt; </a:t>
            </a:r>
          </a:p>
          <a:p>
            <a:pPr>
              <a:buNone/>
            </a:pPr>
            <a:r>
              <a:rPr lang="en-US" dirty="0" smtClean="0"/>
              <a:t>…… </a:t>
            </a:r>
          </a:p>
          <a:p>
            <a:pPr>
              <a:buNone/>
            </a:pPr>
            <a:r>
              <a:rPr lang="en-US" dirty="0" smtClean="0"/>
              <a:t>	&lt;/body&gt; </a:t>
            </a:r>
          </a:p>
          <a:p>
            <a:pPr>
              <a:buNone/>
            </a:pPr>
            <a:r>
              <a:rPr lang="en-US" dirty="0" smtClean="0"/>
              <a:t>&lt;/html&gt;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324600"/>
          </a:xfrm>
        </p:spPr>
        <p:txBody>
          <a:bodyPr/>
          <a:lstStyle/>
          <a:p>
            <a:pPr algn="just">
              <a:buNone/>
            </a:pPr>
            <a:r>
              <a:rPr lang="en-US" b="1" dirty="0" smtClean="0"/>
              <a:t>Using External JavaScript in HTML file: </a:t>
            </a:r>
          </a:p>
          <a:p>
            <a:pPr algn="just">
              <a:buNone/>
            </a:pPr>
            <a:endParaRPr lang="en-US" b="1" dirty="0" smtClean="0"/>
          </a:p>
          <a:p>
            <a:pPr algn="just"/>
            <a:r>
              <a:rPr lang="en-US" dirty="0" smtClean="0"/>
              <a:t>If we use lot of scripts, or our scripts are complex then including the code inside the web page will make the source file difficult to read and debug. </a:t>
            </a:r>
          </a:p>
          <a:p>
            <a:pPr algn="just"/>
            <a:endParaRPr lang="en-US" dirty="0" smtClean="0"/>
          </a:p>
          <a:p>
            <a:pPr algn="just"/>
            <a:r>
              <a:rPr lang="en-US" dirty="0" smtClean="0"/>
              <a:t>A better idea is to put the JavaScript code in a separate file and include that code in the HTML file.</a:t>
            </a:r>
          </a:p>
          <a:p>
            <a:pPr algn="just"/>
            <a:endParaRPr lang="en-US" dirty="0" smtClean="0"/>
          </a:p>
          <a:p>
            <a:pPr algn="just"/>
            <a:r>
              <a:rPr lang="en-US" dirty="0" smtClean="0"/>
              <a:t>By convention, JavaScript programs are stored in files with the </a:t>
            </a:r>
            <a:r>
              <a:rPr lang="en-US" b="1" dirty="0" smtClean="0"/>
              <a:t>.</a:t>
            </a:r>
            <a:r>
              <a:rPr lang="en-US" b="1" dirty="0" err="1" smtClean="0"/>
              <a:t>js</a:t>
            </a:r>
            <a:r>
              <a:rPr lang="en-US" b="1" dirty="0" smtClean="0"/>
              <a:t> extension.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153400" cy="6477000"/>
          </a:xfrm>
        </p:spPr>
        <p:txBody>
          <a:bodyPr>
            <a:normAutofit fontScale="92500"/>
          </a:bodyPr>
          <a:lstStyle/>
          <a:p>
            <a:pPr algn="just">
              <a:buNone/>
            </a:pPr>
            <a:r>
              <a:rPr lang="en-US" dirty="0" smtClean="0"/>
              <a:t>&lt;html&gt; </a:t>
            </a:r>
          </a:p>
          <a:p>
            <a:pPr algn="just">
              <a:buNone/>
            </a:pPr>
            <a:r>
              <a:rPr lang="en-US" dirty="0" smtClean="0"/>
              <a:t>&lt;head&gt; </a:t>
            </a:r>
          </a:p>
          <a:p>
            <a:pPr algn="just">
              <a:buNone/>
            </a:pPr>
            <a:r>
              <a:rPr lang="fr-FR" dirty="0" smtClean="0"/>
              <a:t>&lt;script </a:t>
            </a:r>
            <a:r>
              <a:rPr lang="fr-FR" dirty="0" err="1" smtClean="0"/>
              <a:t>language</a:t>
            </a:r>
            <a:r>
              <a:rPr lang="fr-FR" dirty="0" smtClean="0"/>
              <a:t>=”</a:t>
            </a:r>
            <a:r>
              <a:rPr lang="fr-FR" dirty="0" err="1" smtClean="0"/>
              <a:t>javascript</a:t>
            </a:r>
            <a:r>
              <a:rPr lang="fr-FR" dirty="0" smtClean="0"/>
              <a:t>” </a:t>
            </a:r>
            <a:r>
              <a:rPr lang="fr-FR" dirty="0" err="1" smtClean="0"/>
              <a:t>src</a:t>
            </a:r>
            <a:r>
              <a:rPr lang="fr-FR" dirty="0" smtClean="0"/>
              <a:t>=”sample.js”&gt; &lt;/script&gt; </a:t>
            </a:r>
          </a:p>
          <a:p>
            <a:pPr algn="just">
              <a:buNone/>
            </a:pPr>
            <a:r>
              <a:rPr lang="en-US" dirty="0" smtClean="0"/>
              <a:t>&lt;/head&gt; </a:t>
            </a:r>
          </a:p>
          <a:p>
            <a:pPr algn="just">
              <a:buNone/>
            </a:pPr>
            <a:r>
              <a:rPr lang="en-US" dirty="0" smtClean="0"/>
              <a:t>&lt;body&gt; </a:t>
            </a:r>
          </a:p>
          <a:p>
            <a:pPr algn="just">
              <a:buNone/>
            </a:pPr>
            <a:r>
              <a:rPr lang="en-US" dirty="0" smtClean="0"/>
              <a:t>…… </a:t>
            </a:r>
          </a:p>
          <a:p>
            <a:pPr algn="just">
              <a:buNone/>
            </a:pPr>
            <a:r>
              <a:rPr lang="en-US" dirty="0" smtClean="0"/>
              <a:t>&lt;/body&gt; </a:t>
            </a:r>
          </a:p>
          <a:p>
            <a:pPr algn="just">
              <a:buNone/>
            </a:pPr>
            <a:r>
              <a:rPr lang="en-US" dirty="0" smtClean="0"/>
              <a:t>&lt;/html&gt;</a:t>
            </a:r>
          </a:p>
          <a:p>
            <a:pPr algn="just">
              <a:buNone/>
            </a:pPr>
            <a:r>
              <a:rPr lang="en-US" b="1" dirty="0" smtClean="0"/>
              <a:t>The script tag:</a:t>
            </a:r>
          </a:p>
          <a:p>
            <a:pPr>
              <a:spcBef>
                <a:spcPts val="500"/>
              </a:spcBef>
              <a:spcAft>
                <a:spcPts val="500"/>
              </a:spcAft>
              <a:buFontTx/>
              <a:buNone/>
            </a:pPr>
            <a:r>
              <a:rPr lang="en-US" altLang="en-US" dirty="0" smtClean="0"/>
              <a:t>The &lt;SCRIPT&gt; tag is an extension to HTML that can enclose any number of JavaScript statements as shown here: </a:t>
            </a:r>
          </a:p>
          <a:p>
            <a:pPr>
              <a:spcBef>
                <a:spcPct val="0"/>
              </a:spcBef>
              <a:buFontTx/>
              <a:buNone/>
            </a:pPr>
            <a:r>
              <a:rPr lang="en-US" altLang="en-US" dirty="0" smtClean="0">
                <a:latin typeface="Courier New" pitchFamily="49" charset="0"/>
              </a:rPr>
              <a:t>&lt;SCRIPT&gt;</a:t>
            </a:r>
            <a:br>
              <a:rPr lang="en-US" altLang="en-US" dirty="0" smtClean="0">
                <a:latin typeface="Courier New" pitchFamily="49" charset="0"/>
              </a:rPr>
            </a:br>
            <a:r>
              <a:rPr lang="en-US" altLang="en-US" dirty="0" smtClean="0">
                <a:latin typeface="Courier New" pitchFamily="49" charset="0"/>
              </a:rPr>
              <a:t>   </a:t>
            </a:r>
            <a:r>
              <a:rPr lang="en-US" altLang="en-US" i="1" dirty="0" smtClean="0">
                <a:latin typeface="Courier New" pitchFamily="49" charset="0"/>
              </a:rPr>
              <a:t>JavaScript statements..</a:t>
            </a:r>
            <a:r>
              <a:rPr lang="en-US" altLang="en-US" dirty="0" smtClean="0">
                <a:latin typeface="Courier New" pitchFamily="49" charset="0"/>
              </a:rPr>
              <a:t>.</a:t>
            </a:r>
            <a:br>
              <a:rPr lang="en-US" altLang="en-US" dirty="0" smtClean="0">
                <a:latin typeface="Courier New" pitchFamily="49" charset="0"/>
              </a:rPr>
            </a:br>
            <a:r>
              <a:rPr lang="en-US" altLang="en-US" dirty="0" smtClean="0">
                <a:latin typeface="Courier New" pitchFamily="49" charset="0"/>
              </a:rPr>
              <a:t>&lt;/SCRIPT&gt;</a:t>
            </a:r>
          </a:p>
          <a:p>
            <a:pPr>
              <a:spcBef>
                <a:spcPts val="500"/>
              </a:spcBef>
              <a:spcAft>
                <a:spcPts val="500"/>
              </a:spcAft>
              <a:buFontTx/>
              <a:buNone/>
            </a:pPr>
            <a:r>
              <a:rPr lang="en-US" altLang="en-US" dirty="0" smtClean="0"/>
              <a:t>A document can have multiple SCRIPT tags, and each can enclose any number of JavaScript statements.</a:t>
            </a:r>
          </a:p>
          <a:p>
            <a:pPr algn="just">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t>
            </a:r>
            <a:r>
              <a:rPr lang="en-US" dirty="0" err="1" smtClean="0"/>
              <a:t>javascript</a:t>
            </a:r>
            <a:r>
              <a:rPr lang="en-US" dirty="0" smtClean="0"/>
              <a:t> program</a:t>
            </a:r>
            <a:endParaRPr lang="en-US" dirty="0"/>
          </a:p>
        </p:txBody>
      </p:sp>
      <p:sp>
        <p:nvSpPr>
          <p:cNvPr id="3" name="Content Placeholder 2"/>
          <p:cNvSpPr>
            <a:spLocks noGrp="1"/>
          </p:cNvSpPr>
          <p:nvPr>
            <p:ph sz="quarter" idx="1"/>
          </p:nvPr>
        </p:nvSpPr>
        <p:spPr/>
        <p:txBody>
          <a:bodyPr/>
          <a:lstStyle/>
          <a:p>
            <a:pPr marL="0" indent="0">
              <a:buFont typeface="Calibri" pitchFamily="34" charset="0"/>
              <a:buNone/>
            </a:pPr>
            <a:r>
              <a:rPr lang="en-US" altLang="en-US" dirty="0" smtClean="0"/>
              <a:t>&lt;!DOCTYPE html&gt;</a:t>
            </a:r>
          </a:p>
          <a:p>
            <a:pPr marL="0" indent="0">
              <a:buFont typeface="Calibri" pitchFamily="34" charset="0"/>
              <a:buNone/>
            </a:pPr>
            <a:r>
              <a:rPr lang="en-US" altLang="en-US" dirty="0" smtClean="0"/>
              <a:t>&lt;html&gt;</a:t>
            </a:r>
          </a:p>
          <a:p>
            <a:pPr marL="0" indent="0">
              <a:buFont typeface="Calibri" pitchFamily="34" charset="0"/>
              <a:buNone/>
            </a:pPr>
            <a:r>
              <a:rPr lang="en-US" altLang="en-US" dirty="0" smtClean="0"/>
              <a:t>    &lt;body&gt;</a:t>
            </a:r>
          </a:p>
          <a:p>
            <a:pPr marL="0" indent="0">
              <a:buFont typeface="Calibri" pitchFamily="34" charset="0"/>
              <a:buNone/>
            </a:pPr>
            <a:r>
              <a:rPr lang="en-US" altLang="en-US" dirty="0" smtClean="0"/>
              <a:t>          &lt;script&gt;</a:t>
            </a:r>
          </a:p>
          <a:p>
            <a:pPr marL="0" indent="0">
              <a:buFont typeface="Calibri" pitchFamily="34" charset="0"/>
              <a:buNone/>
            </a:pPr>
            <a:r>
              <a:rPr lang="en-US" altLang="en-US" dirty="0" smtClean="0"/>
              <a:t>	</a:t>
            </a:r>
            <a:r>
              <a:rPr lang="en-US" altLang="en-US" dirty="0" err="1" smtClean="0"/>
              <a:t>document.write</a:t>
            </a:r>
            <a:r>
              <a:rPr lang="en-US" altLang="en-US" dirty="0" smtClean="0"/>
              <a:t>(“Hello, World!!”);</a:t>
            </a:r>
          </a:p>
          <a:p>
            <a:pPr marL="0" indent="0">
              <a:buFont typeface="Calibri" pitchFamily="34" charset="0"/>
              <a:buNone/>
            </a:pPr>
            <a:r>
              <a:rPr lang="en-US" altLang="en-US" dirty="0" smtClean="0"/>
              <a:t>	alert(“Hello, World!!”);</a:t>
            </a:r>
          </a:p>
          <a:p>
            <a:pPr marL="0" indent="0">
              <a:buFont typeface="Calibri" pitchFamily="34" charset="0"/>
              <a:buNone/>
            </a:pPr>
            <a:r>
              <a:rPr lang="en-US" altLang="en-US" dirty="0" smtClean="0"/>
              <a:t>         &lt;/script&gt;</a:t>
            </a:r>
          </a:p>
          <a:p>
            <a:pPr marL="0" indent="0">
              <a:buFont typeface="Calibri" pitchFamily="34" charset="0"/>
              <a:buNone/>
            </a:pPr>
            <a:r>
              <a:rPr lang="en-US" altLang="en-US" dirty="0" smtClean="0"/>
              <a:t>    &lt;/body&gt;</a:t>
            </a:r>
          </a:p>
          <a:p>
            <a:pPr marL="0" indent="0">
              <a:buFont typeface="Calibri" pitchFamily="34" charset="0"/>
              <a:buNone/>
            </a:pPr>
            <a:r>
              <a:rPr lang="en-US" altLang="en-US" dirty="0" smtClean="0"/>
              <a:t>&lt;/html&gt;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tx1"/>
                </a:solidFill>
              </a:rPr>
              <a:t>JavaScript code in a file</a:t>
            </a:r>
            <a:endParaRPr lang="en-US" dirty="0"/>
          </a:p>
        </p:txBody>
      </p:sp>
      <p:sp>
        <p:nvSpPr>
          <p:cNvPr id="3" name="Content Placeholder 2"/>
          <p:cNvSpPr>
            <a:spLocks noGrp="1"/>
          </p:cNvSpPr>
          <p:nvPr>
            <p:ph sz="quarter" idx="1"/>
          </p:nvPr>
        </p:nvSpPr>
        <p:spPr/>
        <p:txBody>
          <a:bodyPr/>
          <a:lstStyle/>
          <a:p>
            <a:pPr>
              <a:spcBef>
                <a:spcPts val="500"/>
              </a:spcBef>
              <a:spcAft>
                <a:spcPts val="500"/>
              </a:spcAft>
              <a:buFont typeface="Wingdings" pitchFamily="2" charset="2"/>
              <a:buChar char="§"/>
            </a:pPr>
            <a:r>
              <a:rPr lang="en-US" altLang="en-US" dirty="0" smtClean="0"/>
              <a:t>The SRC attribute of the &lt;SCRIPT&gt; tag lets you specify a file as the JavaScript source (rather than embedding the JavaScript in the HTML). </a:t>
            </a:r>
          </a:p>
          <a:p>
            <a:pPr>
              <a:spcBef>
                <a:spcPts val="500"/>
              </a:spcBef>
              <a:spcAft>
                <a:spcPts val="500"/>
              </a:spcAft>
              <a:buFont typeface="Wingdings" pitchFamily="2" charset="2"/>
              <a:buChar char="§"/>
            </a:pPr>
            <a:endParaRPr lang="en-US" altLang="en-US" dirty="0" smtClean="0"/>
          </a:p>
          <a:p>
            <a:pPr>
              <a:spcBef>
                <a:spcPts val="500"/>
              </a:spcBef>
              <a:spcAft>
                <a:spcPts val="500"/>
              </a:spcAft>
              <a:buFont typeface="Wingdings" pitchFamily="2" charset="2"/>
              <a:buChar char="§"/>
            </a:pPr>
            <a:r>
              <a:rPr lang="en-US" altLang="en-US" dirty="0" smtClean="0"/>
              <a:t>This attribute is especially useful for sharing functions among many different pages.</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077200" cy="6172200"/>
          </a:xfrm>
        </p:spPr>
        <p:txBody>
          <a:bodyPr/>
          <a:lstStyle/>
          <a:p>
            <a:pPr>
              <a:buNone/>
            </a:pPr>
            <a:r>
              <a:rPr lang="en-US" dirty="0" smtClean="0"/>
              <a:t>Example:</a:t>
            </a:r>
          </a:p>
          <a:p>
            <a:pPr>
              <a:buNone/>
            </a:pPr>
            <a:r>
              <a:rPr lang="en-US" dirty="0" smtClean="0"/>
              <a:t>&lt;!DOCTYPE HTML&gt; </a:t>
            </a:r>
          </a:p>
          <a:p>
            <a:pPr>
              <a:buNone/>
            </a:pPr>
            <a:r>
              <a:rPr lang="en-US" dirty="0" smtClean="0"/>
              <a:t>&lt;html&gt; </a:t>
            </a:r>
          </a:p>
          <a:p>
            <a:pPr>
              <a:buNone/>
            </a:pPr>
            <a:r>
              <a:rPr lang="en-US" dirty="0" smtClean="0"/>
              <a:t>&lt;body&gt;</a:t>
            </a:r>
          </a:p>
          <a:p>
            <a:pPr>
              <a:buNone/>
            </a:pPr>
            <a:r>
              <a:rPr lang="en-US" dirty="0" smtClean="0"/>
              <a:t> &lt;p&gt;Before the script...&lt;/p&gt; </a:t>
            </a:r>
          </a:p>
          <a:p>
            <a:pPr>
              <a:buNone/>
            </a:pPr>
            <a:r>
              <a:rPr lang="en-US" dirty="0" smtClean="0"/>
              <a:t>&lt;script&gt; alert( 'Hello, world!' ); </a:t>
            </a:r>
          </a:p>
          <a:p>
            <a:pPr>
              <a:buNone/>
            </a:pPr>
            <a:r>
              <a:rPr lang="en-US" dirty="0" smtClean="0"/>
              <a:t>&lt;/script&gt;</a:t>
            </a:r>
          </a:p>
          <a:p>
            <a:pPr>
              <a:buNone/>
            </a:pPr>
            <a:r>
              <a:rPr lang="en-US" dirty="0" smtClean="0"/>
              <a:t> &lt;p&gt;...After the script.&lt;/p&gt;</a:t>
            </a:r>
          </a:p>
          <a:p>
            <a:pPr>
              <a:buNone/>
            </a:pPr>
            <a:r>
              <a:rPr lang="en-US" dirty="0" smtClean="0"/>
              <a:t> &lt;/body&gt;</a:t>
            </a:r>
          </a:p>
          <a:p>
            <a:pPr>
              <a:buNone/>
            </a:pPr>
            <a:r>
              <a:rPr lang="en-US" dirty="0" smtClean="0"/>
              <a:t> &lt;/html&gt;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6172200"/>
          </a:xfrm>
        </p:spPr>
        <p:txBody>
          <a:bodyPr>
            <a:normAutofit fontScale="92500" lnSpcReduction="10000"/>
          </a:bodyPr>
          <a:lstStyle/>
          <a:p>
            <a:pPr algn="just">
              <a:buNone/>
            </a:pPr>
            <a:endParaRPr lang="en-US" dirty="0" smtClean="0"/>
          </a:p>
          <a:p>
            <a:pPr algn="just">
              <a:buNone/>
            </a:pPr>
            <a:r>
              <a:rPr lang="en-US" dirty="0" smtClean="0"/>
              <a:t>JavaScript gives web developers a programming language for use in web pages &amp; allows them to do the following: </a:t>
            </a:r>
          </a:p>
          <a:p>
            <a:pPr algn="just">
              <a:buNone/>
            </a:pPr>
            <a:endParaRPr lang="en-US" dirty="0" smtClean="0"/>
          </a:p>
          <a:p>
            <a:pPr algn="just">
              <a:buNone/>
            </a:pPr>
            <a:r>
              <a:rPr lang="en-US" dirty="0" smtClean="0"/>
              <a:t>JavaScript gives HTML designers a programming tool </a:t>
            </a:r>
          </a:p>
          <a:p>
            <a:pPr algn="just">
              <a:buNone/>
            </a:pPr>
            <a:endParaRPr lang="en-US" dirty="0" smtClean="0"/>
          </a:p>
          <a:p>
            <a:pPr algn="just">
              <a:buNone/>
            </a:pPr>
            <a:r>
              <a:rPr lang="en-US" dirty="0" smtClean="0"/>
              <a:t>JavaScript can be used to validate data </a:t>
            </a:r>
          </a:p>
          <a:p>
            <a:pPr algn="just">
              <a:buNone/>
            </a:pPr>
            <a:endParaRPr lang="en-US" dirty="0" smtClean="0"/>
          </a:p>
          <a:p>
            <a:pPr algn="just">
              <a:buNone/>
            </a:pPr>
            <a:r>
              <a:rPr lang="en-US" dirty="0" smtClean="0"/>
              <a:t> JavaScript can read and write HTML elements </a:t>
            </a:r>
          </a:p>
          <a:p>
            <a:pPr algn="just">
              <a:buNone/>
            </a:pPr>
            <a:endParaRPr lang="en-US" dirty="0" smtClean="0"/>
          </a:p>
          <a:p>
            <a:pPr algn="just">
              <a:buNone/>
            </a:pPr>
            <a:r>
              <a:rPr lang="en-US" dirty="0" smtClean="0"/>
              <a:t>Create pop-up windows </a:t>
            </a:r>
          </a:p>
          <a:p>
            <a:pPr algn="just">
              <a:buNone/>
            </a:pPr>
            <a:endParaRPr lang="en-US" dirty="0" smtClean="0"/>
          </a:p>
          <a:p>
            <a:pPr algn="just">
              <a:buNone/>
            </a:pPr>
            <a:r>
              <a:rPr lang="en-US" dirty="0" smtClean="0"/>
              <a:t>Perform mathematical calculations on data </a:t>
            </a:r>
          </a:p>
          <a:p>
            <a:pPr algn="just">
              <a:buNone/>
            </a:pPr>
            <a:endParaRPr lang="en-US" dirty="0" smtClean="0"/>
          </a:p>
          <a:p>
            <a:pPr algn="just">
              <a:buNone/>
            </a:pPr>
            <a:r>
              <a:rPr lang="en-US" dirty="0" smtClean="0"/>
              <a:t>React to events, such as a user rolling over an image or clicking a button </a:t>
            </a:r>
          </a:p>
          <a:p>
            <a:pPr algn="jus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096000"/>
          </a:xfrm>
        </p:spPr>
        <p:txBody>
          <a:bodyPr/>
          <a:lstStyle/>
          <a:p>
            <a:pPr marL="0" indent="0">
              <a:buNone/>
            </a:pPr>
            <a:r>
              <a:rPr lang="en-GB" b="1" u="sng" dirty="0"/>
              <a:t>POPUP BOXES IN JAVASCRIPT </a:t>
            </a:r>
            <a:endParaRPr lang="en-GB" b="1" u="sng" dirty="0" smtClean="0"/>
          </a:p>
          <a:p>
            <a:pPr marL="0" indent="0">
              <a:buNone/>
            </a:pPr>
            <a:endParaRPr lang="en-GB" b="1" dirty="0" smtClean="0"/>
          </a:p>
          <a:p>
            <a:pPr marL="0" indent="0">
              <a:buNone/>
            </a:pPr>
            <a:r>
              <a:rPr lang="en-GB" b="1" dirty="0" smtClean="0"/>
              <a:t>alert</a:t>
            </a:r>
            <a:r>
              <a:rPr lang="en-GB" b="1" dirty="0"/>
              <a:t>(“string”) </a:t>
            </a:r>
            <a:r>
              <a:rPr lang="en-GB" dirty="0"/>
              <a:t>opens box containing the message </a:t>
            </a:r>
            <a:endParaRPr lang="en-GB" dirty="0" smtClean="0"/>
          </a:p>
          <a:p>
            <a:pPr marL="0" indent="0">
              <a:buNone/>
            </a:pPr>
            <a:endParaRPr lang="en-GB" dirty="0" smtClean="0"/>
          </a:p>
          <a:p>
            <a:pPr marL="0" indent="0">
              <a:buNone/>
            </a:pPr>
            <a:r>
              <a:rPr lang="en-GB" b="1" dirty="0" smtClean="0"/>
              <a:t>confirm</a:t>
            </a:r>
            <a:r>
              <a:rPr lang="en-GB" b="1" dirty="0"/>
              <a:t>(“string”) </a:t>
            </a:r>
            <a:r>
              <a:rPr lang="en-GB" dirty="0"/>
              <a:t>displays a message box with OK and CANCEL buttons </a:t>
            </a:r>
            <a:endParaRPr lang="en-GB" dirty="0" smtClean="0"/>
          </a:p>
          <a:p>
            <a:pPr marL="0" indent="0">
              <a:buNone/>
            </a:pPr>
            <a:endParaRPr lang="en-GB" dirty="0" smtClean="0"/>
          </a:p>
          <a:p>
            <a:pPr marL="0" indent="0">
              <a:buNone/>
            </a:pPr>
            <a:r>
              <a:rPr lang="en-GB" b="1" dirty="0" smtClean="0"/>
              <a:t>prompt</a:t>
            </a:r>
            <a:r>
              <a:rPr lang="en-GB" b="1" dirty="0"/>
              <a:t>(“string”) </a:t>
            </a:r>
            <a:r>
              <a:rPr lang="en-GB" dirty="0"/>
              <a:t>displays a prompt window with field for the user to enter a text string </a:t>
            </a:r>
          </a:p>
        </p:txBody>
      </p:sp>
    </p:spTree>
    <p:extLst>
      <p:ext uri="{BB962C8B-B14F-4D97-AF65-F5344CB8AC3E}">
        <p14:creationId xmlns:p14="http://schemas.microsoft.com/office/powerpoint/2010/main" val="3140172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153400" cy="6172200"/>
          </a:xfrm>
        </p:spPr>
        <p:txBody>
          <a:bodyPr/>
          <a:lstStyle/>
          <a:p>
            <a:pPr marL="0" indent="0">
              <a:buNone/>
            </a:pPr>
            <a:r>
              <a:rPr lang="en-GB" dirty="0"/>
              <a:t>Example: </a:t>
            </a:r>
          </a:p>
          <a:p>
            <a:pPr marL="0" indent="0">
              <a:buNone/>
            </a:pPr>
            <a:endParaRPr lang="en-GB" dirty="0"/>
          </a:p>
        </p:txBody>
      </p:sp>
      <p:sp>
        <p:nvSpPr>
          <p:cNvPr id="4" name="Rectangle 3"/>
          <p:cNvSpPr/>
          <p:nvPr/>
        </p:nvSpPr>
        <p:spPr>
          <a:xfrm>
            <a:off x="762000" y="1066800"/>
            <a:ext cx="7772400" cy="3970318"/>
          </a:xfrm>
          <a:prstGeom prst="rect">
            <a:avLst/>
          </a:prstGeom>
        </p:spPr>
        <p:txBody>
          <a:bodyPr wrap="square">
            <a:spAutoFit/>
          </a:bodyPr>
          <a:lstStyle/>
          <a:p>
            <a:r>
              <a:rPr lang="en-GB" dirty="0"/>
              <a:t>&lt;html&gt; </a:t>
            </a:r>
          </a:p>
          <a:p>
            <a:r>
              <a:rPr lang="en-GB" dirty="0"/>
              <a:t>&lt;head&gt; </a:t>
            </a:r>
          </a:p>
          <a:p>
            <a:r>
              <a:rPr lang="en-GB" dirty="0"/>
              <a:t>&lt;script language="</a:t>
            </a:r>
            <a:r>
              <a:rPr lang="en-GB" dirty="0" err="1"/>
              <a:t>javascript</a:t>
            </a:r>
            <a:r>
              <a:rPr lang="en-GB" dirty="0"/>
              <a:t>"&gt; </a:t>
            </a:r>
          </a:p>
          <a:p>
            <a:r>
              <a:rPr lang="en-GB" dirty="0"/>
              <a:t>function </a:t>
            </a:r>
            <a:r>
              <a:rPr lang="en-GB" dirty="0" err="1"/>
              <a:t>show_alert</a:t>
            </a:r>
            <a:r>
              <a:rPr lang="en-GB" dirty="0"/>
              <a:t>() </a:t>
            </a:r>
          </a:p>
          <a:p>
            <a:r>
              <a:rPr lang="en-GB" dirty="0"/>
              <a:t>{ </a:t>
            </a:r>
          </a:p>
          <a:p>
            <a:r>
              <a:rPr lang="en-GB" dirty="0"/>
              <a:t>alert("Hi! This is alert box!!"); </a:t>
            </a:r>
          </a:p>
          <a:p>
            <a:r>
              <a:rPr lang="en-GB" dirty="0"/>
              <a:t>} </a:t>
            </a:r>
          </a:p>
          <a:p>
            <a:r>
              <a:rPr lang="en-GB" dirty="0"/>
              <a:t>&lt;/script&gt; </a:t>
            </a:r>
          </a:p>
          <a:p>
            <a:r>
              <a:rPr lang="en-GB" dirty="0"/>
              <a:t>&lt;/head&gt; </a:t>
            </a:r>
          </a:p>
          <a:p>
            <a:r>
              <a:rPr lang="en-GB" dirty="0"/>
              <a:t>&lt;body&gt; </a:t>
            </a:r>
          </a:p>
          <a:p>
            <a:r>
              <a:rPr lang="en-GB" dirty="0"/>
              <a:t>&lt;input type="</a:t>
            </a:r>
            <a:r>
              <a:rPr lang="en-GB" dirty="0" err="1" smtClean="0"/>
              <a:t>button"onclick</a:t>
            </a:r>
            <a:r>
              <a:rPr lang="en-GB" dirty="0"/>
              <a:t>="</a:t>
            </a:r>
            <a:r>
              <a:rPr lang="en-GB" dirty="0" err="1"/>
              <a:t>show_alert</a:t>
            </a:r>
            <a:r>
              <a:rPr lang="en-GB" dirty="0"/>
              <a:t>()" value=“</a:t>
            </a:r>
            <a:r>
              <a:rPr lang="en-GB" dirty="0" smtClean="0"/>
              <a:t>Display alert </a:t>
            </a:r>
            <a:r>
              <a:rPr lang="en-GB" dirty="0"/>
              <a:t>box" &gt; &lt;/input&gt; </a:t>
            </a:r>
          </a:p>
          <a:p>
            <a:r>
              <a:rPr lang="en-GB" dirty="0"/>
              <a:t>&lt;/body&gt; </a:t>
            </a:r>
          </a:p>
          <a:p>
            <a:r>
              <a:rPr lang="en-GB" dirty="0"/>
              <a:t>&lt;/html&gt;</a:t>
            </a:r>
          </a:p>
        </p:txBody>
      </p:sp>
    </p:spTree>
    <p:extLst>
      <p:ext uri="{BB962C8B-B14F-4D97-AF65-F5344CB8AC3E}">
        <p14:creationId xmlns:p14="http://schemas.microsoft.com/office/powerpoint/2010/main" val="3148033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82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606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711952"/>
          </a:xfrm>
        </p:spPr>
        <p:txBody>
          <a:bodyPr>
            <a:noAutofit/>
          </a:bodyPr>
          <a:lstStyle/>
          <a:p>
            <a:pPr marL="0" indent="0">
              <a:buNone/>
            </a:pPr>
            <a:r>
              <a:rPr lang="en-IN" sz="1600" b="1" dirty="0" smtClean="0"/>
              <a:t>Confirm(“string”)</a:t>
            </a:r>
            <a:endParaRPr lang="en-GB" sz="1600" b="1" dirty="0" smtClean="0"/>
          </a:p>
          <a:p>
            <a:pPr marL="0" indent="0">
              <a:buNone/>
            </a:pPr>
            <a:r>
              <a:rPr lang="en-GB" sz="1600" dirty="0" smtClean="0"/>
              <a:t>&lt;!</a:t>
            </a:r>
            <a:r>
              <a:rPr lang="en-GB" sz="1600" dirty="0"/>
              <a:t>DOCTYPE html&gt;</a:t>
            </a:r>
          </a:p>
          <a:p>
            <a:pPr marL="0" indent="0">
              <a:buNone/>
            </a:pPr>
            <a:r>
              <a:rPr lang="en-GB" sz="1600" dirty="0"/>
              <a:t>&lt;html&gt;</a:t>
            </a:r>
          </a:p>
          <a:p>
            <a:pPr marL="0" indent="0">
              <a:buNone/>
            </a:pPr>
            <a:r>
              <a:rPr lang="en-GB" sz="1600" dirty="0"/>
              <a:t>&lt;body&gt;</a:t>
            </a:r>
          </a:p>
          <a:p>
            <a:pPr marL="0" indent="0">
              <a:buNone/>
            </a:pPr>
            <a:r>
              <a:rPr lang="en-GB" sz="1600" dirty="0" smtClean="0"/>
              <a:t>&lt;</a:t>
            </a:r>
            <a:r>
              <a:rPr lang="en-GB" sz="1600" dirty="0"/>
              <a:t>h2&gt;JavaScript Confirm Box&lt;/h2</a:t>
            </a:r>
            <a:r>
              <a:rPr lang="en-GB" sz="1600" dirty="0" smtClean="0"/>
              <a:t>&gt;</a:t>
            </a:r>
            <a:endParaRPr lang="en-GB" sz="1600" dirty="0"/>
          </a:p>
          <a:p>
            <a:pPr marL="0" indent="0">
              <a:buNone/>
            </a:pPr>
            <a:r>
              <a:rPr lang="en-GB" sz="1600" dirty="0"/>
              <a:t>&lt;button </a:t>
            </a:r>
            <a:r>
              <a:rPr lang="en-GB" sz="1600" dirty="0" err="1"/>
              <a:t>onclick</a:t>
            </a:r>
            <a:r>
              <a:rPr lang="en-GB" sz="1600" dirty="0"/>
              <a:t>="</a:t>
            </a:r>
            <a:r>
              <a:rPr lang="en-GB" sz="1600" dirty="0" err="1"/>
              <a:t>myFunction</a:t>
            </a:r>
            <a:r>
              <a:rPr lang="en-GB" sz="1600" dirty="0"/>
              <a:t>()"&gt;Try it&lt;/button&gt;</a:t>
            </a:r>
          </a:p>
          <a:p>
            <a:pPr marL="0" indent="0">
              <a:buNone/>
            </a:pPr>
            <a:r>
              <a:rPr lang="en-GB" sz="1600" dirty="0" smtClean="0"/>
              <a:t>&lt;</a:t>
            </a:r>
            <a:r>
              <a:rPr lang="en-GB" sz="1600" dirty="0"/>
              <a:t>p id="demo"&gt;&lt;/p&gt;</a:t>
            </a:r>
          </a:p>
          <a:p>
            <a:pPr marL="0" indent="0">
              <a:buNone/>
            </a:pPr>
            <a:r>
              <a:rPr lang="en-GB" sz="1600" dirty="0" smtClean="0"/>
              <a:t>&lt;</a:t>
            </a:r>
            <a:r>
              <a:rPr lang="en-GB" sz="1600" dirty="0"/>
              <a:t>script&gt;</a:t>
            </a:r>
          </a:p>
          <a:p>
            <a:pPr marL="0" indent="0">
              <a:buNone/>
            </a:pPr>
            <a:r>
              <a:rPr lang="en-GB" sz="1600" dirty="0"/>
              <a:t>function </a:t>
            </a:r>
            <a:r>
              <a:rPr lang="en-GB" sz="1600" dirty="0" err="1"/>
              <a:t>myFunction</a:t>
            </a:r>
            <a:r>
              <a:rPr lang="en-GB" sz="1600" dirty="0"/>
              <a:t>() {</a:t>
            </a:r>
          </a:p>
          <a:p>
            <a:pPr marL="0" indent="0">
              <a:buNone/>
            </a:pPr>
            <a:r>
              <a:rPr lang="en-GB" sz="1600" dirty="0"/>
              <a:t>  </a:t>
            </a:r>
            <a:r>
              <a:rPr lang="en-GB" sz="1600" dirty="0" err="1"/>
              <a:t>var</a:t>
            </a:r>
            <a:r>
              <a:rPr lang="en-GB" sz="1600" dirty="0"/>
              <a:t> txt;</a:t>
            </a:r>
          </a:p>
          <a:p>
            <a:pPr marL="0" indent="0">
              <a:buNone/>
            </a:pPr>
            <a:r>
              <a:rPr lang="en-GB" sz="1600" dirty="0"/>
              <a:t>  if (confirm("Press a button!")) {</a:t>
            </a:r>
          </a:p>
          <a:p>
            <a:pPr marL="0" indent="0">
              <a:buNone/>
            </a:pPr>
            <a:r>
              <a:rPr lang="en-GB" sz="1600" dirty="0"/>
              <a:t>    txt = "You pressed OK!";</a:t>
            </a:r>
          </a:p>
          <a:p>
            <a:pPr marL="0" indent="0">
              <a:buNone/>
            </a:pPr>
            <a:r>
              <a:rPr lang="en-GB" sz="1600" dirty="0"/>
              <a:t>  } else {</a:t>
            </a:r>
          </a:p>
          <a:p>
            <a:pPr marL="0" indent="0">
              <a:buNone/>
            </a:pPr>
            <a:r>
              <a:rPr lang="en-GB" sz="1600" dirty="0"/>
              <a:t>    txt = "You pressed Cancel!";</a:t>
            </a:r>
          </a:p>
          <a:p>
            <a:pPr marL="0" indent="0">
              <a:buNone/>
            </a:pPr>
            <a:r>
              <a:rPr lang="en-GB" sz="1600" dirty="0"/>
              <a:t>  }</a:t>
            </a:r>
          </a:p>
          <a:p>
            <a:pPr marL="0" indent="0">
              <a:buNone/>
            </a:pPr>
            <a:r>
              <a:rPr lang="en-GB" sz="1600" dirty="0"/>
              <a:t>  </a:t>
            </a:r>
            <a:r>
              <a:rPr lang="en-GB" sz="1600" dirty="0" err="1"/>
              <a:t>document.getElementById</a:t>
            </a:r>
            <a:r>
              <a:rPr lang="en-GB" sz="1600" dirty="0"/>
              <a:t>("demo").</a:t>
            </a:r>
            <a:r>
              <a:rPr lang="en-GB" sz="1600" dirty="0" err="1"/>
              <a:t>innerHTML</a:t>
            </a:r>
            <a:r>
              <a:rPr lang="en-GB" sz="1600" dirty="0"/>
              <a:t> = txt;</a:t>
            </a:r>
          </a:p>
          <a:p>
            <a:pPr marL="0" indent="0">
              <a:buNone/>
            </a:pPr>
            <a:r>
              <a:rPr lang="en-GB" sz="1600" dirty="0"/>
              <a:t>}</a:t>
            </a:r>
          </a:p>
          <a:p>
            <a:pPr marL="0" indent="0">
              <a:buNone/>
            </a:pPr>
            <a:r>
              <a:rPr lang="en-GB" sz="1600" dirty="0"/>
              <a:t>&lt;/script&gt;</a:t>
            </a:r>
          </a:p>
          <a:p>
            <a:pPr marL="0" indent="0">
              <a:buNone/>
            </a:pPr>
            <a:r>
              <a:rPr lang="en-GB" sz="1600" dirty="0" smtClean="0"/>
              <a:t>&lt;/</a:t>
            </a:r>
            <a:r>
              <a:rPr lang="en-GB" sz="1600" dirty="0"/>
              <a:t>body&gt;</a:t>
            </a:r>
          </a:p>
          <a:p>
            <a:pPr marL="0" indent="0">
              <a:buNone/>
            </a:pPr>
            <a:r>
              <a:rPr lang="en-GB" sz="1600" dirty="0"/>
              <a:t>&lt;/html&gt;</a:t>
            </a:r>
          </a:p>
          <a:p>
            <a:endParaRPr lang="en-GB" sz="1600" dirty="0"/>
          </a:p>
        </p:txBody>
      </p:sp>
    </p:spTree>
    <p:extLst>
      <p:ext uri="{BB962C8B-B14F-4D97-AF65-F5344CB8AC3E}">
        <p14:creationId xmlns:p14="http://schemas.microsoft.com/office/powerpoint/2010/main" val="4062947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590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91000" cy="563562"/>
          </a:xfrm>
        </p:spPr>
        <p:txBody>
          <a:bodyPr>
            <a:normAutofit fontScale="90000"/>
          </a:bodyPr>
          <a:lstStyle/>
          <a:p>
            <a:pPr marL="0" indent="0"/>
            <a:r>
              <a:rPr lang="en-GB" dirty="0"/>
              <a:t/>
            </a:r>
            <a:br>
              <a:rPr lang="en-GB" dirty="0"/>
            </a:br>
            <a:r>
              <a:rPr lang="en-GB" b="1" dirty="0"/>
              <a:t>prompt(“string”) </a:t>
            </a:r>
            <a:endParaRPr lang="en-GB" dirty="0"/>
          </a:p>
        </p:txBody>
      </p:sp>
      <p:sp>
        <p:nvSpPr>
          <p:cNvPr id="3" name="Content Placeholder 2"/>
          <p:cNvSpPr>
            <a:spLocks noGrp="1"/>
          </p:cNvSpPr>
          <p:nvPr>
            <p:ph sz="quarter" idx="1"/>
          </p:nvPr>
        </p:nvSpPr>
        <p:spPr>
          <a:xfrm>
            <a:off x="381000" y="990600"/>
            <a:ext cx="8229600" cy="5562600"/>
          </a:xfrm>
        </p:spPr>
        <p:txBody>
          <a:bodyPr>
            <a:normAutofit fontScale="92500" lnSpcReduction="10000"/>
          </a:bodyPr>
          <a:lstStyle/>
          <a:p>
            <a:pPr marL="0" indent="0">
              <a:buNone/>
            </a:pPr>
            <a:r>
              <a:rPr lang="en-GB" dirty="0"/>
              <a:t>&lt;!DOCTYPE html&gt;</a:t>
            </a:r>
          </a:p>
          <a:p>
            <a:pPr marL="0" indent="0">
              <a:buNone/>
            </a:pPr>
            <a:r>
              <a:rPr lang="en-GB" dirty="0"/>
              <a:t>&lt;html&gt;</a:t>
            </a:r>
          </a:p>
          <a:p>
            <a:pPr marL="0" indent="0">
              <a:buNone/>
            </a:pPr>
            <a:r>
              <a:rPr lang="en-GB" dirty="0"/>
              <a:t>&lt;body&gt;</a:t>
            </a:r>
          </a:p>
          <a:p>
            <a:pPr marL="0" indent="0">
              <a:buNone/>
            </a:pPr>
            <a:r>
              <a:rPr lang="en-GB" dirty="0" smtClean="0"/>
              <a:t>&lt;</a:t>
            </a:r>
            <a:r>
              <a:rPr lang="en-GB" dirty="0"/>
              <a:t>h2&gt;JavaScript Prompt&lt;/h2&gt;</a:t>
            </a:r>
          </a:p>
          <a:p>
            <a:pPr marL="0" indent="0">
              <a:buNone/>
            </a:pPr>
            <a:r>
              <a:rPr lang="en-GB" dirty="0" smtClean="0"/>
              <a:t>&lt;</a:t>
            </a:r>
            <a:r>
              <a:rPr lang="en-GB" dirty="0"/>
              <a:t>button </a:t>
            </a:r>
            <a:r>
              <a:rPr lang="en-GB" dirty="0" err="1"/>
              <a:t>onclick</a:t>
            </a:r>
            <a:r>
              <a:rPr lang="en-GB" dirty="0"/>
              <a:t>="</a:t>
            </a:r>
            <a:r>
              <a:rPr lang="en-GB" dirty="0" err="1"/>
              <a:t>myFunction</a:t>
            </a:r>
            <a:r>
              <a:rPr lang="en-GB" dirty="0"/>
              <a:t>()"&gt;Try it&lt;/button&gt;</a:t>
            </a:r>
          </a:p>
          <a:p>
            <a:pPr marL="0" indent="0">
              <a:buNone/>
            </a:pPr>
            <a:r>
              <a:rPr lang="en-GB" dirty="0" smtClean="0"/>
              <a:t>&lt;</a:t>
            </a:r>
            <a:r>
              <a:rPr lang="en-GB" dirty="0"/>
              <a:t>p id="demo"&gt;&lt;/p</a:t>
            </a:r>
            <a:r>
              <a:rPr lang="en-GB" dirty="0" smtClean="0"/>
              <a:t>&gt;</a:t>
            </a:r>
          </a:p>
          <a:p>
            <a:pPr marL="0" indent="0">
              <a:buNone/>
            </a:pPr>
            <a:r>
              <a:rPr lang="en-GB" dirty="0"/>
              <a:t>&lt;script&gt;</a:t>
            </a:r>
          </a:p>
          <a:p>
            <a:pPr marL="0" indent="0">
              <a:buNone/>
            </a:pPr>
            <a:r>
              <a:rPr lang="en-GB" dirty="0"/>
              <a:t>function </a:t>
            </a:r>
            <a:r>
              <a:rPr lang="en-GB" dirty="0" err="1"/>
              <a:t>myFunction</a:t>
            </a:r>
            <a:r>
              <a:rPr lang="en-GB" dirty="0" smtClean="0"/>
              <a:t>() </a:t>
            </a:r>
            <a:r>
              <a:rPr lang="en-GB" dirty="0"/>
              <a:t>{</a:t>
            </a:r>
          </a:p>
          <a:p>
            <a:pPr marL="0" indent="0">
              <a:buNone/>
            </a:pPr>
            <a:r>
              <a:rPr lang="en-GB" dirty="0"/>
              <a:t>  let text;</a:t>
            </a:r>
          </a:p>
          <a:p>
            <a:pPr marL="0" indent="0">
              <a:buNone/>
            </a:pPr>
            <a:r>
              <a:rPr lang="en-GB" dirty="0"/>
              <a:t>let person = prompt("Please enter your name:", "Harry Potter");</a:t>
            </a:r>
          </a:p>
          <a:p>
            <a:pPr marL="0" indent="0">
              <a:buNone/>
            </a:pPr>
            <a:r>
              <a:rPr lang="en-GB" dirty="0"/>
              <a:t>  if (person == null || person == "") {</a:t>
            </a:r>
          </a:p>
          <a:p>
            <a:pPr marL="0" indent="0">
              <a:buNone/>
            </a:pPr>
            <a:r>
              <a:rPr lang="en-GB" dirty="0"/>
              <a:t>    text = "User cancelled the prompt.";</a:t>
            </a:r>
          </a:p>
          <a:p>
            <a:pPr marL="0" indent="0">
              <a:buNone/>
            </a:pPr>
            <a:r>
              <a:rPr lang="en-GB" dirty="0"/>
              <a:t>  } else {</a:t>
            </a:r>
          </a:p>
        </p:txBody>
      </p:sp>
    </p:spTree>
    <p:extLst>
      <p:ext uri="{BB962C8B-B14F-4D97-AF65-F5344CB8AC3E}">
        <p14:creationId xmlns:p14="http://schemas.microsoft.com/office/powerpoint/2010/main" val="349744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019800"/>
          </a:xfrm>
        </p:spPr>
        <p:txBody>
          <a:bodyPr/>
          <a:lstStyle/>
          <a:p>
            <a:pPr marL="0" indent="0">
              <a:buNone/>
            </a:pPr>
            <a:r>
              <a:rPr lang="en-GB" dirty="0"/>
              <a:t>text = "Hello " + person + "! How are you today?";</a:t>
            </a:r>
          </a:p>
          <a:p>
            <a:pPr marL="0" indent="0">
              <a:buNone/>
            </a:pPr>
            <a:r>
              <a:rPr lang="en-GB" dirty="0"/>
              <a:t>  }</a:t>
            </a:r>
          </a:p>
          <a:p>
            <a:pPr marL="0" indent="0">
              <a:buNone/>
            </a:pPr>
            <a:r>
              <a:rPr lang="en-GB" dirty="0"/>
              <a:t>  </a:t>
            </a:r>
            <a:r>
              <a:rPr lang="en-GB" dirty="0" err="1"/>
              <a:t>document.getElementById</a:t>
            </a:r>
            <a:r>
              <a:rPr lang="en-GB" dirty="0"/>
              <a:t>("demo").</a:t>
            </a:r>
            <a:r>
              <a:rPr lang="en-GB" dirty="0" err="1"/>
              <a:t>innerHTML</a:t>
            </a:r>
            <a:r>
              <a:rPr lang="en-GB" dirty="0"/>
              <a:t> = text;</a:t>
            </a:r>
          </a:p>
          <a:p>
            <a:pPr marL="0" indent="0">
              <a:buNone/>
            </a:pPr>
            <a:r>
              <a:rPr lang="en-GB" dirty="0"/>
              <a:t>}</a:t>
            </a:r>
          </a:p>
          <a:p>
            <a:pPr marL="0" indent="0">
              <a:buNone/>
            </a:pPr>
            <a:r>
              <a:rPr lang="en-GB" dirty="0"/>
              <a:t>&lt;/script&gt;</a:t>
            </a:r>
          </a:p>
          <a:p>
            <a:pPr marL="0" indent="0">
              <a:buNone/>
            </a:pPr>
            <a:r>
              <a:rPr lang="en-GB" dirty="0" smtClean="0"/>
              <a:t>&lt;/</a:t>
            </a:r>
            <a:r>
              <a:rPr lang="en-GB" dirty="0"/>
              <a:t>body&gt;</a:t>
            </a:r>
          </a:p>
          <a:p>
            <a:pPr marL="0" indent="0">
              <a:buNone/>
            </a:pPr>
            <a:r>
              <a:rPr lang="en-GB" dirty="0"/>
              <a:t>&lt;/html&gt;</a:t>
            </a:r>
          </a:p>
          <a:p>
            <a:pPr marL="0" indent="0">
              <a:buNone/>
            </a:pPr>
            <a:endParaRPr lang="en-GB" dirty="0"/>
          </a:p>
        </p:txBody>
      </p:sp>
      <p:pic>
        <p:nvPicPr>
          <p:cNvPr id="3074" name="Picture 2" descr="C:\Users\mounika\Desktop\Priya\prom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05200"/>
            <a:ext cx="7628116"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241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mounika\Desktop\Priya\promp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1153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809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305800" cy="5867400"/>
          </a:xfrm>
        </p:spPr>
        <p:txBody>
          <a:bodyPr/>
          <a:lstStyle/>
          <a:p>
            <a:pPr marL="0" indent="0">
              <a:buNone/>
            </a:pPr>
            <a:r>
              <a:rPr lang="en-GB" b="1" dirty="0"/>
              <a:t>JavaScript Programming Elements </a:t>
            </a:r>
            <a:endParaRPr lang="en-GB" b="1" dirty="0" smtClean="0"/>
          </a:p>
          <a:p>
            <a:pPr marL="0" indent="0">
              <a:buNone/>
            </a:pPr>
            <a:endParaRPr lang="en-GB" dirty="0" smtClean="0"/>
          </a:p>
          <a:p>
            <a:pPr marL="0" indent="0">
              <a:buNone/>
            </a:pPr>
            <a:r>
              <a:rPr lang="en-GB" dirty="0" smtClean="0"/>
              <a:t>• </a:t>
            </a:r>
            <a:r>
              <a:rPr lang="en-GB" dirty="0"/>
              <a:t>Variables, </a:t>
            </a:r>
            <a:r>
              <a:rPr lang="en-GB" dirty="0" err="1" smtClean="0"/>
              <a:t>datatypes</a:t>
            </a:r>
            <a:r>
              <a:rPr lang="en-GB" dirty="0" smtClean="0"/>
              <a:t> , </a:t>
            </a:r>
            <a:r>
              <a:rPr lang="en-GB" dirty="0"/>
              <a:t>operators </a:t>
            </a:r>
            <a:endParaRPr lang="en-GB" dirty="0" smtClean="0"/>
          </a:p>
          <a:p>
            <a:pPr marL="0" indent="0">
              <a:buNone/>
            </a:pPr>
            <a:r>
              <a:rPr lang="en-GB" dirty="0" smtClean="0"/>
              <a:t>• Statements</a:t>
            </a:r>
          </a:p>
          <a:p>
            <a:pPr marL="0" indent="0">
              <a:buNone/>
            </a:pPr>
            <a:r>
              <a:rPr lang="en-GB" dirty="0" smtClean="0"/>
              <a:t>• </a:t>
            </a:r>
            <a:r>
              <a:rPr lang="en-GB" dirty="0"/>
              <a:t>Arrays </a:t>
            </a:r>
            <a:endParaRPr lang="en-GB" dirty="0" smtClean="0"/>
          </a:p>
          <a:p>
            <a:pPr marL="0" indent="0">
              <a:buNone/>
            </a:pPr>
            <a:r>
              <a:rPr lang="en-GB" dirty="0" smtClean="0"/>
              <a:t>• </a:t>
            </a:r>
            <a:r>
              <a:rPr lang="en-GB" dirty="0"/>
              <a:t>Functions </a:t>
            </a:r>
            <a:endParaRPr lang="en-GB" dirty="0" smtClean="0"/>
          </a:p>
          <a:p>
            <a:pPr marL="0" indent="0">
              <a:buNone/>
            </a:pPr>
            <a:r>
              <a:rPr lang="en-GB" dirty="0" smtClean="0"/>
              <a:t>• </a:t>
            </a:r>
            <a:r>
              <a:rPr lang="en-GB" dirty="0"/>
              <a:t>Objects in JavaScript </a:t>
            </a:r>
            <a:endParaRPr lang="en-GB" dirty="0" smtClean="0"/>
          </a:p>
          <a:p>
            <a:pPr marL="0" indent="0">
              <a:buNone/>
            </a:pPr>
            <a:r>
              <a:rPr lang="en-GB" dirty="0" smtClean="0"/>
              <a:t>• </a:t>
            </a:r>
            <a:r>
              <a:rPr lang="en-GB" dirty="0"/>
              <a:t>Exception Handling </a:t>
            </a:r>
            <a:endParaRPr lang="en-GB" dirty="0" smtClean="0"/>
          </a:p>
          <a:p>
            <a:pPr marL="0" indent="0">
              <a:buNone/>
            </a:pPr>
            <a:r>
              <a:rPr lang="en-GB" dirty="0" smtClean="0"/>
              <a:t>• </a:t>
            </a:r>
            <a:r>
              <a:rPr lang="en-GB" dirty="0"/>
              <a:t>Events </a:t>
            </a:r>
            <a:endParaRPr lang="en-GB" dirty="0" smtClean="0"/>
          </a:p>
          <a:p>
            <a:pPr marL="0" indent="0">
              <a:buNone/>
            </a:pPr>
            <a:r>
              <a:rPr lang="en-GB" dirty="0" smtClean="0"/>
              <a:t>• </a:t>
            </a:r>
            <a:r>
              <a:rPr lang="en-GB" dirty="0"/>
              <a:t>Dynamic HTML with JavaScript</a:t>
            </a:r>
          </a:p>
        </p:txBody>
      </p:sp>
    </p:spTree>
    <p:extLst>
      <p:ext uri="{BB962C8B-B14F-4D97-AF65-F5344CB8AC3E}">
        <p14:creationId xmlns:p14="http://schemas.microsoft.com/office/powerpoint/2010/main" val="855282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229600" cy="5867400"/>
          </a:xfrm>
        </p:spPr>
        <p:txBody>
          <a:bodyPr/>
          <a:lstStyle/>
          <a:p>
            <a:pPr marL="0" indent="0">
              <a:buNone/>
            </a:pPr>
            <a:r>
              <a:rPr lang="en-GB" dirty="0"/>
              <a:t>VARIABLES </a:t>
            </a:r>
            <a:endParaRPr lang="en-GB" dirty="0" smtClean="0"/>
          </a:p>
          <a:p>
            <a:r>
              <a:rPr lang="en-GB" dirty="0" smtClean="0"/>
              <a:t>A </a:t>
            </a:r>
            <a:r>
              <a:rPr lang="en-GB" dirty="0"/>
              <a:t>variable is a name assigned to computer memory location to store data</a:t>
            </a:r>
            <a:r>
              <a:rPr lang="en-GB" dirty="0" smtClean="0"/>
              <a:t>.</a:t>
            </a:r>
          </a:p>
          <a:p>
            <a:r>
              <a:rPr lang="en-GB" dirty="0" smtClean="0"/>
              <a:t> </a:t>
            </a:r>
            <a:r>
              <a:rPr lang="en-GB" dirty="0"/>
              <a:t>As the name suggests, the value of the variable can vary, as the program </a:t>
            </a:r>
            <a:r>
              <a:rPr lang="en-GB" dirty="0" smtClean="0"/>
              <a:t>runs.</a:t>
            </a:r>
          </a:p>
          <a:p>
            <a:r>
              <a:rPr lang="en-GB" dirty="0" smtClean="0"/>
              <a:t>We </a:t>
            </a:r>
            <a:r>
              <a:rPr lang="en-GB" dirty="0"/>
              <a:t>can create a variable with the </a:t>
            </a:r>
            <a:r>
              <a:rPr lang="en-GB" dirty="0" err="1"/>
              <a:t>var</a:t>
            </a:r>
            <a:r>
              <a:rPr lang="en-GB" dirty="0"/>
              <a:t> </a:t>
            </a:r>
            <a:r>
              <a:rPr lang="en-GB" dirty="0" smtClean="0"/>
              <a:t>statement</a:t>
            </a:r>
          </a:p>
          <a:p>
            <a:pPr marL="0" indent="0">
              <a:buNone/>
            </a:pPr>
            <a:endParaRPr lang="en-GB" dirty="0" smtClean="0"/>
          </a:p>
          <a:p>
            <a:pPr marL="0" indent="0">
              <a:buNone/>
            </a:pPr>
            <a:r>
              <a:rPr lang="en-GB" dirty="0"/>
              <a:t>	</a:t>
            </a:r>
            <a:r>
              <a:rPr lang="en-GB" dirty="0" err="1" smtClean="0"/>
              <a:t>var</a:t>
            </a:r>
            <a:r>
              <a:rPr lang="en-GB" dirty="0" smtClean="0"/>
              <a:t> </a:t>
            </a:r>
            <a:r>
              <a:rPr lang="en-GB" dirty="0"/>
              <a:t>&lt;</a:t>
            </a:r>
            <a:r>
              <a:rPr lang="en-GB" dirty="0" err="1"/>
              <a:t>variablename</a:t>
            </a:r>
            <a:r>
              <a:rPr lang="en-GB" dirty="0"/>
              <a:t>&gt; = &lt;some value</a:t>
            </a:r>
            <a:r>
              <a:rPr lang="en-GB" dirty="0" smtClean="0"/>
              <a:t>&gt;;</a:t>
            </a:r>
          </a:p>
          <a:p>
            <a:pPr marL="0" indent="0">
              <a:buNone/>
            </a:pPr>
            <a:r>
              <a:rPr lang="en-GB" dirty="0"/>
              <a:t>Example: </a:t>
            </a:r>
            <a:endParaRPr lang="en-GB" dirty="0" smtClean="0"/>
          </a:p>
          <a:p>
            <a:pPr marL="0" indent="0">
              <a:buNone/>
            </a:pPr>
            <a:r>
              <a:rPr lang="en-GB" dirty="0" err="1" smtClean="0"/>
              <a:t>var</a:t>
            </a:r>
            <a:r>
              <a:rPr lang="en-GB" dirty="0" smtClean="0"/>
              <a:t> </a:t>
            </a:r>
            <a:r>
              <a:rPr lang="en-GB" dirty="0"/>
              <a:t>sum = 0; </a:t>
            </a:r>
            <a:endParaRPr lang="en-GB" dirty="0" smtClean="0"/>
          </a:p>
          <a:p>
            <a:pPr marL="0" indent="0">
              <a:buNone/>
            </a:pPr>
            <a:r>
              <a:rPr lang="en-GB" dirty="0" err="1" smtClean="0"/>
              <a:t>var</a:t>
            </a:r>
            <a:r>
              <a:rPr lang="en-GB" dirty="0" smtClean="0"/>
              <a:t> </a:t>
            </a:r>
            <a:r>
              <a:rPr lang="en-GB" dirty="0" err="1"/>
              <a:t>str</a:t>
            </a:r>
            <a:r>
              <a:rPr lang="en-GB" dirty="0"/>
              <a:t>; </a:t>
            </a:r>
            <a:endParaRPr lang="en-GB" dirty="0" smtClean="0"/>
          </a:p>
          <a:p>
            <a:pPr marL="0" indent="0">
              <a:buNone/>
            </a:pPr>
            <a:r>
              <a:rPr lang="en-GB" dirty="0" smtClean="0"/>
              <a:t>We </a:t>
            </a:r>
            <a:r>
              <a:rPr lang="en-GB" dirty="0"/>
              <a:t>can initialize a variable like this: </a:t>
            </a:r>
            <a:endParaRPr lang="en-GB" dirty="0" smtClean="0"/>
          </a:p>
          <a:p>
            <a:pPr marL="0" indent="0">
              <a:buNone/>
            </a:pPr>
            <a:r>
              <a:rPr lang="en-GB" dirty="0" err="1" smtClean="0"/>
              <a:t>str</a:t>
            </a:r>
            <a:r>
              <a:rPr lang="en-GB" dirty="0" smtClean="0"/>
              <a:t> </a:t>
            </a:r>
            <a:r>
              <a:rPr lang="en-GB" dirty="0"/>
              <a:t>= “hello”; </a:t>
            </a:r>
          </a:p>
        </p:txBody>
      </p:sp>
    </p:spTree>
    <p:extLst>
      <p:ext uri="{BB962C8B-B14F-4D97-AF65-F5344CB8AC3E}">
        <p14:creationId xmlns:p14="http://schemas.microsoft.com/office/powerpoint/2010/main" val="311623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324600"/>
          </a:xfrm>
        </p:spPr>
        <p:txBody>
          <a:bodyPr/>
          <a:lstStyle/>
          <a:p>
            <a:pPr algn="just">
              <a:buNone/>
            </a:pPr>
            <a:r>
              <a:rPr lang="en-US" dirty="0" smtClean="0"/>
              <a:t> Retrieve the current date and time from a user’s computer or the last time a document was modified </a:t>
            </a:r>
          </a:p>
          <a:p>
            <a:pPr algn="just">
              <a:buNone/>
            </a:pPr>
            <a:endParaRPr lang="en-US" dirty="0" smtClean="0"/>
          </a:p>
          <a:p>
            <a:pPr algn="just">
              <a:buNone/>
            </a:pPr>
            <a:r>
              <a:rPr lang="en-US" dirty="0" smtClean="0"/>
              <a:t>Determine the user’s screen size, browser version, or screen resolution </a:t>
            </a:r>
          </a:p>
          <a:p>
            <a:pPr algn="just">
              <a:buNone/>
            </a:pPr>
            <a:endParaRPr lang="en-US" dirty="0" smtClean="0"/>
          </a:p>
          <a:p>
            <a:pPr algn="just">
              <a:buNone/>
            </a:pPr>
            <a:r>
              <a:rPr lang="en-US" dirty="0" smtClean="0"/>
              <a:t>JavaScript can put dynamic text into an HTML page </a:t>
            </a:r>
          </a:p>
          <a:p>
            <a:pPr algn="just">
              <a:buNone/>
            </a:pPr>
            <a:endParaRPr lang="en-US" dirty="0" smtClean="0"/>
          </a:p>
          <a:p>
            <a:pPr algn="just">
              <a:buNone/>
            </a:pPr>
            <a:r>
              <a:rPr lang="en-US" dirty="0" smtClean="0"/>
              <a:t>JavaScript can be used to create cookies </a:t>
            </a:r>
          </a:p>
          <a:p>
            <a:pPr algn="just">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229600" cy="5943600"/>
          </a:xfrm>
        </p:spPr>
        <p:txBody>
          <a:bodyPr>
            <a:normAutofit/>
          </a:bodyPr>
          <a:lstStyle/>
          <a:p>
            <a:pPr marL="0" indent="0">
              <a:buNone/>
            </a:pPr>
            <a:r>
              <a:rPr lang="en-GB" sz="2000" b="1" dirty="0"/>
              <a:t>Rules for variable names</a:t>
            </a:r>
            <a:r>
              <a:rPr lang="en-GB" sz="2000" b="1" dirty="0" smtClean="0"/>
              <a:t>:</a:t>
            </a:r>
          </a:p>
          <a:p>
            <a:pPr marL="0" indent="0">
              <a:buNone/>
            </a:pPr>
            <a:r>
              <a:rPr lang="en-GB" sz="2000" dirty="0" smtClean="0"/>
              <a:t> </a:t>
            </a:r>
            <a:r>
              <a:rPr lang="en-GB" sz="2000" dirty="0"/>
              <a:t># They must begin with a letter, digit or underscore character </a:t>
            </a:r>
            <a:endParaRPr lang="en-GB" sz="2000" dirty="0" smtClean="0"/>
          </a:p>
          <a:p>
            <a:pPr marL="0" indent="0">
              <a:buNone/>
            </a:pPr>
            <a:r>
              <a:rPr lang="en-GB" sz="2000" dirty="0" smtClean="0"/>
              <a:t># </a:t>
            </a:r>
            <a:r>
              <a:rPr lang="en-GB" sz="2000" dirty="0"/>
              <a:t>We </a:t>
            </a:r>
            <a:r>
              <a:rPr lang="en-GB" sz="2000" dirty="0" err="1"/>
              <a:t>can‟t</a:t>
            </a:r>
            <a:r>
              <a:rPr lang="en-GB" sz="2000" dirty="0"/>
              <a:t> use spaces in names </a:t>
            </a:r>
            <a:endParaRPr lang="en-GB" sz="2000" dirty="0" smtClean="0"/>
          </a:p>
          <a:p>
            <a:pPr marL="0" indent="0">
              <a:buNone/>
            </a:pPr>
            <a:r>
              <a:rPr lang="en-GB" sz="2000" dirty="0" smtClean="0"/>
              <a:t># </a:t>
            </a:r>
            <a:r>
              <a:rPr lang="en-GB" sz="2000" dirty="0"/>
              <a:t>Variable names are case </a:t>
            </a:r>
            <a:r>
              <a:rPr lang="en-GB" sz="2000" dirty="0" smtClean="0"/>
              <a:t>sensitive</a:t>
            </a:r>
          </a:p>
          <a:p>
            <a:pPr marL="0" indent="0">
              <a:buNone/>
            </a:pPr>
            <a:r>
              <a:rPr lang="en-GB" sz="2000" dirty="0" smtClean="0"/>
              <a:t> </a:t>
            </a:r>
            <a:r>
              <a:rPr lang="en-GB" sz="2000" dirty="0"/>
              <a:t># We </a:t>
            </a:r>
            <a:r>
              <a:rPr lang="en-GB" sz="2000" dirty="0" err="1"/>
              <a:t>can‟t</a:t>
            </a:r>
            <a:r>
              <a:rPr lang="en-GB" sz="2000" dirty="0"/>
              <a:t> use reserved word as a variable name. </a:t>
            </a:r>
            <a:endParaRPr lang="en-GB" sz="2000" dirty="0" smtClean="0"/>
          </a:p>
          <a:p>
            <a:pPr marL="0" indent="0">
              <a:buNone/>
            </a:pPr>
            <a:endParaRPr lang="en-IN" sz="2000" dirty="0"/>
          </a:p>
          <a:p>
            <a:pPr marL="0" indent="0">
              <a:buNone/>
            </a:pPr>
            <a:r>
              <a:rPr lang="en-GB" sz="2000" b="1" dirty="0"/>
              <a:t>Weakly Typed Language: </a:t>
            </a:r>
            <a:endParaRPr lang="en-GB" sz="2000" b="1" dirty="0" smtClean="0"/>
          </a:p>
          <a:p>
            <a:pPr marL="0" indent="0">
              <a:buNone/>
            </a:pPr>
            <a:endParaRPr lang="en-GB" sz="2000" dirty="0" smtClean="0"/>
          </a:p>
          <a:p>
            <a:pPr marL="0" indent="0">
              <a:buNone/>
            </a:pPr>
            <a:r>
              <a:rPr lang="en-GB" sz="2000" dirty="0" smtClean="0"/>
              <a:t> </a:t>
            </a:r>
            <a:r>
              <a:rPr lang="en-GB" sz="2000" dirty="0"/>
              <a:t>Most high-level languages, including C and Java, are strongly typed. That is, a variable must be declared before it is used, and its type must be included in its declaration. Once a variable is declared, its type cannot be changed. </a:t>
            </a:r>
            <a:endParaRPr lang="en-GB" sz="2000" dirty="0" smtClean="0"/>
          </a:p>
          <a:p>
            <a:pPr marL="0" indent="0">
              <a:buNone/>
            </a:pPr>
            <a:r>
              <a:rPr lang="en-GB" sz="2000" dirty="0" smtClean="0"/>
              <a:t> </a:t>
            </a:r>
            <a:r>
              <a:rPr lang="en-GB" sz="2000" dirty="0"/>
              <a:t>As the JavaScript is weakly typed language, data types are not explicitly declared. </a:t>
            </a:r>
          </a:p>
        </p:txBody>
      </p:sp>
    </p:spTree>
    <p:extLst>
      <p:ext uri="{BB962C8B-B14F-4D97-AF65-F5344CB8AC3E}">
        <p14:creationId xmlns:p14="http://schemas.microsoft.com/office/powerpoint/2010/main" val="2604708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019800"/>
          </a:xfrm>
        </p:spPr>
        <p:txBody>
          <a:bodyPr/>
          <a:lstStyle/>
          <a:p>
            <a:pPr marL="0" indent="0">
              <a:buNone/>
            </a:pPr>
            <a:r>
              <a:rPr lang="en-GB" b="1" dirty="0"/>
              <a:t>Example: </a:t>
            </a:r>
            <a:endParaRPr lang="en-GB" b="1" dirty="0" smtClean="0"/>
          </a:p>
          <a:p>
            <a:pPr marL="0" indent="0">
              <a:buNone/>
            </a:pPr>
            <a:r>
              <a:rPr lang="en-GB" dirty="0" err="1" smtClean="0"/>
              <a:t>var</a:t>
            </a:r>
            <a:r>
              <a:rPr lang="en-GB" dirty="0" smtClean="0"/>
              <a:t> </a:t>
            </a:r>
            <a:r>
              <a:rPr lang="en-GB" dirty="0" err="1"/>
              <a:t>num</a:t>
            </a:r>
            <a:r>
              <a:rPr lang="en-GB" dirty="0" smtClean="0"/>
              <a:t>;</a:t>
            </a:r>
          </a:p>
          <a:p>
            <a:pPr marL="0" indent="0">
              <a:buNone/>
            </a:pPr>
            <a:r>
              <a:rPr lang="en-GB" dirty="0" smtClean="0"/>
              <a:t> </a:t>
            </a:r>
            <a:r>
              <a:rPr lang="en-GB" dirty="0" err="1"/>
              <a:t>num</a:t>
            </a:r>
            <a:r>
              <a:rPr lang="en-GB" dirty="0"/>
              <a:t> = 3</a:t>
            </a:r>
            <a:r>
              <a:rPr lang="en-GB" dirty="0" smtClean="0"/>
              <a:t>;</a:t>
            </a:r>
          </a:p>
          <a:p>
            <a:pPr marL="0" indent="0">
              <a:buNone/>
            </a:pPr>
            <a:r>
              <a:rPr lang="en-GB" dirty="0" smtClean="0"/>
              <a:t> </a:t>
            </a:r>
            <a:r>
              <a:rPr lang="en-GB" dirty="0" err="1"/>
              <a:t>num</a:t>
            </a:r>
            <a:r>
              <a:rPr lang="en-GB" dirty="0"/>
              <a:t> = "San Diego"; </a:t>
            </a:r>
            <a:endParaRPr lang="en-GB" dirty="0" smtClean="0"/>
          </a:p>
          <a:p>
            <a:pPr marL="0" indent="0">
              <a:buNone/>
            </a:pPr>
            <a:endParaRPr lang="en-GB" dirty="0" smtClean="0"/>
          </a:p>
          <a:p>
            <a:pPr marL="0" indent="0">
              <a:buNone/>
            </a:pPr>
            <a:r>
              <a:rPr lang="en-GB" dirty="0" smtClean="0"/>
              <a:t>First</a:t>
            </a:r>
            <a:r>
              <a:rPr lang="en-GB" dirty="0"/>
              <a:t>, when the variable </a:t>
            </a:r>
            <a:r>
              <a:rPr lang="en-GB" dirty="0" err="1"/>
              <a:t>num</a:t>
            </a:r>
            <a:r>
              <a:rPr lang="en-GB" dirty="0"/>
              <a:t> is declared, it is empty. Its data type is actually the type undefined. </a:t>
            </a:r>
            <a:endParaRPr lang="en-GB" dirty="0" smtClean="0"/>
          </a:p>
          <a:p>
            <a:pPr marL="0" indent="0">
              <a:buNone/>
            </a:pPr>
            <a:endParaRPr lang="en-GB" dirty="0" smtClean="0"/>
          </a:p>
          <a:p>
            <a:pPr marL="0" indent="0">
              <a:buNone/>
            </a:pPr>
            <a:r>
              <a:rPr lang="en-GB" dirty="0" smtClean="0"/>
              <a:t>Then </a:t>
            </a:r>
            <a:r>
              <a:rPr lang="en-GB" dirty="0"/>
              <a:t>we assign it to the number 3, so its data type is numeric</a:t>
            </a:r>
            <a:r>
              <a:rPr lang="en-GB" dirty="0" smtClean="0"/>
              <a:t>.</a:t>
            </a:r>
          </a:p>
          <a:p>
            <a:pPr marL="0" indent="0">
              <a:buNone/>
            </a:pPr>
            <a:endParaRPr lang="en-GB" dirty="0" smtClean="0"/>
          </a:p>
          <a:p>
            <a:pPr marL="0" indent="0">
              <a:buNone/>
            </a:pPr>
            <a:r>
              <a:rPr lang="en-GB" dirty="0" smtClean="0"/>
              <a:t> </a:t>
            </a:r>
            <a:r>
              <a:rPr lang="en-GB" dirty="0"/>
              <a:t>Next we reassign it to the string "San Diego", so the </a:t>
            </a:r>
            <a:r>
              <a:rPr lang="en-GB" dirty="0" err="1"/>
              <a:t>variable‟s</a:t>
            </a:r>
            <a:r>
              <a:rPr lang="en-GB" dirty="0"/>
              <a:t> type is now string.</a:t>
            </a:r>
          </a:p>
        </p:txBody>
      </p:sp>
    </p:spTree>
    <p:extLst>
      <p:ext uri="{BB962C8B-B14F-4D97-AF65-F5344CB8AC3E}">
        <p14:creationId xmlns:p14="http://schemas.microsoft.com/office/powerpoint/2010/main" val="1531075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096000"/>
          </a:xfrm>
        </p:spPr>
        <p:txBody>
          <a:bodyPr>
            <a:normAutofit fontScale="70000" lnSpcReduction="20000"/>
          </a:bodyPr>
          <a:lstStyle/>
          <a:p>
            <a:pPr marL="0" indent="0">
              <a:buNone/>
            </a:pPr>
            <a:r>
              <a:rPr lang="en-GB" dirty="0"/>
              <a:t>Example: </a:t>
            </a:r>
            <a:endParaRPr lang="en-GB" dirty="0" smtClean="0"/>
          </a:p>
          <a:p>
            <a:pPr marL="0" indent="0">
              <a:buNone/>
            </a:pPr>
            <a:r>
              <a:rPr lang="en-GB" dirty="0"/>
              <a:t>&lt;!DOCTYPE html&gt;</a:t>
            </a:r>
          </a:p>
          <a:p>
            <a:pPr marL="0" indent="0">
              <a:buNone/>
            </a:pPr>
            <a:r>
              <a:rPr lang="en-GB" dirty="0"/>
              <a:t>&lt;html&gt;</a:t>
            </a:r>
          </a:p>
          <a:p>
            <a:pPr marL="0" indent="0">
              <a:buNone/>
            </a:pPr>
            <a:r>
              <a:rPr lang="en-GB" dirty="0"/>
              <a:t>&lt;body&gt;</a:t>
            </a:r>
          </a:p>
          <a:p>
            <a:pPr marL="0" indent="0">
              <a:buNone/>
            </a:pPr>
            <a:endParaRPr lang="en-GB" dirty="0"/>
          </a:p>
          <a:p>
            <a:pPr marL="0" indent="0">
              <a:buNone/>
            </a:pPr>
            <a:r>
              <a:rPr lang="en-GB" dirty="0"/>
              <a:t>&lt;h2&gt;JavaScript Variables&lt;/h2&gt;</a:t>
            </a:r>
          </a:p>
          <a:p>
            <a:pPr marL="0" indent="0">
              <a:buNone/>
            </a:pPr>
            <a:endParaRPr lang="en-GB" dirty="0"/>
          </a:p>
          <a:p>
            <a:pPr marL="0" indent="0">
              <a:buNone/>
            </a:pPr>
            <a:r>
              <a:rPr lang="en-GB" dirty="0"/>
              <a:t>&lt;p&gt;In this example, a, b, and c are variables.&lt;/p&gt;</a:t>
            </a:r>
          </a:p>
          <a:p>
            <a:pPr marL="0" indent="0">
              <a:buNone/>
            </a:pPr>
            <a:endParaRPr lang="en-GB" dirty="0"/>
          </a:p>
          <a:p>
            <a:pPr marL="0" indent="0">
              <a:buNone/>
            </a:pPr>
            <a:r>
              <a:rPr lang="en-GB" dirty="0"/>
              <a:t>&lt;p id="demo"&gt;&lt;/p&gt;</a:t>
            </a:r>
          </a:p>
          <a:p>
            <a:pPr marL="0" indent="0">
              <a:buNone/>
            </a:pPr>
            <a:endParaRPr lang="en-GB" dirty="0"/>
          </a:p>
          <a:p>
            <a:pPr marL="0" indent="0">
              <a:buNone/>
            </a:pPr>
            <a:r>
              <a:rPr lang="en-GB" dirty="0"/>
              <a:t>&lt;script&gt;</a:t>
            </a:r>
          </a:p>
          <a:p>
            <a:pPr marL="0" indent="0">
              <a:buNone/>
            </a:pPr>
            <a:r>
              <a:rPr lang="en-GB" dirty="0" err="1"/>
              <a:t>var</a:t>
            </a:r>
            <a:r>
              <a:rPr lang="en-GB" dirty="0"/>
              <a:t> a = 5;</a:t>
            </a:r>
          </a:p>
          <a:p>
            <a:pPr marL="0" indent="0">
              <a:buNone/>
            </a:pPr>
            <a:r>
              <a:rPr lang="en-GB" dirty="0" err="1"/>
              <a:t>var</a:t>
            </a:r>
            <a:r>
              <a:rPr lang="en-GB" dirty="0"/>
              <a:t> b = 6;</a:t>
            </a:r>
          </a:p>
          <a:p>
            <a:pPr marL="0" indent="0">
              <a:buNone/>
            </a:pPr>
            <a:r>
              <a:rPr lang="en-GB" dirty="0" err="1"/>
              <a:t>var</a:t>
            </a:r>
            <a:r>
              <a:rPr lang="en-GB" dirty="0"/>
              <a:t> c = a + b;</a:t>
            </a:r>
          </a:p>
          <a:p>
            <a:pPr marL="0" indent="0">
              <a:buNone/>
            </a:pPr>
            <a:r>
              <a:rPr lang="en-GB" dirty="0" err="1"/>
              <a:t>document.getElementById</a:t>
            </a:r>
            <a:r>
              <a:rPr lang="en-GB" dirty="0"/>
              <a:t>("demo").</a:t>
            </a:r>
            <a:r>
              <a:rPr lang="en-GB" dirty="0" err="1"/>
              <a:t>innerHTML</a:t>
            </a:r>
            <a:r>
              <a:rPr lang="en-GB" dirty="0"/>
              <a:t> =</a:t>
            </a:r>
          </a:p>
          <a:p>
            <a:pPr marL="0" indent="0">
              <a:buNone/>
            </a:pPr>
            <a:r>
              <a:rPr lang="en-GB" dirty="0"/>
              <a:t>"The value of c is: " + c;</a:t>
            </a:r>
          </a:p>
          <a:p>
            <a:pPr marL="0" indent="0">
              <a:buNone/>
            </a:pPr>
            <a:r>
              <a:rPr lang="en-GB" dirty="0"/>
              <a:t>&lt;/script&gt;</a:t>
            </a:r>
          </a:p>
          <a:p>
            <a:pPr marL="0" indent="0">
              <a:buNone/>
            </a:pPr>
            <a:endParaRPr lang="en-GB" dirty="0"/>
          </a:p>
          <a:p>
            <a:pPr marL="0" indent="0">
              <a:buNone/>
            </a:pPr>
            <a:r>
              <a:rPr lang="en-GB" dirty="0"/>
              <a:t>&lt;/body&gt;</a:t>
            </a:r>
          </a:p>
          <a:p>
            <a:pPr marL="0" indent="0">
              <a:buNone/>
            </a:pPr>
            <a:r>
              <a:rPr lang="en-GB" dirty="0"/>
              <a:t>&lt;/html&gt;</a:t>
            </a:r>
          </a:p>
          <a:p>
            <a:pPr marL="0" indent="0">
              <a:buNone/>
            </a:pPr>
            <a:endParaRPr lang="en-GB" dirty="0"/>
          </a:p>
          <a:p>
            <a:pPr marL="0" indent="0">
              <a:buNone/>
            </a:pPr>
            <a:endParaRPr lang="en-GB" dirty="0"/>
          </a:p>
          <a:p>
            <a:pPr marL="0" indent="0">
              <a:buNone/>
            </a:pPr>
            <a:endParaRPr lang="en-GB" dirty="0" smtClean="0"/>
          </a:p>
        </p:txBody>
      </p:sp>
    </p:spTree>
    <p:extLst>
      <p:ext uri="{BB962C8B-B14F-4D97-AF65-F5344CB8AC3E}">
        <p14:creationId xmlns:p14="http://schemas.microsoft.com/office/powerpoint/2010/main" val="4232769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371600"/>
            <a:ext cx="80391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048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066800"/>
            <a:ext cx="8305800" cy="5410200"/>
          </a:xfrm>
        </p:spPr>
        <p:txBody>
          <a:bodyPr>
            <a:normAutofit/>
          </a:bodyPr>
          <a:lstStyle/>
          <a:p>
            <a:pPr marL="0" lvl="0" indent="0">
              <a:buNone/>
            </a:pPr>
            <a:r>
              <a:rPr lang="en-US" sz="2000" dirty="0"/>
              <a:t>JavaScript supports five primitive data types:</a:t>
            </a:r>
            <a:endParaRPr lang="en-GB" sz="2000" dirty="0"/>
          </a:p>
          <a:p>
            <a:r>
              <a:rPr lang="en-US" sz="2000" dirty="0"/>
              <a:t>N</a:t>
            </a:r>
            <a:r>
              <a:rPr lang="en-US" sz="2000" dirty="0" smtClean="0"/>
              <a:t>umber </a:t>
            </a:r>
          </a:p>
          <a:p>
            <a:r>
              <a:rPr lang="en-US" sz="2000" dirty="0" smtClean="0"/>
              <a:t>String</a:t>
            </a:r>
          </a:p>
          <a:p>
            <a:r>
              <a:rPr lang="en-US" sz="2000" dirty="0"/>
              <a:t>B</a:t>
            </a:r>
            <a:r>
              <a:rPr lang="en-US" sz="2000" dirty="0" smtClean="0"/>
              <a:t>oolean </a:t>
            </a:r>
          </a:p>
          <a:p>
            <a:r>
              <a:rPr lang="en-US" sz="2000" dirty="0"/>
              <a:t>U</a:t>
            </a:r>
            <a:r>
              <a:rPr lang="en-US" sz="2000" dirty="0" smtClean="0"/>
              <a:t>ndefined </a:t>
            </a:r>
          </a:p>
          <a:p>
            <a:r>
              <a:rPr lang="en-US" sz="2000" dirty="0" smtClean="0"/>
              <a:t>Null</a:t>
            </a:r>
          </a:p>
          <a:p>
            <a:endParaRPr lang="en-US" sz="2000" dirty="0" smtClean="0"/>
          </a:p>
          <a:p>
            <a:pPr marL="0" lvl="0" indent="0">
              <a:buNone/>
            </a:pPr>
            <a:r>
              <a:rPr lang="en-US" sz="2000" dirty="0"/>
              <a:t>These types are referred to as </a:t>
            </a:r>
            <a:r>
              <a:rPr lang="en-US" sz="2000" b="1" i="1" dirty="0"/>
              <a:t>primitive types </a:t>
            </a:r>
            <a:r>
              <a:rPr lang="en-US" sz="2000" dirty="0"/>
              <a:t>because they are the basic building blocks from which more complex types can be built</a:t>
            </a:r>
            <a:r>
              <a:rPr lang="en-US" sz="2000" dirty="0" smtClean="0"/>
              <a:t>.</a:t>
            </a:r>
          </a:p>
          <a:p>
            <a:pPr marL="0" lvl="0" indent="0">
              <a:buNone/>
            </a:pPr>
            <a:endParaRPr lang="en-GB" sz="2000" dirty="0"/>
          </a:p>
          <a:p>
            <a:pPr marL="0" lvl="0" indent="0">
              <a:buNone/>
            </a:pPr>
            <a:r>
              <a:rPr lang="en-US" sz="2000" dirty="0"/>
              <a:t>Of the five, only </a:t>
            </a:r>
            <a:r>
              <a:rPr lang="en-US" sz="2000" b="1" dirty="0"/>
              <a:t>number, string</a:t>
            </a:r>
            <a:r>
              <a:rPr lang="en-US" sz="2000" dirty="0"/>
              <a:t>, and </a:t>
            </a:r>
            <a:r>
              <a:rPr lang="en-US" sz="2000" b="1" dirty="0" err="1"/>
              <a:t>boolean</a:t>
            </a:r>
            <a:r>
              <a:rPr lang="en-US" sz="2000" b="1" dirty="0"/>
              <a:t> </a:t>
            </a:r>
            <a:r>
              <a:rPr lang="en-US" sz="2000" dirty="0"/>
              <a:t>are real data types in the sense of actually storing data</a:t>
            </a:r>
            <a:r>
              <a:rPr lang="en-US" sz="2000" dirty="0" smtClean="0"/>
              <a:t>.</a:t>
            </a:r>
          </a:p>
          <a:p>
            <a:pPr marL="0" lvl="0" indent="0">
              <a:buNone/>
            </a:pPr>
            <a:endParaRPr lang="en-GB" sz="2000" dirty="0"/>
          </a:p>
          <a:p>
            <a:pPr marL="0" lvl="0" indent="0">
              <a:buNone/>
            </a:pPr>
            <a:r>
              <a:rPr lang="en-US" sz="2000" dirty="0"/>
              <a:t>Undefined and null are types that arise under special circumstances.</a:t>
            </a:r>
            <a:endParaRPr lang="en-GB" sz="2000" dirty="0"/>
          </a:p>
          <a:p>
            <a:pPr marL="0" indent="0">
              <a:buNone/>
            </a:pPr>
            <a:endParaRPr lang="en-GB" dirty="0"/>
          </a:p>
        </p:txBody>
      </p:sp>
      <p:sp>
        <p:nvSpPr>
          <p:cNvPr id="4" name="Title 3"/>
          <p:cNvSpPr>
            <a:spLocks noGrp="1"/>
          </p:cNvSpPr>
          <p:nvPr>
            <p:ph type="title"/>
          </p:nvPr>
        </p:nvSpPr>
        <p:spPr>
          <a:xfrm>
            <a:off x="457200" y="274638"/>
            <a:ext cx="7467600" cy="639762"/>
          </a:xfrm>
        </p:spPr>
        <p:txBody>
          <a:bodyPr/>
          <a:lstStyle/>
          <a:p>
            <a:r>
              <a:rPr lang="en-US" b="1" u="sng" dirty="0">
                <a:solidFill>
                  <a:schemeClr val="tx1"/>
                </a:solidFill>
              </a:rPr>
              <a:t>DATATYPES</a:t>
            </a:r>
            <a:endParaRPr lang="en-GB" u="sng" dirty="0"/>
          </a:p>
        </p:txBody>
      </p:sp>
    </p:spTree>
    <p:extLst>
      <p:ext uri="{BB962C8B-B14F-4D97-AF65-F5344CB8AC3E}">
        <p14:creationId xmlns:p14="http://schemas.microsoft.com/office/powerpoint/2010/main" val="3611622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5943600"/>
          </a:xfrm>
        </p:spPr>
        <p:txBody>
          <a:bodyPr/>
          <a:lstStyle/>
          <a:p>
            <a:r>
              <a:rPr lang="en-US" altLang="en-US" dirty="0"/>
              <a:t>Primitive Data Types</a:t>
            </a:r>
          </a:p>
          <a:p>
            <a:pPr lvl="1"/>
            <a:r>
              <a:rPr lang="en-US" altLang="en-US" sz="2400" dirty="0"/>
              <a:t>Numbers</a:t>
            </a:r>
          </a:p>
          <a:p>
            <a:pPr lvl="1"/>
            <a:r>
              <a:rPr lang="en-US" altLang="en-US" sz="2400" dirty="0"/>
              <a:t>Strings</a:t>
            </a:r>
          </a:p>
          <a:p>
            <a:pPr lvl="1"/>
            <a:r>
              <a:rPr lang="en-US" altLang="en-US" sz="2400" dirty="0"/>
              <a:t>Boolean (True, False)</a:t>
            </a:r>
          </a:p>
          <a:p>
            <a:r>
              <a:rPr lang="en-US" altLang="en-US" dirty="0"/>
              <a:t>Composite Data Types</a:t>
            </a:r>
          </a:p>
          <a:p>
            <a:pPr lvl="1"/>
            <a:r>
              <a:rPr lang="en-US" altLang="en-US" sz="2400" dirty="0"/>
              <a:t>Arrays</a:t>
            </a:r>
          </a:p>
          <a:p>
            <a:pPr lvl="1"/>
            <a:r>
              <a:rPr lang="en-US" altLang="en-US" sz="2400" dirty="0"/>
              <a:t>Objects</a:t>
            </a:r>
          </a:p>
          <a:p>
            <a:r>
              <a:rPr lang="en-US" altLang="en-US" b="1" dirty="0"/>
              <a:t>Numbers</a:t>
            </a:r>
            <a:r>
              <a:rPr lang="en-US" altLang="en-US" dirty="0"/>
              <a:t> - A number can be either an integer or a decimal </a:t>
            </a:r>
          </a:p>
          <a:p>
            <a:r>
              <a:rPr lang="en-US" altLang="en-US" b="1" dirty="0"/>
              <a:t>Strings - </a:t>
            </a:r>
            <a:r>
              <a:rPr lang="en-US" altLang="en-US" dirty="0"/>
              <a:t>A string is a sequence of letters or numbers enclosed in single or double quotes</a:t>
            </a:r>
          </a:p>
          <a:p>
            <a:r>
              <a:rPr lang="en-US" altLang="en-US" b="1" dirty="0"/>
              <a:t>Boolean</a:t>
            </a:r>
            <a:r>
              <a:rPr lang="en-US" altLang="en-US" dirty="0"/>
              <a:t> - True or False</a:t>
            </a:r>
          </a:p>
          <a:p>
            <a:pPr marL="0" indent="0">
              <a:buNone/>
            </a:pPr>
            <a:endParaRPr lang="en-GB" dirty="0"/>
          </a:p>
        </p:txBody>
      </p:sp>
    </p:spTree>
    <p:extLst>
      <p:ext uri="{BB962C8B-B14F-4D97-AF65-F5344CB8AC3E}">
        <p14:creationId xmlns:p14="http://schemas.microsoft.com/office/powerpoint/2010/main" val="3995974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943600"/>
          </a:xfrm>
        </p:spPr>
        <p:txBody>
          <a:bodyPr/>
          <a:lstStyle/>
          <a:p>
            <a:pPr>
              <a:buClr>
                <a:schemeClr val="tx1"/>
              </a:buClr>
              <a:buFont typeface="Wingdings" pitchFamily="2" charset="2"/>
              <a:buChar char="§"/>
            </a:pPr>
            <a:endParaRPr lang="en-US" altLang="en-US" dirty="0" smtClean="0"/>
          </a:p>
          <a:p>
            <a:pPr>
              <a:buClr>
                <a:schemeClr val="tx1"/>
              </a:buClr>
              <a:buFont typeface="Wingdings" pitchFamily="2" charset="2"/>
              <a:buChar char="§"/>
            </a:pPr>
            <a:r>
              <a:rPr lang="en-US" altLang="en-US" dirty="0" smtClean="0"/>
              <a:t>Although </a:t>
            </a:r>
            <a:r>
              <a:rPr lang="en-US" altLang="en-US" dirty="0"/>
              <a:t>JavaScript does not have explicit data types, it does have implicit data types </a:t>
            </a:r>
            <a:endParaRPr lang="en-US" altLang="en-US" dirty="0" smtClean="0"/>
          </a:p>
          <a:p>
            <a:pPr marL="0" indent="0">
              <a:buClr>
                <a:schemeClr val="tx1"/>
              </a:buClr>
              <a:buNone/>
            </a:pPr>
            <a:endParaRPr lang="en-US" altLang="en-US" dirty="0"/>
          </a:p>
          <a:p>
            <a:pPr>
              <a:buFont typeface="Wingdings" pitchFamily="2" charset="2"/>
              <a:buChar char="§"/>
            </a:pPr>
            <a:r>
              <a:rPr lang="en-US" altLang="en-US" dirty="0"/>
              <a:t>If you have an expression which combines two numbers, it will evaluate to a </a:t>
            </a:r>
            <a:r>
              <a:rPr lang="en-US" altLang="en-US" dirty="0" smtClean="0"/>
              <a:t>number</a:t>
            </a:r>
          </a:p>
          <a:p>
            <a:pPr>
              <a:buFont typeface="Wingdings" pitchFamily="2" charset="2"/>
              <a:buChar char="§"/>
            </a:pPr>
            <a:endParaRPr lang="en-US" altLang="en-US" dirty="0"/>
          </a:p>
          <a:p>
            <a:pPr>
              <a:buFont typeface="Wingdings" pitchFamily="2" charset="2"/>
              <a:buChar char="§"/>
            </a:pPr>
            <a:r>
              <a:rPr lang="en-US" altLang="en-US" dirty="0"/>
              <a:t>If you have an expression which combines a string and a number, it will evaluate to a string</a:t>
            </a:r>
          </a:p>
          <a:p>
            <a:pPr marL="0" indent="0">
              <a:buNone/>
            </a:pPr>
            <a:endParaRPr lang="en-GB" dirty="0"/>
          </a:p>
        </p:txBody>
      </p:sp>
    </p:spTree>
    <p:extLst>
      <p:ext uri="{BB962C8B-B14F-4D97-AF65-F5344CB8AC3E}">
        <p14:creationId xmlns:p14="http://schemas.microsoft.com/office/powerpoint/2010/main" val="1843623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5943600"/>
          </a:xfrm>
        </p:spPr>
        <p:txBody>
          <a:bodyPr/>
          <a:lstStyle/>
          <a:p>
            <a:pPr marL="0" indent="0">
              <a:buNone/>
            </a:pPr>
            <a:r>
              <a:rPr lang="en-US" altLang="en-US" b="1" dirty="0"/>
              <a:t>Example: </a:t>
            </a:r>
            <a:r>
              <a:rPr lang="en-US" altLang="en-US" b="1" dirty="0" smtClean="0"/>
              <a:t>Variables</a:t>
            </a:r>
          </a:p>
          <a:p>
            <a:pPr marL="91440" indent="-91440">
              <a:buNone/>
              <a:defRPr/>
            </a:pPr>
            <a:r>
              <a:rPr lang="en-US" altLang="en-US" dirty="0" err="1" smtClean="0"/>
              <a:t>var</a:t>
            </a:r>
            <a:r>
              <a:rPr lang="en-US" altLang="en-US" dirty="0" smtClean="0"/>
              <a:t> x = 1;			</a:t>
            </a:r>
            <a:endParaRPr lang="en-US" altLang="en-US" dirty="0"/>
          </a:p>
          <a:p>
            <a:pPr marL="91440" indent="-91440">
              <a:buNone/>
              <a:defRPr/>
            </a:pPr>
            <a:r>
              <a:rPr lang="en-US" altLang="en-US" dirty="0"/>
              <a:t>	</a:t>
            </a:r>
          </a:p>
          <a:p>
            <a:pPr marL="91440" indent="-91440">
              <a:buNone/>
              <a:defRPr/>
            </a:pPr>
            <a:r>
              <a:rPr lang="en-US" altLang="en-US" dirty="0" err="1"/>
              <a:t>var</a:t>
            </a:r>
            <a:r>
              <a:rPr lang="en-US" altLang="en-US" dirty="0"/>
              <a:t> y = 2</a:t>
            </a:r>
            <a:r>
              <a:rPr lang="en-US" altLang="en-US" dirty="0" smtClean="0"/>
              <a:t>;</a:t>
            </a:r>
            <a:endParaRPr lang="en-US" altLang="en-US" dirty="0"/>
          </a:p>
          <a:p>
            <a:pPr marL="91440" indent="-91440">
              <a:buNone/>
              <a:defRPr/>
            </a:pPr>
            <a:endParaRPr lang="en-US" altLang="en-US" dirty="0"/>
          </a:p>
          <a:p>
            <a:pPr marL="91440" indent="-91440">
              <a:buNone/>
              <a:defRPr/>
            </a:pPr>
            <a:r>
              <a:rPr lang="en-US" altLang="en-US" dirty="0" err="1"/>
              <a:t>var</a:t>
            </a:r>
            <a:r>
              <a:rPr lang="en-US" altLang="en-US" dirty="0"/>
              <a:t> z = </a:t>
            </a:r>
            <a:r>
              <a:rPr lang="en-US" altLang="en-US" dirty="0" smtClean="0"/>
              <a:t>“</a:t>
            </a:r>
            <a:r>
              <a:rPr lang="en-US" altLang="en-US" dirty="0" err="1" smtClean="0"/>
              <a:t>abc</a:t>
            </a:r>
            <a:r>
              <a:rPr lang="en-US" altLang="en-US" dirty="0" smtClean="0"/>
              <a:t>”;</a:t>
            </a:r>
            <a:endParaRPr lang="en-US" altLang="en-US" dirty="0"/>
          </a:p>
          <a:p>
            <a:pPr marL="91440" indent="-91440">
              <a:buNone/>
              <a:defRPr/>
            </a:pPr>
            <a:endParaRPr lang="en-US" altLang="en-US" dirty="0"/>
          </a:p>
          <a:p>
            <a:pPr marL="91440" indent="-91440">
              <a:buNone/>
              <a:defRPr/>
            </a:pPr>
            <a:r>
              <a:rPr lang="en-US" altLang="en-US" dirty="0" err="1"/>
              <a:t>var</a:t>
            </a:r>
            <a:r>
              <a:rPr lang="en-US" altLang="en-US" dirty="0"/>
              <a:t> q = </a:t>
            </a:r>
            <a:r>
              <a:rPr lang="en-US" altLang="en-US" dirty="0" smtClean="0"/>
              <a:t>“10”;</a:t>
            </a:r>
            <a:endParaRPr lang="en-US" altLang="en-US" dirty="0"/>
          </a:p>
          <a:p>
            <a:pPr marL="0" indent="0">
              <a:buNone/>
            </a:pPr>
            <a:endParaRPr lang="en-GB" dirty="0"/>
          </a:p>
        </p:txBody>
      </p:sp>
      <p:sp>
        <p:nvSpPr>
          <p:cNvPr id="4" name="Rectangle 3"/>
          <p:cNvSpPr>
            <a:spLocks noGrp="1" noChangeArrowheads="1"/>
          </p:cNvSpPr>
          <p:nvPr/>
        </p:nvSpPr>
        <p:spPr bwMode="auto">
          <a:xfrm>
            <a:off x="4267200" y="762000"/>
            <a:ext cx="3089275"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18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91440" indent="-91440"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x + y;</a:t>
            </a:r>
          </a:p>
          <a:p>
            <a:pPr marL="91440" indent="-91440"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03</a:t>
            </a:r>
          </a:p>
          <a:p>
            <a:pPr marL="91440" indent="-91440" eaLnBrk="1" fontAlgn="auto" hangingPunct="1">
              <a:spcAft>
                <a:spcPts val="0"/>
              </a:spcAft>
              <a:buFont typeface="Monotype Sorts" charset="2"/>
              <a:buNone/>
              <a:defRPr/>
            </a:pPr>
            <a:endParaRPr lang="en-US" altLang="en-US" sz="2800" dirty="0" smtClean="0">
              <a:solidFill>
                <a:schemeClr val="tx1"/>
              </a:solidFill>
            </a:endParaRPr>
          </a:p>
          <a:p>
            <a:pPr marL="91440" indent="-91440"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z + x;</a:t>
            </a:r>
          </a:p>
          <a:p>
            <a:pPr marL="91440" indent="-91440"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abc1</a:t>
            </a:r>
          </a:p>
          <a:p>
            <a:pPr marL="91440" indent="-91440" eaLnBrk="1" fontAlgn="auto" hangingPunct="1">
              <a:spcAft>
                <a:spcPts val="0"/>
              </a:spcAft>
              <a:buFont typeface="Monotype Sorts" charset="2"/>
              <a:buNone/>
              <a:defRPr/>
            </a:pPr>
            <a:endParaRPr lang="en-US" altLang="en-US" sz="2800" dirty="0" smtClean="0">
              <a:solidFill>
                <a:schemeClr val="tx1"/>
              </a:solidFill>
            </a:endParaRPr>
          </a:p>
          <a:p>
            <a:pPr marL="91440" indent="-91440"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x + q;</a:t>
            </a:r>
          </a:p>
          <a:p>
            <a:pPr marL="91440" indent="-91440"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110</a:t>
            </a:r>
          </a:p>
        </p:txBody>
      </p:sp>
    </p:spTree>
    <p:extLst>
      <p:ext uri="{BB962C8B-B14F-4D97-AF65-F5344CB8AC3E}">
        <p14:creationId xmlns:p14="http://schemas.microsoft.com/office/powerpoint/2010/main" val="2078372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229600" cy="6400800"/>
          </a:xfrm>
        </p:spPr>
        <p:txBody>
          <a:bodyPr/>
          <a:lstStyle/>
          <a:p>
            <a:pPr>
              <a:lnSpc>
                <a:spcPct val="120000"/>
              </a:lnSpc>
              <a:buNone/>
              <a:defRPr/>
            </a:pPr>
            <a:r>
              <a:rPr lang="en-US" altLang="en-US" dirty="0" err="1"/>
              <a:t>var</a:t>
            </a:r>
            <a:r>
              <a:rPr lang="en-US" altLang="en-US" dirty="0"/>
              <a:t> x = 4;</a:t>
            </a:r>
          </a:p>
          <a:p>
            <a:pPr>
              <a:lnSpc>
                <a:spcPct val="120000"/>
              </a:lnSpc>
              <a:buNone/>
              <a:defRPr/>
            </a:pPr>
            <a:endParaRPr lang="en-US" altLang="en-US" dirty="0"/>
          </a:p>
          <a:p>
            <a:pPr>
              <a:lnSpc>
                <a:spcPct val="120000"/>
              </a:lnSpc>
              <a:buNone/>
              <a:defRPr/>
            </a:pPr>
            <a:r>
              <a:rPr lang="en-US" altLang="en-US" dirty="0" err="1"/>
              <a:t>var</a:t>
            </a:r>
            <a:r>
              <a:rPr lang="en-US" altLang="en-US" dirty="0"/>
              <a:t> y = 5</a:t>
            </a:r>
            <a:r>
              <a:rPr lang="en-US" altLang="en-US" dirty="0" smtClean="0"/>
              <a:t>;</a:t>
            </a:r>
            <a:endParaRPr lang="en-US" altLang="en-US" dirty="0"/>
          </a:p>
          <a:p>
            <a:pPr>
              <a:lnSpc>
                <a:spcPct val="120000"/>
              </a:lnSpc>
              <a:buNone/>
              <a:defRPr/>
            </a:pPr>
            <a:endParaRPr lang="en-US" altLang="en-US" dirty="0"/>
          </a:p>
          <a:p>
            <a:pPr>
              <a:lnSpc>
                <a:spcPct val="120000"/>
              </a:lnSpc>
              <a:buNone/>
              <a:defRPr/>
            </a:pPr>
            <a:r>
              <a:rPr lang="en-US" altLang="en-US" dirty="0" err="1"/>
              <a:t>var</a:t>
            </a:r>
            <a:r>
              <a:rPr lang="en-US" altLang="en-US" dirty="0"/>
              <a:t> z = </a:t>
            </a:r>
            <a:r>
              <a:rPr lang="en-US" altLang="en-US" dirty="0" smtClean="0"/>
              <a:t>“xyz”;</a:t>
            </a:r>
            <a:endParaRPr lang="en-US" altLang="en-US" dirty="0"/>
          </a:p>
          <a:p>
            <a:pPr>
              <a:lnSpc>
                <a:spcPct val="120000"/>
              </a:lnSpc>
              <a:buNone/>
              <a:defRPr/>
            </a:pPr>
            <a:endParaRPr lang="en-US" altLang="en-US" dirty="0"/>
          </a:p>
          <a:p>
            <a:pPr>
              <a:lnSpc>
                <a:spcPct val="120000"/>
              </a:lnSpc>
              <a:buNone/>
              <a:defRPr/>
            </a:pPr>
            <a:r>
              <a:rPr lang="en-US" altLang="en-US" dirty="0" err="1"/>
              <a:t>var</a:t>
            </a:r>
            <a:r>
              <a:rPr lang="en-US" altLang="en-US" dirty="0"/>
              <a:t> q = “17”;</a:t>
            </a:r>
          </a:p>
          <a:p>
            <a:pPr marL="0" indent="0">
              <a:buNone/>
            </a:pPr>
            <a:endParaRPr lang="en-GB" dirty="0"/>
          </a:p>
        </p:txBody>
      </p:sp>
      <p:sp>
        <p:nvSpPr>
          <p:cNvPr id="6" name="Rectangle 5"/>
          <p:cNvSpPr>
            <a:spLocks noGrp="1" noChangeArrowheads="1"/>
          </p:cNvSpPr>
          <p:nvPr/>
        </p:nvSpPr>
        <p:spPr bwMode="auto">
          <a:xfrm>
            <a:off x="3581400" y="304800"/>
            <a:ext cx="3089275"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18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x + y + z;</a:t>
            </a:r>
          </a:p>
          <a:p>
            <a:pPr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9xyz</a:t>
            </a:r>
          </a:p>
          <a:p>
            <a:pPr eaLnBrk="1" fontAlgn="auto" hangingPunct="1">
              <a:spcAft>
                <a:spcPts val="0"/>
              </a:spcAft>
              <a:buFont typeface="Monotype Sorts" charset="2"/>
              <a:buNone/>
              <a:defRPr/>
            </a:pPr>
            <a:endParaRPr lang="en-US" altLang="en-US" sz="2800" dirty="0" smtClean="0">
              <a:solidFill>
                <a:schemeClr val="tx1"/>
              </a:solidFill>
            </a:endParaRPr>
          </a:p>
          <a:p>
            <a:pPr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q + x + y;</a:t>
            </a:r>
          </a:p>
          <a:p>
            <a:pPr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179</a:t>
            </a:r>
          </a:p>
        </p:txBody>
      </p:sp>
    </p:spTree>
    <p:extLst>
      <p:ext uri="{BB962C8B-B14F-4D97-AF65-F5344CB8AC3E}">
        <p14:creationId xmlns:p14="http://schemas.microsoft.com/office/powerpoint/2010/main" val="3432413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400800"/>
          </a:xfrm>
        </p:spPr>
        <p:txBody>
          <a:bodyPr/>
          <a:lstStyle/>
          <a:p>
            <a:r>
              <a:rPr lang="en-US" b="1" dirty="0" smtClean="0"/>
              <a:t>Decimal</a:t>
            </a:r>
            <a:r>
              <a:rPr lang="en-US" b="1" dirty="0"/>
              <a:t>: </a:t>
            </a:r>
            <a:r>
              <a:rPr lang="en-US" dirty="0"/>
              <a:t>The usual numbers which are having the base 10 are the decimal numbers</a:t>
            </a:r>
            <a:endParaRPr lang="en-GB" dirty="0"/>
          </a:p>
          <a:p>
            <a:endParaRPr lang="en-IN" dirty="0" smtClean="0"/>
          </a:p>
          <a:p>
            <a:r>
              <a:rPr lang="en-US" b="1" dirty="0"/>
              <a:t>Octal: </a:t>
            </a:r>
            <a:r>
              <a:rPr lang="en-US" dirty="0"/>
              <a:t>Octal literals begin with a leading zero, and they consist of digits from zero through seven. The following are all valid octal literals:</a:t>
            </a:r>
            <a:endParaRPr lang="en-GB" dirty="0"/>
          </a:p>
          <a:p>
            <a:pPr marL="0" indent="0">
              <a:buNone/>
            </a:pPr>
            <a:r>
              <a:rPr lang="en-US" dirty="0" smtClean="0"/>
              <a:t>	00 </a:t>
            </a:r>
            <a:r>
              <a:rPr lang="en-US" dirty="0"/>
              <a:t>0777 </a:t>
            </a:r>
            <a:r>
              <a:rPr lang="en-US" dirty="0" smtClean="0"/>
              <a:t>024513600</a:t>
            </a:r>
          </a:p>
          <a:p>
            <a:pPr marL="0" indent="0">
              <a:buNone/>
            </a:pPr>
            <a:endParaRPr lang="en-GB" dirty="0"/>
          </a:p>
          <a:p>
            <a:r>
              <a:rPr lang="en-US" b="1" dirty="0" err="1"/>
              <a:t>HexaDecimal</a:t>
            </a:r>
            <a:r>
              <a:rPr lang="en-US" b="1" dirty="0"/>
              <a:t>: </a:t>
            </a:r>
            <a:r>
              <a:rPr lang="en-US" dirty="0"/>
              <a:t>Hexadecimal literals begin with a leading 0x, and they consist of digits from 0 through 9 and letters A through F. The following are all valid hexadecimal literals:</a:t>
            </a:r>
            <a:endParaRPr lang="en-GB" dirty="0"/>
          </a:p>
          <a:p>
            <a:pPr marL="0" indent="0">
              <a:buNone/>
            </a:pPr>
            <a:r>
              <a:rPr lang="en-US" dirty="0" smtClean="0"/>
              <a:t>	0x0 </a:t>
            </a:r>
            <a:r>
              <a:rPr lang="en-US" dirty="0"/>
              <a:t>0XF8f00 0x1a3C5e7</a:t>
            </a:r>
            <a:endParaRPr lang="en-GB" dirty="0"/>
          </a:p>
        </p:txBody>
      </p:sp>
    </p:spTree>
    <p:extLst>
      <p:ext uri="{BB962C8B-B14F-4D97-AF65-F5344CB8AC3E}">
        <p14:creationId xmlns:p14="http://schemas.microsoft.com/office/powerpoint/2010/main" val="379711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324600"/>
          </a:xfrm>
        </p:spPr>
        <p:txBody>
          <a:bodyPr>
            <a:normAutofit lnSpcReduction="10000"/>
          </a:bodyPr>
          <a:lstStyle/>
          <a:p>
            <a:pPr>
              <a:buNone/>
            </a:pPr>
            <a:r>
              <a:rPr lang="en-US" b="1" u="sng" dirty="0" smtClean="0"/>
              <a:t>Changing the Elements:</a:t>
            </a:r>
          </a:p>
          <a:p>
            <a:pPr>
              <a:buNone/>
            </a:pPr>
            <a:r>
              <a:rPr lang="en-US" dirty="0" smtClean="0"/>
              <a:t>&lt;!</a:t>
            </a:r>
            <a:r>
              <a:rPr lang="en-US" dirty="0"/>
              <a:t>DOCTYPE html&gt;</a:t>
            </a:r>
          </a:p>
          <a:p>
            <a:pPr>
              <a:buNone/>
            </a:pPr>
            <a:r>
              <a:rPr lang="en-US" dirty="0"/>
              <a:t>&lt;html&gt;</a:t>
            </a:r>
          </a:p>
          <a:p>
            <a:pPr>
              <a:buNone/>
            </a:pPr>
            <a:r>
              <a:rPr lang="en-US" dirty="0"/>
              <a:t>&lt;body&gt;</a:t>
            </a:r>
          </a:p>
          <a:p>
            <a:pPr>
              <a:buNone/>
            </a:pPr>
            <a:endParaRPr lang="en-US" dirty="0"/>
          </a:p>
          <a:p>
            <a:pPr>
              <a:buNone/>
            </a:pPr>
            <a:r>
              <a:rPr lang="en-US" dirty="0"/>
              <a:t>&lt;h2&gt;What Can JavaScript Do?&lt;/h2&gt;</a:t>
            </a:r>
          </a:p>
          <a:p>
            <a:pPr>
              <a:buNone/>
            </a:pPr>
            <a:endParaRPr lang="en-US" dirty="0"/>
          </a:p>
          <a:p>
            <a:pPr>
              <a:buNone/>
            </a:pPr>
            <a:r>
              <a:rPr lang="en-US" dirty="0"/>
              <a:t>&lt;p id="demo"&gt;JavaScript can change HTML content.&lt;/p&gt;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innerHTML</a:t>
            </a:r>
            <a:r>
              <a:rPr lang="en-US" dirty="0"/>
              <a:t> = "Hello JavaScript!"'&gt;Click Me!&lt;/button&gt;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val="3893279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458200" cy="6400800"/>
          </a:xfrm>
        </p:spPr>
        <p:txBody>
          <a:bodyPr>
            <a:normAutofit fontScale="85000" lnSpcReduction="20000"/>
          </a:bodyPr>
          <a:lstStyle/>
          <a:p>
            <a:pPr>
              <a:buNone/>
            </a:pPr>
            <a:r>
              <a:rPr lang="en-US" b="1" dirty="0" smtClean="0">
                <a:hlinkClick r:id="rId2" action="ppaction://hlinkfile"/>
              </a:rPr>
              <a:t>The Concept of Data Types</a:t>
            </a:r>
            <a:endParaRPr lang="en-US" b="1" dirty="0" smtClean="0"/>
          </a:p>
          <a:p>
            <a:pPr>
              <a:buNone/>
            </a:pPr>
            <a:r>
              <a:rPr lang="en-US" b="1" dirty="0" smtClean="0"/>
              <a:t>&lt;!DOCTYPE html&gt;</a:t>
            </a:r>
          </a:p>
          <a:p>
            <a:pPr>
              <a:buNone/>
            </a:pPr>
            <a:r>
              <a:rPr lang="en-US" b="1" dirty="0" smtClean="0"/>
              <a:t>&lt;html&gt;</a:t>
            </a:r>
          </a:p>
          <a:p>
            <a:pPr>
              <a:buNone/>
            </a:pPr>
            <a:r>
              <a:rPr lang="en-US" b="1" dirty="0" smtClean="0"/>
              <a:t>&lt;body&gt;</a:t>
            </a:r>
          </a:p>
          <a:p>
            <a:pPr>
              <a:buNone/>
            </a:pPr>
            <a:endParaRPr lang="en-US" b="1" dirty="0" smtClean="0"/>
          </a:p>
          <a:p>
            <a:pPr>
              <a:buNone/>
            </a:pPr>
            <a:r>
              <a:rPr lang="en-US" b="1" dirty="0" smtClean="0"/>
              <a:t>&lt;h2&gt;JavaScript&lt;/h2&gt;</a:t>
            </a:r>
          </a:p>
          <a:p>
            <a:pPr>
              <a:buNone/>
            </a:pPr>
            <a:endParaRPr lang="en-US" b="1" dirty="0" smtClean="0"/>
          </a:p>
          <a:p>
            <a:pPr>
              <a:buNone/>
            </a:pPr>
            <a:r>
              <a:rPr lang="en-US" b="1" dirty="0" smtClean="0"/>
              <a:t>&lt;p&gt;When adding a number and a string, JavaScript will treat the number as a string.&lt;/p&gt;</a:t>
            </a:r>
          </a:p>
          <a:p>
            <a:pPr>
              <a:buNone/>
            </a:pPr>
            <a:endParaRPr lang="en-US" b="1" dirty="0" smtClean="0"/>
          </a:p>
          <a:p>
            <a:pPr>
              <a:buNone/>
            </a:pPr>
            <a:r>
              <a:rPr lang="en-US" b="1" dirty="0" smtClean="0"/>
              <a:t>&lt;p id="demo"&gt;&lt;/p&gt;</a:t>
            </a:r>
          </a:p>
          <a:p>
            <a:pPr>
              <a:buNone/>
            </a:pPr>
            <a:endParaRPr lang="en-US" b="1" dirty="0" smtClean="0"/>
          </a:p>
          <a:p>
            <a:pPr>
              <a:buNone/>
            </a:pPr>
            <a:r>
              <a:rPr lang="en-US" b="1" dirty="0" smtClean="0"/>
              <a:t>&lt;script&gt;</a:t>
            </a:r>
          </a:p>
          <a:p>
            <a:pPr>
              <a:buNone/>
            </a:pPr>
            <a:r>
              <a:rPr lang="en-US" b="1" dirty="0" err="1" smtClean="0"/>
              <a:t>var</a:t>
            </a:r>
            <a:r>
              <a:rPr lang="en-US" b="1" dirty="0" smtClean="0"/>
              <a:t> x = 16 + "Volvo";</a:t>
            </a:r>
          </a:p>
          <a:p>
            <a:pPr>
              <a:buNone/>
            </a:pPr>
            <a:r>
              <a:rPr lang="en-US" b="1" dirty="0" err="1" smtClean="0"/>
              <a:t>document.getElementById</a:t>
            </a:r>
            <a:r>
              <a:rPr lang="en-US" b="1" dirty="0" smtClean="0"/>
              <a:t>("demo").</a:t>
            </a:r>
            <a:r>
              <a:rPr lang="en-US" b="1" dirty="0" err="1" smtClean="0"/>
              <a:t>innerHTML</a:t>
            </a:r>
            <a:r>
              <a:rPr lang="en-US" b="1" dirty="0" smtClean="0"/>
              <a:t> = x;</a:t>
            </a:r>
          </a:p>
          <a:p>
            <a:pPr>
              <a:buNone/>
            </a:pPr>
            <a:r>
              <a:rPr lang="en-US" b="1" dirty="0" smtClean="0"/>
              <a:t>&lt;/script&gt;</a:t>
            </a:r>
          </a:p>
          <a:p>
            <a:pPr>
              <a:buNone/>
            </a:pPr>
            <a:endParaRPr lang="en-US" b="1" dirty="0" smtClean="0"/>
          </a:p>
          <a:p>
            <a:pPr>
              <a:buNone/>
            </a:pPr>
            <a:r>
              <a:rPr lang="en-US" b="1" dirty="0" smtClean="0"/>
              <a:t>&lt;/body&gt;</a:t>
            </a:r>
          </a:p>
          <a:p>
            <a:pPr>
              <a:buNone/>
            </a:pPr>
            <a:r>
              <a:rPr lang="en-US" b="1" dirty="0" smtClean="0"/>
              <a:t>&lt;/html&gt;</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esktop\wt programs\datatype.PNG"/>
          <p:cNvPicPr>
            <a:picLocks noChangeAspect="1" noChangeArrowheads="1"/>
          </p:cNvPicPr>
          <p:nvPr/>
        </p:nvPicPr>
        <p:blipFill>
          <a:blip r:embed="rId2"/>
          <a:srcRect/>
          <a:stretch>
            <a:fillRect/>
          </a:stretch>
        </p:blipFill>
        <p:spPr bwMode="auto">
          <a:xfrm>
            <a:off x="615475" y="1905000"/>
            <a:ext cx="7252176" cy="35052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172200"/>
          </a:xfrm>
        </p:spPr>
        <p:txBody>
          <a:bodyPr>
            <a:normAutofit fontScale="70000" lnSpcReduction="20000"/>
          </a:bodyPr>
          <a:lstStyle/>
          <a:p>
            <a:pPr>
              <a:buNone/>
            </a:pPr>
            <a:r>
              <a:rPr lang="en-US" sz="2800" b="1" dirty="0" smtClean="0">
                <a:hlinkClick r:id="rId2" action="ppaction://hlinkfile"/>
              </a:rPr>
              <a:t>JavaScript</a:t>
            </a:r>
            <a:r>
              <a:rPr lang="en-US" b="1" dirty="0" smtClean="0">
                <a:hlinkClick r:id="rId2" action="ppaction://hlinkfile"/>
              </a:rPr>
              <a:t> Strings</a:t>
            </a:r>
            <a:endParaRPr lang="en-US" b="1" dirty="0" smtClean="0"/>
          </a:p>
          <a:p>
            <a:pPr>
              <a:buNone/>
            </a:pPr>
            <a:endParaRPr lang="en-US" b="1" dirty="0" smtClean="0"/>
          </a:p>
          <a:p>
            <a:r>
              <a:rPr lang="en-US" dirty="0" smtClean="0"/>
              <a:t>A string (or a text string) is a series of characters like "John Doe".</a:t>
            </a:r>
          </a:p>
          <a:p>
            <a:r>
              <a:rPr lang="en-US" dirty="0" smtClean="0"/>
              <a:t>Strings are written with quotes. You can use single or double quotes:</a:t>
            </a:r>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Strings&lt;/h2&gt;</a:t>
            </a:r>
          </a:p>
          <a:p>
            <a:pPr>
              <a:buNone/>
            </a:pPr>
            <a:r>
              <a:rPr lang="en-US" dirty="0" smtClean="0"/>
              <a:t>&lt;p&gt;Strings are written with quotes. You can use single or double quotes:&lt;/p&gt;</a:t>
            </a:r>
          </a:p>
          <a:p>
            <a:pPr>
              <a:buNone/>
            </a:pPr>
            <a:r>
              <a:rPr lang="en-US" dirty="0" smtClean="0"/>
              <a:t>&lt;p id="demo"&gt;&lt;/p&gt;</a:t>
            </a:r>
          </a:p>
          <a:p>
            <a:pPr>
              <a:buNone/>
            </a:pPr>
            <a:r>
              <a:rPr lang="en-US" dirty="0" smtClean="0"/>
              <a:t>&lt;script&gt;</a:t>
            </a:r>
          </a:p>
          <a:p>
            <a:pPr>
              <a:buNone/>
            </a:pPr>
            <a:r>
              <a:rPr lang="en-US" dirty="0" err="1" smtClean="0"/>
              <a:t>var</a:t>
            </a:r>
            <a:r>
              <a:rPr lang="en-US" dirty="0" smtClean="0"/>
              <a:t> carName1 = "Volvo XC60";</a:t>
            </a:r>
          </a:p>
          <a:p>
            <a:pPr>
              <a:buNone/>
            </a:pPr>
            <a:r>
              <a:rPr lang="en-US" dirty="0" err="1" smtClean="0"/>
              <a:t>var</a:t>
            </a:r>
            <a:r>
              <a:rPr lang="en-US" dirty="0" smtClean="0"/>
              <a:t> carName2 = 'Volvo XC60';</a:t>
            </a:r>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smtClean="0"/>
              <a:t>carName1 + "&lt;</a:t>
            </a:r>
            <a:r>
              <a:rPr lang="en-US" dirty="0" err="1" smtClean="0"/>
              <a:t>br</a:t>
            </a:r>
            <a:r>
              <a:rPr lang="en-US" dirty="0" smtClean="0"/>
              <a:t>&gt;" + </a:t>
            </a:r>
          </a:p>
          <a:p>
            <a:pPr>
              <a:buNone/>
            </a:pPr>
            <a:r>
              <a:rPr lang="en-US" dirty="0" smtClean="0"/>
              <a:t>carName2; </a:t>
            </a:r>
          </a:p>
          <a:p>
            <a:pPr>
              <a:buNone/>
            </a:pPr>
            <a:r>
              <a:rPr lang="en-US" dirty="0" smtClean="0"/>
              <a:t>&lt;/script&gt;</a:t>
            </a:r>
          </a:p>
          <a:p>
            <a:pPr>
              <a:buNone/>
            </a:pPr>
            <a:r>
              <a:rPr lang="en-US" dirty="0" smtClean="0"/>
              <a:t>&lt;/body&gt;</a:t>
            </a:r>
          </a:p>
          <a:p>
            <a:pPr>
              <a:buNone/>
            </a:pPr>
            <a:r>
              <a:rPr lang="en-US" dirty="0" smtClean="0"/>
              <a:t>&lt;/html&gt;</a:t>
            </a:r>
          </a:p>
          <a:p>
            <a:pPr>
              <a:buNone/>
            </a:pPr>
            <a:endParaRPr lang="en-US" dirty="0" smtClean="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52463" y="2114550"/>
            <a:ext cx="7839075" cy="26289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867400"/>
          </a:xfrm>
        </p:spPr>
        <p:txBody>
          <a:bodyPr>
            <a:normAutofit fontScale="55000" lnSpcReduction="20000"/>
          </a:bodyPr>
          <a:lstStyle/>
          <a:p>
            <a:pPr>
              <a:buNone/>
            </a:pPr>
            <a:r>
              <a:rPr lang="en-US" b="1" dirty="0" smtClean="0">
                <a:hlinkClick r:id="rId2" action="ppaction://hlinkfile"/>
              </a:rPr>
              <a:t>JavaScript Numbers</a:t>
            </a:r>
            <a:endParaRPr lang="en-US" b="1" dirty="0" smtClean="0"/>
          </a:p>
          <a:p>
            <a:r>
              <a:rPr lang="en-US" dirty="0" smtClean="0"/>
              <a:t>JavaScript has only one type of numbers.</a:t>
            </a:r>
          </a:p>
          <a:p>
            <a:r>
              <a:rPr lang="en-US" dirty="0" smtClean="0"/>
              <a:t>Numbers can be written with, or without decimals:</a:t>
            </a:r>
          </a:p>
          <a:p>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&lt;h2&gt;JavaScript Numbers&lt;/h2&gt;</a:t>
            </a:r>
          </a:p>
          <a:p>
            <a:pPr>
              <a:buNone/>
            </a:pPr>
            <a:endParaRPr lang="en-US" dirty="0" smtClean="0"/>
          </a:p>
          <a:p>
            <a:pPr>
              <a:buNone/>
            </a:pPr>
            <a:r>
              <a:rPr lang="en-US" dirty="0" smtClean="0"/>
              <a:t>&lt;p&gt;Numbers can be written with, or without decimals:&lt;/p&gt;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x1 = 34.00;</a:t>
            </a:r>
          </a:p>
          <a:p>
            <a:pPr>
              <a:buNone/>
            </a:pPr>
            <a:r>
              <a:rPr lang="en-US" dirty="0" err="1" smtClean="0"/>
              <a:t>var</a:t>
            </a:r>
            <a:r>
              <a:rPr lang="en-US" dirty="0" smtClean="0"/>
              <a:t> x2 = 34;</a:t>
            </a:r>
          </a:p>
          <a:p>
            <a:pPr>
              <a:buNone/>
            </a:pPr>
            <a:r>
              <a:rPr lang="en-US" dirty="0" err="1" smtClean="0"/>
              <a:t>var</a:t>
            </a:r>
            <a:r>
              <a:rPr lang="en-US" dirty="0" smtClean="0"/>
              <a:t> x3 = 3.14;</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smtClean="0"/>
              <a:t>x1 + "&lt;</a:t>
            </a:r>
            <a:r>
              <a:rPr lang="en-US" dirty="0" err="1" smtClean="0"/>
              <a:t>br</a:t>
            </a:r>
            <a:r>
              <a:rPr lang="en-US" dirty="0" smtClean="0"/>
              <a:t>&gt;" + x2 + "&lt;</a:t>
            </a:r>
            <a:r>
              <a:rPr lang="en-US" dirty="0" err="1" smtClean="0"/>
              <a:t>br</a:t>
            </a:r>
            <a:r>
              <a:rPr lang="en-US" dirty="0" smtClean="0"/>
              <a:t>&gt;" + x3;</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smtClean="0"/>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61975" y="2200275"/>
            <a:ext cx="8020050" cy="24574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5943600"/>
          </a:xfrm>
        </p:spPr>
        <p:txBody>
          <a:bodyPr>
            <a:normAutofit fontScale="47500" lnSpcReduction="20000"/>
          </a:bodyPr>
          <a:lstStyle/>
          <a:p>
            <a:pPr>
              <a:buNone/>
            </a:pPr>
            <a:endParaRPr lang="en-US" b="1" dirty="0" smtClean="0"/>
          </a:p>
          <a:p>
            <a:pPr>
              <a:buNone/>
            </a:pPr>
            <a:r>
              <a:rPr lang="en-US" b="1" dirty="0" smtClean="0">
                <a:hlinkClick r:id="rId2" action="ppaction://hlinkfile"/>
              </a:rPr>
              <a:t>JavaScript Booleans</a:t>
            </a:r>
            <a:endParaRPr lang="en-US" b="1" dirty="0" smtClean="0"/>
          </a:p>
          <a:p>
            <a:pPr>
              <a:buNone/>
            </a:pPr>
            <a:endParaRPr lang="en-US" b="1" dirty="0" smtClean="0"/>
          </a:p>
          <a:p>
            <a:pPr>
              <a:buNone/>
            </a:pPr>
            <a:r>
              <a:rPr lang="en-US" dirty="0" smtClean="0"/>
              <a:t>Booleans can only have two values: true or false.</a:t>
            </a:r>
          </a:p>
          <a:p>
            <a:pPr>
              <a:buNone/>
            </a:pPr>
            <a:endParaRPr lang="en-US" dirty="0" smtClean="0"/>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Booleans&lt;/h2&gt;</a:t>
            </a:r>
          </a:p>
          <a:p>
            <a:pPr>
              <a:buNone/>
            </a:pPr>
            <a:endParaRPr lang="en-US" dirty="0" smtClean="0"/>
          </a:p>
          <a:p>
            <a:pPr>
              <a:buNone/>
            </a:pPr>
            <a:r>
              <a:rPr lang="en-US" dirty="0" smtClean="0"/>
              <a:t>&lt;p&gt;Booleans can have two values: true or false:&lt;/p&gt;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x = 5;</a:t>
            </a:r>
          </a:p>
          <a:p>
            <a:pPr>
              <a:buNone/>
            </a:pPr>
            <a:r>
              <a:rPr lang="en-US" dirty="0" err="1" smtClean="0"/>
              <a:t>var</a:t>
            </a:r>
            <a:r>
              <a:rPr lang="en-US" dirty="0" smtClean="0"/>
              <a:t> y = 5;</a:t>
            </a:r>
          </a:p>
          <a:p>
            <a:pPr>
              <a:buNone/>
            </a:pPr>
            <a:r>
              <a:rPr lang="en-US" dirty="0" err="1" smtClean="0"/>
              <a:t>var</a:t>
            </a:r>
            <a:r>
              <a:rPr lang="en-US" dirty="0" smtClean="0"/>
              <a:t> z = 6;</a:t>
            </a:r>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smtClean="0"/>
              <a:t>(x == y) + "&lt;</a:t>
            </a:r>
            <a:r>
              <a:rPr lang="en-US" dirty="0" err="1" smtClean="0"/>
              <a:t>br</a:t>
            </a:r>
            <a:r>
              <a:rPr lang="en-US" dirty="0" smtClean="0"/>
              <a:t>&gt;" + (x == z);</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a:stretch>
            <a:fillRect/>
          </a:stretch>
        </p:blipFill>
        <p:spPr bwMode="auto">
          <a:xfrm>
            <a:off x="350774" y="1143000"/>
            <a:ext cx="6807263" cy="3348037"/>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5791200"/>
          </a:xfrm>
        </p:spPr>
        <p:txBody>
          <a:bodyPr>
            <a:normAutofit fontScale="62500" lnSpcReduction="20000"/>
          </a:bodyPr>
          <a:lstStyle/>
          <a:p>
            <a:pPr>
              <a:buNone/>
            </a:pPr>
            <a:endParaRPr lang="en-US" dirty="0" smtClean="0"/>
          </a:p>
          <a:p>
            <a:pPr>
              <a:buNone/>
            </a:pPr>
            <a:r>
              <a:rPr lang="en-US" b="1" dirty="0" smtClean="0">
                <a:hlinkClick r:id="rId2" action="ppaction://hlinkfile"/>
              </a:rPr>
              <a:t>JavaScript Arrays</a:t>
            </a:r>
            <a:r>
              <a:rPr lang="en-US" b="1" dirty="0" smtClean="0"/>
              <a:t/>
            </a:r>
            <a:br>
              <a:rPr lang="en-US" b="1" dirty="0" smtClean="0"/>
            </a:br>
            <a:endParaRPr lang="en-US" dirty="0" smtClean="0"/>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Arrays&lt;/h2&gt;</a:t>
            </a:r>
          </a:p>
          <a:p>
            <a:pPr>
              <a:buNone/>
            </a:pPr>
            <a:endParaRPr lang="en-US" dirty="0" smtClean="0"/>
          </a:p>
          <a:p>
            <a:pPr>
              <a:buNone/>
            </a:pPr>
            <a:r>
              <a:rPr lang="en-US" dirty="0" smtClean="0"/>
              <a:t>&lt;p&gt;Array indexes are zero-based, which means the first item is [0].&lt;/p&gt;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cars = ["</a:t>
            </a:r>
            <a:r>
              <a:rPr lang="en-US" dirty="0" err="1" smtClean="0"/>
              <a:t>Saab","Volvo","BMW</a:t>
            </a:r>
            <a:r>
              <a:rPr lang="en-US" dirty="0" smtClean="0"/>
              <a:t>"];</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 cars[0];</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96461" y="1676401"/>
            <a:ext cx="6480664" cy="31765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ounika\Desktop\Priya\e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57251"/>
            <a:ext cx="5581226" cy="19621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ounika\Desktop\Priya\ex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464490"/>
            <a:ext cx="29337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3487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019800"/>
          </a:xfrm>
        </p:spPr>
        <p:txBody>
          <a:bodyPr>
            <a:normAutofit fontScale="55000" lnSpcReduction="20000"/>
          </a:bodyPr>
          <a:lstStyle/>
          <a:p>
            <a:pPr>
              <a:buNone/>
            </a:pPr>
            <a:endParaRPr lang="en-US" dirty="0" smtClean="0"/>
          </a:p>
          <a:p>
            <a:pPr>
              <a:buNone/>
            </a:pPr>
            <a:r>
              <a:rPr lang="en-US" b="1" dirty="0" smtClean="0">
                <a:hlinkClick r:id="rId2" action="ppaction://hlinkfile"/>
              </a:rPr>
              <a:t>JavaScript Objects</a:t>
            </a:r>
            <a:endParaRPr lang="en-US" dirty="0" smtClean="0"/>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Objects&lt;/h2&gt;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person = {</a:t>
            </a:r>
          </a:p>
          <a:p>
            <a:pPr>
              <a:buNone/>
            </a:pPr>
            <a:r>
              <a:rPr lang="en-US" dirty="0" smtClean="0"/>
              <a:t>  </a:t>
            </a:r>
            <a:r>
              <a:rPr lang="en-US" dirty="0" err="1" smtClean="0"/>
              <a:t>firstName</a:t>
            </a:r>
            <a:r>
              <a:rPr lang="en-US" dirty="0" smtClean="0"/>
              <a:t> : "John",</a:t>
            </a:r>
          </a:p>
          <a:p>
            <a:pPr>
              <a:buNone/>
            </a:pPr>
            <a:r>
              <a:rPr lang="en-US" dirty="0" smtClean="0"/>
              <a:t>  </a:t>
            </a:r>
            <a:r>
              <a:rPr lang="en-US" dirty="0" err="1" smtClean="0"/>
              <a:t>lastName</a:t>
            </a:r>
            <a:r>
              <a:rPr lang="en-US" dirty="0" smtClean="0"/>
              <a:t>  : "Doe",</a:t>
            </a:r>
          </a:p>
          <a:p>
            <a:pPr>
              <a:buNone/>
            </a:pPr>
            <a:r>
              <a:rPr lang="en-US" dirty="0" smtClean="0"/>
              <a:t>  age     : 50,</a:t>
            </a:r>
          </a:p>
          <a:p>
            <a:pPr>
              <a:buNone/>
            </a:pPr>
            <a:r>
              <a:rPr lang="en-US" dirty="0" smtClean="0"/>
              <a:t>  </a:t>
            </a:r>
            <a:r>
              <a:rPr lang="en-US" dirty="0" err="1" smtClean="0"/>
              <a:t>eyeColor</a:t>
            </a:r>
            <a:r>
              <a:rPr lang="en-US" dirty="0" smtClean="0"/>
              <a:t>  : "blue"</a:t>
            </a:r>
          </a:p>
          <a:p>
            <a:pPr>
              <a:buNone/>
            </a:pPr>
            <a:r>
              <a:rPr lang="en-US" dirty="0" smtClean="0"/>
              <a:t>};</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err="1" smtClean="0"/>
              <a:t>person.firstName</a:t>
            </a:r>
            <a:r>
              <a:rPr lang="en-US" dirty="0" smtClean="0"/>
              <a:t> + " is " + </a:t>
            </a:r>
            <a:r>
              <a:rPr lang="en-US" dirty="0" err="1" smtClean="0"/>
              <a:t>person.age</a:t>
            </a:r>
            <a:r>
              <a:rPr lang="en-US" dirty="0" smtClean="0"/>
              <a:t> + " years old.";</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85800" y="1600200"/>
            <a:ext cx="7391400" cy="27432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791200"/>
          </a:xfrm>
        </p:spPr>
        <p:txBody>
          <a:bodyPr>
            <a:normAutofit fontScale="70000" lnSpcReduction="20000"/>
          </a:bodyPr>
          <a:lstStyle/>
          <a:p>
            <a:pPr>
              <a:buNone/>
            </a:pPr>
            <a:endParaRPr lang="en-US" dirty="0" smtClean="0"/>
          </a:p>
          <a:p>
            <a:pPr>
              <a:buNone/>
            </a:pPr>
            <a:r>
              <a:rPr lang="en-US" b="1" dirty="0" smtClean="0">
                <a:hlinkClick r:id="rId2" action="ppaction://hlinkfile"/>
              </a:rPr>
              <a:t>The typeof Operator</a:t>
            </a:r>
            <a:endParaRPr lang="en-US" b="1" dirty="0" smtClean="0"/>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typeof&lt;/h2&gt;</a:t>
            </a:r>
          </a:p>
          <a:p>
            <a:pPr>
              <a:buNone/>
            </a:pPr>
            <a:r>
              <a:rPr lang="en-US" dirty="0" smtClean="0"/>
              <a:t>&lt;p&gt;The typeof operator returns the type of a variable or an expression.&lt;/p&gt;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document.getElementById</a:t>
            </a:r>
            <a:r>
              <a:rPr lang="en-US" dirty="0" smtClean="0"/>
              <a:t>("demo").</a:t>
            </a:r>
            <a:r>
              <a:rPr lang="en-US" dirty="0" err="1" smtClean="0"/>
              <a:t>innerHTML</a:t>
            </a:r>
            <a:r>
              <a:rPr lang="en-US" dirty="0" smtClean="0"/>
              <a:t> = </a:t>
            </a:r>
          </a:p>
          <a:p>
            <a:pPr>
              <a:buNone/>
            </a:pPr>
            <a:r>
              <a:rPr lang="en-US" dirty="0" smtClean="0"/>
              <a:t>typeof "" + "&lt;</a:t>
            </a:r>
            <a:r>
              <a:rPr lang="en-US" dirty="0" err="1" smtClean="0"/>
              <a:t>br</a:t>
            </a:r>
            <a:r>
              <a:rPr lang="en-US" dirty="0" smtClean="0"/>
              <a:t>&gt;" +</a:t>
            </a:r>
          </a:p>
          <a:p>
            <a:pPr>
              <a:buNone/>
            </a:pPr>
            <a:r>
              <a:rPr lang="en-US" dirty="0" smtClean="0"/>
              <a:t>typeof "John" + "&lt;</a:t>
            </a:r>
            <a:r>
              <a:rPr lang="en-US" dirty="0" err="1" smtClean="0"/>
              <a:t>br</a:t>
            </a:r>
            <a:r>
              <a:rPr lang="en-US" dirty="0" smtClean="0"/>
              <a:t>&gt;" + </a:t>
            </a:r>
          </a:p>
          <a:p>
            <a:pPr>
              <a:buNone/>
            </a:pPr>
            <a:r>
              <a:rPr lang="en-US" dirty="0" smtClean="0"/>
              <a:t>typeof "John Doe";</a:t>
            </a:r>
          </a:p>
          <a:p>
            <a:pPr>
              <a:buNone/>
            </a:pPr>
            <a:r>
              <a:rPr lang="en-US" dirty="0" smtClean="0"/>
              <a:t>&lt;/script&gt;</a:t>
            </a:r>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28600" y="1828800"/>
            <a:ext cx="8686800" cy="2911816"/>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6248400"/>
          </a:xfrm>
        </p:spPr>
        <p:txBody>
          <a:bodyPr>
            <a:normAutofit fontScale="55000" lnSpcReduction="20000"/>
          </a:bodyPr>
          <a:lstStyle/>
          <a:p>
            <a:pPr>
              <a:buNone/>
            </a:pPr>
            <a:r>
              <a:rPr lang="en-US" sz="2500" b="1" dirty="0" smtClean="0">
                <a:hlinkClick r:id="rId2" action="ppaction://hlinkfile"/>
              </a:rPr>
              <a:t>Primitive Data</a:t>
            </a:r>
            <a:endParaRPr lang="en-US" sz="2500" b="1" dirty="0" smtClean="0"/>
          </a:p>
          <a:p>
            <a:pPr>
              <a:buNone/>
            </a:pPr>
            <a:r>
              <a:rPr lang="en-US" sz="2500" dirty="0" smtClean="0"/>
              <a:t>A primitive data value is a single simple data value with no additional properties and methods.</a:t>
            </a:r>
          </a:p>
          <a:p>
            <a:pPr>
              <a:buNone/>
            </a:pPr>
            <a:r>
              <a:rPr lang="en-US" sz="2500" dirty="0" smtClean="0"/>
              <a:t>The typeof operator can return one of these primitive types:</a:t>
            </a:r>
          </a:p>
          <a:p>
            <a:r>
              <a:rPr lang="en-US" sz="2500" dirty="0" smtClean="0"/>
              <a:t>string</a:t>
            </a:r>
          </a:p>
          <a:p>
            <a:r>
              <a:rPr lang="en-US" sz="2500" dirty="0" smtClean="0"/>
              <a:t>number</a:t>
            </a:r>
          </a:p>
          <a:p>
            <a:r>
              <a:rPr lang="en-US" sz="2500" dirty="0" smtClean="0"/>
              <a:t>Boolean</a:t>
            </a:r>
          </a:p>
          <a:p>
            <a:r>
              <a:rPr lang="en-US" sz="2500" dirty="0" smtClean="0"/>
              <a:t>undefined</a:t>
            </a:r>
          </a:p>
          <a:p>
            <a:pPr>
              <a:buNone/>
            </a:pPr>
            <a:endParaRPr lang="en-US" sz="2500" dirty="0" smtClean="0"/>
          </a:p>
          <a:p>
            <a:pPr>
              <a:buNone/>
            </a:pPr>
            <a:r>
              <a:rPr lang="en-US" sz="2500" dirty="0" smtClean="0"/>
              <a:t>&lt;!DOCTYPE html&gt;</a:t>
            </a:r>
          </a:p>
          <a:p>
            <a:pPr>
              <a:buNone/>
            </a:pPr>
            <a:r>
              <a:rPr lang="en-US" sz="2500" dirty="0" smtClean="0"/>
              <a:t>&lt;html&gt;</a:t>
            </a:r>
          </a:p>
          <a:p>
            <a:pPr>
              <a:buNone/>
            </a:pPr>
            <a:r>
              <a:rPr lang="en-US" sz="2500" dirty="0" smtClean="0"/>
              <a:t>&lt;body&gt;</a:t>
            </a:r>
          </a:p>
          <a:p>
            <a:pPr>
              <a:buNone/>
            </a:pPr>
            <a:r>
              <a:rPr lang="en-US" sz="2500" dirty="0" smtClean="0"/>
              <a:t>&lt;h2&gt;JavaScript typeof&lt;/h2&gt;</a:t>
            </a:r>
          </a:p>
          <a:p>
            <a:pPr>
              <a:buNone/>
            </a:pPr>
            <a:r>
              <a:rPr lang="en-US" sz="2500" dirty="0" smtClean="0"/>
              <a:t>&lt;p&gt;The typeof operator returns the type of a variable or an expression.&lt;/p&gt;</a:t>
            </a:r>
          </a:p>
          <a:p>
            <a:pPr>
              <a:buNone/>
            </a:pPr>
            <a:r>
              <a:rPr lang="en-US" sz="2500" dirty="0" smtClean="0"/>
              <a:t>&lt;p id="demo"&gt;&lt;/p&gt;</a:t>
            </a:r>
          </a:p>
          <a:p>
            <a:pPr>
              <a:buNone/>
            </a:pPr>
            <a:r>
              <a:rPr lang="en-US" sz="2500" dirty="0" smtClean="0"/>
              <a:t>&lt;script&gt;</a:t>
            </a:r>
          </a:p>
          <a:p>
            <a:pPr>
              <a:buNone/>
            </a:pPr>
            <a:r>
              <a:rPr lang="en-US" sz="2500" dirty="0" err="1" smtClean="0"/>
              <a:t>document.getElementById</a:t>
            </a:r>
            <a:r>
              <a:rPr lang="en-US" sz="2500" dirty="0" smtClean="0"/>
              <a:t>("demo").</a:t>
            </a:r>
            <a:r>
              <a:rPr lang="en-US" sz="2500" dirty="0" err="1" smtClean="0"/>
              <a:t>innerHTML</a:t>
            </a:r>
            <a:r>
              <a:rPr lang="en-US" sz="2500" dirty="0" smtClean="0"/>
              <a:t> = </a:t>
            </a:r>
          </a:p>
          <a:p>
            <a:pPr>
              <a:buNone/>
            </a:pPr>
            <a:r>
              <a:rPr lang="en-US" sz="2500" dirty="0" smtClean="0"/>
              <a:t>typeof "john" + "&lt;</a:t>
            </a:r>
            <a:r>
              <a:rPr lang="en-US" sz="2500" dirty="0" err="1" smtClean="0"/>
              <a:t>br</a:t>
            </a:r>
            <a:r>
              <a:rPr lang="en-US" sz="2500" dirty="0" smtClean="0"/>
              <a:t>&gt;" + </a:t>
            </a:r>
          </a:p>
          <a:p>
            <a:pPr>
              <a:buNone/>
            </a:pPr>
            <a:r>
              <a:rPr lang="en-US" sz="2500" dirty="0" smtClean="0"/>
              <a:t>typeof 3.14 + "&lt;</a:t>
            </a:r>
            <a:r>
              <a:rPr lang="en-US" sz="2500" dirty="0" err="1" smtClean="0"/>
              <a:t>br</a:t>
            </a:r>
            <a:r>
              <a:rPr lang="en-US" sz="2500" dirty="0" smtClean="0"/>
              <a:t>&gt;" +</a:t>
            </a:r>
          </a:p>
          <a:p>
            <a:pPr>
              <a:buNone/>
            </a:pPr>
            <a:r>
              <a:rPr lang="en-US" sz="2500" dirty="0" smtClean="0"/>
              <a:t>typeof true + "&lt;</a:t>
            </a:r>
            <a:r>
              <a:rPr lang="en-US" sz="2500" dirty="0" err="1" smtClean="0"/>
              <a:t>br</a:t>
            </a:r>
            <a:r>
              <a:rPr lang="en-US" sz="2500" dirty="0" smtClean="0"/>
              <a:t>&gt;" +</a:t>
            </a:r>
          </a:p>
          <a:p>
            <a:pPr>
              <a:buNone/>
            </a:pPr>
            <a:r>
              <a:rPr lang="en-US" sz="2500" dirty="0" smtClean="0"/>
              <a:t>typeof false + "&lt;</a:t>
            </a:r>
            <a:r>
              <a:rPr lang="en-US" sz="2500" dirty="0" err="1" smtClean="0"/>
              <a:t>br</a:t>
            </a:r>
            <a:r>
              <a:rPr lang="en-US" sz="2500" dirty="0" smtClean="0"/>
              <a:t>&gt;" +</a:t>
            </a:r>
          </a:p>
          <a:p>
            <a:pPr>
              <a:buNone/>
            </a:pPr>
            <a:r>
              <a:rPr lang="en-US" sz="2500" dirty="0" smtClean="0"/>
              <a:t>typeof x;</a:t>
            </a:r>
          </a:p>
          <a:p>
            <a:pPr>
              <a:buNone/>
            </a:pPr>
            <a:r>
              <a:rPr lang="en-US" sz="2500" dirty="0" smtClean="0"/>
              <a:t>&lt;/script&gt;</a:t>
            </a:r>
          </a:p>
          <a:p>
            <a:pPr>
              <a:buNone/>
            </a:pPr>
            <a:r>
              <a:rPr lang="en-US" sz="2500" dirty="0" smtClean="0"/>
              <a:t>&lt;/body&gt;</a:t>
            </a:r>
          </a:p>
          <a:p>
            <a:pPr>
              <a:buNone/>
            </a:pPr>
            <a:r>
              <a:rPr lang="en-US" sz="2500" dirty="0" smtClean="0"/>
              <a:t>&lt;/html&gt;</a:t>
            </a:r>
          </a:p>
          <a:p>
            <a:pPr>
              <a:buNone/>
            </a:pPr>
            <a:endParaRPr lang="en-US" dirty="0" smtClean="0"/>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023471" y="1524000"/>
            <a:ext cx="6813176" cy="36576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458200" cy="6096000"/>
          </a:xfrm>
        </p:spPr>
        <p:txBody>
          <a:bodyPr/>
          <a:lstStyle/>
          <a:p>
            <a:pPr marL="0" indent="0">
              <a:buNone/>
            </a:pPr>
            <a:r>
              <a:rPr lang="en-US" sz="2000" b="1" u="sng" dirty="0"/>
              <a:t>Operators in JavaScript</a:t>
            </a:r>
            <a:endParaRPr lang="en-GB" sz="2000" b="1" u="sng" dirty="0"/>
          </a:p>
          <a:p>
            <a:pPr marL="0" indent="0">
              <a:buNone/>
            </a:pPr>
            <a:r>
              <a:rPr lang="en-US" sz="2000" dirty="0"/>
              <a:t>The operators in JavaScript can be classified as follows:</a:t>
            </a:r>
            <a:endParaRPr lang="en-GB" sz="2000" dirty="0"/>
          </a:p>
          <a:p>
            <a:pPr lvl="0"/>
            <a:r>
              <a:rPr lang="en-US" sz="2000" dirty="0"/>
              <a:t>Arithmetic operators</a:t>
            </a:r>
            <a:endParaRPr lang="en-GB" sz="2000" dirty="0"/>
          </a:p>
          <a:p>
            <a:pPr lvl="0"/>
            <a:r>
              <a:rPr lang="en-US" sz="2000" dirty="0"/>
              <a:t>Relational operators</a:t>
            </a:r>
            <a:endParaRPr lang="en-GB" sz="2000" dirty="0"/>
          </a:p>
          <a:p>
            <a:pPr lvl="0"/>
            <a:r>
              <a:rPr lang="en-US" sz="2000" dirty="0"/>
              <a:t>Logical operators</a:t>
            </a:r>
            <a:endParaRPr lang="en-GB" sz="2000" dirty="0"/>
          </a:p>
          <a:p>
            <a:pPr lvl="0"/>
            <a:r>
              <a:rPr lang="en-US" sz="2000" dirty="0"/>
              <a:t>Assignment operators</a:t>
            </a:r>
            <a:endParaRPr lang="en-GB" sz="2000" dirty="0"/>
          </a:p>
          <a:p>
            <a:pPr marL="0" indent="0">
              <a:buNone/>
            </a:pPr>
            <a:r>
              <a:rPr lang="en-IN" b="1" dirty="0" smtClean="0"/>
              <a:t>1. Arithmetic operators</a:t>
            </a:r>
            <a:endParaRPr lang="en-GB" b="1" dirty="0"/>
          </a:p>
        </p:txBody>
      </p:sp>
      <p:pic>
        <p:nvPicPr>
          <p:cNvPr id="4" name="image1.png"/>
          <p:cNvPicPr/>
          <p:nvPr/>
        </p:nvPicPr>
        <p:blipFill>
          <a:blip r:embed="rId2" cstate="print"/>
          <a:stretch>
            <a:fillRect/>
          </a:stretch>
        </p:blipFill>
        <p:spPr>
          <a:xfrm>
            <a:off x="609600" y="3048000"/>
            <a:ext cx="7772400" cy="3272155"/>
          </a:xfrm>
          <a:prstGeom prst="rect">
            <a:avLst/>
          </a:prstGeom>
        </p:spPr>
      </p:pic>
    </p:spTree>
    <p:extLst>
      <p:ext uri="{BB962C8B-B14F-4D97-AF65-F5344CB8AC3E}">
        <p14:creationId xmlns:p14="http://schemas.microsoft.com/office/powerpoint/2010/main" val="62733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6248400"/>
          </a:xfrm>
        </p:spPr>
        <p:txBody>
          <a:bodyPr>
            <a:normAutofit/>
          </a:bodyPr>
          <a:lstStyle/>
          <a:p>
            <a:pPr marL="0" indent="0">
              <a:buNone/>
            </a:pPr>
            <a:r>
              <a:rPr lang="en-IN" sz="2000" dirty="0" smtClean="0"/>
              <a:t>Example:</a:t>
            </a:r>
          </a:p>
          <a:p>
            <a:pPr marL="0" indent="0">
              <a:buNone/>
            </a:pPr>
            <a:r>
              <a:rPr lang="en-GB" sz="2000" dirty="0"/>
              <a:t>&lt;html&gt;</a:t>
            </a:r>
          </a:p>
          <a:p>
            <a:pPr marL="0" indent="0">
              <a:buNone/>
            </a:pPr>
            <a:r>
              <a:rPr lang="en-GB" sz="2000" dirty="0"/>
              <a:t>&lt;body&gt;</a:t>
            </a:r>
          </a:p>
          <a:p>
            <a:pPr marL="0" indent="0">
              <a:buNone/>
            </a:pPr>
            <a:r>
              <a:rPr lang="en-GB" sz="2000" dirty="0"/>
              <a:t>&lt;script language="JavaScript"&gt;</a:t>
            </a:r>
          </a:p>
          <a:p>
            <a:pPr marL="0" indent="0">
              <a:buNone/>
            </a:pPr>
            <a:r>
              <a:rPr lang="en-GB" sz="2000" dirty="0"/>
              <a:t>&lt;!--</a:t>
            </a:r>
          </a:p>
          <a:p>
            <a:pPr marL="0" indent="0">
              <a:buNone/>
            </a:pPr>
            <a:r>
              <a:rPr lang="en-GB" sz="2000" dirty="0" err="1"/>
              <a:t>var</a:t>
            </a:r>
            <a:r>
              <a:rPr lang="en-GB" sz="2000" dirty="0"/>
              <a:t> a = 5;</a:t>
            </a:r>
          </a:p>
          <a:p>
            <a:pPr marL="0" indent="0">
              <a:buNone/>
            </a:pPr>
            <a:r>
              <a:rPr lang="en-GB" sz="2000" dirty="0"/>
              <a:t>++a;</a:t>
            </a:r>
          </a:p>
          <a:p>
            <a:pPr marL="0" indent="0">
              <a:buNone/>
            </a:pPr>
            <a:r>
              <a:rPr lang="en-GB" sz="2000" dirty="0"/>
              <a:t>alert("The value of a = " + a );</a:t>
            </a:r>
          </a:p>
          <a:p>
            <a:pPr marL="0" indent="0">
              <a:buNone/>
            </a:pPr>
            <a:r>
              <a:rPr lang="en-GB" sz="2000" dirty="0"/>
              <a:t>--&gt;</a:t>
            </a:r>
          </a:p>
          <a:p>
            <a:pPr marL="0" indent="0">
              <a:buNone/>
            </a:pPr>
            <a:r>
              <a:rPr lang="en-GB" sz="2000" dirty="0"/>
              <a:t>&lt;/script&gt;</a:t>
            </a:r>
          </a:p>
          <a:p>
            <a:pPr marL="0" indent="0">
              <a:buNone/>
            </a:pPr>
            <a:r>
              <a:rPr lang="en-GB" sz="2000" dirty="0"/>
              <a:t>&lt;/body&gt;</a:t>
            </a:r>
          </a:p>
          <a:p>
            <a:pPr marL="0" indent="0">
              <a:buNone/>
            </a:pPr>
            <a:r>
              <a:rPr lang="en-GB" sz="2000" dirty="0"/>
              <a:t>&lt;/html&gt;</a:t>
            </a:r>
          </a:p>
          <a:p>
            <a:pPr marL="0" indent="0">
              <a:buNone/>
            </a:pPr>
            <a:endParaRPr lang="en-GB" sz="2000" dirty="0"/>
          </a:p>
        </p:txBody>
      </p:sp>
      <p:pic>
        <p:nvPicPr>
          <p:cNvPr id="2050" name="Picture 2" descr="C:\Users\mounika\Desktop\Priya\assig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58227"/>
            <a:ext cx="6515100" cy="271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729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077200" cy="5943600"/>
          </a:xfrm>
        </p:spPr>
        <p:txBody>
          <a:bodyPr>
            <a:normAutofit fontScale="77500" lnSpcReduction="20000"/>
          </a:bodyPr>
          <a:lstStyle/>
          <a:p>
            <a:pPr marL="0" indent="0">
              <a:buNone/>
            </a:pPr>
            <a:r>
              <a:rPr lang="en-GB" dirty="0"/>
              <a:t>&lt;!DOCTYPE html&gt;</a:t>
            </a:r>
          </a:p>
          <a:p>
            <a:pPr marL="0" indent="0">
              <a:buNone/>
            </a:pPr>
            <a:r>
              <a:rPr lang="en-GB" dirty="0"/>
              <a:t>&lt;html&gt;</a:t>
            </a:r>
          </a:p>
          <a:p>
            <a:pPr marL="0" indent="0">
              <a:buNone/>
            </a:pPr>
            <a:r>
              <a:rPr lang="en-GB" dirty="0"/>
              <a:t>&lt;body&gt;</a:t>
            </a:r>
          </a:p>
          <a:p>
            <a:pPr marL="0" indent="0">
              <a:buNone/>
            </a:pPr>
            <a:endParaRPr lang="en-GB" dirty="0"/>
          </a:p>
          <a:p>
            <a:pPr marL="0" indent="0">
              <a:buNone/>
            </a:pPr>
            <a:r>
              <a:rPr lang="en-GB" dirty="0"/>
              <a:t>&lt;h2&gt;JavaScript Operators&lt;/h2&gt;</a:t>
            </a:r>
          </a:p>
          <a:p>
            <a:pPr marL="0" indent="0">
              <a:buNone/>
            </a:pPr>
            <a:endParaRPr lang="en-GB" dirty="0"/>
          </a:p>
          <a:p>
            <a:pPr marL="0" indent="0">
              <a:buNone/>
            </a:pPr>
            <a:r>
              <a:rPr lang="en-GB" dirty="0"/>
              <a:t>&lt;p&gt;The + operator concatenates strings.&lt;/p&gt;</a:t>
            </a:r>
          </a:p>
          <a:p>
            <a:pPr marL="0" indent="0">
              <a:buNone/>
            </a:pPr>
            <a:endParaRPr lang="en-GB" dirty="0"/>
          </a:p>
          <a:p>
            <a:pPr marL="0" indent="0">
              <a:buNone/>
            </a:pPr>
            <a:r>
              <a:rPr lang="en-GB" dirty="0"/>
              <a:t>&lt;p id="demo"&gt;&lt;/p&gt;</a:t>
            </a:r>
          </a:p>
          <a:p>
            <a:pPr marL="0" indent="0">
              <a:buNone/>
            </a:pPr>
            <a:endParaRPr lang="en-GB" dirty="0"/>
          </a:p>
          <a:p>
            <a:pPr marL="0" indent="0">
              <a:buNone/>
            </a:pPr>
            <a:r>
              <a:rPr lang="en-GB" dirty="0"/>
              <a:t>&lt;script&gt;</a:t>
            </a:r>
          </a:p>
          <a:p>
            <a:pPr marL="0" indent="0">
              <a:buNone/>
            </a:pPr>
            <a:r>
              <a:rPr lang="en-GB" dirty="0"/>
              <a:t>let text1 = "RGUKT";</a:t>
            </a:r>
          </a:p>
          <a:p>
            <a:pPr marL="0" indent="0">
              <a:buNone/>
            </a:pPr>
            <a:r>
              <a:rPr lang="en-GB" dirty="0"/>
              <a:t>let text2 = "SRIKAKULAM";</a:t>
            </a:r>
          </a:p>
          <a:p>
            <a:pPr marL="0" indent="0">
              <a:buNone/>
            </a:pPr>
            <a:r>
              <a:rPr lang="en-GB" dirty="0" err="1"/>
              <a:t>document.getElementById</a:t>
            </a:r>
            <a:r>
              <a:rPr lang="en-GB" dirty="0"/>
              <a:t>("demo").</a:t>
            </a:r>
            <a:r>
              <a:rPr lang="en-GB" dirty="0" err="1"/>
              <a:t>innerHTML</a:t>
            </a:r>
            <a:r>
              <a:rPr lang="en-GB" dirty="0"/>
              <a:t> = text1 + " " + text2;</a:t>
            </a:r>
          </a:p>
          <a:p>
            <a:pPr marL="0" indent="0">
              <a:buNone/>
            </a:pPr>
            <a:r>
              <a:rPr lang="en-GB" dirty="0"/>
              <a:t>&lt;/script&gt;</a:t>
            </a:r>
          </a:p>
          <a:p>
            <a:pPr marL="0" indent="0">
              <a:buNone/>
            </a:pPr>
            <a:endParaRPr lang="en-GB" dirty="0"/>
          </a:p>
          <a:p>
            <a:pPr marL="0" indent="0">
              <a:buNone/>
            </a:pPr>
            <a:r>
              <a:rPr lang="en-GB" dirty="0"/>
              <a:t>&lt;/body&gt;</a:t>
            </a:r>
          </a:p>
          <a:p>
            <a:pPr marL="0" indent="0">
              <a:buNone/>
            </a:pPr>
            <a:r>
              <a:rPr lang="en-GB" dirty="0"/>
              <a:t>&lt;/html&gt;</a:t>
            </a:r>
          </a:p>
        </p:txBody>
      </p:sp>
    </p:spTree>
    <p:extLst>
      <p:ext uri="{BB962C8B-B14F-4D97-AF65-F5344CB8AC3E}">
        <p14:creationId xmlns:p14="http://schemas.microsoft.com/office/powerpoint/2010/main" val="3079437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ounika\Desktop\Priya\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619999" cy="449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8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229600" cy="5943600"/>
          </a:xfrm>
        </p:spPr>
        <p:txBody>
          <a:bodyPr>
            <a:normAutofit fontScale="62500" lnSpcReduction="20000"/>
          </a:bodyPr>
          <a:lstStyle/>
          <a:p>
            <a:pPr>
              <a:buNone/>
            </a:pPr>
            <a:r>
              <a:rPr lang="en-US" b="1" dirty="0"/>
              <a:t>JavaScript Can Change HTML Attribute Values</a:t>
            </a:r>
          </a:p>
          <a:p>
            <a:pPr>
              <a:buNone/>
            </a:pPr>
            <a:r>
              <a:rPr lang="en-US" dirty="0"/>
              <a:t>In this example JavaScript changes the value of the </a:t>
            </a:r>
            <a:r>
              <a:rPr lang="en-US" dirty="0" err="1"/>
              <a:t>src</a:t>
            </a:r>
            <a:r>
              <a:rPr lang="en-US" dirty="0"/>
              <a:t> (source) attribute of an &lt;</a:t>
            </a:r>
            <a:r>
              <a:rPr lang="en-US" dirty="0" err="1"/>
              <a:t>img</a:t>
            </a:r>
            <a:r>
              <a:rPr lang="en-US" dirty="0"/>
              <a:t>&gt; tag:</a:t>
            </a:r>
          </a:p>
          <a:p>
            <a:pPr>
              <a:buNone/>
            </a:pPr>
            <a:r>
              <a:rPr lang="en-US" dirty="0">
                <a:hlinkClick r:id="rId2" action="ppaction://hlinkfile"/>
              </a:rPr>
              <a:t>Example:</a:t>
            </a: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&lt;h2&gt;What Can JavaScript Do?&lt;/h2&gt;</a:t>
            </a:r>
          </a:p>
          <a:p>
            <a:pPr>
              <a:buNone/>
            </a:pPr>
            <a:endParaRPr lang="en-US" dirty="0"/>
          </a:p>
          <a:p>
            <a:pPr>
              <a:buNone/>
            </a:pPr>
            <a:r>
              <a:rPr lang="en-US" dirty="0"/>
              <a:t>&lt;p&gt;JavaScript can change HTML attribute values.&lt;/p&gt;</a:t>
            </a:r>
          </a:p>
          <a:p>
            <a:pPr>
              <a:buNone/>
            </a:pPr>
            <a:endParaRPr lang="en-US" dirty="0"/>
          </a:p>
          <a:p>
            <a:pPr>
              <a:buNone/>
            </a:pPr>
            <a:r>
              <a:rPr lang="en-US" dirty="0"/>
              <a:t>&lt;p&gt;In this case JavaScript changes the value of the </a:t>
            </a:r>
            <a:r>
              <a:rPr lang="en-US" dirty="0" err="1"/>
              <a:t>src</a:t>
            </a:r>
            <a:r>
              <a:rPr lang="en-US" dirty="0"/>
              <a:t> (source) attribute of an image.&lt;/p&gt;</a:t>
            </a:r>
          </a:p>
          <a:p>
            <a:pPr>
              <a:buNone/>
            </a:pPr>
            <a:endParaRPr lang="en-US" dirty="0"/>
          </a:p>
          <a:p>
            <a:pPr>
              <a:buNone/>
            </a:pPr>
            <a:r>
              <a:rPr lang="en-US" dirty="0"/>
              <a:t>&lt;button </a:t>
            </a:r>
            <a:r>
              <a:rPr lang="en-US" dirty="0" err="1"/>
              <a:t>onclick</a:t>
            </a:r>
            <a:r>
              <a:rPr lang="en-US" dirty="0"/>
              <a:t>="</a:t>
            </a:r>
            <a:r>
              <a:rPr lang="en-US" dirty="0" err="1"/>
              <a:t>document.getElementById</a:t>
            </a:r>
            <a:r>
              <a:rPr lang="en-US" dirty="0"/>
              <a:t>('</a:t>
            </a:r>
            <a:r>
              <a:rPr lang="en-US" dirty="0" err="1"/>
              <a:t>myImage</a:t>
            </a:r>
            <a:r>
              <a:rPr lang="en-US" dirty="0"/>
              <a:t>').</a:t>
            </a:r>
            <a:r>
              <a:rPr lang="en-US" dirty="0" err="1"/>
              <a:t>src</a:t>
            </a:r>
            <a:r>
              <a:rPr lang="en-US" dirty="0"/>
              <a:t>='pic_bulbon.PNG'"&gt;Turn on the light&lt;/button&gt;</a:t>
            </a:r>
          </a:p>
          <a:p>
            <a:pPr>
              <a:buNone/>
            </a:pPr>
            <a:endParaRPr lang="en-US" dirty="0"/>
          </a:p>
          <a:p>
            <a:pPr>
              <a:buNone/>
            </a:pPr>
            <a:r>
              <a:rPr lang="en-US" dirty="0"/>
              <a:t>&lt;</a:t>
            </a:r>
            <a:r>
              <a:rPr lang="en-US" dirty="0" err="1"/>
              <a:t>img</a:t>
            </a:r>
            <a:r>
              <a:rPr lang="en-US" dirty="0"/>
              <a:t> id="</a:t>
            </a:r>
            <a:r>
              <a:rPr lang="en-US" dirty="0" err="1"/>
              <a:t>myImage</a:t>
            </a:r>
            <a:r>
              <a:rPr lang="en-US" dirty="0"/>
              <a:t>" </a:t>
            </a:r>
            <a:r>
              <a:rPr lang="en-US" dirty="0" err="1"/>
              <a:t>src</a:t>
            </a:r>
            <a:r>
              <a:rPr lang="en-US" dirty="0"/>
              <a:t>="pic_bulboff.PNG" style="width:100px"&gt;</a:t>
            </a:r>
          </a:p>
          <a:p>
            <a:pPr>
              <a:buNone/>
            </a:pPr>
            <a:endParaRPr lang="en-US" dirty="0"/>
          </a:p>
          <a:p>
            <a:pPr>
              <a:buNone/>
            </a:pPr>
            <a:r>
              <a:rPr lang="en-US" dirty="0"/>
              <a:t>&lt;button </a:t>
            </a:r>
            <a:r>
              <a:rPr lang="en-US" dirty="0" err="1"/>
              <a:t>onclick</a:t>
            </a:r>
            <a:r>
              <a:rPr lang="en-US" dirty="0"/>
              <a:t>="</a:t>
            </a:r>
            <a:r>
              <a:rPr lang="en-US" dirty="0" err="1"/>
              <a:t>document.getElementById</a:t>
            </a:r>
            <a:r>
              <a:rPr lang="en-US" dirty="0"/>
              <a:t>('</a:t>
            </a:r>
            <a:r>
              <a:rPr lang="en-US" dirty="0" err="1"/>
              <a:t>myImage</a:t>
            </a:r>
            <a:r>
              <a:rPr lang="en-US" dirty="0"/>
              <a:t>').</a:t>
            </a:r>
            <a:r>
              <a:rPr lang="en-US" dirty="0" err="1"/>
              <a:t>src</a:t>
            </a:r>
            <a:r>
              <a:rPr lang="en-US" dirty="0"/>
              <a:t>='pic_bulboff.PNG'"&gt;Turn off the light&lt;/button&gt;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val="14532867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905000" cy="563562"/>
          </a:xfrm>
        </p:spPr>
        <p:txBody>
          <a:bodyPr>
            <a:normAutofit fontScale="90000"/>
          </a:bodyPr>
          <a:lstStyle/>
          <a:p>
            <a:r>
              <a:rPr lang="en-US" u="sng" dirty="0" smtClean="0"/>
              <a:t>Example:</a:t>
            </a:r>
            <a:endParaRPr lang="en-US" u="sng" dirty="0"/>
          </a:p>
        </p:txBody>
      </p:sp>
      <p:sp>
        <p:nvSpPr>
          <p:cNvPr id="3" name="Content Placeholder 2"/>
          <p:cNvSpPr>
            <a:spLocks noGrp="1"/>
          </p:cNvSpPr>
          <p:nvPr>
            <p:ph sz="quarter" idx="1"/>
          </p:nvPr>
        </p:nvSpPr>
        <p:spPr>
          <a:xfrm>
            <a:off x="381000" y="914400"/>
            <a:ext cx="8382000" cy="5334000"/>
          </a:xfrm>
        </p:spPr>
        <p:txBody>
          <a:bodyPr>
            <a:normAutofit fontScale="62500" lnSpcReduction="20000"/>
          </a:bodyPr>
          <a:lstStyle/>
          <a:p>
            <a:pPr>
              <a:buNone/>
            </a:pPr>
            <a:r>
              <a:rPr lang="en-US" dirty="0" smtClean="0"/>
              <a:t>&lt;html&gt;</a:t>
            </a:r>
          </a:p>
          <a:p>
            <a:pPr>
              <a:buNone/>
            </a:pPr>
            <a:r>
              <a:rPr lang="en-US" dirty="0" smtClean="0"/>
              <a:t>   &lt;body&gt;</a:t>
            </a:r>
          </a:p>
          <a:p>
            <a:pPr>
              <a:buNone/>
            </a:pPr>
            <a:r>
              <a:rPr lang="en-US" dirty="0" smtClean="0"/>
              <a:t>   </a:t>
            </a:r>
          </a:p>
          <a:p>
            <a:pPr>
              <a:buNone/>
            </a:pPr>
            <a:r>
              <a:rPr lang="en-US" dirty="0" smtClean="0"/>
              <a:t>      &lt;script type = "text/</a:t>
            </a:r>
            <a:r>
              <a:rPr lang="en-US" dirty="0" err="1" smtClean="0"/>
              <a:t>javascript</a:t>
            </a:r>
            <a:r>
              <a:rPr lang="en-US" dirty="0" smtClean="0"/>
              <a:t>"&gt;</a:t>
            </a:r>
          </a:p>
          <a:p>
            <a:pPr>
              <a:buNone/>
            </a:pPr>
            <a:r>
              <a:rPr lang="en-US" dirty="0" smtClean="0"/>
              <a:t>         &lt;!--</a:t>
            </a:r>
          </a:p>
          <a:p>
            <a:pPr>
              <a:buNone/>
            </a:pPr>
            <a:r>
              <a:rPr lang="en-US" dirty="0" smtClean="0"/>
              <a:t>            </a:t>
            </a:r>
            <a:r>
              <a:rPr lang="en-US" dirty="0" err="1" smtClean="0"/>
              <a:t>var</a:t>
            </a:r>
            <a:r>
              <a:rPr lang="en-US" dirty="0" smtClean="0"/>
              <a:t> a = 33;</a:t>
            </a:r>
          </a:p>
          <a:p>
            <a:pPr>
              <a:buNone/>
            </a:pPr>
            <a:r>
              <a:rPr lang="en-US" dirty="0" smtClean="0"/>
              <a:t>            </a:t>
            </a:r>
            <a:r>
              <a:rPr lang="en-US" dirty="0" err="1" smtClean="0"/>
              <a:t>var</a:t>
            </a:r>
            <a:r>
              <a:rPr lang="en-US" dirty="0" smtClean="0"/>
              <a:t> b = 10;</a:t>
            </a:r>
          </a:p>
          <a:p>
            <a:pPr>
              <a:buNone/>
            </a:pPr>
            <a:r>
              <a:rPr lang="en-US" dirty="0" smtClean="0"/>
              <a:t>            </a:t>
            </a:r>
            <a:r>
              <a:rPr lang="en-US" dirty="0" err="1" smtClean="0"/>
              <a:t>var</a:t>
            </a:r>
            <a:r>
              <a:rPr lang="en-US" dirty="0" smtClean="0"/>
              <a:t> c = "Test";</a:t>
            </a:r>
          </a:p>
          <a:p>
            <a:pPr>
              <a:buNone/>
            </a:pPr>
            <a:r>
              <a:rPr lang="en-US" dirty="0" smtClean="0"/>
              <a:t>            </a:t>
            </a: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a:t>
            </a:r>
          </a:p>
          <a:p>
            <a:pPr>
              <a:buNone/>
            </a:pPr>
            <a:r>
              <a:rPr lang="en-US" dirty="0" smtClean="0"/>
              <a:t>         </a:t>
            </a:r>
          </a:p>
          <a:p>
            <a:pPr>
              <a:buNone/>
            </a:pPr>
            <a:r>
              <a:rPr lang="en-US" dirty="0" smtClean="0"/>
              <a:t>            </a:t>
            </a:r>
            <a:r>
              <a:rPr lang="en-US" dirty="0" err="1" smtClean="0"/>
              <a:t>document.write</a:t>
            </a:r>
            <a:r>
              <a:rPr lang="en-US" dirty="0" smtClean="0"/>
              <a:t>("a + b =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 b =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400800"/>
          </a:xfrm>
        </p:spPr>
        <p:txBody>
          <a:bodyPr>
            <a:normAutofit fontScale="70000" lnSpcReduction="20000"/>
          </a:bodyPr>
          <a:lstStyle/>
          <a:p>
            <a:pPr>
              <a:buNone/>
            </a:pPr>
            <a:r>
              <a:rPr lang="en-US" dirty="0" smtClean="0"/>
              <a:t>	       </a:t>
            </a:r>
            <a:r>
              <a:rPr lang="en-US" dirty="0" err="1" smtClean="0"/>
              <a:t>document.write</a:t>
            </a:r>
            <a:r>
              <a:rPr lang="en-US" dirty="0" smtClean="0"/>
              <a:t>("a / b =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 b =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 b + c = ");</a:t>
            </a:r>
          </a:p>
          <a:p>
            <a:pPr>
              <a:buNone/>
            </a:pPr>
            <a:r>
              <a:rPr lang="en-US" dirty="0" smtClean="0"/>
              <a:t>            result = a + b + c;</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 = ++a;</a:t>
            </a:r>
          </a:p>
          <a:p>
            <a:pPr>
              <a:buNone/>
            </a:pPr>
            <a:r>
              <a:rPr lang="en-US" dirty="0" smtClean="0"/>
              <a:t>            </a:t>
            </a:r>
            <a:r>
              <a:rPr lang="en-US" dirty="0" err="1" smtClean="0"/>
              <a:t>document.write</a:t>
            </a:r>
            <a:r>
              <a:rPr lang="en-US" dirty="0" smtClean="0"/>
              <a:t>("++a = ");</a:t>
            </a:r>
          </a:p>
          <a:p>
            <a:pPr>
              <a:buNone/>
            </a:pPr>
            <a:r>
              <a:rPr lang="en-US" dirty="0" smtClean="0"/>
              <a:t>            result = ++a;</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248400"/>
          </a:xfrm>
        </p:spPr>
        <p:txBody>
          <a:bodyPr>
            <a:normAutofit/>
          </a:bodyPr>
          <a:lstStyle/>
          <a:p>
            <a:pPr>
              <a:buNone/>
            </a:pPr>
            <a:r>
              <a:rPr lang="en-US" sz="1600" dirty="0" smtClean="0"/>
              <a:t>	         b = --b;</a:t>
            </a:r>
          </a:p>
          <a:p>
            <a:pPr>
              <a:buNone/>
            </a:pPr>
            <a:r>
              <a:rPr lang="en-US" sz="1600" dirty="0" smtClean="0"/>
              <a:t>            </a:t>
            </a:r>
            <a:r>
              <a:rPr lang="en-US" sz="1600" dirty="0" err="1" smtClean="0"/>
              <a:t>document.write</a:t>
            </a:r>
            <a:r>
              <a:rPr lang="en-US" sz="1600" dirty="0" smtClean="0"/>
              <a:t>("--b = ");</a:t>
            </a:r>
          </a:p>
          <a:p>
            <a:pPr>
              <a:buNone/>
            </a:pPr>
            <a:r>
              <a:rPr lang="en-US" sz="1600" dirty="0" smtClean="0"/>
              <a:t>            result = --b;</a:t>
            </a:r>
          </a:p>
          <a:p>
            <a:pPr>
              <a:buNone/>
            </a:pPr>
            <a:r>
              <a:rPr lang="en-US" sz="1600" dirty="0" smtClean="0"/>
              <a:t>            </a:t>
            </a:r>
            <a:r>
              <a:rPr lang="en-US" sz="1600" dirty="0" err="1" smtClean="0"/>
              <a:t>document.write</a:t>
            </a:r>
            <a:r>
              <a:rPr lang="en-US" sz="1600" dirty="0" smtClean="0"/>
              <a:t>(result);</a:t>
            </a:r>
          </a:p>
          <a:p>
            <a:pPr>
              <a:buNone/>
            </a:pPr>
            <a:r>
              <a:rPr lang="en-US" sz="1600" dirty="0" smtClean="0"/>
              <a:t>            </a:t>
            </a:r>
            <a:r>
              <a:rPr lang="en-US" sz="1600" dirty="0" err="1" smtClean="0"/>
              <a:t>document.write</a:t>
            </a:r>
            <a:r>
              <a:rPr lang="en-US" sz="1600" dirty="0" smtClean="0"/>
              <a:t>(</a:t>
            </a:r>
            <a:r>
              <a:rPr lang="en-US" sz="1600" dirty="0" err="1" smtClean="0"/>
              <a:t>linebreak</a:t>
            </a:r>
            <a:r>
              <a:rPr lang="en-US" sz="1600" dirty="0" smtClean="0"/>
              <a:t>);</a:t>
            </a:r>
          </a:p>
          <a:p>
            <a:pPr>
              <a:buNone/>
            </a:pPr>
            <a:r>
              <a:rPr lang="en-US" sz="1600" dirty="0" smtClean="0"/>
              <a:t>         //--&gt;</a:t>
            </a:r>
          </a:p>
          <a:p>
            <a:pPr>
              <a:buNone/>
            </a:pPr>
            <a:r>
              <a:rPr lang="en-US" sz="1600" dirty="0" smtClean="0"/>
              <a:t>      &lt;/script&gt;</a:t>
            </a:r>
          </a:p>
          <a:p>
            <a:pPr>
              <a:buNone/>
            </a:pPr>
            <a:r>
              <a:rPr lang="en-US" sz="1600" dirty="0" smtClean="0"/>
              <a:t>      </a:t>
            </a:r>
          </a:p>
          <a:p>
            <a:pPr>
              <a:buNone/>
            </a:pPr>
            <a:r>
              <a:rPr lang="en-US" sz="1600" dirty="0" smtClean="0"/>
              <a:t>      Set the variables to different values and then try...</a:t>
            </a:r>
          </a:p>
          <a:p>
            <a:pPr>
              <a:buNone/>
            </a:pPr>
            <a:r>
              <a:rPr lang="en-US" sz="1600" dirty="0" smtClean="0"/>
              <a:t>   &lt;/body&gt;</a:t>
            </a:r>
          </a:p>
          <a:p>
            <a:pPr>
              <a:buNone/>
            </a:pPr>
            <a:r>
              <a:rPr lang="en-US" sz="1600" dirty="0" smtClean="0"/>
              <a:t>&lt;/html&gt;</a:t>
            </a:r>
            <a:endParaRPr lang="en-US" sz="1600" dirty="0"/>
          </a:p>
        </p:txBody>
      </p:sp>
      <p:pic>
        <p:nvPicPr>
          <p:cNvPr id="1027" name="Picture 3"/>
          <p:cNvPicPr>
            <a:picLocks noChangeAspect="1" noChangeArrowheads="1"/>
          </p:cNvPicPr>
          <p:nvPr/>
        </p:nvPicPr>
        <p:blipFill>
          <a:blip r:embed="rId2"/>
          <a:srcRect/>
          <a:stretch>
            <a:fillRect/>
          </a:stretch>
        </p:blipFill>
        <p:spPr bwMode="auto">
          <a:xfrm>
            <a:off x="1752600" y="3810000"/>
            <a:ext cx="4419600" cy="260032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229600" cy="5715000"/>
          </a:xfrm>
        </p:spPr>
        <p:txBody>
          <a:bodyPr/>
          <a:lstStyle/>
          <a:p>
            <a:pPr marL="0" indent="0">
              <a:buNone/>
            </a:pPr>
            <a:r>
              <a:rPr lang="en-GB" dirty="0"/>
              <a:t/>
            </a:r>
            <a:br>
              <a:rPr lang="en-GB" dirty="0"/>
            </a:br>
            <a:r>
              <a:rPr lang="en-US" b="1" dirty="0"/>
              <a:t>Relational operators/Comparison operators: </a:t>
            </a:r>
            <a:r>
              <a:rPr lang="en-US" dirty="0"/>
              <a:t>Relational operators are used to compare quantities.</a:t>
            </a:r>
            <a:endParaRPr lang="en-GB" dirty="0"/>
          </a:p>
          <a:p>
            <a:pPr marL="0" indent="0">
              <a:buNone/>
            </a:pPr>
            <a:endParaRPr lang="en-GB" dirty="0"/>
          </a:p>
        </p:txBody>
      </p:sp>
      <p:pic>
        <p:nvPicPr>
          <p:cNvPr id="4" name="image2.png"/>
          <p:cNvPicPr/>
          <p:nvPr/>
        </p:nvPicPr>
        <p:blipFill>
          <a:blip r:embed="rId2" cstate="print"/>
          <a:stretch>
            <a:fillRect/>
          </a:stretch>
        </p:blipFill>
        <p:spPr>
          <a:xfrm>
            <a:off x="685800" y="1905000"/>
            <a:ext cx="7391399" cy="4191000"/>
          </a:xfrm>
          <a:prstGeom prst="rect">
            <a:avLst/>
          </a:prstGeom>
        </p:spPr>
      </p:pic>
    </p:spTree>
    <p:extLst>
      <p:ext uri="{BB962C8B-B14F-4D97-AF65-F5344CB8AC3E}">
        <p14:creationId xmlns:p14="http://schemas.microsoft.com/office/powerpoint/2010/main" val="512292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563562"/>
          </a:xfrm>
        </p:spPr>
        <p:txBody>
          <a:bodyPr/>
          <a:lstStyle/>
          <a:p>
            <a:r>
              <a:rPr lang="en-US" u="sng" dirty="0" smtClean="0"/>
              <a:t>Example:</a:t>
            </a:r>
            <a:endParaRPr lang="en-US" u="sng" dirty="0"/>
          </a:p>
        </p:txBody>
      </p:sp>
      <p:sp>
        <p:nvSpPr>
          <p:cNvPr id="3" name="Content Placeholder 2"/>
          <p:cNvSpPr>
            <a:spLocks noGrp="1"/>
          </p:cNvSpPr>
          <p:nvPr>
            <p:ph sz="quarter" idx="1"/>
          </p:nvPr>
        </p:nvSpPr>
        <p:spPr>
          <a:xfrm>
            <a:off x="304800" y="914400"/>
            <a:ext cx="8458200" cy="5334000"/>
          </a:xfrm>
        </p:spPr>
        <p:txBody>
          <a:bodyPr>
            <a:normAutofit fontScale="55000" lnSpcReduction="20000"/>
          </a:bodyPr>
          <a:lstStyle/>
          <a:p>
            <a:pPr>
              <a:buNone/>
            </a:pPr>
            <a:r>
              <a:rPr lang="en-US" dirty="0" smtClean="0"/>
              <a:t>&lt;html&gt;</a:t>
            </a:r>
          </a:p>
          <a:p>
            <a:pPr>
              <a:buNone/>
            </a:pPr>
            <a:r>
              <a:rPr lang="en-US" dirty="0" smtClean="0"/>
              <a:t>   &lt;body&gt;  </a:t>
            </a:r>
          </a:p>
          <a:p>
            <a:pPr>
              <a:buNone/>
            </a:pPr>
            <a:r>
              <a:rPr lang="en-US" dirty="0" smtClean="0"/>
              <a:t>      &lt;script type = "text/</a:t>
            </a:r>
            <a:r>
              <a:rPr lang="en-US" dirty="0" err="1" smtClean="0"/>
              <a:t>javascript</a:t>
            </a:r>
            <a:r>
              <a:rPr lang="en-US" dirty="0" smtClean="0"/>
              <a:t>"&gt;</a:t>
            </a:r>
          </a:p>
          <a:p>
            <a:pPr>
              <a:buNone/>
            </a:pPr>
            <a:r>
              <a:rPr lang="en-US" dirty="0" smtClean="0"/>
              <a:t>         &lt;!--</a:t>
            </a:r>
          </a:p>
          <a:p>
            <a:pPr>
              <a:buNone/>
            </a:pPr>
            <a:r>
              <a:rPr lang="en-US" dirty="0" smtClean="0"/>
              <a:t>            </a:t>
            </a:r>
            <a:r>
              <a:rPr lang="en-US" dirty="0" err="1" smtClean="0"/>
              <a:t>var</a:t>
            </a:r>
            <a:r>
              <a:rPr lang="en-US" dirty="0" smtClean="0"/>
              <a:t> a = 10;</a:t>
            </a:r>
          </a:p>
          <a:p>
            <a:pPr>
              <a:buNone/>
            </a:pPr>
            <a:r>
              <a:rPr lang="en-US" dirty="0" smtClean="0"/>
              <a:t>            </a:t>
            </a:r>
            <a:r>
              <a:rPr lang="en-US" dirty="0" err="1" smtClean="0"/>
              <a:t>var</a:t>
            </a:r>
            <a:r>
              <a:rPr lang="en-US" dirty="0" smtClean="0"/>
              <a:t> b = 20;</a:t>
            </a:r>
          </a:p>
          <a:p>
            <a:pPr>
              <a:buNone/>
            </a:pPr>
            <a:r>
              <a:rPr lang="en-US" dirty="0" smtClean="0"/>
              <a:t>            </a:t>
            </a: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a:t>
            </a:r>
          </a:p>
          <a:p>
            <a:pPr>
              <a:buNone/>
            </a:pPr>
            <a:r>
              <a:rPr lang="en-US" dirty="0" smtClean="0"/>
              <a:t>      </a:t>
            </a:r>
          </a:p>
          <a:p>
            <a:pPr>
              <a:buNone/>
            </a:pPr>
            <a:r>
              <a:rPr lang="en-US" dirty="0" smtClean="0"/>
              <a:t>            </a:t>
            </a:r>
            <a:r>
              <a:rPr lang="en-US" dirty="0" err="1" smtClean="0"/>
              <a:t>document.write</a:t>
            </a:r>
            <a:r>
              <a:rPr lang="en-US" dirty="0" smtClean="0"/>
              <a:t>("(a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&lt; b) =&gt; ");</a:t>
            </a:r>
          </a:p>
          <a:p>
            <a:pPr>
              <a:buNone/>
            </a:pPr>
            <a:r>
              <a:rPr lang="en-US" dirty="0" smtClean="0"/>
              <a:t>            result = (a &lt;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&gt; b) =&gt; ");</a:t>
            </a:r>
          </a:p>
          <a:p>
            <a:pPr>
              <a:buNone/>
            </a:pPr>
            <a:r>
              <a:rPr lang="en-US" dirty="0" smtClean="0"/>
              <a:t>            result = (a &gt;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10600" cy="6400800"/>
          </a:xfrm>
        </p:spPr>
        <p:txBody>
          <a:bodyPr>
            <a:noAutofit/>
          </a:bodyPr>
          <a:lstStyle/>
          <a:p>
            <a:pPr>
              <a:buNone/>
            </a:pPr>
            <a:r>
              <a:rPr lang="en-US" sz="1400" dirty="0" smtClean="0"/>
              <a:t>	        </a:t>
            </a:r>
            <a:r>
              <a:rPr lang="en-US" sz="1400" dirty="0" err="1" smtClean="0"/>
              <a:t>document.write</a:t>
            </a:r>
            <a:r>
              <a:rPr lang="en-US" sz="1400" dirty="0" smtClean="0"/>
              <a:t>("(a != b) =&gt; ");</a:t>
            </a:r>
          </a:p>
          <a:p>
            <a:pPr>
              <a:buNone/>
            </a:pPr>
            <a:r>
              <a:rPr lang="en-US" sz="1400" dirty="0" smtClean="0"/>
              <a:t>            result = (a != b);</a:t>
            </a:r>
          </a:p>
          <a:p>
            <a:pPr>
              <a:buNone/>
            </a:pPr>
            <a:r>
              <a:rPr lang="en-US" sz="1400" dirty="0" smtClean="0"/>
              <a:t>            </a:t>
            </a:r>
            <a:r>
              <a:rPr lang="en-US" sz="1400" dirty="0" err="1" smtClean="0"/>
              <a:t>document.write</a:t>
            </a:r>
            <a:r>
              <a:rPr lang="en-US" sz="1400" dirty="0" smtClean="0"/>
              <a:t>(result);</a:t>
            </a:r>
          </a:p>
          <a:p>
            <a:pPr>
              <a:buNone/>
            </a:pPr>
            <a:r>
              <a:rPr lang="en-US" sz="1400" dirty="0" smtClean="0"/>
              <a:t>            </a:t>
            </a:r>
            <a:r>
              <a:rPr lang="en-US" sz="1400" dirty="0" err="1" smtClean="0"/>
              <a:t>document.write</a:t>
            </a:r>
            <a:r>
              <a:rPr lang="en-US" sz="1400" dirty="0" smtClean="0"/>
              <a:t>(</a:t>
            </a:r>
            <a:r>
              <a:rPr lang="en-US" sz="1400" dirty="0" err="1" smtClean="0"/>
              <a:t>linebreak</a:t>
            </a:r>
            <a:r>
              <a:rPr lang="en-US" sz="1400" dirty="0" smtClean="0"/>
              <a:t>);</a:t>
            </a:r>
          </a:p>
          <a:p>
            <a:pPr>
              <a:buNone/>
            </a:pPr>
            <a:r>
              <a:rPr lang="en-US" sz="1400" dirty="0" smtClean="0"/>
              <a:t>         </a:t>
            </a:r>
          </a:p>
          <a:p>
            <a:pPr>
              <a:buNone/>
            </a:pPr>
            <a:r>
              <a:rPr lang="en-US" sz="1400" dirty="0" smtClean="0"/>
              <a:t>            </a:t>
            </a:r>
            <a:r>
              <a:rPr lang="en-US" sz="1400" dirty="0" err="1" smtClean="0"/>
              <a:t>document.write</a:t>
            </a:r>
            <a:r>
              <a:rPr lang="en-US" sz="1400" dirty="0" smtClean="0"/>
              <a:t>("(a &gt;= b) =&gt; ");</a:t>
            </a:r>
          </a:p>
          <a:p>
            <a:pPr>
              <a:buNone/>
            </a:pPr>
            <a:r>
              <a:rPr lang="en-US" sz="1400" dirty="0" smtClean="0"/>
              <a:t>            result = (a &gt;= b);</a:t>
            </a:r>
          </a:p>
          <a:p>
            <a:pPr>
              <a:buNone/>
            </a:pPr>
            <a:r>
              <a:rPr lang="en-US" sz="1400" dirty="0" smtClean="0"/>
              <a:t>            </a:t>
            </a:r>
            <a:r>
              <a:rPr lang="en-US" sz="1400" dirty="0" err="1" smtClean="0"/>
              <a:t>document.write</a:t>
            </a:r>
            <a:r>
              <a:rPr lang="en-US" sz="1400" dirty="0" smtClean="0"/>
              <a:t>(result);</a:t>
            </a:r>
          </a:p>
          <a:p>
            <a:pPr>
              <a:buNone/>
            </a:pPr>
            <a:r>
              <a:rPr lang="en-US" sz="1400" dirty="0" smtClean="0"/>
              <a:t>            </a:t>
            </a:r>
            <a:r>
              <a:rPr lang="en-US" sz="1400" dirty="0" err="1" smtClean="0"/>
              <a:t>document.write</a:t>
            </a:r>
            <a:r>
              <a:rPr lang="en-US" sz="1400" dirty="0" smtClean="0"/>
              <a:t>(</a:t>
            </a:r>
            <a:r>
              <a:rPr lang="en-US" sz="1400" dirty="0" err="1" smtClean="0"/>
              <a:t>linebreak</a:t>
            </a:r>
            <a:r>
              <a:rPr lang="en-US" sz="1400" dirty="0" smtClean="0"/>
              <a:t>);</a:t>
            </a:r>
          </a:p>
          <a:p>
            <a:pPr>
              <a:buNone/>
            </a:pPr>
            <a:r>
              <a:rPr lang="en-US" sz="1400" dirty="0" smtClean="0"/>
              <a:t>         </a:t>
            </a:r>
          </a:p>
          <a:p>
            <a:pPr>
              <a:buNone/>
            </a:pPr>
            <a:r>
              <a:rPr lang="en-US" sz="1400" dirty="0" smtClean="0"/>
              <a:t>            </a:t>
            </a:r>
            <a:r>
              <a:rPr lang="en-US" sz="1400" dirty="0" err="1" smtClean="0"/>
              <a:t>document.write</a:t>
            </a:r>
            <a:r>
              <a:rPr lang="en-US" sz="1400" dirty="0" smtClean="0"/>
              <a:t>("(a &lt;= b) =&gt; ");</a:t>
            </a:r>
          </a:p>
          <a:p>
            <a:pPr>
              <a:buNone/>
            </a:pPr>
            <a:r>
              <a:rPr lang="en-US" sz="1400" dirty="0" smtClean="0"/>
              <a:t>            result = (a &lt;= b);</a:t>
            </a:r>
          </a:p>
          <a:p>
            <a:pPr>
              <a:buNone/>
            </a:pPr>
            <a:r>
              <a:rPr lang="en-US" sz="1400" dirty="0" smtClean="0"/>
              <a:t>            </a:t>
            </a:r>
            <a:r>
              <a:rPr lang="en-US" sz="1400" dirty="0" err="1" smtClean="0"/>
              <a:t>document.write</a:t>
            </a:r>
            <a:r>
              <a:rPr lang="en-US" sz="1400" dirty="0" smtClean="0"/>
              <a:t>(result);</a:t>
            </a:r>
          </a:p>
          <a:p>
            <a:pPr>
              <a:buNone/>
            </a:pPr>
            <a:r>
              <a:rPr lang="en-US" sz="1400" dirty="0" smtClean="0"/>
              <a:t>            </a:t>
            </a:r>
            <a:r>
              <a:rPr lang="en-US" sz="1400" dirty="0" err="1" smtClean="0"/>
              <a:t>document.write</a:t>
            </a:r>
            <a:r>
              <a:rPr lang="en-US" sz="1400" dirty="0" smtClean="0"/>
              <a:t>(</a:t>
            </a:r>
            <a:r>
              <a:rPr lang="en-US" sz="1400" dirty="0" err="1" smtClean="0"/>
              <a:t>linebreak</a:t>
            </a:r>
            <a:r>
              <a:rPr lang="en-US" sz="1400" dirty="0" smtClean="0"/>
              <a:t>);</a:t>
            </a:r>
          </a:p>
          <a:p>
            <a:pPr>
              <a:buNone/>
            </a:pPr>
            <a:r>
              <a:rPr lang="en-US" sz="1400" dirty="0" smtClean="0"/>
              <a:t>         //--&gt;</a:t>
            </a:r>
          </a:p>
          <a:p>
            <a:pPr>
              <a:buNone/>
            </a:pPr>
            <a:r>
              <a:rPr lang="en-US" sz="1400" dirty="0" smtClean="0"/>
              <a:t>      &lt;/script&gt;      </a:t>
            </a:r>
          </a:p>
          <a:p>
            <a:pPr>
              <a:buNone/>
            </a:pPr>
            <a:r>
              <a:rPr lang="en-US" sz="1400" dirty="0" smtClean="0"/>
              <a:t>      Set the variables to different values and different operators and then try...</a:t>
            </a:r>
          </a:p>
          <a:p>
            <a:pPr>
              <a:buNone/>
            </a:pPr>
            <a:r>
              <a:rPr lang="en-US" sz="1400" dirty="0" smtClean="0"/>
              <a:t>   &lt;/body&gt;</a:t>
            </a:r>
          </a:p>
          <a:p>
            <a:pPr>
              <a:buNone/>
            </a:pPr>
            <a:r>
              <a:rPr lang="en-US" sz="1400" dirty="0" smtClean="0"/>
              <a:t>&lt;/html&gt;</a:t>
            </a:r>
            <a:endParaRPr lang="en-US" sz="1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685800" y="1295400"/>
            <a:ext cx="7486236" cy="38100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324600"/>
          </a:xfrm>
        </p:spPr>
        <p:txBody>
          <a:bodyPr>
            <a:normAutofit lnSpcReduction="10000"/>
          </a:bodyPr>
          <a:lstStyle/>
          <a:p>
            <a:pPr>
              <a:buNone/>
            </a:pPr>
            <a:r>
              <a:rPr lang="en-US" b="1" u="sng" dirty="0" smtClean="0"/>
              <a:t>Logical operators: </a:t>
            </a:r>
          </a:p>
          <a:p>
            <a:pPr algn="just">
              <a:buNone/>
            </a:pPr>
            <a:r>
              <a:rPr lang="en-US" sz="1600" dirty="0" smtClean="0"/>
              <a:t>Logical operator are used to combine two or more conditions.</a:t>
            </a:r>
          </a:p>
          <a:p>
            <a:pPr algn="just">
              <a:buNone/>
            </a:pPr>
            <a:r>
              <a:rPr lang="en-US" sz="1600" dirty="0" smtClean="0"/>
              <a:t>&lt;html&gt;</a:t>
            </a:r>
          </a:p>
          <a:p>
            <a:pPr algn="just">
              <a:buNone/>
            </a:pPr>
            <a:r>
              <a:rPr lang="en-US" sz="1600" dirty="0" smtClean="0"/>
              <a:t>   &lt;body&gt;   </a:t>
            </a:r>
          </a:p>
          <a:p>
            <a:pPr algn="just">
              <a:buNone/>
            </a:pPr>
            <a:r>
              <a:rPr lang="en-US" sz="1600" dirty="0" smtClean="0"/>
              <a:t>      &lt;script type = "text/</a:t>
            </a:r>
            <a:r>
              <a:rPr lang="en-US" sz="1600" dirty="0" err="1" smtClean="0"/>
              <a:t>javascript</a:t>
            </a:r>
            <a:r>
              <a:rPr lang="en-US" sz="1600" dirty="0" smtClean="0"/>
              <a:t>"&gt;</a:t>
            </a:r>
          </a:p>
          <a:p>
            <a:pPr algn="just">
              <a:buNone/>
            </a:pPr>
            <a:r>
              <a:rPr lang="en-US" sz="1600" dirty="0" smtClean="0"/>
              <a:t>         &lt;!--</a:t>
            </a:r>
          </a:p>
          <a:p>
            <a:pPr algn="just">
              <a:buNone/>
            </a:pPr>
            <a:r>
              <a:rPr lang="en-US" sz="1600" dirty="0" smtClean="0"/>
              <a:t>            </a:t>
            </a:r>
            <a:r>
              <a:rPr lang="en-US" sz="1600" dirty="0" err="1" smtClean="0"/>
              <a:t>var</a:t>
            </a:r>
            <a:r>
              <a:rPr lang="en-US" sz="1600" dirty="0" smtClean="0"/>
              <a:t> a = true;</a:t>
            </a:r>
          </a:p>
          <a:p>
            <a:pPr algn="just">
              <a:buNone/>
            </a:pPr>
            <a:r>
              <a:rPr lang="en-US" sz="1600" dirty="0" smtClean="0"/>
              <a:t>            </a:t>
            </a:r>
            <a:r>
              <a:rPr lang="en-US" sz="1600" dirty="0" err="1" smtClean="0"/>
              <a:t>var</a:t>
            </a:r>
            <a:r>
              <a:rPr lang="en-US" sz="1600" dirty="0" smtClean="0"/>
              <a:t> b = false;</a:t>
            </a:r>
          </a:p>
          <a:p>
            <a:pPr algn="just">
              <a:buNone/>
            </a:pPr>
            <a:r>
              <a:rPr lang="en-US" sz="1600" dirty="0" smtClean="0"/>
              <a:t>            </a:t>
            </a:r>
            <a:r>
              <a:rPr lang="en-US" sz="1600" dirty="0" err="1" smtClean="0"/>
              <a:t>var</a:t>
            </a:r>
            <a:r>
              <a:rPr lang="en-US" sz="1600" dirty="0" smtClean="0"/>
              <a:t> </a:t>
            </a:r>
            <a:r>
              <a:rPr lang="en-US" sz="1600" dirty="0" err="1" smtClean="0"/>
              <a:t>linebreak</a:t>
            </a:r>
            <a:r>
              <a:rPr lang="en-US" sz="1600" dirty="0" smtClean="0"/>
              <a:t> = "&lt;</a:t>
            </a:r>
            <a:r>
              <a:rPr lang="en-US" sz="1600" dirty="0" err="1" smtClean="0"/>
              <a:t>br</a:t>
            </a:r>
            <a:r>
              <a:rPr lang="en-US" sz="1600" dirty="0" smtClean="0"/>
              <a:t> /&gt;";</a:t>
            </a:r>
          </a:p>
          <a:p>
            <a:pPr algn="just">
              <a:buNone/>
            </a:pPr>
            <a:r>
              <a:rPr lang="en-US" sz="1600" dirty="0" smtClean="0"/>
              <a:t>      </a:t>
            </a:r>
          </a:p>
          <a:p>
            <a:pPr algn="just">
              <a:buNone/>
            </a:pPr>
            <a:r>
              <a:rPr lang="en-US" sz="1600" dirty="0" smtClean="0"/>
              <a:t>            </a:t>
            </a:r>
            <a:r>
              <a:rPr lang="en-US" sz="1600" dirty="0" err="1" smtClean="0"/>
              <a:t>document.write</a:t>
            </a:r>
            <a:r>
              <a:rPr lang="en-US" sz="1600" dirty="0" smtClean="0"/>
              <a:t>("(a &amp;&amp; b) =&gt; ");</a:t>
            </a:r>
          </a:p>
          <a:p>
            <a:pPr algn="just">
              <a:buNone/>
            </a:pPr>
            <a:r>
              <a:rPr lang="en-US" sz="1600" dirty="0" smtClean="0"/>
              <a:t>            result = (a &amp;&amp; b);</a:t>
            </a:r>
          </a:p>
          <a:p>
            <a:pPr algn="just">
              <a:buNone/>
            </a:pPr>
            <a:r>
              <a:rPr lang="en-US" sz="1600" dirty="0" smtClean="0"/>
              <a:t>            </a:t>
            </a:r>
            <a:r>
              <a:rPr lang="en-US" sz="1600" dirty="0" err="1" smtClean="0"/>
              <a:t>document.write</a:t>
            </a:r>
            <a:r>
              <a:rPr lang="en-US" sz="1600" dirty="0" smtClean="0"/>
              <a:t>(result);</a:t>
            </a:r>
          </a:p>
          <a:p>
            <a:pPr algn="just">
              <a:buNone/>
            </a:pPr>
            <a:r>
              <a:rPr lang="en-US" sz="1600" dirty="0" smtClean="0"/>
              <a:t>            </a:t>
            </a:r>
            <a:r>
              <a:rPr lang="en-US" sz="1600" dirty="0" err="1" smtClean="0"/>
              <a:t>document.write</a:t>
            </a:r>
            <a:r>
              <a:rPr lang="en-US" sz="1600" dirty="0" smtClean="0"/>
              <a:t>(</a:t>
            </a:r>
            <a:r>
              <a:rPr lang="en-US" sz="1600" dirty="0" err="1" smtClean="0"/>
              <a:t>linebreak</a:t>
            </a:r>
            <a:r>
              <a:rPr lang="en-US" sz="1600" dirty="0" smtClean="0"/>
              <a:t>);</a:t>
            </a:r>
          </a:p>
          <a:p>
            <a:pPr algn="just">
              <a:buNone/>
            </a:pPr>
            <a:r>
              <a:rPr lang="en-US" sz="1600" dirty="0" smtClean="0"/>
              <a:t>         </a:t>
            </a:r>
          </a:p>
          <a:p>
            <a:pPr algn="just">
              <a:buNone/>
            </a:pPr>
            <a:r>
              <a:rPr lang="en-US" sz="1600" dirty="0" smtClean="0"/>
              <a:t>            </a:t>
            </a:r>
            <a:r>
              <a:rPr lang="en-US" sz="1600" dirty="0" err="1" smtClean="0"/>
              <a:t>document.write</a:t>
            </a:r>
            <a:r>
              <a:rPr lang="en-US" sz="1600" dirty="0" smtClean="0"/>
              <a:t>("(a || b) =&gt; ");</a:t>
            </a:r>
          </a:p>
          <a:p>
            <a:pPr algn="just">
              <a:buNone/>
            </a:pPr>
            <a:r>
              <a:rPr lang="en-US" sz="1600" dirty="0" smtClean="0"/>
              <a:t>            result = (a || b);</a:t>
            </a:r>
          </a:p>
          <a:p>
            <a:pPr algn="just">
              <a:buNone/>
            </a:pPr>
            <a:r>
              <a:rPr lang="en-US" sz="1600" dirty="0" smtClean="0"/>
              <a:t>            </a:t>
            </a:r>
            <a:r>
              <a:rPr lang="en-US" sz="1600" dirty="0" err="1" smtClean="0"/>
              <a:t>document.write</a:t>
            </a:r>
            <a:r>
              <a:rPr lang="en-US" sz="1600" dirty="0" smtClean="0"/>
              <a:t>(result);</a:t>
            </a:r>
          </a:p>
          <a:p>
            <a:pPr algn="just">
              <a:buNone/>
            </a:pPr>
            <a:r>
              <a:rPr lang="en-US" sz="1600" dirty="0" smtClean="0"/>
              <a:t>            </a:t>
            </a:r>
            <a:r>
              <a:rPr lang="en-US" sz="1600" dirty="0" err="1" smtClean="0"/>
              <a:t>document.write</a:t>
            </a:r>
            <a:r>
              <a:rPr lang="en-US" sz="1600" dirty="0" smtClean="0"/>
              <a:t>(</a:t>
            </a:r>
            <a:r>
              <a:rPr lang="en-US" sz="1600" dirty="0" err="1" smtClean="0"/>
              <a:t>linebreak</a:t>
            </a:r>
            <a:r>
              <a:rPr lang="en-US" sz="1600" dirty="0" smtClean="0"/>
              <a:t>);</a:t>
            </a:r>
          </a:p>
          <a:p>
            <a:pPr algn="just">
              <a:buNone/>
            </a:pPr>
            <a:r>
              <a:rPr lang="en-US" sz="1600" dirty="0" smtClean="0"/>
              <a:t>         </a:t>
            </a:r>
          </a:p>
          <a:p>
            <a:pPr algn="just">
              <a:buNone/>
            </a:pPr>
            <a:endParaRPr lang="en-US" sz="1600" dirty="0" smtClean="0"/>
          </a:p>
          <a:p>
            <a:pPr algn="just">
              <a:buNone/>
            </a:pPr>
            <a:endParaRPr lang="en-US" sz="1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324600"/>
          </a:xfrm>
        </p:spPr>
        <p:txBody>
          <a:bodyPr>
            <a:normAutofit/>
          </a:bodyPr>
          <a:lstStyle/>
          <a:p>
            <a:pPr algn="just">
              <a:buNone/>
            </a:pPr>
            <a:r>
              <a:rPr lang="en-US" sz="1600" dirty="0" smtClean="0"/>
              <a:t> </a:t>
            </a:r>
            <a:r>
              <a:rPr lang="en-US" sz="1600" dirty="0" err="1" smtClean="0"/>
              <a:t>document.write</a:t>
            </a:r>
            <a:r>
              <a:rPr lang="en-US" sz="1600" dirty="0" smtClean="0"/>
              <a:t>("!(a &amp;&amp; b) =&gt; ");</a:t>
            </a:r>
          </a:p>
          <a:p>
            <a:pPr algn="just">
              <a:buNone/>
            </a:pPr>
            <a:r>
              <a:rPr lang="en-US" sz="1600" dirty="0" smtClean="0"/>
              <a:t>            result = (!(a &amp;&amp; b));</a:t>
            </a:r>
          </a:p>
          <a:p>
            <a:pPr algn="just">
              <a:buNone/>
            </a:pPr>
            <a:r>
              <a:rPr lang="en-US" sz="1600" dirty="0" smtClean="0"/>
              <a:t>            </a:t>
            </a:r>
            <a:r>
              <a:rPr lang="en-US" sz="1600" dirty="0" err="1" smtClean="0"/>
              <a:t>document.write</a:t>
            </a:r>
            <a:r>
              <a:rPr lang="en-US" sz="1600" dirty="0" smtClean="0"/>
              <a:t>(result);</a:t>
            </a:r>
          </a:p>
          <a:p>
            <a:pPr algn="just">
              <a:buNone/>
            </a:pPr>
            <a:r>
              <a:rPr lang="en-US" sz="1600" dirty="0" smtClean="0"/>
              <a:t>            </a:t>
            </a:r>
            <a:r>
              <a:rPr lang="en-US" sz="1600" dirty="0" err="1" smtClean="0"/>
              <a:t>document.write</a:t>
            </a:r>
            <a:r>
              <a:rPr lang="en-US" sz="1600" dirty="0" smtClean="0"/>
              <a:t>(</a:t>
            </a:r>
            <a:r>
              <a:rPr lang="en-US" sz="1600" dirty="0" err="1" smtClean="0"/>
              <a:t>linebreak</a:t>
            </a:r>
            <a:r>
              <a:rPr lang="en-US" sz="1600" dirty="0" smtClean="0"/>
              <a:t>);</a:t>
            </a:r>
          </a:p>
          <a:p>
            <a:pPr algn="just">
              <a:buNone/>
            </a:pPr>
            <a:r>
              <a:rPr lang="en-US" sz="1600" dirty="0" smtClean="0"/>
              <a:t>         //--&gt;</a:t>
            </a:r>
          </a:p>
          <a:p>
            <a:pPr algn="just">
              <a:buNone/>
            </a:pPr>
            <a:r>
              <a:rPr lang="en-US" sz="1600" dirty="0" smtClean="0"/>
              <a:t>      &lt;/script&gt;      </a:t>
            </a:r>
          </a:p>
          <a:p>
            <a:pPr algn="just">
              <a:buNone/>
            </a:pPr>
            <a:r>
              <a:rPr lang="en-US" sz="1600" dirty="0" smtClean="0"/>
              <a:t>      &lt;p&gt;Set the variables to different values and different operators and then try...&lt;/p&gt;</a:t>
            </a:r>
          </a:p>
          <a:p>
            <a:pPr algn="just">
              <a:buNone/>
            </a:pPr>
            <a:r>
              <a:rPr lang="en-US" sz="1600" dirty="0" smtClean="0"/>
              <a:t>   &lt;/body&gt;</a:t>
            </a:r>
          </a:p>
          <a:p>
            <a:pPr algn="just">
              <a:buNone/>
            </a:pPr>
            <a:r>
              <a:rPr lang="en-US" sz="1600" dirty="0" smtClean="0"/>
              <a:t>&lt;/html&gt; </a:t>
            </a:r>
            <a:endParaRPr lang="en-US" sz="1600" dirty="0"/>
          </a:p>
        </p:txBody>
      </p:sp>
      <p:pic>
        <p:nvPicPr>
          <p:cNvPr id="4098" name="Picture 2"/>
          <p:cNvPicPr>
            <a:picLocks noChangeAspect="1" noChangeArrowheads="1"/>
          </p:cNvPicPr>
          <p:nvPr/>
        </p:nvPicPr>
        <p:blipFill>
          <a:blip r:embed="rId2"/>
          <a:srcRect/>
          <a:stretch>
            <a:fillRect/>
          </a:stretch>
        </p:blipFill>
        <p:spPr bwMode="auto">
          <a:xfrm>
            <a:off x="990600" y="3276600"/>
            <a:ext cx="6248400" cy="32766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534400" cy="6324600"/>
          </a:xfrm>
        </p:spPr>
        <p:txBody>
          <a:bodyPr>
            <a:normAutofit fontScale="70000" lnSpcReduction="20000"/>
          </a:bodyPr>
          <a:lstStyle/>
          <a:p>
            <a:pPr>
              <a:buNone/>
            </a:pPr>
            <a:r>
              <a:rPr lang="en-US" b="1" u="sng" dirty="0" smtClean="0"/>
              <a:t>Assignment Operators</a:t>
            </a:r>
            <a:r>
              <a:rPr lang="en-US" dirty="0" smtClean="0"/>
              <a:t>: are used to assign the result of an expression to a variable </a:t>
            </a:r>
          </a:p>
          <a:p>
            <a:pPr>
              <a:buNone/>
            </a:pPr>
            <a:r>
              <a:rPr lang="en-US" u="sng" dirty="0" smtClean="0"/>
              <a:t>Example:</a:t>
            </a:r>
          </a:p>
          <a:p>
            <a:pPr>
              <a:buNone/>
            </a:pPr>
            <a:r>
              <a:rPr lang="en-US" dirty="0" smtClean="0"/>
              <a:t>&lt;html&gt;</a:t>
            </a:r>
          </a:p>
          <a:p>
            <a:pPr>
              <a:buNone/>
            </a:pPr>
            <a:r>
              <a:rPr lang="en-US" dirty="0" smtClean="0"/>
              <a:t>   &lt;body&gt;   </a:t>
            </a:r>
          </a:p>
          <a:p>
            <a:pPr>
              <a:buNone/>
            </a:pPr>
            <a:r>
              <a:rPr lang="en-US" dirty="0" smtClean="0"/>
              <a:t>      &lt;script type = "text/</a:t>
            </a:r>
            <a:r>
              <a:rPr lang="en-US" dirty="0" err="1" smtClean="0"/>
              <a:t>javascript</a:t>
            </a:r>
            <a:r>
              <a:rPr lang="en-US" dirty="0" smtClean="0"/>
              <a:t>"&gt;</a:t>
            </a:r>
          </a:p>
          <a:p>
            <a:pPr>
              <a:buNone/>
            </a:pPr>
            <a:r>
              <a:rPr lang="en-US" dirty="0" smtClean="0"/>
              <a:t>         &lt;!--</a:t>
            </a:r>
          </a:p>
          <a:p>
            <a:pPr>
              <a:buNone/>
            </a:pPr>
            <a:r>
              <a:rPr lang="en-US" dirty="0" smtClean="0"/>
              <a:t>            </a:t>
            </a:r>
            <a:r>
              <a:rPr lang="en-US" dirty="0" err="1" smtClean="0"/>
              <a:t>var</a:t>
            </a:r>
            <a:r>
              <a:rPr lang="en-US" dirty="0" smtClean="0"/>
              <a:t> a = 33;</a:t>
            </a:r>
          </a:p>
          <a:p>
            <a:pPr>
              <a:buNone/>
            </a:pPr>
            <a:r>
              <a:rPr lang="en-US" dirty="0" smtClean="0"/>
              <a:t>            </a:t>
            </a:r>
            <a:r>
              <a:rPr lang="en-US" dirty="0" err="1" smtClean="0"/>
              <a:t>var</a:t>
            </a:r>
            <a:r>
              <a:rPr lang="en-US" dirty="0" smtClean="0"/>
              <a:t> b = 10;</a:t>
            </a:r>
          </a:p>
          <a:p>
            <a:pPr>
              <a:buNone/>
            </a:pPr>
            <a:r>
              <a:rPr lang="en-US" dirty="0" smtClean="0"/>
              <a:t>            </a:t>
            </a: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ounika\Desktop\Priya\ex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4379963" cy="341501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ounika\Desktop\Priya\ex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276600"/>
            <a:ext cx="4184723"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4898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00800"/>
          </a:xfrm>
        </p:spPr>
        <p:txBody>
          <a:bodyPr>
            <a:normAutofit fontScale="62500" lnSpcReduction="20000"/>
          </a:bodyPr>
          <a:lstStyle/>
          <a:p>
            <a:pPr>
              <a:buNone/>
            </a:pP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//--&gt;</a:t>
            </a:r>
          </a:p>
          <a:p>
            <a:pPr>
              <a:buNone/>
            </a:pPr>
            <a:r>
              <a:rPr lang="en-US" dirty="0" smtClean="0"/>
              <a:t>      &lt;/script&gt;      </a:t>
            </a:r>
          </a:p>
          <a:p>
            <a:pPr>
              <a:buNone/>
            </a:pPr>
            <a:r>
              <a:rPr lang="en-US" dirty="0" smtClean="0"/>
              <a:t>      &lt;p&gt;Set the variables to different values and different operators and then try...&lt;/p&gt;</a:t>
            </a:r>
          </a:p>
          <a:p>
            <a:pPr>
              <a:buNone/>
            </a:pPr>
            <a:r>
              <a:rPr lang="en-US" dirty="0" smtClean="0"/>
              <a:t>   &lt;/body&gt;</a:t>
            </a:r>
          </a:p>
          <a:p>
            <a:pPr>
              <a:buNone/>
            </a:pPr>
            <a:r>
              <a:rPr lang="en-US" dirty="0" smtClean="0"/>
              <a:t>&lt;/html&gt;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4269" y="1524000"/>
            <a:ext cx="6794256" cy="314325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u="sng" dirty="0" smtClean="0"/>
              <a:t>ARRAYS</a:t>
            </a:r>
            <a:endParaRPr lang="en-US" u="sng" dirty="0"/>
          </a:p>
        </p:txBody>
      </p:sp>
      <p:sp>
        <p:nvSpPr>
          <p:cNvPr id="3" name="Content Placeholder 2"/>
          <p:cNvSpPr>
            <a:spLocks noGrp="1"/>
          </p:cNvSpPr>
          <p:nvPr>
            <p:ph sz="quarter" idx="1"/>
          </p:nvPr>
        </p:nvSpPr>
        <p:spPr>
          <a:xfrm>
            <a:off x="381000" y="1143000"/>
            <a:ext cx="8153400" cy="5486400"/>
          </a:xfrm>
        </p:spPr>
        <p:txBody>
          <a:bodyPr>
            <a:normAutofit/>
          </a:bodyPr>
          <a:lstStyle/>
          <a:p>
            <a:pPr>
              <a:buClr>
                <a:schemeClr val="tx1"/>
              </a:buClr>
              <a:buFont typeface="Wingdings" pitchFamily="2" charset="2"/>
              <a:buChar char="§"/>
            </a:pPr>
            <a:r>
              <a:rPr lang="en-US" altLang="en-US" sz="2000" dirty="0" smtClean="0"/>
              <a:t>An array is a compound data type that stores numbered pieces of data</a:t>
            </a:r>
          </a:p>
          <a:p>
            <a:pPr>
              <a:buFont typeface="Wingdings" pitchFamily="2" charset="2"/>
              <a:buChar char="§"/>
            </a:pPr>
            <a:r>
              <a:rPr lang="en-US" altLang="en-US" sz="2000" dirty="0" smtClean="0"/>
              <a:t>Each numbered datum is called an </a:t>
            </a:r>
            <a:r>
              <a:rPr lang="en-US" altLang="en-US" sz="2000" i="1" dirty="0" smtClean="0"/>
              <a:t>element </a:t>
            </a:r>
            <a:r>
              <a:rPr lang="en-US" altLang="en-US" sz="2000" dirty="0" smtClean="0"/>
              <a:t>of the array and the number assigned to it is called an </a:t>
            </a:r>
            <a:r>
              <a:rPr lang="en-US" altLang="en-US" sz="2000" i="1" dirty="0" smtClean="0"/>
              <a:t>index</a:t>
            </a:r>
            <a:r>
              <a:rPr lang="en-US" altLang="en-US" sz="2000" dirty="0" smtClean="0"/>
              <a:t>.</a:t>
            </a:r>
          </a:p>
          <a:p>
            <a:pPr>
              <a:buFont typeface="Wingdings" pitchFamily="2" charset="2"/>
              <a:buChar char="§"/>
            </a:pPr>
            <a:r>
              <a:rPr lang="en-US" altLang="en-US" sz="2000" dirty="0" smtClean="0"/>
              <a:t>The elements of an array may be of any type. A single array can even store elements of different type.</a:t>
            </a:r>
          </a:p>
          <a:p>
            <a:pPr>
              <a:buNone/>
            </a:pPr>
            <a:endParaRPr lang="en-US" altLang="en-US" sz="2000" dirty="0" smtClean="0"/>
          </a:p>
          <a:p>
            <a:pPr>
              <a:buNone/>
            </a:pPr>
            <a:r>
              <a:rPr lang="en-US" sz="2000" u="sng" dirty="0" smtClean="0"/>
              <a:t>CREATING AN ARRAY:</a:t>
            </a:r>
          </a:p>
          <a:p>
            <a:pPr>
              <a:buClr>
                <a:schemeClr val="tx1"/>
              </a:buClr>
            </a:pPr>
            <a:r>
              <a:rPr lang="en-US" altLang="en-US" sz="1800" dirty="0" smtClean="0"/>
              <a:t>There are several different ways to create an array in JavaScript</a:t>
            </a:r>
          </a:p>
          <a:p>
            <a:pPr>
              <a:buClr>
                <a:schemeClr val="tx1"/>
              </a:buClr>
            </a:pPr>
            <a:r>
              <a:rPr lang="en-US" altLang="en-US" sz="1800" dirty="0" smtClean="0"/>
              <a:t>Using the </a:t>
            </a:r>
            <a:r>
              <a:rPr lang="en-US" altLang="en-US" sz="1800" dirty="0" smtClean="0">
                <a:latin typeface="Courier" charset="0"/>
              </a:rPr>
              <a:t>Array()</a:t>
            </a:r>
            <a:r>
              <a:rPr lang="en-US" altLang="en-US" sz="1800" dirty="0" smtClean="0"/>
              <a:t> constructor:</a:t>
            </a:r>
          </a:p>
          <a:p>
            <a:pPr lvl="1">
              <a:buNone/>
            </a:pPr>
            <a:r>
              <a:rPr lang="en-US" altLang="en-US" sz="3200" dirty="0" smtClean="0"/>
              <a:t>- </a:t>
            </a:r>
            <a:r>
              <a:rPr lang="en-US" altLang="en-US" sz="3200" dirty="0" err="1" smtClean="0"/>
              <a:t>var</a:t>
            </a:r>
            <a:r>
              <a:rPr lang="en-US" altLang="en-US" sz="3200" dirty="0" smtClean="0"/>
              <a:t> a = new Array(1, 2, 3, 4, 5);</a:t>
            </a:r>
          </a:p>
          <a:p>
            <a:pPr lvl="1">
              <a:buNone/>
            </a:pPr>
            <a:r>
              <a:rPr lang="en-US" altLang="en-US" sz="3200" dirty="0" smtClean="0"/>
              <a:t>- </a:t>
            </a:r>
            <a:r>
              <a:rPr lang="en-US" altLang="en-US" sz="3200" dirty="0" err="1" smtClean="0"/>
              <a:t>var</a:t>
            </a:r>
            <a:r>
              <a:rPr lang="en-US" altLang="en-US" sz="3200" dirty="0" smtClean="0"/>
              <a:t> b = new Array(10);</a:t>
            </a:r>
            <a:endParaRPr lang="en-US" altLang="en-US" sz="2000" dirty="0" smtClean="0"/>
          </a:p>
          <a:p>
            <a:pPr>
              <a:buClr>
                <a:schemeClr val="tx1"/>
              </a:buClr>
            </a:pPr>
            <a:r>
              <a:rPr lang="en-US" altLang="en-US" sz="1800" dirty="0" smtClean="0"/>
              <a:t>Using array literals:</a:t>
            </a:r>
          </a:p>
          <a:p>
            <a:pPr>
              <a:buNone/>
            </a:pPr>
            <a:r>
              <a:rPr lang="en-US" altLang="en-US" sz="1800" dirty="0" smtClean="0"/>
              <a:t>	 - </a:t>
            </a:r>
            <a:r>
              <a:rPr lang="en-US" altLang="en-US" sz="1800" dirty="0" err="1" smtClean="0"/>
              <a:t>var</a:t>
            </a:r>
            <a:r>
              <a:rPr lang="en-US" altLang="en-US" sz="1800" dirty="0" smtClean="0"/>
              <a:t> c = [1, 2, 3, 4, 5];</a:t>
            </a:r>
          </a:p>
          <a:p>
            <a:pPr>
              <a:buNone/>
            </a:pPr>
            <a:endParaRPr lang="en-US" sz="2000" u="sng"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563562"/>
          </a:xfrm>
        </p:spPr>
        <p:txBody>
          <a:bodyPr/>
          <a:lstStyle/>
          <a:p>
            <a:r>
              <a:rPr lang="en-US" altLang="en-US" u="sng" dirty="0" smtClean="0">
                <a:solidFill>
                  <a:schemeClr val="tx1"/>
                </a:solidFill>
              </a:rPr>
              <a:t>Accessing Array Elements</a:t>
            </a:r>
            <a:endParaRPr lang="en-US" u="sng" dirty="0"/>
          </a:p>
        </p:txBody>
      </p:sp>
      <p:sp>
        <p:nvSpPr>
          <p:cNvPr id="3" name="Content Placeholder 2"/>
          <p:cNvSpPr>
            <a:spLocks noGrp="1"/>
          </p:cNvSpPr>
          <p:nvPr>
            <p:ph sz="quarter" idx="1"/>
          </p:nvPr>
        </p:nvSpPr>
        <p:spPr>
          <a:xfrm>
            <a:off x="304800" y="914400"/>
            <a:ext cx="8458200" cy="5638800"/>
          </a:xfrm>
        </p:spPr>
        <p:txBody>
          <a:bodyPr>
            <a:normAutofit/>
          </a:bodyPr>
          <a:lstStyle/>
          <a:p>
            <a:r>
              <a:rPr lang="en-US" altLang="en-US" sz="2000" dirty="0" smtClean="0"/>
              <a:t>Array elements are accessed using the [ ] operator</a:t>
            </a:r>
          </a:p>
          <a:p>
            <a:pPr>
              <a:buNone/>
            </a:pPr>
            <a:r>
              <a:rPr lang="en-US" altLang="en-US" sz="2000" dirty="0" smtClean="0"/>
              <a:t>Example:</a:t>
            </a:r>
          </a:p>
          <a:p>
            <a:pPr lvl="1"/>
            <a:r>
              <a:rPr lang="en-US" altLang="en-US" sz="2000" dirty="0" err="1" smtClean="0"/>
              <a:t>var</a:t>
            </a:r>
            <a:r>
              <a:rPr lang="en-US" altLang="en-US" sz="2000" dirty="0" smtClean="0"/>
              <a:t> colors = [“red”, “green”, “blue”];</a:t>
            </a:r>
          </a:p>
          <a:p>
            <a:pPr lvl="1"/>
            <a:r>
              <a:rPr lang="en-US" altLang="en-US" sz="2000" dirty="0" smtClean="0"/>
              <a:t>colors[0] =&gt; red</a:t>
            </a:r>
          </a:p>
          <a:p>
            <a:pPr lvl="1"/>
            <a:r>
              <a:rPr lang="en-US" altLang="en-US" sz="2000" dirty="0" smtClean="0"/>
              <a:t>colors[1] =&gt; green</a:t>
            </a:r>
          </a:p>
          <a:p>
            <a:pPr lvl="1">
              <a:buNone/>
            </a:pPr>
            <a:endParaRPr lang="en-US" altLang="en-US" sz="2000" dirty="0" smtClean="0"/>
          </a:p>
          <a:p>
            <a:pPr>
              <a:buNone/>
            </a:pPr>
            <a:r>
              <a:rPr lang="en-US" altLang="en-US" sz="2000" u="sng" dirty="0" smtClean="0"/>
              <a:t>Adding Elements</a:t>
            </a:r>
          </a:p>
          <a:p>
            <a:r>
              <a:rPr lang="en-US" altLang="en-US" sz="2000" dirty="0" smtClean="0"/>
              <a:t>To add a new element to an array, simply assign a value to it</a:t>
            </a:r>
          </a:p>
          <a:p>
            <a:pPr>
              <a:buClr>
                <a:schemeClr val="tx1"/>
              </a:buClr>
              <a:buNone/>
            </a:pPr>
            <a:r>
              <a:rPr lang="en-US" altLang="en-US" sz="2000" dirty="0" smtClean="0"/>
              <a:t>Example: </a:t>
            </a:r>
          </a:p>
          <a:p>
            <a:pPr>
              <a:buNone/>
            </a:pPr>
            <a:r>
              <a:rPr lang="en-US" altLang="en-US" sz="2000" dirty="0" smtClean="0"/>
              <a:t>		</a:t>
            </a:r>
            <a:r>
              <a:rPr lang="en-US" altLang="en-US" sz="2000" dirty="0" err="1" smtClean="0"/>
              <a:t>var</a:t>
            </a:r>
            <a:r>
              <a:rPr lang="en-US" altLang="en-US" sz="2000" dirty="0" smtClean="0"/>
              <a:t> a = new Array(10);</a:t>
            </a:r>
          </a:p>
          <a:p>
            <a:pPr>
              <a:buNone/>
            </a:pPr>
            <a:r>
              <a:rPr lang="en-US" altLang="en-US" sz="2000" dirty="0" smtClean="0"/>
              <a:t>		a[7] = 17;</a:t>
            </a:r>
          </a:p>
          <a:p>
            <a:pPr>
              <a:buNone/>
            </a:pPr>
            <a:endParaRPr lang="en-US" altLang="en-US" sz="2000" dirty="0" smtClean="0"/>
          </a:p>
          <a:p>
            <a:endParaRPr lang="en-US" altLang="en-US" sz="2000" dirty="0" smtClean="0"/>
          </a:p>
          <a:p>
            <a:pPr>
              <a:buNone/>
            </a:pPr>
            <a:endParaRPr lang="en-US" sz="2000" u="sng"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487362"/>
          </a:xfrm>
        </p:spPr>
        <p:txBody>
          <a:bodyPr>
            <a:normAutofit fontScale="90000"/>
          </a:bodyPr>
          <a:lstStyle/>
          <a:p>
            <a:r>
              <a:rPr lang="en-US" altLang="en-US" b="1" u="sng" dirty="0" smtClean="0">
                <a:solidFill>
                  <a:schemeClr val="tx1">
                    <a:lumMod val="75000"/>
                    <a:lumOff val="25000"/>
                  </a:schemeClr>
                </a:solidFill>
              </a:rPr>
              <a:t>Array Length</a:t>
            </a:r>
            <a:endParaRPr lang="en-US" u="sng" dirty="0"/>
          </a:p>
        </p:txBody>
      </p:sp>
      <p:sp>
        <p:nvSpPr>
          <p:cNvPr id="3" name="Content Placeholder 2"/>
          <p:cNvSpPr>
            <a:spLocks noGrp="1"/>
          </p:cNvSpPr>
          <p:nvPr>
            <p:ph sz="quarter" idx="1"/>
          </p:nvPr>
        </p:nvSpPr>
        <p:spPr>
          <a:xfrm>
            <a:off x="381000" y="762000"/>
            <a:ext cx="8382000" cy="5867400"/>
          </a:xfrm>
        </p:spPr>
        <p:txBody>
          <a:bodyPr>
            <a:normAutofit/>
          </a:bodyPr>
          <a:lstStyle/>
          <a:p>
            <a:r>
              <a:rPr lang="en-US" altLang="en-US" sz="1800" dirty="0" smtClean="0"/>
              <a:t>All arrays created in JavaScript have a special length property that specifies how many elements the array contains</a:t>
            </a:r>
          </a:p>
          <a:p>
            <a:pPr>
              <a:buNone/>
            </a:pPr>
            <a:r>
              <a:rPr lang="en-US" altLang="en-US" sz="1800" dirty="0" smtClean="0"/>
              <a:t>Example:</a:t>
            </a:r>
          </a:p>
          <a:p>
            <a:pPr lvl="1"/>
            <a:r>
              <a:rPr lang="en-US" altLang="en-US" sz="1800" dirty="0" err="1" smtClean="0"/>
              <a:t>var</a:t>
            </a:r>
            <a:r>
              <a:rPr lang="en-US" altLang="en-US" sz="1800" dirty="0" smtClean="0"/>
              <a:t> colors = [“red”, “green”, “blue”];</a:t>
            </a:r>
          </a:p>
          <a:p>
            <a:pPr lvl="1"/>
            <a:r>
              <a:rPr lang="en-US" altLang="en-US" sz="1800" dirty="0" err="1" smtClean="0"/>
              <a:t>colors.length</a:t>
            </a:r>
            <a:r>
              <a:rPr lang="en-US" altLang="en-US" sz="1800" dirty="0" smtClean="0"/>
              <a:t> =&gt; 3</a:t>
            </a:r>
          </a:p>
          <a:p>
            <a:pPr lvl="1">
              <a:buNone/>
            </a:pPr>
            <a:endParaRPr lang="en-US" altLang="en-US" sz="1800" dirty="0" smtClean="0"/>
          </a:p>
          <a:p>
            <a:pPr>
              <a:buNone/>
            </a:pPr>
            <a:r>
              <a:rPr lang="en-US" sz="1800" u="sng" dirty="0" smtClean="0"/>
              <a:t>Changing an Array Element</a:t>
            </a:r>
          </a:p>
          <a:p>
            <a:pPr>
              <a:buNone/>
            </a:pPr>
            <a:r>
              <a:rPr lang="en-US" sz="1800" dirty="0" smtClean="0"/>
              <a:t>This statement changes the value of the first element in</a:t>
            </a:r>
            <a:r>
              <a:rPr lang="en-US" sz="1800" smtClean="0"/>
              <a:t> campus:</a:t>
            </a:r>
            <a:endParaRPr lang="en-US" sz="1800" dirty="0" smtClean="0"/>
          </a:p>
          <a:p>
            <a:pPr>
              <a:buNone/>
            </a:pPr>
            <a:r>
              <a:rPr lang="en-US" sz="1800" dirty="0" smtClean="0"/>
              <a:t>campus[1] = "</a:t>
            </a:r>
            <a:r>
              <a:rPr lang="en-US" sz="1800" dirty="0" err="1" smtClean="0"/>
              <a:t>Ongole</a:t>
            </a:r>
            <a:r>
              <a:rPr lang="en-US" sz="1800" dirty="0" smtClean="0"/>
              <a:t>";</a:t>
            </a:r>
          </a:p>
          <a:p>
            <a:pPr>
              <a:buNone/>
            </a:pPr>
            <a:endParaRPr lang="en-US" sz="1800" dirty="0" smtClean="0"/>
          </a:p>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&lt;body&gt;</a:t>
            </a:r>
          </a:p>
          <a:p>
            <a:pPr>
              <a:buNone/>
            </a:pPr>
            <a:r>
              <a:rPr lang="en-US" sz="1800" dirty="0" smtClean="0"/>
              <a:t>&lt;h2&gt;JavaScript Arrays&lt;/h2&gt;</a:t>
            </a:r>
          </a:p>
          <a:p>
            <a:pPr>
              <a:buNone/>
            </a:pPr>
            <a:r>
              <a:rPr lang="en-US" sz="1800" dirty="0" smtClean="0"/>
              <a:t>&lt;p&gt;JavaScript array elements are accessed using numeric indexes </a:t>
            </a:r>
          </a:p>
          <a:p>
            <a:pPr>
              <a:buNone/>
            </a:pPr>
            <a:r>
              <a:rPr lang="en-US" sz="1800" dirty="0" smtClean="0"/>
              <a:t>(starting from 0).&lt;/p&gt;</a:t>
            </a:r>
          </a:p>
          <a:p>
            <a:pPr>
              <a:buNone/>
            </a:pPr>
            <a:endParaRPr lang="en-US" sz="1800" dirty="0" smtClean="0"/>
          </a:p>
          <a:p>
            <a:pPr>
              <a:buNone/>
            </a:pPr>
            <a:endParaRPr lang="en-US" sz="1800" dirty="0" smtClean="0"/>
          </a:p>
          <a:p>
            <a:pPr>
              <a:buNone/>
            </a:pPr>
            <a:endParaRPr lang="en-US" sz="1800" u="sng"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5943600"/>
          </a:xfrm>
        </p:spPr>
        <p:txBody>
          <a:bodyPr>
            <a:normAutofit/>
          </a:bodyPr>
          <a:lstStyle/>
          <a:p>
            <a:pPr>
              <a:buNone/>
            </a:pPr>
            <a:r>
              <a:rPr lang="en-US" sz="2000" dirty="0" smtClean="0"/>
              <a:t>&lt;p id="demo"&gt;&lt;/p&gt;</a:t>
            </a:r>
          </a:p>
          <a:p>
            <a:pPr>
              <a:buNone/>
            </a:pPr>
            <a:r>
              <a:rPr lang="en-US" sz="2000" dirty="0" smtClean="0"/>
              <a:t>&lt;script&gt;</a:t>
            </a:r>
          </a:p>
          <a:p>
            <a:pPr>
              <a:buNone/>
            </a:pPr>
            <a:r>
              <a:rPr lang="en-US" sz="2000" dirty="0" err="1" smtClean="0"/>
              <a:t>var</a:t>
            </a:r>
            <a:r>
              <a:rPr lang="en-US" sz="2000" dirty="0" smtClean="0"/>
              <a:t> campus = ["</a:t>
            </a:r>
            <a:r>
              <a:rPr lang="en-US" sz="2000" dirty="0" err="1" smtClean="0"/>
              <a:t>srikakulam</a:t>
            </a:r>
            <a:r>
              <a:rPr lang="en-US" sz="2000" dirty="0" smtClean="0"/>
              <a:t>", "</a:t>
            </a:r>
            <a:r>
              <a:rPr lang="en-US" sz="2000" dirty="0" err="1" smtClean="0"/>
              <a:t>nuzvid</a:t>
            </a:r>
            <a:r>
              <a:rPr lang="en-US" sz="2000" dirty="0" smtClean="0"/>
              <a:t>", "</a:t>
            </a:r>
            <a:r>
              <a:rPr lang="en-US" sz="2000" dirty="0" err="1" smtClean="0"/>
              <a:t>rkvalley</a:t>
            </a:r>
            <a:r>
              <a:rPr lang="en-US" sz="2000" dirty="0" smtClean="0"/>
              <a:t>"];</a:t>
            </a:r>
          </a:p>
          <a:p>
            <a:pPr>
              <a:buNone/>
            </a:pPr>
            <a:r>
              <a:rPr lang="en-US" sz="2000" dirty="0" smtClean="0"/>
              <a:t>campus[1] = "</a:t>
            </a:r>
            <a:r>
              <a:rPr lang="en-US" sz="2000" dirty="0" err="1" smtClean="0"/>
              <a:t>Ongole</a:t>
            </a:r>
            <a:r>
              <a:rPr lang="en-US" sz="2000" dirty="0" smtClean="0"/>
              <a:t>";</a:t>
            </a:r>
          </a:p>
          <a:p>
            <a:pPr>
              <a:buNone/>
            </a:pPr>
            <a:r>
              <a:rPr lang="en-US" sz="2000" dirty="0" err="1" smtClean="0"/>
              <a:t>document.getElementById</a:t>
            </a:r>
            <a:r>
              <a:rPr lang="en-US" sz="2000" dirty="0" smtClean="0"/>
              <a:t>("demo").</a:t>
            </a:r>
            <a:r>
              <a:rPr lang="en-US" sz="2000" dirty="0" err="1" smtClean="0"/>
              <a:t>innerHTML</a:t>
            </a:r>
            <a:r>
              <a:rPr lang="en-US" sz="2000" dirty="0" smtClean="0"/>
              <a:t> = campus;</a:t>
            </a:r>
          </a:p>
          <a:p>
            <a:pPr>
              <a:buNone/>
            </a:pPr>
            <a:r>
              <a:rPr lang="en-US" sz="2000" dirty="0" smtClean="0"/>
              <a:t>&lt;/script&gt;</a:t>
            </a:r>
          </a:p>
          <a:p>
            <a:pPr>
              <a:buNone/>
            </a:pPr>
            <a:r>
              <a:rPr lang="en-US" sz="2000" dirty="0" smtClean="0"/>
              <a:t>&lt;/body&gt;</a:t>
            </a:r>
          </a:p>
          <a:p>
            <a:pPr>
              <a:buNone/>
            </a:pPr>
            <a:r>
              <a:rPr lang="en-US" sz="2000" dirty="0" smtClean="0"/>
              <a:t>&lt;/html&gt;</a:t>
            </a:r>
            <a:endParaRPr lang="en-US" sz="2000" dirty="0"/>
          </a:p>
        </p:txBody>
      </p:sp>
      <p:pic>
        <p:nvPicPr>
          <p:cNvPr id="4" name="Picture 2"/>
          <p:cNvPicPr>
            <a:picLocks noChangeAspect="1" noChangeArrowheads="1"/>
          </p:cNvPicPr>
          <p:nvPr/>
        </p:nvPicPr>
        <p:blipFill>
          <a:blip r:embed="rId2"/>
          <a:srcRect/>
          <a:stretch>
            <a:fillRect/>
          </a:stretch>
        </p:blipFill>
        <p:spPr bwMode="auto">
          <a:xfrm>
            <a:off x="990600" y="3505200"/>
            <a:ext cx="6705600" cy="28194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normAutofit lnSpcReduction="10000"/>
          </a:bodyPr>
          <a:lstStyle/>
          <a:p>
            <a:pPr>
              <a:buNone/>
            </a:pPr>
            <a:r>
              <a:rPr lang="en-US" sz="1800" dirty="0" smtClean="0"/>
              <a:t>Array Properties and Methods</a:t>
            </a:r>
          </a:p>
          <a:p>
            <a:pPr>
              <a:buNone/>
            </a:pPr>
            <a:r>
              <a:rPr lang="en-US" sz="1800" dirty="0" smtClean="0"/>
              <a:t>The real strength of JavaScript arrays are the built-in array properties and methods:</a:t>
            </a:r>
          </a:p>
          <a:p>
            <a:pPr>
              <a:buNone/>
            </a:pPr>
            <a:r>
              <a:rPr lang="en-US" sz="1800" dirty="0" err="1" smtClean="0"/>
              <a:t>var</a:t>
            </a:r>
            <a:r>
              <a:rPr lang="en-US" sz="1800" dirty="0" smtClean="0"/>
              <a:t> x = </a:t>
            </a:r>
            <a:r>
              <a:rPr lang="en-US" sz="1800" dirty="0" err="1" smtClean="0"/>
              <a:t>cars.length</a:t>
            </a:r>
            <a:r>
              <a:rPr lang="en-US" sz="1800" dirty="0" smtClean="0"/>
              <a:t>;   // The length property returns the number of elements</a:t>
            </a:r>
          </a:p>
          <a:p>
            <a:pPr>
              <a:buNone/>
            </a:pPr>
            <a:r>
              <a:rPr lang="en-US" sz="1800" dirty="0" err="1" smtClean="0"/>
              <a:t>var</a:t>
            </a:r>
            <a:r>
              <a:rPr lang="en-US" sz="1800" dirty="0" smtClean="0"/>
              <a:t> y = </a:t>
            </a:r>
            <a:r>
              <a:rPr lang="en-US" sz="1800" dirty="0" err="1" smtClean="0"/>
              <a:t>cars.sort</a:t>
            </a:r>
            <a:r>
              <a:rPr lang="en-US" sz="1800" dirty="0" smtClean="0"/>
              <a:t>();   // The sort() method sorts arrays</a:t>
            </a:r>
          </a:p>
          <a:p>
            <a:pPr>
              <a:buNone/>
            </a:pPr>
            <a:endParaRPr lang="en-US" sz="1800" dirty="0" smtClean="0"/>
          </a:p>
          <a:p>
            <a:pPr>
              <a:buNone/>
            </a:pPr>
            <a:r>
              <a:rPr lang="en-US" sz="1800" dirty="0" smtClean="0">
                <a:hlinkClick r:id="rId2" action="ppaction://hlinkfile"/>
              </a:rPr>
              <a:t>EXAMPLE:</a:t>
            </a:r>
            <a:endParaRPr lang="en-US" sz="1800" dirty="0" smtClean="0"/>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&lt;body&gt;</a:t>
            </a:r>
          </a:p>
          <a:p>
            <a:pPr>
              <a:buNone/>
            </a:pPr>
            <a:r>
              <a:rPr lang="en-US" sz="1800" dirty="0" smtClean="0"/>
              <a:t>&lt;h2&gt;JavaScript Arrays&lt;/h2&gt;</a:t>
            </a:r>
          </a:p>
          <a:p>
            <a:pPr>
              <a:buNone/>
            </a:pPr>
            <a:r>
              <a:rPr lang="en-US" sz="1800" dirty="0" smtClean="0"/>
              <a:t>&lt;p&gt;The length property returns the length of an array.&lt;/p&gt;</a:t>
            </a:r>
          </a:p>
          <a:p>
            <a:pPr>
              <a:buNone/>
            </a:pPr>
            <a:r>
              <a:rPr lang="en-US" sz="1800" dirty="0" smtClean="0"/>
              <a:t>&lt;p id="demo"&gt;&lt;/p&gt;</a:t>
            </a:r>
          </a:p>
          <a:p>
            <a:pPr>
              <a:buNone/>
            </a:pPr>
            <a:r>
              <a:rPr lang="en-US" sz="1800" dirty="0" smtClean="0"/>
              <a:t>&lt;script&gt;</a:t>
            </a:r>
          </a:p>
          <a:p>
            <a:pPr>
              <a:buNone/>
            </a:pPr>
            <a:r>
              <a:rPr lang="en-US" sz="1800" dirty="0" err="1" smtClean="0"/>
              <a:t>var</a:t>
            </a:r>
            <a:r>
              <a:rPr lang="en-US" sz="1800" dirty="0" smtClean="0"/>
              <a:t> departments = ["</a:t>
            </a:r>
            <a:r>
              <a:rPr lang="en-US" sz="1800" dirty="0" err="1" smtClean="0"/>
              <a:t>cse</a:t>
            </a:r>
            <a:r>
              <a:rPr lang="en-US" sz="1800" dirty="0" smtClean="0"/>
              <a:t>", "</a:t>
            </a:r>
            <a:r>
              <a:rPr lang="en-US" sz="1800" dirty="0" err="1" smtClean="0"/>
              <a:t>ece</a:t>
            </a:r>
            <a:r>
              <a:rPr lang="en-US" sz="1800" dirty="0" smtClean="0"/>
              <a:t>", "mechanical", "</a:t>
            </a:r>
            <a:r>
              <a:rPr lang="en-US" sz="1800" dirty="0" err="1" smtClean="0"/>
              <a:t>eee</a:t>
            </a:r>
            <a:r>
              <a:rPr lang="en-US" sz="1800" dirty="0" smtClean="0"/>
              <a:t>"];</a:t>
            </a:r>
          </a:p>
          <a:p>
            <a:pPr>
              <a:buNone/>
            </a:pPr>
            <a:r>
              <a:rPr lang="en-US" sz="1800" dirty="0" err="1" smtClean="0"/>
              <a:t>document.getElementById</a:t>
            </a:r>
            <a:r>
              <a:rPr lang="en-US" sz="1800" dirty="0" smtClean="0"/>
              <a:t>("demo").</a:t>
            </a:r>
            <a:r>
              <a:rPr lang="en-US" sz="1800" dirty="0" err="1" smtClean="0"/>
              <a:t>innerHTML</a:t>
            </a:r>
            <a:r>
              <a:rPr lang="en-US" sz="1800" dirty="0" smtClean="0"/>
              <a:t> = </a:t>
            </a:r>
            <a:r>
              <a:rPr lang="en-US" sz="1800" dirty="0" err="1" smtClean="0"/>
              <a:t>departments.length</a:t>
            </a:r>
            <a:r>
              <a:rPr lang="en-US" sz="1800" dirty="0" smtClean="0"/>
              <a:t>;</a:t>
            </a:r>
          </a:p>
          <a:p>
            <a:pPr>
              <a:buNone/>
            </a:pPr>
            <a:r>
              <a:rPr lang="en-US" sz="1800" dirty="0" smtClean="0"/>
              <a:t>&lt;/script&gt;</a:t>
            </a:r>
          </a:p>
          <a:p>
            <a:pPr>
              <a:buNone/>
            </a:pPr>
            <a:r>
              <a:rPr lang="en-US" sz="1800" dirty="0" smtClean="0"/>
              <a:t>&lt;/body&gt;</a:t>
            </a:r>
          </a:p>
          <a:p>
            <a:pPr>
              <a:buNone/>
            </a:pPr>
            <a:r>
              <a:rPr lang="en-US" sz="1800" dirty="0" smtClean="0"/>
              <a:t>&lt;/html&gt;</a:t>
            </a:r>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610600" cy="6477000"/>
          </a:xfrm>
        </p:spPr>
        <p:txBody>
          <a:bodyPr>
            <a:normAutofit/>
          </a:bodyPr>
          <a:lstStyle/>
          <a:p>
            <a:pPr>
              <a:buNone/>
            </a:pPr>
            <a:endParaRPr lang="en-US" dirty="0" smtClean="0">
              <a:hlinkClick r:id="rId2" action="ppaction://hlinkfile"/>
            </a:endParaRP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sz="1800" dirty="0" smtClean="0">
              <a:hlinkClick r:id="rId2" action="ppaction://hlinkfile"/>
            </a:endParaRPr>
          </a:p>
          <a:p>
            <a:pPr>
              <a:buNone/>
            </a:pPr>
            <a:r>
              <a:rPr lang="en-US" sz="1800" dirty="0" smtClean="0">
                <a:hlinkClick r:id="rId2" action="ppaction://hlinkfile"/>
              </a:rPr>
              <a:t>Accessing the Last Array Element</a:t>
            </a:r>
            <a:endParaRPr lang="en-US" sz="1800" dirty="0" smtClean="0"/>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&lt;body&gt;</a:t>
            </a:r>
          </a:p>
          <a:p>
            <a:pPr>
              <a:buNone/>
            </a:pPr>
            <a:r>
              <a:rPr lang="en-US" sz="1800" dirty="0" smtClean="0"/>
              <a:t>&lt;h2&gt;JavaScript Arrays&lt;/h2&gt;</a:t>
            </a:r>
          </a:p>
          <a:p>
            <a:pPr>
              <a:buNone/>
            </a:pPr>
            <a:r>
              <a:rPr lang="en-US" sz="1800" dirty="0" smtClean="0"/>
              <a:t>&lt;p&gt;JavaScript array elements are accesses using numeric indexes (starting from 0).&lt;/p&gt;</a:t>
            </a:r>
          </a:p>
          <a:p>
            <a:pPr>
              <a:buNone/>
            </a:pPr>
            <a:r>
              <a:rPr lang="en-US" sz="1800" dirty="0" smtClean="0"/>
              <a:t>&lt;p id="demo"&gt;&lt;/p&gt;</a:t>
            </a:r>
          </a:p>
          <a:p>
            <a:pPr>
              <a:buNone/>
            </a:pPr>
            <a:endParaRPr lang="en-US" dirty="0"/>
          </a:p>
        </p:txBody>
      </p:sp>
      <p:pic>
        <p:nvPicPr>
          <p:cNvPr id="3074" name="Picture 2"/>
          <p:cNvPicPr>
            <a:picLocks noChangeAspect="1" noChangeArrowheads="1"/>
          </p:cNvPicPr>
          <p:nvPr/>
        </p:nvPicPr>
        <p:blipFill>
          <a:blip r:embed="rId3"/>
          <a:srcRect/>
          <a:stretch>
            <a:fillRect/>
          </a:stretch>
        </p:blipFill>
        <p:spPr bwMode="auto">
          <a:xfrm>
            <a:off x="609600" y="304800"/>
            <a:ext cx="5867400" cy="24384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534400" cy="6553200"/>
          </a:xfrm>
        </p:spPr>
        <p:txBody>
          <a:bodyPr/>
          <a:lstStyle/>
          <a:p>
            <a:pPr>
              <a:buNone/>
            </a:pPr>
            <a:r>
              <a:rPr lang="en-US" sz="1800" dirty="0" smtClean="0"/>
              <a:t>&lt;script&gt;</a:t>
            </a:r>
          </a:p>
          <a:p>
            <a:pPr>
              <a:buNone/>
            </a:pPr>
            <a:r>
              <a:rPr lang="en-US" sz="1800" dirty="0" err="1" smtClean="0"/>
              <a:t>var</a:t>
            </a:r>
            <a:r>
              <a:rPr lang="en-US" sz="1800" dirty="0" smtClean="0"/>
              <a:t> departments = ["</a:t>
            </a:r>
            <a:r>
              <a:rPr lang="en-US" sz="1800" dirty="0" err="1" smtClean="0"/>
              <a:t>cse</a:t>
            </a:r>
            <a:r>
              <a:rPr lang="en-US" sz="1800" dirty="0" smtClean="0"/>
              <a:t>", "</a:t>
            </a:r>
            <a:r>
              <a:rPr lang="en-US" sz="1800" dirty="0" err="1" smtClean="0"/>
              <a:t>eee</a:t>
            </a:r>
            <a:r>
              <a:rPr lang="en-US" sz="1800" dirty="0" smtClean="0"/>
              <a:t>", "</a:t>
            </a:r>
            <a:r>
              <a:rPr lang="en-US" sz="1800" dirty="0" err="1" smtClean="0"/>
              <a:t>ece</a:t>
            </a:r>
            <a:r>
              <a:rPr lang="en-US" sz="1800" dirty="0" smtClean="0"/>
              <a:t>", "Mechanical"];</a:t>
            </a:r>
          </a:p>
          <a:p>
            <a:pPr>
              <a:buNone/>
            </a:pPr>
            <a:r>
              <a:rPr lang="en-US" sz="1800" dirty="0" err="1" smtClean="0"/>
              <a:t>var</a:t>
            </a:r>
            <a:r>
              <a:rPr lang="en-US" sz="1800" dirty="0" smtClean="0"/>
              <a:t> last = departments[departments.length-1];</a:t>
            </a:r>
          </a:p>
          <a:p>
            <a:pPr>
              <a:buNone/>
            </a:pPr>
            <a:r>
              <a:rPr lang="en-US" sz="1800" dirty="0" err="1" smtClean="0"/>
              <a:t>document.getElementById</a:t>
            </a:r>
            <a:r>
              <a:rPr lang="en-US" sz="1800" dirty="0" smtClean="0"/>
              <a:t>("demo").</a:t>
            </a:r>
            <a:r>
              <a:rPr lang="en-US" sz="1800" dirty="0" err="1" smtClean="0"/>
              <a:t>innerHTML</a:t>
            </a:r>
            <a:r>
              <a:rPr lang="en-US" sz="1800" dirty="0" smtClean="0"/>
              <a:t> = last;</a:t>
            </a:r>
          </a:p>
          <a:p>
            <a:pPr>
              <a:buNone/>
            </a:pPr>
            <a:r>
              <a:rPr lang="en-US" sz="1800" dirty="0" smtClean="0"/>
              <a:t>&lt;/script&gt;</a:t>
            </a:r>
          </a:p>
          <a:p>
            <a:pPr>
              <a:buNone/>
            </a:pPr>
            <a:r>
              <a:rPr lang="en-US" sz="1800" dirty="0" smtClean="0"/>
              <a:t>&lt;/body&gt;</a:t>
            </a:r>
          </a:p>
          <a:p>
            <a:pPr>
              <a:buNone/>
            </a:pPr>
            <a:r>
              <a:rPr lang="en-US" sz="1800" dirty="0" smtClean="0"/>
              <a:t>&lt;/html&gt;</a:t>
            </a:r>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838200" y="3276600"/>
            <a:ext cx="5381625" cy="28194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77000"/>
          </a:xfrm>
        </p:spPr>
        <p:txBody>
          <a:bodyPr>
            <a:normAutofit/>
          </a:bodyPr>
          <a:lstStyle/>
          <a:p>
            <a:pPr>
              <a:buNone/>
            </a:pPr>
            <a:r>
              <a:rPr lang="en-US" u="sng" dirty="0" smtClean="0">
                <a:hlinkClick r:id="rId2" action="ppaction://hlinkfile"/>
              </a:rPr>
              <a:t>Adding Array Elements</a:t>
            </a:r>
            <a:endParaRPr lang="en-US" u="sng" dirty="0" smtClean="0"/>
          </a:p>
          <a:p>
            <a:pPr>
              <a:buNone/>
            </a:pPr>
            <a:r>
              <a:rPr lang="en-US" sz="1800" dirty="0" smtClean="0"/>
              <a:t>The easiest way to add a new element to an array is using the push() method:</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&lt;body&gt;</a:t>
            </a:r>
          </a:p>
          <a:p>
            <a:pPr>
              <a:buNone/>
            </a:pPr>
            <a:r>
              <a:rPr lang="en-US" sz="1800" dirty="0" smtClean="0"/>
              <a:t>&lt;h2&gt;JavaScript Arrays&lt;/h2&gt;</a:t>
            </a:r>
          </a:p>
          <a:p>
            <a:pPr>
              <a:buNone/>
            </a:pPr>
            <a:endParaRPr lang="en-US" sz="1800" dirty="0" smtClean="0"/>
          </a:p>
          <a:p>
            <a:pPr>
              <a:buNone/>
            </a:pPr>
            <a:r>
              <a:rPr lang="en-US" sz="1800" dirty="0" smtClean="0"/>
              <a:t>&lt;p&gt;The push method appends a new element to an array.&lt;/p&gt;</a:t>
            </a:r>
          </a:p>
          <a:p>
            <a:pPr>
              <a:buNone/>
            </a:pPr>
            <a:endParaRPr lang="en-US" sz="1800" dirty="0" smtClean="0"/>
          </a:p>
          <a:p>
            <a:pPr>
              <a:buNone/>
            </a:pPr>
            <a:r>
              <a:rPr lang="en-US" sz="1800" dirty="0" smtClean="0"/>
              <a:t>&lt;button </a:t>
            </a:r>
            <a:r>
              <a:rPr lang="en-US" sz="1800" dirty="0" err="1" smtClean="0"/>
              <a:t>onclick</a:t>
            </a:r>
            <a:r>
              <a:rPr lang="en-US" sz="1800" dirty="0" smtClean="0"/>
              <a:t>="</a:t>
            </a:r>
            <a:r>
              <a:rPr lang="en-US" sz="1800" dirty="0" err="1" smtClean="0"/>
              <a:t>myFunction</a:t>
            </a:r>
            <a:r>
              <a:rPr lang="en-US" sz="1800" dirty="0" smtClean="0"/>
              <a:t>()"&gt;Try it&lt;/button&gt;</a:t>
            </a:r>
          </a:p>
          <a:p>
            <a:pPr>
              <a:buNone/>
            </a:pPr>
            <a:endParaRPr lang="en-US" sz="1800" dirty="0" smtClean="0"/>
          </a:p>
          <a:p>
            <a:pPr>
              <a:buNone/>
            </a:pPr>
            <a:r>
              <a:rPr lang="en-US" sz="1800" dirty="0" smtClean="0"/>
              <a:t>&lt;p id="demo"&gt;&lt;/p&gt;</a:t>
            </a:r>
          </a:p>
          <a:p>
            <a:pPr>
              <a:buNone/>
            </a:pPr>
            <a:endParaRPr lang="en-US" sz="1800" dirty="0" smtClean="0"/>
          </a:p>
          <a:p>
            <a:pPr>
              <a:buNone/>
            </a:pPr>
            <a:r>
              <a:rPr lang="en-US" sz="1800" dirty="0" smtClean="0"/>
              <a:t>&lt;script&gt;</a:t>
            </a:r>
          </a:p>
          <a:p>
            <a:pPr>
              <a:buNone/>
            </a:pPr>
            <a:r>
              <a:rPr lang="en-US" sz="1800" dirty="0" err="1" smtClean="0"/>
              <a:t>var</a:t>
            </a:r>
            <a:r>
              <a:rPr lang="en-US" sz="1800" dirty="0" smtClean="0"/>
              <a:t> campus = ["</a:t>
            </a:r>
            <a:r>
              <a:rPr lang="en-US" sz="1800" dirty="0" err="1" smtClean="0"/>
              <a:t>Nuzvid</a:t>
            </a:r>
            <a:r>
              <a:rPr lang="en-US" sz="1800" dirty="0" smtClean="0"/>
              <a:t>", "</a:t>
            </a:r>
            <a:r>
              <a:rPr lang="en-US" sz="1800" dirty="0" err="1" smtClean="0"/>
              <a:t>RKValley</a:t>
            </a:r>
            <a:r>
              <a:rPr lang="en-US" sz="1800" dirty="0" smtClean="0"/>
              <a:t>", "</a:t>
            </a:r>
            <a:r>
              <a:rPr lang="en-US" sz="1800" dirty="0" err="1" smtClean="0"/>
              <a:t>Srikakulam</a:t>
            </a:r>
            <a:r>
              <a:rPr lang="en-US" sz="1800" dirty="0" smtClean="0"/>
              <a:t>"];</a:t>
            </a:r>
          </a:p>
          <a:p>
            <a:pPr>
              <a:buNone/>
            </a:pPr>
            <a:r>
              <a:rPr lang="en-US" sz="1800" dirty="0" err="1" smtClean="0"/>
              <a:t>document.getElementById</a:t>
            </a:r>
            <a:r>
              <a:rPr lang="en-US" sz="1800" dirty="0" smtClean="0"/>
              <a:t>("demo").</a:t>
            </a:r>
            <a:r>
              <a:rPr lang="en-US" sz="1800" dirty="0" err="1" smtClean="0"/>
              <a:t>innerHTML</a:t>
            </a:r>
            <a:r>
              <a:rPr lang="en-US" sz="1800" dirty="0" smtClean="0"/>
              <a:t> = campus;</a:t>
            </a:r>
          </a:p>
          <a:p>
            <a:pPr>
              <a:buNone/>
            </a:pPr>
            <a:endParaRPr lang="en-US" sz="1800"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096000"/>
          </a:xfrm>
        </p:spPr>
        <p:txBody>
          <a:bodyPr/>
          <a:lstStyle/>
          <a:p>
            <a:pPr>
              <a:buNone/>
            </a:pPr>
            <a:r>
              <a:rPr lang="en-US" b="1" dirty="0">
                <a:hlinkClick r:id="rId2" action="ppaction://hlinkfile"/>
              </a:rPr>
              <a:t>JavaScript Can Change HTML Styles (CSS)</a:t>
            </a:r>
            <a:endParaRPr lang="en-US" b="1"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r>
              <a:rPr lang="en-US" dirty="0"/>
              <a:t>&lt;p id="demo"&gt;JavaScript can change the style of an HTML element.&lt;/p&gt;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style.fontSize</a:t>
            </a:r>
            <a:r>
              <a:rPr lang="en-US" dirty="0"/>
              <a:t>='35px'"&gt;Click Me!&lt;/button&gt;</a:t>
            </a:r>
          </a:p>
          <a:p>
            <a:pPr>
              <a:buNone/>
            </a:pPr>
            <a:endParaRPr lang="en-US" dirty="0"/>
          </a:p>
          <a:p>
            <a:pPr>
              <a:buNone/>
            </a:pPr>
            <a:r>
              <a:rPr lang="en-US" dirty="0"/>
              <a:t>&lt;/body&gt;</a:t>
            </a:r>
          </a:p>
          <a:p>
            <a:pPr>
              <a:buNone/>
            </a:pPr>
            <a:r>
              <a:rPr lang="en-US" dirty="0"/>
              <a:t>&lt;/html&gt;</a:t>
            </a:r>
          </a:p>
          <a:p>
            <a:pPr marL="0" indent="0">
              <a:buNone/>
            </a:pPr>
            <a:endParaRPr lang="en-GB" dirty="0"/>
          </a:p>
        </p:txBody>
      </p:sp>
    </p:spTree>
    <p:extLst>
      <p:ext uri="{BB962C8B-B14F-4D97-AF65-F5344CB8AC3E}">
        <p14:creationId xmlns:p14="http://schemas.microsoft.com/office/powerpoint/2010/main" val="4385191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610600" cy="6324600"/>
          </a:xfrm>
        </p:spPr>
        <p:txBody>
          <a:bodyPr>
            <a:normAutofit/>
          </a:bodyPr>
          <a:lstStyle/>
          <a:p>
            <a:pPr>
              <a:buNone/>
            </a:pPr>
            <a:endParaRPr lang="en-US" sz="1800" dirty="0" smtClean="0"/>
          </a:p>
          <a:p>
            <a:pPr>
              <a:buNone/>
            </a:pPr>
            <a:r>
              <a:rPr lang="en-US" sz="1800" dirty="0" smtClean="0"/>
              <a:t>function </a:t>
            </a:r>
            <a:r>
              <a:rPr lang="en-US" sz="1800" dirty="0" err="1" smtClean="0"/>
              <a:t>myFunction</a:t>
            </a:r>
            <a:r>
              <a:rPr lang="en-US" sz="1800" dirty="0" smtClean="0"/>
              <a:t>() {</a:t>
            </a:r>
          </a:p>
          <a:p>
            <a:pPr>
              <a:buNone/>
            </a:pPr>
            <a:r>
              <a:rPr lang="en-US" sz="1800" dirty="0" smtClean="0"/>
              <a:t>  </a:t>
            </a:r>
            <a:r>
              <a:rPr lang="en-US" sz="1800" dirty="0" err="1" smtClean="0"/>
              <a:t>campus.push</a:t>
            </a:r>
            <a:r>
              <a:rPr lang="en-US" sz="1800" dirty="0" smtClean="0"/>
              <a:t>("</a:t>
            </a:r>
            <a:r>
              <a:rPr lang="en-US" sz="1800" dirty="0" err="1" smtClean="0"/>
              <a:t>ongole</a:t>
            </a:r>
            <a:r>
              <a:rPr lang="en-US" sz="1800" dirty="0" smtClean="0"/>
              <a:t>");</a:t>
            </a:r>
          </a:p>
          <a:p>
            <a:pPr>
              <a:buNone/>
            </a:pPr>
            <a:r>
              <a:rPr lang="en-US" sz="1800" dirty="0" smtClean="0"/>
              <a:t>  </a:t>
            </a:r>
            <a:r>
              <a:rPr lang="en-US" sz="1800" dirty="0" err="1" smtClean="0"/>
              <a:t>document.getElementById</a:t>
            </a:r>
            <a:r>
              <a:rPr lang="en-US" sz="1800" dirty="0" smtClean="0"/>
              <a:t>("demo").</a:t>
            </a:r>
            <a:r>
              <a:rPr lang="en-US" sz="1800" dirty="0" err="1" smtClean="0"/>
              <a:t>innerHTML</a:t>
            </a:r>
            <a:r>
              <a:rPr lang="en-US" sz="1800" dirty="0" smtClean="0"/>
              <a:t> = campus;</a:t>
            </a:r>
          </a:p>
          <a:p>
            <a:pPr>
              <a:buNone/>
            </a:pPr>
            <a:r>
              <a:rPr lang="en-US" sz="1800" dirty="0" smtClean="0"/>
              <a:t>}</a:t>
            </a:r>
          </a:p>
          <a:p>
            <a:pPr>
              <a:buNone/>
            </a:pPr>
            <a:r>
              <a:rPr lang="en-US" sz="1800" dirty="0" smtClean="0"/>
              <a:t>&lt;/script&gt;</a:t>
            </a:r>
          </a:p>
          <a:p>
            <a:pPr>
              <a:buNone/>
            </a:pPr>
            <a:r>
              <a:rPr lang="en-US" sz="1800" dirty="0" smtClean="0"/>
              <a:t>&lt;/body&gt;</a:t>
            </a:r>
          </a:p>
          <a:p>
            <a:pPr>
              <a:buNone/>
            </a:pPr>
            <a:r>
              <a:rPr lang="en-US" sz="1800" dirty="0" smtClean="0"/>
              <a:t>&lt;/html&gt;</a:t>
            </a:r>
            <a:endParaRPr lang="en-US" sz="1800" dirty="0"/>
          </a:p>
        </p:txBody>
      </p:sp>
      <p:pic>
        <p:nvPicPr>
          <p:cNvPr id="5122" name="Picture 2"/>
          <p:cNvPicPr>
            <a:picLocks noChangeAspect="1" noChangeArrowheads="1"/>
          </p:cNvPicPr>
          <p:nvPr/>
        </p:nvPicPr>
        <p:blipFill>
          <a:blip r:embed="rId2"/>
          <a:srcRect/>
          <a:stretch>
            <a:fillRect/>
          </a:stretch>
        </p:blipFill>
        <p:spPr bwMode="auto">
          <a:xfrm>
            <a:off x="381000" y="3505200"/>
            <a:ext cx="3676650" cy="25431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448175" y="3505200"/>
            <a:ext cx="3933825" cy="254317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lstStyle/>
          <a:p>
            <a:pPr algn="just">
              <a:lnSpc>
                <a:spcPct val="150000"/>
              </a:lnSpc>
              <a:buNone/>
            </a:pPr>
            <a:r>
              <a:rPr lang="en-US" u="sng" dirty="0" smtClean="0">
                <a:hlinkClick r:id="rId2" action="ppaction://hlinkfile"/>
              </a:rPr>
              <a:t>Associative Arrays</a:t>
            </a:r>
            <a:endParaRPr lang="en-US" u="sng" dirty="0" smtClean="0"/>
          </a:p>
          <a:p>
            <a:pPr algn="just">
              <a:lnSpc>
                <a:spcPct val="150000"/>
              </a:lnSpc>
              <a:buNone/>
            </a:pPr>
            <a:r>
              <a:rPr lang="en-US" sz="1800" dirty="0" smtClean="0"/>
              <a:t>Many programming languages support arrays with named indexes.</a:t>
            </a:r>
          </a:p>
          <a:p>
            <a:pPr algn="just">
              <a:lnSpc>
                <a:spcPct val="150000"/>
              </a:lnSpc>
              <a:buNone/>
            </a:pPr>
            <a:r>
              <a:rPr lang="en-US" sz="1800" dirty="0" smtClean="0"/>
              <a:t>Arrays with named indexes are called associative arrays (or hashes).</a:t>
            </a:r>
          </a:p>
          <a:p>
            <a:pPr algn="just">
              <a:lnSpc>
                <a:spcPct val="150000"/>
              </a:lnSpc>
              <a:buNone/>
            </a:pPr>
            <a:r>
              <a:rPr lang="en-US" sz="1800" dirty="0" smtClean="0"/>
              <a:t>JavaScript does </a:t>
            </a:r>
            <a:r>
              <a:rPr lang="en-US" sz="1800" b="1" dirty="0" smtClean="0"/>
              <a:t>not</a:t>
            </a:r>
            <a:r>
              <a:rPr lang="en-US" sz="1800" dirty="0" smtClean="0"/>
              <a:t> support arrays with named indexes.</a:t>
            </a:r>
          </a:p>
          <a:p>
            <a:pPr algn="just">
              <a:lnSpc>
                <a:spcPct val="150000"/>
              </a:lnSpc>
              <a:buNone/>
            </a:pPr>
            <a:r>
              <a:rPr lang="en-US" sz="1800" dirty="0" smtClean="0"/>
              <a:t>In JavaScript, </a:t>
            </a:r>
            <a:r>
              <a:rPr lang="en-US" sz="1800" b="1" dirty="0" smtClean="0"/>
              <a:t>arrays</a:t>
            </a:r>
            <a:r>
              <a:rPr lang="en-US" sz="1800" dirty="0" smtClean="0"/>
              <a:t> always use </a:t>
            </a:r>
            <a:r>
              <a:rPr lang="en-US" sz="1800" b="1" dirty="0" smtClean="0"/>
              <a:t>numbered indexes</a:t>
            </a:r>
            <a:r>
              <a:rPr lang="en-US" sz="1800" dirty="0" smtClean="0"/>
              <a:t>. </a:t>
            </a:r>
            <a:r>
              <a:rPr lang="en-US" dirty="0" smtClean="0"/>
              <a:t> </a:t>
            </a:r>
          </a:p>
          <a:p>
            <a:pPr algn="just">
              <a:lnSpc>
                <a:spcPct val="150000"/>
              </a:lnSpc>
              <a:buNone/>
            </a:pPr>
            <a:r>
              <a:rPr lang="en-US" sz="1800" u="sng" dirty="0" smtClean="0"/>
              <a:t>EXAMPLE:</a:t>
            </a:r>
          </a:p>
          <a:p>
            <a:pPr algn="just">
              <a:lnSpc>
                <a:spcPct val="150000"/>
              </a:lnSpc>
              <a:buNone/>
            </a:pPr>
            <a:r>
              <a:rPr lang="en-US" sz="1800" dirty="0" smtClean="0"/>
              <a:t>&lt;!DOCTYPE html&gt;</a:t>
            </a:r>
          </a:p>
          <a:p>
            <a:pPr algn="just">
              <a:lnSpc>
                <a:spcPct val="150000"/>
              </a:lnSpc>
              <a:buNone/>
            </a:pPr>
            <a:r>
              <a:rPr lang="en-US" sz="1800" dirty="0" smtClean="0"/>
              <a:t>&lt;html&gt;</a:t>
            </a:r>
          </a:p>
          <a:p>
            <a:pPr algn="just">
              <a:lnSpc>
                <a:spcPct val="150000"/>
              </a:lnSpc>
              <a:buNone/>
            </a:pPr>
            <a:r>
              <a:rPr lang="en-US" sz="1800" dirty="0" smtClean="0"/>
              <a:t>&lt;body&gt;</a:t>
            </a:r>
          </a:p>
          <a:p>
            <a:pPr algn="just">
              <a:lnSpc>
                <a:spcPct val="150000"/>
              </a:lnSpc>
              <a:buNone/>
            </a:pPr>
            <a:r>
              <a:rPr lang="en-US" sz="1800" dirty="0" smtClean="0"/>
              <a:t>&lt;h2&gt;JavaScript Arrays&lt;/h2&gt;</a:t>
            </a:r>
          </a:p>
          <a:p>
            <a:pPr algn="just">
              <a:lnSpc>
                <a:spcPct val="150000"/>
              </a:lnSpc>
              <a:buNone/>
            </a:pPr>
            <a:r>
              <a:rPr lang="en-US" sz="1800" dirty="0" smtClean="0"/>
              <a:t>&lt;p id="demo"&gt;&lt;/p&gt;</a:t>
            </a:r>
          </a:p>
          <a:p>
            <a:pPr algn="just">
              <a:lnSpc>
                <a:spcPct val="150000"/>
              </a:lnSpc>
              <a:buNone/>
            </a:pPr>
            <a:r>
              <a:rPr lang="en-US" sz="1800" dirty="0" smtClean="0"/>
              <a:t>&lt;script&gt;</a:t>
            </a:r>
          </a:p>
          <a:p>
            <a:pPr algn="just">
              <a:lnSpc>
                <a:spcPct val="150000"/>
              </a:lnSpc>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763000" cy="6324600"/>
          </a:xfrm>
        </p:spPr>
        <p:txBody>
          <a:bodyPr/>
          <a:lstStyle/>
          <a:p>
            <a:pPr>
              <a:buNone/>
            </a:pPr>
            <a:r>
              <a:rPr lang="en-US" sz="1800" dirty="0" err="1" smtClean="0"/>
              <a:t>var</a:t>
            </a:r>
            <a:r>
              <a:rPr lang="en-US" sz="1800" dirty="0" smtClean="0"/>
              <a:t> campus = [];</a:t>
            </a:r>
          </a:p>
          <a:p>
            <a:pPr>
              <a:buNone/>
            </a:pPr>
            <a:r>
              <a:rPr lang="en-US" sz="1800" dirty="0" smtClean="0"/>
              <a:t>campus[0] = "</a:t>
            </a:r>
            <a:r>
              <a:rPr lang="en-US" sz="1800" dirty="0" err="1" smtClean="0"/>
              <a:t>Rgukt</a:t>
            </a:r>
            <a:r>
              <a:rPr lang="en-US" sz="1800" dirty="0" smtClean="0"/>
              <a:t>";</a:t>
            </a:r>
          </a:p>
          <a:p>
            <a:pPr>
              <a:buNone/>
            </a:pPr>
            <a:r>
              <a:rPr lang="en-US" sz="1800" dirty="0" smtClean="0"/>
              <a:t>campus[1] = "</a:t>
            </a:r>
            <a:r>
              <a:rPr lang="en-US" sz="1800" dirty="0" err="1" smtClean="0"/>
              <a:t>srikakulam</a:t>
            </a:r>
            <a:r>
              <a:rPr lang="en-US" sz="1800" dirty="0" smtClean="0"/>
              <a:t>";</a:t>
            </a:r>
          </a:p>
          <a:p>
            <a:pPr>
              <a:buNone/>
            </a:pPr>
            <a:r>
              <a:rPr lang="en-US" sz="1800" dirty="0" smtClean="0"/>
              <a:t>campus[2] = 1; </a:t>
            </a:r>
          </a:p>
          <a:p>
            <a:pPr>
              <a:buNone/>
            </a:pPr>
            <a:r>
              <a:rPr lang="en-US" sz="1800" dirty="0" err="1" smtClean="0"/>
              <a:t>document.getElementById</a:t>
            </a:r>
            <a:r>
              <a:rPr lang="en-US" sz="1800" dirty="0" smtClean="0"/>
              <a:t>("demo").</a:t>
            </a:r>
            <a:r>
              <a:rPr lang="en-US" sz="1800" dirty="0" err="1" smtClean="0"/>
              <a:t>innerHTML</a:t>
            </a:r>
            <a:r>
              <a:rPr lang="en-US" sz="1800" dirty="0" smtClean="0"/>
              <a:t> =</a:t>
            </a:r>
          </a:p>
          <a:p>
            <a:pPr>
              <a:buNone/>
            </a:pPr>
            <a:r>
              <a:rPr lang="en-US" sz="1800" dirty="0" smtClean="0"/>
              <a:t>campus[0] + " " + </a:t>
            </a:r>
            <a:r>
              <a:rPr lang="en-US" sz="1800" dirty="0" err="1" smtClean="0"/>
              <a:t>campus.length</a:t>
            </a:r>
            <a:r>
              <a:rPr lang="en-US" sz="1800" dirty="0" smtClean="0"/>
              <a:t>;</a:t>
            </a:r>
          </a:p>
          <a:p>
            <a:pPr>
              <a:buNone/>
            </a:pPr>
            <a:r>
              <a:rPr lang="en-US" sz="1800" dirty="0" smtClean="0"/>
              <a:t>&lt;/script&gt;</a:t>
            </a:r>
          </a:p>
          <a:p>
            <a:pPr>
              <a:buNone/>
            </a:pPr>
            <a:r>
              <a:rPr lang="en-US" sz="1800" dirty="0" smtClean="0"/>
              <a:t>&lt;/body&gt;</a:t>
            </a:r>
          </a:p>
          <a:p>
            <a:pPr>
              <a:buNone/>
            </a:pPr>
            <a:r>
              <a:rPr lang="en-US" sz="1800" dirty="0" smtClean="0"/>
              <a:t>&lt;/html&gt;</a:t>
            </a:r>
          </a:p>
          <a:p>
            <a:pPr>
              <a:buNone/>
            </a:pPr>
            <a:endParaRPr lang="en-US" dirty="0"/>
          </a:p>
        </p:txBody>
      </p:sp>
      <p:pic>
        <p:nvPicPr>
          <p:cNvPr id="6146" name="Picture 2"/>
          <p:cNvPicPr>
            <a:picLocks noChangeAspect="1" noChangeArrowheads="1"/>
          </p:cNvPicPr>
          <p:nvPr/>
        </p:nvPicPr>
        <p:blipFill>
          <a:blip r:embed="rId2"/>
          <a:srcRect/>
          <a:stretch>
            <a:fillRect/>
          </a:stretch>
        </p:blipFill>
        <p:spPr bwMode="auto">
          <a:xfrm>
            <a:off x="1066800" y="4191000"/>
            <a:ext cx="5334000" cy="211455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324600"/>
          </a:xfrm>
        </p:spPr>
        <p:txBody>
          <a:bodyPr/>
          <a:lstStyle/>
          <a:p>
            <a:pPr>
              <a:buNone/>
            </a:pPr>
            <a:r>
              <a:rPr lang="en-US" altLang="en-US" u="sng" dirty="0" smtClean="0">
                <a:solidFill>
                  <a:schemeClr val="tx1">
                    <a:lumMod val="75000"/>
                    <a:lumOff val="25000"/>
                  </a:schemeClr>
                </a:solidFill>
              </a:rPr>
              <a:t>Functions</a:t>
            </a:r>
          </a:p>
          <a:p>
            <a:r>
              <a:rPr lang="en-US" altLang="en-US" sz="1800" dirty="0" smtClean="0"/>
              <a:t>Functions are a collection of JavaScript statements that performs a specified task</a:t>
            </a:r>
          </a:p>
          <a:p>
            <a:r>
              <a:rPr lang="en-US" altLang="en-US" sz="1800" dirty="0" smtClean="0"/>
              <a:t>Functions are used whenever it is necessary to repeat an operation</a:t>
            </a:r>
          </a:p>
          <a:p>
            <a:r>
              <a:rPr lang="en-US" altLang="en-US" sz="1800" dirty="0" smtClean="0"/>
              <a:t>Functions have inputs and outputs</a:t>
            </a:r>
          </a:p>
          <a:p>
            <a:r>
              <a:rPr lang="en-US" altLang="en-US" sz="1800" dirty="0" smtClean="0"/>
              <a:t>The inputs are passed into the function and are known as </a:t>
            </a:r>
            <a:r>
              <a:rPr lang="en-US" altLang="en-US" sz="1800" b="1" dirty="0" smtClean="0"/>
              <a:t>arguments</a:t>
            </a:r>
            <a:r>
              <a:rPr lang="en-US" altLang="en-US" sz="1800" dirty="0" smtClean="0"/>
              <a:t> or </a:t>
            </a:r>
            <a:r>
              <a:rPr lang="en-US" altLang="en-US" sz="1800" b="1" dirty="0" smtClean="0"/>
              <a:t>parameters</a:t>
            </a:r>
            <a:endParaRPr lang="en-US" altLang="en-US" sz="1800" dirty="0" smtClean="0"/>
          </a:p>
          <a:p>
            <a:r>
              <a:rPr lang="en-US" altLang="en-US" sz="1800" dirty="0" smtClean="0"/>
              <a:t>Think of a function as a “black box” which performs an operation</a:t>
            </a:r>
          </a:p>
          <a:p>
            <a:pPr>
              <a:buNone/>
            </a:pPr>
            <a:endParaRPr lang="en-US" altLang="en-US" sz="1800" dirty="0" smtClean="0"/>
          </a:p>
          <a:p>
            <a:pPr>
              <a:spcBef>
                <a:spcPts val="500"/>
              </a:spcBef>
              <a:spcAft>
                <a:spcPts val="500"/>
              </a:spcAft>
              <a:buNone/>
              <a:defRPr/>
            </a:pPr>
            <a:r>
              <a:rPr lang="en-US" altLang="en-US" sz="1800" dirty="0" smtClean="0"/>
              <a:t>A function is a JavaScript procedure--a set of statements that performs a specific task. A function definition has these basic parts: </a:t>
            </a:r>
          </a:p>
          <a:p>
            <a:pPr>
              <a:spcBef>
                <a:spcPts val="500"/>
              </a:spcBef>
              <a:spcAft>
                <a:spcPts val="500"/>
              </a:spcAft>
              <a:buFont typeface="Wingdings" panose="05000000000000000000" pitchFamily="2" charset="2"/>
              <a:buChar char="§"/>
              <a:defRPr/>
            </a:pPr>
            <a:r>
              <a:rPr lang="en-US" altLang="en-US" sz="1800" dirty="0" smtClean="0"/>
              <a:t>The </a:t>
            </a:r>
            <a:r>
              <a:rPr lang="en-US" altLang="en-US" sz="1800" b="1" dirty="0" smtClean="0"/>
              <a:t>function</a:t>
            </a:r>
            <a:r>
              <a:rPr lang="en-US" altLang="en-US" sz="1800" dirty="0" smtClean="0"/>
              <a:t> keyword. </a:t>
            </a:r>
          </a:p>
          <a:p>
            <a:pPr>
              <a:spcBef>
                <a:spcPts val="500"/>
              </a:spcBef>
              <a:spcAft>
                <a:spcPts val="500"/>
              </a:spcAft>
              <a:buFont typeface="Wingdings" panose="05000000000000000000" pitchFamily="2" charset="2"/>
              <a:buChar char="§"/>
              <a:defRPr/>
            </a:pPr>
            <a:r>
              <a:rPr lang="en-US" altLang="en-US" sz="1800" dirty="0" smtClean="0"/>
              <a:t>A function name. </a:t>
            </a:r>
          </a:p>
          <a:p>
            <a:pPr>
              <a:spcBef>
                <a:spcPts val="500"/>
              </a:spcBef>
              <a:spcAft>
                <a:spcPts val="500"/>
              </a:spcAft>
              <a:buFont typeface="Wingdings" panose="05000000000000000000" pitchFamily="2" charset="2"/>
              <a:buChar char="§"/>
              <a:defRPr/>
            </a:pPr>
            <a:r>
              <a:rPr lang="en-US" altLang="en-US" sz="1800" dirty="0" smtClean="0"/>
              <a:t>A comma-separated list of arguments to the function in parentheses. </a:t>
            </a:r>
          </a:p>
          <a:p>
            <a:pPr>
              <a:spcBef>
                <a:spcPts val="500"/>
              </a:spcBef>
              <a:spcAft>
                <a:spcPts val="500"/>
              </a:spcAft>
              <a:buFont typeface="Wingdings" panose="05000000000000000000" pitchFamily="2" charset="2"/>
              <a:buChar char="§"/>
              <a:defRPr/>
            </a:pPr>
            <a:r>
              <a:rPr lang="en-US" altLang="en-US" sz="1800" dirty="0" smtClean="0"/>
              <a:t>The statements in the function in curly braces. </a:t>
            </a:r>
            <a:endParaRPr lang="en-US" altLang="en-US" sz="1400" dirty="0" smtClean="0"/>
          </a:p>
          <a:p>
            <a:pPr>
              <a:buFont typeface="Wingdings 3" charset="2"/>
              <a:buChar char=""/>
              <a:defRPr/>
            </a:pPr>
            <a:r>
              <a:rPr lang="en-GB" altLang="en-US" sz="2000" dirty="0" smtClean="0"/>
              <a:t>No type is specified for arguments!</a:t>
            </a:r>
          </a:p>
          <a:p>
            <a:pPr>
              <a:buFont typeface="Wingdings 3" charset="2"/>
              <a:buChar char=""/>
              <a:defRPr/>
            </a:pPr>
            <a:endParaRPr lang="en-US" altLang="en-US" sz="1400" dirty="0" smtClean="0">
              <a:solidFill>
                <a:schemeClr val="tx1">
                  <a:lumMod val="75000"/>
                  <a:lumOff val="25000"/>
                </a:schemeClr>
              </a:solidFill>
            </a:endParaRPr>
          </a:p>
          <a:p>
            <a:pPr>
              <a:buFont typeface="Wingdings 3" charset="2"/>
              <a:buChar char=""/>
              <a:defRPr/>
            </a:pPr>
            <a:endParaRPr lang="en-US" altLang="en-US" sz="1400" dirty="0" smtClean="0">
              <a:solidFill>
                <a:schemeClr val="tx1">
                  <a:lumMod val="75000"/>
                  <a:lumOff val="25000"/>
                </a:schemeClr>
              </a:solidFill>
            </a:endParaRPr>
          </a:p>
          <a:p>
            <a:endParaRPr lang="en-US" altLang="en-US" sz="1800" dirty="0" smtClean="0"/>
          </a:p>
          <a:p>
            <a:pPr>
              <a:buNone/>
            </a:pPr>
            <a:endParaRPr lang="en-US" altLang="en-US" dirty="0" smtClean="0"/>
          </a:p>
          <a:p>
            <a:pPr>
              <a:buNone/>
            </a:pPr>
            <a:endParaRPr lang="en-US" u="sng"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705600"/>
          </a:xfrm>
        </p:spPr>
        <p:txBody>
          <a:bodyPr/>
          <a:lstStyle/>
          <a:p>
            <a:pPr>
              <a:buNone/>
            </a:pPr>
            <a:r>
              <a:rPr lang="en-US" altLang="en-US" u="sng" dirty="0" smtClean="0">
                <a:solidFill>
                  <a:schemeClr val="tx1">
                    <a:lumMod val="75000"/>
                    <a:lumOff val="25000"/>
                  </a:schemeClr>
                </a:solidFill>
              </a:rPr>
              <a:t>Example: Function</a:t>
            </a:r>
            <a:endParaRPr lang="en-US" u="sng" dirty="0"/>
          </a:p>
        </p:txBody>
      </p:sp>
      <p:sp>
        <p:nvSpPr>
          <p:cNvPr id="4" name="Rectangle 3"/>
          <p:cNvSpPr txBox="1">
            <a:spLocks noChangeArrowheads="1"/>
          </p:cNvSpPr>
          <p:nvPr/>
        </p:nvSpPr>
        <p:spPr>
          <a:xfrm>
            <a:off x="457200" y="1219200"/>
            <a:ext cx="3087688" cy="3881437"/>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function square(x)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{return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z = 3;</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sqr_z = square(z);</a:t>
            </a: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txBox="1">
            <a:spLocks noChangeArrowheads="1"/>
          </p:cNvSpPr>
          <p:nvPr/>
        </p:nvSpPr>
        <p:spPr>
          <a:xfrm>
            <a:off x="4038600" y="1371600"/>
            <a:ext cx="4495800" cy="41148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Name of Function:</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 square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Input/Argument:</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 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Output:</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534400" cy="6400800"/>
          </a:xfrm>
        </p:spPr>
        <p:txBody>
          <a:bodyPr>
            <a:noAutofit/>
          </a:bodyPr>
          <a:lstStyle/>
          <a:p>
            <a:pPr algn="ctr">
              <a:buNone/>
            </a:pPr>
            <a:r>
              <a:rPr lang="en-US" sz="1600" b="1" u="sng" dirty="0" smtClean="0"/>
              <a:t>JavaScript Function</a:t>
            </a:r>
          </a:p>
          <a:p>
            <a:pPr algn="ctr">
              <a:buNone/>
            </a:pPr>
            <a:endParaRPr lang="en-US" sz="1600" b="1" u="sng" dirty="0" smtClean="0"/>
          </a:p>
          <a:p>
            <a:pPr>
              <a:buNone/>
            </a:pPr>
            <a:r>
              <a:rPr lang="en-US" sz="1600" b="1" u="sng" dirty="0" smtClean="0"/>
              <a:t>JavaScript Function Syntax</a:t>
            </a:r>
          </a:p>
          <a:p>
            <a:pPr algn="just">
              <a:buNone/>
            </a:pPr>
            <a:r>
              <a:rPr lang="en-US" sz="1600" dirty="0" smtClean="0"/>
              <a:t>	A JavaScript function is defined with the function keyword, followed by a </a:t>
            </a:r>
            <a:r>
              <a:rPr lang="en-US" sz="1600" b="1" dirty="0" smtClean="0"/>
              <a:t>name</a:t>
            </a:r>
            <a:r>
              <a:rPr lang="en-US" sz="1600" dirty="0" smtClean="0"/>
              <a:t>, followed by parentheses </a:t>
            </a:r>
            <a:r>
              <a:rPr lang="en-US" sz="1600" b="1" dirty="0" smtClean="0"/>
              <a:t>()</a:t>
            </a:r>
            <a:r>
              <a:rPr lang="en-US" sz="1600" dirty="0" smtClean="0"/>
              <a:t>.</a:t>
            </a:r>
          </a:p>
          <a:p>
            <a:pPr algn="just">
              <a:buNone/>
            </a:pPr>
            <a:r>
              <a:rPr lang="en-US" sz="1600" dirty="0" smtClean="0"/>
              <a:t>	Function names can contain letters, digits, underscores, and dollar signs (same rules as variables).</a:t>
            </a:r>
          </a:p>
          <a:p>
            <a:pPr algn="just">
              <a:buNone/>
            </a:pPr>
            <a:r>
              <a:rPr lang="en-US" sz="1600" dirty="0" smtClean="0"/>
              <a:t>	The parentheses may include parameter names separated by commas:</a:t>
            </a:r>
            <a:br>
              <a:rPr lang="en-US" sz="1600" dirty="0" smtClean="0"/>
            </a:br>
            <a:r>
              <a:rPr lang="en-US" sz="1600" b="1" dirty="0" smtClean="0"/>
              <a:t>(</a:t>
            </a:r>
            <a:r>
              <a:rPr lang="en-US" sz="1600" b="1" i="1" dirty="0" smtClean="0"/>
              <a:t>parameter1, parameter2, ...</a:t>
            </a:r>
            <a:r>
              <a:rPr lang="en-US" sz="1600" b="1" dirty="0" smtClean="0"/>
              <a:t>)</a:t>
            </a:r>
          </a:p>
          <a:p>
            <a:pPr algn="just">
              <a:buNone/>
            </a:pPr>
            <a:r>
              <a:rPr lang="en-US" sz="1600" b="1" dirty="0" smtClean="0"/>
              <a:t>	</a:t>
            </a:r>
            <a:r>
              <a:rPr lang="en-US" sz="1600" dirty="0" smtClean="0"/>
              <a:t>The code to be executed, by the function, is placed inside curly brackets: </a:t>
            </a:r>
            <a:r>
              <a:rPr lang="en-US" sz="1600" b="1" dirty="0" smtClean="0"/>
              <a:t>{}</a:t>
            </a:r>
          </a:p>
          <a:p>
            <a:pPr>
              <a:buNone/>
            </a:pPr>
            <a:r>
              <a:rPr lang="en-US" sz="1600" dirty="0" smtClean="0"/>
              <a:t>	</a:t>
            </a:r>
          </a:p>
          <a:p>
            <a:pPr>
              <a:buNone/>
            </a:pPr>
            <a:r>
              <a:rPr lang="en-US" sz="1600" dirty="0" smtClean="0"/>
              <a:t>function </a:t>
            </a:r>
            <a:r>
              <a:rPr lang="en-US" sz="1600" i="1" dirty="0" smtClean="0"/>
              <a:t>name</a:t>
            </a:r>
            <a:r>
              <a:rPr lang="en-US" sz="1600" dirty="0" smtClean="0"/>
              <a:t>(</a:t>
            </a:r>
            <a:r>
              <a:rPr lang="en-US" sz="1600" i="1" dirty="0" smtClean="0"/>
              <a:t>parameter1, parameter2, parameter3</a:t>
            </a:r>
            <a:r>
              <a:rPr lang="en-US" sz="1600" dirty="0" smtClean="0"/>
              <a:t>) {</a:t>
            </a:r>
            <a:br>
              <a:rPr lang="en-US" sz="1600" dirty="0" smtClean="0"/>
            </a:br>
            <a:r>
              <a:rPr lang="en-US" sz="1600" dirty="0" smtClean="0"/>
              <a:t>  // </a:t>
            </a:r>
            <a:r>
              <a:rPr lang="en-US" sz="1600" i="1" dirty="0" smtClean="0"/>
              <a:t>code to be executed</a:t>
            </a:r>
            <a:r>
              <a:rPr lang="en-US" sz="1600" dirty="0" smtClean="0"/>
              <a:t/>
            </a:r>
            <a:br>
              <a:rPr lang="en-US" sz="1600" dirty="0" smtClean="0"/>
            </a:br>
            <a:r>
              <a:rPr lang="en-US" sz="1600" dirty="0" smtClean="0"/>
              <a:t>}</a:t>
            </a:r>
            <a:endParaRPr lang="en-US" sz="1600" b="1" dirty="0" smtClean="0"/>
          </a:p>
          <a:p>
            <a:pPr>
              <a:buNone/>
            </a:pPr>
            <a:r>
              <a:rPr lang="en-US" sz="1600" b="1" u="sng" dirty="0" smtClean="0"/>
              <a:t>Function Return</a:t>
            </a:r>
          </a:p>
          <a:p>
            <a:r>
              <a:rPr lang="en-US" sz="1600" dirty="0" smtClean="0"/>
              <a:t>When JavaScript reaches a return statement, the function will stop executing.</a:t>
            </a:r>
          </a:p>
          <a:p>
            <a:r>
              <a:rPr lang="en-US" sz="1600" dirty="0" smtClean="0"/>
              <a:t>If the function was invoked from a statement, JavaScript will "return" to execute the code after the invoking statement.</a:t>
            </a:r>
          </a:p>
          <a:p>
            <a:r>
              <a:rPr lang="en-US" sz="1600" dirty="0" smtClean="0"/>
              <a:t>Functions often compute a </a:t>
            </a:r>
            <a:r>
              <a:rPr lang="en-US" sz="1600" b="1" dirty="0" smtClean="0"/>
              <a:t>return value</a:t>
            </a:r>
            <a:r>
              <a:rPr lang="en-US" sz="1600" dirty="0" smtClean="0"/>
              <a:t>. The return value is "returned" back to the "caller":</a:t>
            </a:r>
          </a:p>
          <a:p>
            <a:pPr algn="just">
              <a:buNone/>
            </a:pPr>
            <a:endParaRPr lang="en-US" sz="1600" dirty="0" smtClean="0"/>
          </a:p>
          <a:p>
            <a:pPr>
              <a:buNone/>
            </a:pPr>
            <a:endParaRPr lang="en-US" sz="16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487362"/>
          </a:xfrm>
        </p:spPr>
        <p:txBody>
          <a:bodyPr>
            <a:normAutofit fontScale="90000"/>
          </a:bodyPr>
          <a:lstStyle/>
          <a:p>
            <a:r>
              <a:rPr lang="en-US" u="sng" dirty="0" smtClean="0"/>
              <a:t>example</a:t>
            </a:r>
            <a:endParaRPr lang="en-US" u="sng" dirty="0"/>
          </a:p>
        </p:txBody>
      </p:sp>
      <p:sp>
        <p:nvSpPr>
          <p:cNvPr id="3" name="Content Placeholder 2"/>
          <p:cNvSpPr>
            <a:spLocks noGrp="1"/>
          </p:cNvSpPr>
          <p:nvPr>
            <p:ph sz="quarter" idx="1"/>
          </p:nvPr>
        </p:nvSpPr>
        <p:spPr>
          <a:xfrm>
            <a:off x="228600" y="762000"/>
            <a:ext cx="8763000" cy="5943600"/>
          </a:xfrm>
        </p:spPr>
        <p:txBody>
          <a:bodyPr>
            <a:normAutofit/>
          </a:bodyPr>
          <a:lstStyle/>
          <a:p>
            <a:pPr>
              <a:buNone/>
            </a:pPr>
            <a:r>
              <a:rPr lang="en-US" sz="1600" dirty="0" smtClean="0"/>
              <a:t>&lt;html&gt;</a:t>
            </a:r>
          </a:p>
          <a:p>
            <a:pPr>
              <a:buNone/>
            </a:pPr>
            <a:r>
              <a:rPr lang="en-US" sz="1600" dirty="0" smtClean="0"/>
              <a:t>	&lt;head&gt;</a:t>
            </a:r>
          </a:p>
          <a:p>
            <a:pPr>
              <a:buNone/>
            </a:pPr>
            <a:r>
              <a:rPr lang="en-US" sz="1600" dirty="0" smtClean="0"/>
              <a:t>	&lt;title&gt;Functions&lt;/title&gt;</a:t>
            </a:r>
          </a:p>
          <a:p>
            <a:pPr>
              <a:buNone/>
            </a:pPr>
            <a:r>
              <a:rPr lang="en-US" sz="1600" dirty="0" smtClean="0"/>
              <a:t>	&lt;script&gt;</a:t>
            </a:r>
          </a:p>
          <a:p>
            <a:pPr>
              <a:buNone/>
            </a:pPr>
            <a:r>
              <a:rPr lang="en-US" sz="1600" dirty="0" smtClean="0"/>
              <a:t>		function square(number)</a:t>
            </a:r>
          </a:p>
          <a:p>
            <a:pPr>
              <a:buNone/>
            </a:pPr>
            <a:r>
              <a:rPr lang="en-US" sz="1600" dirty="0" smtClean="0"/>
              <a:t>		{</a:t>
            </a:r>
          </a:p>
          <a:p>
            <a:pPr>
              <a:buNone/>
            </a:pPr>
            <a:r>
              <a:rPr lang="en-US" sz="1600" dirty="0" smtClean="0"/>
              <a:t>			return number * number;</a:t>
            </a:r>
          </a:p>
          <a:p>
            <a:pPr>
              <a:buNone/>
            </a:pPr>
            <a:r>
              <a:rPr lang="en-US" sz="1600" dirty="0" smtClean="0"/>
              <a:t>		}</a:t>
            </a:r>
          </a:p>
          <a:p>
            <a:pPr>
              <a:buNone/>
            </a:pPr>
            <a:r>
              <a:rPr lang="en-US" sz="1600" dirty="0" smtClean="0"/>
              <a:t>	&lt;/script&gt;</a:t>
            </a:r>
          </a:p>
          <a:p>
            <a:pPr>
              <a:buNone/>
            </a:pPr>
            <a:r>
              <a:rPr lang="en-US" sz="1600" dirty="0" smtClean="0"/>
              <a:t>	&lt;/head&gt;</a:t>
            </a:r>
          </a:p>
          <a:p>
            <a:pPr>
              <a:buNone/>
            </a:pPr>
            <a:r>
              <a:rPr lang="en-US" sz="1600" dirty="0" smtClean="0"/>
              <a:t>	&lt;body&gt;</a:t>
            </a:r>
          </a:p>
          <a:p>
            <a:pPr>
              <a:buNone/>
            </a:pPr>
            <a:r>
              <a:rPr lang="en-US" sz="1600" dirty="0" smtClean="0"/>
              <a:t>		&lt;script&gt;</a:t>
            </a:r>
          </a:p>
          <a:p>
            <a:pPr>
              <a:buNone/>
            </a:pPr>
            <a:r>
              <a:rPr lang="en-US" sz="1600" dirty="0" smtClean="0"/>
              <a:t>			</a:t>
            </a:r>
            <a:r>
              <a:rPr lang="en-US" sz="1600" dirty="0" err="1" smtClean="0"/>
              <a:t>var</a:t>
            </a:r>
            <a:r>
              <a:rPr lang="en-US" sz="1600" dirty="0" smtClean="0"/>
              <a:t> x = prompt("Enter a positive integer value",0);</a:t>
            </a:r>
          </a:p>
          <a:p>
            <a:pPr>
              <a:buNone/>
            </a:pPr>
            <a:r>
              <a:rPr lang="en-US" sz="1600" dirty="0" smtClean="0"/>
              <a:t>			</a:t>
            </a:r>
            <a:r>
              <a:rPr lang="en-US" sz="1600" dirty="0" err="1" smtClean="0"/>
              <a:t>document.writeln</a:t>
            </a:r>
            <a:r>
              <a:rPr lang="en-US" sz="1600" dirty="0" smtClean="0"/>
              <a:t>("the value is ", square(x));</a:t>
            </a:r>
          </a:p>
          <a:p>
            <a:pPr>
              <a:buNone/>
            </a:pPr>
            <a:r>
              <a:rPr lang="en-US" sz="1600" dirty="0" smtClean="0"/>
              <a:t>		&lt;/script&gt;</a:t>
            </a:r>
          </a:p>
          <a:p>
            <a:pPr>
              <a:buNone/>
            </a:pPr>
            <a:r>
              <a:rPr lang="en-US" sz="1600" dirty="0" smtClean="0"/>
              <a:t>	&lt;/body&gt;</a:t>
            </a:r>
          </a:p>
          <a:p>
            <a:pPr>
              <a:buNone/>
            </a:pPr>
            <a:r>
              <a:rPr lang="en-US" sz="1600" dirty="0" smtClean="0"/>
              <a:t>&lt;/html&gt;</a:t>
            </a:r>
          </a:p>
          <a:p>
            <a:pPr>
              <a:buNone/>
            </a:pPr>
            <a:endParaRPr lang="en-US" sz="16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304800" y="457200"/>
            <a:ext cx="8382000" cy="250272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95400" y="3810000"/>
            <a:ext cx="6172200" cy="163830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5867400" cy="639762"/>
          </a:xfrm>
        </p:spPr>
        <p:txBody>
          <a:bodyPr>
            <a:normAutofit/>
          </a:bodyPr>
          <a:lstStyle/>
          <a:p>
            <a:r>
              <a:rPr lang="en-US" sz="2000" b="1" u="sng" dirty="0" smtClean="0">
                <a:solidFill>
                  <a:schemeClr val="tx1"/>
                </a:solidFill>
              </a:rPr>
              <a:t>Function script in a file</a:t>
            </a:r>
            <a:endParaRPr lang="en-US" sz="2000" b="1" u="sng" dirty="0">
              <a:solidFill>
                <a:schemeClr val="tx1"/>
              </a:solidFill>
            </a:endParaRPr>
          </a:p>
        </p:txBody>
      </p:sp>
      <p:sp>
        <p:nvSpPr>
          <p:cNvPr id="4" name="Rectangle 3"/>
          <p:cNvSpPr txBox="1">
            <a:spLocks noChangeArrowheads="1"/>
          </p:cNvSpPr>
          <p:nvPr/>
        </p:nvSpPr>
        <p:spPr>
          <a:xfrm>
            <a:off x="457200" y="1143000"/>
            <a:ext cx="7543800" cy="4022725"/>
          </a:xfrm>
          <a:prstGeom prst="rect">
            <a:avLst/>
          </a:prstGeom>
        </p:spPr>
        <p:txBody>
          <a:bodyPr vert="horz" rtlCol="0">
            <a:normAutofit/>
          </a:bodyPr>
          <a:lstStyle/>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endParaRPr kumimoji="0" lang="en-US" altLang="en-US"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rgbClr val="FF0000"/>
                </a:solidFill>
                <a:effectLst/>
                <a:uLnTx/>
                <a:uFillTx/>
                <a:latin typeface="+mn-lt"/>
                <a:ea typeface="+mn-ea"/>
                <a:cs typeface="+mn-cs"/>
              </a:rPr>
              <a:t>function_square.html:</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&lt;html&gt;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&lt;head&gt;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&lt;title&gt;Functions&lt;/title&gt;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smtClean="0">
                <a:ln>
                  <a:noFill/>
                </a:ln>
                <a:solidFill>
                  <a:schemeClr val="accent6">
                    <a:lumMod val="50000"/>
                  </a:schemeClr>
                </a:solidFill>
                <a:effectLst/>
                <a:uLnTx/>
                <a:uFillTx/>
                <a:latin typeface="+mn-lt"/>
                <a:ea typeface="+mn-ea"/>
                <a:cs typeface="+mn-cs"/>
              </a:rPr>
              <a:t>&lt;script </a:t>
            </a:r>
            <a:r>
              <a:rPr kumimoji="0" lang="en-US" altLang="en-US" sz="1800" b="0" i="0" u="none" strike="noStrike" kern="1200" cap="none" spc="0" normalizeH="0" baseline="0" noProof="0" dirty="0" err="1" smtClean="0">
                <a:ln>
                  <a:noFill/>
                </a:ln>
                <a:solidFill>
                  <a:schemeClr val="accent6">
                    <a:lumMod val="50000"/>
                  </a:schemeClr>
                </a:solidFill>
                <a:effectLst/>
                <a:uLnTx/>
                <a:uFillTx/>
                <a:latin typeface="+mn-lt"/>
                <a:ea typeface="+mn-ea"/>
                <a:cs typeface="+mn-cs"/>
              </a:rPr>
              <a:t>src</a:t>
            </a:r>
            <a:r>
              <a:rPr kumimoji="0" lang="en-US" altLang="en-US" sz="1800" b="0" i="0" u="none" strike="noStrike" kern="1200" cap="none" spc="0" normalizeH="0" baseline="0" noProof="0" dirty="0" smtClean="0">
                <a:ln>
                  <a:noFill/>
                </a:ln>
                <a:solidFill>
                  <a:schemeClr val="accent6">
                    <a:lumMod val="50000"/>
                  </a:schemeClr>
                </a:solidFill>
                <a:effectLst/>
                <a:uLnTx/>
                <a:uFillTx/>
                <a:latin typeface="+mn-lt"/>
                <a:ea typeface="+mn-ea"/>
                <a:cs typeface="+mn-cs"/>
              </a:rPr>
              <a:t>="square.js"&gt;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accent6">
                    <a:lumMod val="50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&lt;/head&gt;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&lt;body&gt;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var</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x = prompt("Enter a positive integer value",0);</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document.writeln</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value is ", square(x));</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&lt;/body&gt;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&lt;/html&gt;</a:t>
            </a:r>
          </a:p>
        </p:txBody>
      </p:sp>
      <p:sp>
        <p:nvSpPr>
          <p:cNvPr id="5" name="TextBox 1"/>
          <p:cNvSpPr txBox="1">
            <a:spLocks noChangeArrowheads="1"/>
          </p:cNvSpPr>
          <p:nvPr/>
        </p:nvSpPr>
        <p:spPr bwMode="auto">
          <a:xfrm>
            <a:off x="1066800" y="4191000"/>
            <a:ext cx="4495800" cy="1938338"/>
          </a:xfrm>
          <a:prstGeom prst="rect">
            <a:avLst/>
          </a:prstGeom>
          <a:noFill/>
          <a:ln w="12700">
            <a:solidFill>
              <a:schemeClr val="tx1"/>
            </a:solidFill>
            <a:miter lim="800000"/>
            <a:headEnd/>
            <a:tailEnd/>
          </a:ln>
        </p:spPr>
        <p:txBody>
          <a:bodyPr>
            <a:spAutoFit/>
          </a:bodyPr>
          <a:lstStyle/>
          <a:p>
            <a:r>
              <a:rPr lang="en-US" altLang="en-US" dirty="0">
                <a:solidFill>
                  <a:srgbClr val="FF0000"/>
                </a:solidFill>
              </a:rPr>
              <a:t>square.js:</a:t>
            </a:r>
          </a:p>
          <a:p>
            <a:r>
              <a:rPr lang="en-US" altLang="en-US" dirty="0"/>
              <a:t>function square(number)</a:t>
            </a:r>
          </a:p>
          <a:p>
            <a:r>
              <a:rPr lang="en-US" altLang="en-US" dirty="0"/>
              <a:t>{</a:t>
            </a:r>
          </a:p>
          <a:p>
            <a:r>
              <a:rPr lang="en-US" altLang="en-US" dirty="0"/>
              <a:t>	return number * number;</a:t>
            </a:r>
          </a:p>
          <a:p>
            <a:r>
              <a:rPr lang="en-US" altLang="en-US" dirty="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248400"/>
          </a:xfrm>
        </p:spPr>
        <p:txBody>
          <a:bodyPr>
            <a:normAutofit fontScale="62500" lnSpcReduction="20000"/>
          </a:bodyPr>
          <a:lstStyle/>
          <a:p>
            <a:pPr>
              <a:buNone/>
            </a:pPr>
            <a:r>
              <a:rPr lang="en-US" b="1" u="sng" dirty="0" smtClean="0"/>
              <a:t>EXAMPLE:FACTORIAL</a:t>
            </a:r>
          </a:p>
          <a:p>
            <a:pPr>
              <a:buNone/>
            </a:pPr>
            <a:endParaRPr lang="en-US" dirty="0" smtClean="0"/>
          </a:p>
          <a:p>
            <a:pPr>
              <a:buNone/>
            </a:pPr>
            <a:r>
              <a:rPr lang="en-US" dirty="0" smtClean="0"/>
              <a:t>&lt;head&gt;</a:t>
            </a:r>
          </a:p>
          <a:p>
            <a:pPr>
              <a:buNone/>
            </a:pPr>
            <a:r>
              <a:rPr lang="en-US" dirty="0" smtClean="0"/>
              <a:t>	&lt;title&gt;Functions&lt;/title&gt;</a:t>
            </a:r>
          </a:p>
          <a:p>
            <a:pPr>
              <a:buNone/>
            </a:pPr>
            <a:r>
              <a:rPr lang="en-US" dirty="0" smtClean="0"/>
              <a:t>	&lt;/head&gt;</a:t>
            </a:r>
          </a:p>
          <a:p>
            <a:pPr>
              <a:buNone/>
            </a:pPr>
            <a:r>
              <a:rPr lang="en-US" dirty="0" smtClean="0"/>
              <a:t>	&lt;body&gt;</a:t>
            </a:r>
          </a:p>
          <a:p>
            <a:pPr>
              <a:buNone/>
            </a:pPr>
            <a:r>
              <a:rPr lang="en-US" dirty="0" smtClean="0"/>
              <a:t>		&lt;script&gt;</a:t>
            </a:r>
          </a:p>
          <a:p>
            <a:pPr>
              <a:buNone/>
            </a:pPr>
            <a:r>
              <a:rPr lang="en-US" dirty="0" smtClean="0"/>
              <a:t>			function factorial(x) {</a:t>
            </a:r>
          </a:p>
          <a:p>
            <a:pPr>
              <a:buNone/>
            </a:pPr>
            <a:r>
              <a:rPr lang="en-US" dirty="0" smtClean="0"/>
              <a:t>				if (x &lt;= 0)</a:t>
            </a:r>
          </a:p>
          <a:p>
            <a:pPr>
              <a:buNone/>
            </a:pPr>
            <a:r>
              <a:rPr lang="en-US" dirty="0" smtClean="0"/>
              <a:t>					return(1);</a:t>
            </a:r>
          </a:p>
          <a:p>
            <a:pPr>
              <a:buNone/>
            </a:pPr>
            <a:r>
              <a:rPr lang="en-US" dirty="0" smtClean="0"/>
              <a:t>				else</a:t>
            </a:r>
          </a:p>
          <a:p>
            <a:pPr>
              <a:buNone/>
            </a:pPr>
            <a:r>
              <a:rPr lang="en-US" dirty="0" smtClean="0"/>
              <a:t>					return( x * factorial(x-1));</a:t>
            </a:r>
          </a:p>
          <a:p>
            <a:pPr>
              <a:buNone/>
            </a:pPr>
            <a:r>
              <a:rPr lang="en-US" dirty="0" smtClean="0"/>
              <a:t>			}</a:t>
            </a:r>
          </a:p>
          <a:p>
            <a:pPr>
              <a:buNone/>
            </a:pPr>
            <a:r>
              <a:rPr lang="en-US" dirty="0" smtClean="0"/>
              <a:t>			</a:t>
            </a:r>
            <a:r>
              <a:rPr lang="en-US" dirty="0" err="1" smtClean="0"/>
              <a:t>var</a:t>
            </a:r>
            <a:r>
              <a:rPr lang="en-US" dirty="0" smtClean="0"/>
              <a:t> x = prompt("Enter a positive integer </a:t>
            </a:r>
          </a:p>
          <a:p>
            <a:pPr>
              <a:buNone/>
            </a:pPr>
            <a:endParaRPr lang="en-US" dirty="0" smtClean="0"/>
          </a:p>
          <a:p>
            <a:pPr>
              <a:buNone/>
            </a:pPr>
            <a:r>
              <a:rPr lang="en-US" dirty="0" smtClean="0"/>
              <a:t>value",0);</a:t>
            </a:r>
          </a:p>
          <a:p>
            <a:pPr>
              <a:buNone/>
            </a:pPr>
            <a:r>
              <a:rPr lang="en-US" dirty="0" smtClean="0"/>
              <a:t>			</a:t>
            </a:r>
            <a:r>
              <a:rPr lang="en-US" dirty="0" err="1" smtClean="0"/>
              <a:t>document.write</a:t>
            </a:r>
            <a:r>
              <a:rPr lang="en-US" dirty="0" smtClean="0"/>
              <a:t>("The factorial of " + x + " is </a:t>
            </a:r>
          </a:p>
          <a:p>
            <a:pPr>
              <a:buNone/>
            </a:pPr>
            <a:endParaRPr lang="en-US" dirty="0" smtClean="0"/>
          </a:p>
          <a:p>
            <a:pPr>
              <a:buNone/>
            </a:pPr>
            <a:r>
              <a:rPr lang="en-US" dirty="0" smtClean="0"/>
              <a:t>" + factorial(x));</a:t>
            </a:r>
          </a:p>
          <a:p>
            <a:pPr>
              <a:buNone/>
            </a:pPr>
            <a:endParaRPr lang="en-US" dirty="0" smtClean="0"/>
          </a:p>
          <a:p>
            <a:pPr>
              <a:buNone/>
            </a:pPr>
            <a:r>
              <a:rPr lang="en-US" dirty="0" smtClean="0"/>
              <a:t>		&lt;/script&gt;</a:t>
            </a:r>
          </a:p>
          <a:p>
            <a:pPr>
              <a:buNone/>
            </a:pPr>
            <a:r>
              <a:rPr lang="en-US" dirty="0" smtClean="0"/>
              <a:t>	&lt;/body&gt;</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1483</TotalTime>
  <Words>6081</Words>
  <Application>Microsoft Office PowerPoint</Application>
  <PresentationFormat>On-screen Show (4:3)</PresentationFormat>
  <Paragraphs>1535</Paragraphs>
  <Slides>129</Slides>
  <Notes>2</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Oriel</vt:lpstr>
      <vt:lpstr>Unit-2 javascript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javascript program</vt:lpstr>
      <vt:lpstr>JavaScript code in a file</vt:lpstr>
      <vt:lpstr>PowerPoint Presentation</vt:lpstr>
      <vt:lpstr>PowerPoint Presentation</vt:lpstr>
      <vt:lpstr>PowerPoint Presentation</vt:lpstr>
      <vt:lpstr>output</vt:lpstr>
      <vt:lpstr>PowerPoint Presentation</vt:lpstr>
      <vt:lpstr>PowerPoint Presentation</vt:lpstr>
      <vt:lpstr> prompt(“string”)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Accessing Array Elements</vt:lpstr>
      <vt:lpstr>Array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Function script in a file</vt:lpstr>
      <vt:lpstr>PowerPoint Presentation</vt:lpstr>
      <vt:lpstr>PowerPoint Presentation</vt:lpstr>
      <vt:lpstr>PowerPoint Presentation</vt:lpstr>
      <vt:lpstr>PowerPoint Presentation</vt:lpstr>
      <vt:lpstr>PowerPoint Presentation</vt:lpstr>
      <vt:lpstr>Conditional Statements </vt:lpstr>
      <vt:lpstr>example</vt:lpstr>
      <vt:lpstr>PowerPoint Presentation</vt:lpstr>
      <vt:lpstr>PowerPoint Presentation</vt:lpstr>
      <vt:lpstr>PowerPoint Presentation</vt:lpstr>
      <vt:lpstr>EXAMPLE</vt:lpstr>
      <vt:lpstr>Switch case</vt:lpstr>
      <vt:lpstr>PowerPoint Presentation</vt:lpstr>
      <vt:lpstr>example</vt:lpstr>
      <vt:lpstr>The For Loop</vt:lpstr>
      <vt:lpstr>PowerPoint Presentation</vt:lpstr>
      <vt:lpstr>example</vt:lpstr>
      <vt:lpstr>Objects</vt:lpstr>
      <vt:lpstr>The document Methods</vt:lpstr>
      <vt:lpstr>The Math Object</vt:lpstr>
      <vt:lpstr>JavaScript Objects</vt:lpstr>
      <vt:lpstr>PowerPoint Presentation</vt:lpstr>
      <vt:lpstr>PowerPoint Presentation</vt:lpstr>
      <vt:lpstr>PowerPoint Presentation</vt:lpstr>
      <vt:lpstr>PowerPoint Presentation</vt:lpstr>
      <vt:lpstr>PowerPoint Presentation</vt:lpstr>
      <vt:lpstr>JavaScript - Document Object Model or DOM</vt:lpstr>
      <vt:lpstr>PowerPoint Presentation</vt:lpstr>
      <vt:lpstr>PowerPoint Presentation</vt:lpstr>
      <vt:lpstr>Changing HTML Elements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javascript</dc:title>
  <dc:creator>ACER</dc:creator>
  <cp:lastModifiedBy>viswa</cp:lastModifiedBy>
  <cp:revision>252</cp:revision>
  <dcterms:created xsi:type="dcterms:W3CDTF">2021-06-24T06:55:42Z</dcterms:created>
  <dcterms:modified xsi:type="dcterms:W3CDTF">2022-04-12T05:46:32Z</dcterms:modified>
</cp:coreProperties>
</file>