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4"/>
  </p:sldMasterIdLst>
  <p:notesMasterIdLst>
    <p:notesMasterId r:id="rId35"/>
  </p:notesMasterIdLst>
  <p:sldIdLst>
    <p:sldId id="256" r:id="rId5"/>
    <p:sldId id="372" r:id="rId6"/>
    <p:sldId id="281" r:id="rId7"/>
    <p:sldId id="368" r:id="rId8"/>
    <p:sldId id="370" r:id="rId9"/>
    <p:sldId id="352" r:id="rId10"/>
    <p:sldId id="366" r:id="rId11"/>
    <p:sldId id="351" r:id="rId12"/>
    <p:sldId id="344" r:id="rId13"/>
    <p:sldId id="257" r:id="rId14"/>
    <p:sldId id="258" r:id="rId15"/>
    <p:sldId id="365" r:id="rId16"/>
    <p:sldId id="350" r:id="rId17"/>
    <p:sldId id="259" r:id="rId18"/>
    <p:sldId id="260" r:id="rId19"/>
    <p:sldId id="261" r:id="rId20"/>
    <p:sldId id="262" r:id="rId21"/>
    <p:sldId id="263" r:id="rId22"/>
    <p:sldId id="264" r:id="rId23"/>
    <p:sldId id="371" r:id="rId24"/>
    <p:sldId id="265" r:id="rId25"/>
    <p:sldId id="266" r:id="rId26"/>
    <p:sldId id="267" r:id="rId27"/>
    <p:sldId id="349" r:id="rId28"/>
    <p:sldId id="268" r:id="rId29"/>
    <p:sldId id="269" r:id="rId30"/>
    <p:sldId id="270" r:id="rId31"/>
    <p:sldId id="346" r:id="rId32"/>
    <p:sldId id="345" r:id="rId33"/>
    <p:sldId id="33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45" autoAdjust="0"/>
    <p:restoredTop sz="92839" autoAdjust="0"/>
  </p:normalViewPr>
  <p:slideViewPr>
    <p:cSldViewPr>
      <p:cViewPr varScale="1">
        <p:scale>
          <a:sx n="73" d="100"/>
          <a:sy n="73" d="100"/>
        </p:scale>
        <p:origin x="111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3EEC29-0A82-43CB-9F5A-9A00656340F6}" type="datetimeFigureOut">
              <a:rPr lang="en-US" smtClean="0"/>
              <a:t>5/23/2015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B6B0B-E5F4-4B8D-BA1F-1F506930E445}" type="slidenum">
              <a:rPr lang="en-US" smtClean="0"/>
              <a:t>‹#›</a:t>
            </a:fld>
            <a:endParaRPr lang="en-US"/>
          </a:p>
        </p:txBody>
      </p:sp>
    </p:spTree>
    <p:extLst>
      <p:ext uri="{BB962C8B-B14F-4D97-AF65-F5344CB8AC3E}">
        <p14:creationId xmlns:p14="http://schemas.microsoft.com/office/powerpoint/2010/main" val="115611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0B6B0B-E5F4-4B8D-BA1F-1F506930E445}" type="slidenum">
              <a:rPr lang="en-US" smtClean="0"/>
              <a:t>9</a:t>
            </a:fld>
            <a:endParaRPr lang="en-US"/>
          </a:p>
        </p:txBody>
      </p:sp>
    </p:spTree>
    <p:extLst>
      <p:ext uri="{BB962C8B-B14F-4D97-AF65-F5344CB8AC3E}">
        <p14:creationId xmlns:p14="http://schemas.microsoft.com/office/powerpoint/2010/main" val="212523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BE6A5A-0893-44FB-88DE-B0404E3B70D3}" type="datetime1">
              <a:rPr lang="en-US" smtClean="0"/>
              <a:t>5/23/2015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E68A1C1-E094-4A46-99D4-521E658837E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B1B838-F021-42A4-99E6-F96CEB3BB015}" type="datetime1">
              <a:rPr lang="en-US" smtClean="0"/>
              <a:t>5/23/2015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F21627-1192-4990-B502-20D26588F1F2}" type="datetime1">
              <a:rPr lang="en-US" smtClean="0"/>
              <a:t>5/23/2015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5B5E0D-B53F-43D6-928F-C6D29749DEC6}" type="datetime1">
              <a:rPr lang="en-US" smtClean="0"/>
              <a:t>5/23/2015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D5F03B6-9878-4E50-A4CB-AA0AC2A72B24}" type="datetime1">
              <a:rPr lang="en-US" smtClean="0"/>
              <a:t>5/23/2015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A1C1-E094-4A46-99D4-521E658837E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118300-6F3E-457E-8FEF-CD6E763C6647}" type="datetime1">
              <a:rPr lang="en-US" smtClean="0"/>
              <a:t>5/23/2015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DC8B8C3-A4C7-4437-91AD-C251A102763D}" type="datetime1">
              <a:rPr lang="en-US" smtClean="0"/>
              <a:t>5/23/2015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BFFB81-3426-449A-AC02-2115157DA067}" type="datetime1">
              <a:rPr lang="en-US" smtClean="0"/>
              <a:t>5/23/2015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AC626-576F-4263-8CD8-E2A8E2E706CE}" type="datetime1">
              <a:rPr lang="en-US" smtClean="0"/>
              <a:t>5/23/2015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3229BB6-1968-4649-8206-29DAA8E2F660}" type="datetime1">
              <a:rPr lang="en-US" smtClean="0"/>
              <a:t>5/23/2015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4500E35-B4A7-4A1D-8B57-65394C8D3E8B}" type="datetime1">
              <a:rPr lang="en-US" smtClean="0"/>
              <a:t>5/23/2015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E68A1C1-E094-4A46-99D4-521E658837E2}"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99E638-3CE1-4E94-901F-9D1A83BB148A}" type="datetime1">
              <a:rPr lang="en-US" smtClean="0"/>
              <a:t>5/23/2015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E68A1C1-E094-4A46-99D4-521E658837E2}"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81200"/>
            <a:ext cx="7851648" cy="1828800"/>
          </a:xfrm>
        </p:spPr>
        <p:txBody>
          <a:bodyPr/>
          <a:lstStyle/>
          <a:p>
            <a:pPr algn="ctr"/>
            <a:r>
              <a:rPr lang="en-US" dirty="0" smtClean="0">
                <a:solidFill>
                  <a:schemeClr val="tx1"/>
                </a:solidFill>
              </a:rPr>
              <a:t>Annuities</a:t>
            </a:r>
            <a:br>
              <a:rPr lang="en-US" dirty="0" smtClean="0">
                <a:solidFill>
                  <a:schemeClr val="tx1"/>
                </a:solidFill>
              </a:rPr>
            </a:br>
            <a:r>
              <a:rPr lang="en-US" sz="3500" dirty="0" smtClean="0">
                <a:solidFill>
                  <a:schemeClr val="tx1"/>
                </a:solidFill>
              </a:rPr>
              <a:t>Session-I</a:t>
            </a:r>
            <a:endParaRPr lang="en-US" sz="3500" dirty="0">
              <a:solidFill>
                <a:schemeClr val="tx1"/>
              </a:solidFill>
            </a:endParaRPr>
          </a:p>
        </p:txBody>
      </p:sp>
    </p:spTree>
    <p:extLst>
      <p:ext uri="{BB962C8B-B14F-4D97-AF65-F5344CB8AC3E}">
        <p14:creationId xmlns:p14="http://schemas.microsoft.com/office/powerpoint/2010/main" val="57162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6"/>
          <p:cNvSpPr>
            <a:spLocks noChangeArrowheads="1"/>
          </p:cNvSpPr>
          <p:nvPr/>
        </p:nvSpPr>
        <p:spPr bwMode="auto">
          <a:xfrm>
            <a:off x="374650"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5123" name="Rectangle 17"/>
          <p:cNvSpPr>
            <a:spLocks noChangeArrowheads="1"/>
          </p:cNvSpPr>
          <p:nvPr/>
        </p:nvSpPr>
        <p:spPr bwMode="auto">
          <a:xfrm>
            <a:off x="958850" y="2895600"/>
            <a:ext cx="7296150" cy="1410130"/>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1313" indent="-285750" algn="l">
              <a:spcBef>
                <a:spcPct val="45000"/>
              </a:spcBef>
              <a:buClr>
                <a:srgbClr val="0070C0"/>
              </a:buClr>
              <a:buFont typeface="Wingdings" pitchFamily="2" charset="2"/>
              <a:buChar char="ü"/>
            </a:pPr>
            <a:r>
              <a:rPr lang="en-US" sz="2200" dirty="0"/>
              <a:t>When periodic income payments begin</a:t>
            </a:r>
          </a:p>
          <a:p>
            <a:pPr marL="341313" indent="-285750" algn="l">
              <a:spcBef>
                <a:spcPct val="45000"/>
              </a:spcBef>
              <a:buClr>
                <a:srgbClr val="0070C0"/>
              </a:buClr>
              <a:buFont typeface="Wingdings" pitchFamily="2" charset="2"/>
              <a:buChar char="ü"/>
            </a:pPr>
            <a:r>
              <a:rPr lang="en-US" sz="2200" dirty="0"/>
              <a:t>How often premiums are paid</a:t>
            </a:r>
          </a:p>
          <a:p>
            <a:pPr marL="341313" indent="-285750" algn="l">
              <a:spcBef>
                <a:spcPct val="45000"/>
              </a:spcBef>
              <a:buClr>
                <a:srgbClr val="0070C0"/>
              </a:buClr>
              <a:buFont typeface="Wingdings" pitchFamily="2" charset="2"/>
              <a:buChar char="ü"/>
            </a:pPr>
            <a:r>
              <a:rPr lang="en-US" sz="2200" dirty="0"/>
              <a:t>How annuity premiums are invested</a:t>
            </a:r>
          </a:p>
        </p:txBody>
      </p:sp>
      <p:sp>
        <p:nvSpPr>
          <p:cNvPr id="5124" name="Rectangle 18"/>
          <p:cNvSpPr>
            <a:spLocks noChangeArrowheads="1"/>
          </p:cNvSpPr>
          <p:nvPr/>
        </p:nvSpPr>
        <p:spPr bwMode="auto">
          <a:xfrm>
            <a:off x="938561" y="1752600"/>
            <a:ext cx="7296150" cy="766877"/>
          </a:xfrm>
          <a:prstGeom prst="rect">
            <a:avLst/>
          </a:prstGeom>
          <a:noFill/>
          <a:ln>
            <a:noFill/>
          </a:ln>
          <a:effectLst>
            <a:prstShdw prst="shdw17" dist="17961" dir="2700000">
              <a:srgbClr val="995C00"/>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pPr>
            <a:r>
              <a:rPr lang="en-US" sz="2200" dirty="0" smtClean="0"/>
              <a:t>Annuity contracts can be categorized in a number of different ways, including according to:</a:t>
            </a:r>
            <a:endParaRPr lang="en-US" sz="2200" dirty="0"/>
          </a:p>
        </p:txBody>
      </p:sp>
      <p:sp>
        <p:nvSpPr>
          <p:cNvPr id="5125" name="Rectangle 19"/>
          <p:cNvSpPr>
            <a:spLocks noChangeArrowheads="1"/>
          </p:cNvSpPr>
          <p:nvPr/>
        </p:nvSpPr>
        <p:spPr bwMode="auto">
          <a:xfrm>
            <a:off x="958850" y="4724400"/>
            <a:ext cx="7296150" cy="766877"/>
          </a:xfrm>
          <a:prstGeom prst="rect">
            <a:avLst/>
          </a:prstGeom>
          <a:noFill/>
          <a:ln>
            <a:noFill/>
          </a:ln>
          <a:effectLst>
            <a:prstShdw prst="shdw17" dist="17961" dir="2700000">
              <a:srgbClr val="995C00"/>
            </a:prstShdw>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pPr>
            <a:r>
              <a:rPr lang="en-US" sz="2200" dirty="0">
                <a:solidFill>
                  <a:schemeClr val="tx2"/>
                </a:solidFill>
              </a:rPr>
              <a:t>A single annuity contract can fit into more than one category.</a:t>
            </a:r>
          </a:p>
        </p:txBody>
      </p:sp>
      <p:sp>
        <p:nvSpPr>
          <p:cNvPr id="3" name="Slide Number Placeholder 2"/>
          <p:cNvSpPr>
            <a:spLocks noGrp="1"/>
          </p:cNvSpPr>
          <p:nvPr>
            <p:ph type="sldNum" sz="quarter" idx="12"/>
          </p:nvPr>
        </p:nvSpPr>
        <p:spPr/>
        <p:txBody>
          <a:bodyPr/>
          <a:lstStyle/>
          <a:p>
            <a:fld id="{3E68A1C1-E094-4A46-99D4-521E658837E2}" type="slidenum">
              <a:rPr lang="en-US" smtClean="0"/>
              <a:t>10</a:t>
            </a:fld>
            <a:endParaRPr lang="en-US"/>
          </a:p>
        </p:txBody>
      </p:sp>
    </p:spTree>
    <p:extLst>
      <p:ext uri="{BB962C8B-B14F-4D97-AF65-F5344CB8AC3E}">
        <p14:creationId xmlns:p14="http://schemas.microsoft.com/office/powerpoint/2010/main" val="2761292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1000"/>
                                        <p:tgtEl>
                                          <p:spTgt spid="5124"/>
                                        </p:tgtEl>
                                      </p:cBhvr>
                                    </p:animEffect>
                                    <p:anim calcmode="lin" valueType="num">
                                      <p:cBhvr>
                                        <p:cTn id="8" dur="1000" fill="hold"/>
                                        <p:tgtEl>
                                          <p:spTgt spid="5124"/>
                                        </p:tgtEl>
                                        <p:attrNameLst>
                                          <p:attrName>ppt_x</p:attrName>
                                        </p:attrNameLst>
                                      </p:cBhvr>
                                      <p:tavLst>
                                        <p:tav tm="0">
                                          <p:val>
                                            <p:strVal val="#ppt_x"/>
                                          </p:val>
                                        </p:tav>
                                        <p:tav tm="100000">
                                          <p:val>
                                            <p:strVal val="#ppt_x"/>
                                          </p:val>
                                        </p:tav>
                                      </p:tavLst>
                                    </p:anim>
                                    <p:anim calcmode="lin" valueType="num">
                                      <p:cBhvr>
                                        <p:cTn id="9"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23"/>
                                        </p:tgtEl>
                                        <p:attrNameLst>
                                          <p:attrName>style.visibility</p:attrName>
                                        </p:attrNameLst>
                                      </p:cBhvr>
                                      <p:to>
                                        <p:strVal val="visible"/>
                                      </p:to>
                                    </p:set>
                                    <p:animEffect transition="in" filter="fade">
                                      <p:cBhvr>
                                        <p:cTn id="14" dur="1000"/>
                                        <p:tgtEl>
                                          <p:spTgt spid="5123"/>
                                        </p:tgtEl>
                                      </p:cBhvr>
                                    </p:animEffect>
                                    <p:anim calcmode="lin" valueType="num">
                                      <p:cBhvr>
                                        <p:cTn id="15" dur="1000" fill="hold"/>
                                        <p:tgtEl>
                                          <p:spTgt spid="5123"/>
                                        </p:tgtEl>
                                        <p:attrNameLst>
                                          <p:attrName>ppt_x</p:attrName>
                                        </p:attrNameLst>
                                      </p:cBhvr>
                                      <p:tavLst>
                                        <p:tav tm="0">
                                          <p:val>
                                            <p:strVal val="#ppt_x"/>
                                          </p:val>
                                        </p:tav>
                                        <p:tav tm="100000">
                                          <p:val>
                                            <p:strVal val="#ppt_x"/>
                                          </p:val>
                                        </p:tav>
                                      </p:tavLst>
                                    </p:anim>
                                    <p:anim calcmode="lin" valueType="num">
                                      <p:cBhvr>
                                        <p:cTn id="16"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25"/>
                                        </p:tgtEl>
                                        <p:attrNameLst>
                                          <p:attrName>style.visibility</p:attrName>
                                        </p:attrNameLst>
                                      </p:cBhvr>
                                      <p:to>
                                        <p:strVal val="visible"/>
                                      </p:to>
                                    </p:set>
                                    <p:animEffect transition="in" filter="fade">
                                      <p:cBhvr>
                                        <p:cTn id="21" dur="1000"/>
                                        <p:tgtEl>
                                          <p:spTgt spid="5125"/>
                                        </p:tgtEl>
                                      </p:cBhvr>
                                    </p:animEffect>
                                    <p:anim calcmode="lin" valueType="num">
                                      <p:cBhvr>
                                        <p:cTn id="22" dur="1000" fill="hold"/>
                                        <p:tgtEl>
                                          <p:spTgt spid="5125"/>
                                        </p:tgtEl>
                                        <p:attrNameLst>
                                          <p:attrName>ppt_x</p:attrName>
                                        </p:attrNameLst>
                                      </p:cBhvr>
                                      <p:tavLst>
                                        <p:tav tm="0">
                                          <p:val>
                                            <p:strVal val="#ppt_x"/>
                                          </p:val>
                                        </p:tav>
                                        <p:tav tm="100000">
                                          <p:val>
                                            <p:strVal val="#ppt_x"/>
                                          </p:val>
                                        </p:tav>
                                      </p:tavLst>
                                    </p:anim>
                                    <p:anim calcmode="lin" valueType="num">
                                      <p:cBhvr>
                                        <p:cTn id="23" dur="1000" fill="hold"/>
                                        <p:tgtEl>
                                          <p:spTgt spid="51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42"/>
          <p:cNvSpPr>
            <a:spLocks noChangeArrowheads="1"/>
          </p:cNvSpPr>
          <p:nvPr/>
        </p:nvSpPr>
        <p:spPr bwMode="auto">
          <a:xfrm>
            <a:off x="696487"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97299" name="Rectangle 1043"/>
          <p:cNvSpPr>
            <a:spLocks noChangeArrowheads="1"/>
          </p:cNvSpPr>
          <p:nvPr/>
        </p:nvSpPr>
        <p:spPr bwMode="auto">
          <a:xfrm>
            <a:off x="977435" y="3330302"/>
            <a:ext cx="7296150" cy="1059264"/>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defRPr/>
            </a:pPr>
            <a:r>
              <a:rPr lang="en-US" sz="2100" b="1" dirty="0">
                <a:solidFill>
                  <a:schemeClr val="tx1"/>
                </a:solidFill>
              </a:rPr>
              <a:t>I</a:t>
            </a:r>
            <a:r>
              <a:rPr lang="en-US" sz="2100" b="1" dirty="0" smtClean="0">
                <a:solidFill>
                  <a:schemeClr val="tx1"/>
                </a:solidFill>
              </a:rPr>
              <a:t>mmediate </a:t>
            </a:r>
            <a:r>
              <a:rPr lang="en-US" sz="2100" b="1" dirty="0">
                <a:solidFill>
                  <a:schemeClr val="tx1"/>
                </a:solidFill>
              </a:rPr>
              <a:t>annuity</a:t>
            </a:r>
            <a:r>
              <a:rPr lang="en-US" sz="2100" dirty="0">
                <a:solidFill>
                  <a:schemeClr val="tx1"/>
                </a:solidFill>
              </a:rPr>
              <a:t>:</a:t>
            </a:r>
            <a:r>
              <a:rPr lang="en-US" sz="2100" dirty="0">
                <a:solidFill>
                  <a:schemeClr val="tx2"/>
                </a:solidFill>
              </a:rPr>
              <a:t> </a:t>
            </a:r>
            <a:r>
              <a:rPr lang="en-US" sz="2100" dirty="0">
                <a:solidFill>
                  <a:schemeClr val="tx1"/>
                </a:solidFill>
              </a:rPr>
              <a:t>provides periodic income payments that generally are scheduled to begin one annuity period after the date the contract is issued </a:t>
            </a:r>
          </a:p>
        </p:txBody>
      </p:sp>
      <p:sp>
        <p:nvSpPr>
          <p:cNvPr id="6149" name="Rectangle 1045"/>
          <p:cNvSpPr>
            <a:spLocks noChangeArrowheads="1"/>
          </p:cNvSpPr>
          <p:nvPr/>
        </p:nvSpPr>
        <p:spPr bwMode="auto">
          <a:xfrm>
            <a:off x="971002" y="4724400"/>
            <a:ext cx="7296150" cy="1527854"/>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55563" algn="l">
              <a:spcBef>
                <a:spcPct val="45000"/>
              </a:spcBef>
              <a:buClr>
                <a:srgbClr val="FFFF00"/>
              </a:buClr>
              <a:buFont typeface="Webdings" pitchFamily="18" charset="2"/>
              <a:buNone/>
            </a:pPr>
            <a:r>
              <a:rPr lang="en-US" sz="2100" dirty="0" smtClean="0"/>
              <a:t>In Immediate annuity payments are made at the end of successive period,</a:t>
            </a:r>
          </a:p>
          <a:p>
            <a:pPr marL="55563" algn="l">
              <a:spcBef>
                <a:spcPct val="45000"/>
              </a:spcBef>
              <a:buClr>
                <a:srgbClr val="FFFF00"/>
              </a:buClr>
              <a:buFont typeface="Webdings" pitchFamily="18" charset="2"/>
              <a:buNone/>
            </a:pPr>
            <a:r>
              <a:rPr lang="en-US" sz="2100" dirty="0" smtClean="0"/>
              <a:t>If the successive payments are made at beginning of the each successive period, then the annuity is called as </a:t>
            </a:r>
            <a:r>
              <a:rPr lang="en-US" sz="2100" b="1" dirty="0" smtClean="0">
                <a:solidFill>
                  <a:srgbClr val="002060"/>
                </a:solidFill>
              </a:rPr>
              <a:t>Annuity Due.</a:t>
            </a:r>
          </a:p>
        </p:txBody>
      </p:sp>
      <p:sp>
        <p:nvSpPr>
          <p:cNvPr id="2" name="Rectangle 1"/>
          <p:cNvSpPr/>
          <p:nvPr/>
        </p:nvSpPr>
        <p:spPr>
          <a:xfrm>
            <a:off x="988587" y="1956137"/>
            <a:ext cx="7266413" cy="1061829"/>
          </a:xfrm>
          <a:prstGeom prst="rect">
            <a:avLst/>
          </a:prstGeom>
        </p:spPr>
        <p:txBody>
          <a:bodyPr wrap="square">
            <a:spAutoFit/>
          </a:bodyPr>
          <a:lstStyle/>
          <a:p>
            <a:pPr marL="55563">
              <a:spcBef>
                <a:spcPct val="50000"/>
              </a:spcBef>
              <a:defRPr/>
            </a:pPr>
            <a:r>
              <a:rPr lang="en-US" sz="2100" dirty="0"/>
              <a:t>An annuity can be classified as </a:t>
            </a:r>
            <a:r>
              <a:rPr lang="en-US" sz="2100" b="1" dirty="0"/>
              <a:t>an immediate annuity </a:t>
            </a:r>
            <a:r>
              <a:rPr lang="en-US" sz="2100" dirty="0"/>
              <a:t>or a </a:t>
            </a:r>
            <a:r>
              <a:rPr lang="en-US" sz="2100" b="1" dirty="0"/>
              <a:t>deferred annuity </a:t>
            </a:r>
            <a:r>
              <a:rPr lang="en-US" sz="2100" dirty="0"/>
              <a:t>depending on when the insurer is to begin making periodic income payments.</a:t>
            </a:r>
          </a:p>
        </p:txBody>
      </p:sp>
      <p:sp>
        <p:nvSpPr>
          <p:cNvPr id="4" name="Slide Number Placeholder 3"/>
          <p:cNvSpPr>
            <a:spLocks noGrp="1"/>
          </p:cNvSpPr>
          <p:nvPr>
            <p:ph type="sldNum" sz="quarter" idx="12"/>
          </p:nvPr>
        </p:nvSpPr>
        <p:spPr/>
        <p:txBody>
          <a:bodyPr/>
          <a:lstStyle/>
          <a:p>
            <a:fld id="{3E68A1C1-E094-4A46-99D4-521E658837E2}" type="slidenum">
              <a:rPr lang="en-US" smtClean="0"/>
              <a:t>11</a:t>
            </a:fld>
            <a:endParaRPr lang="en-US"/>
          </a:p>
        </p:txBody>
      </p:sp>
    </p:spTree>
    <p:extLst>
      <p:ext uri="{BB962C8B-B14F-4D97-AF65-F5344CB8AC3E}">
        <p14:creationId xmlns:p14="http://schemas.microsoft.com/office/powerpoint/2010/main" val="82075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7299"/>
                                        </p:tgtEl>
                                        <p:attrNameLst>
                                          <p:attrName>style.visibility</p:attrName>
                                        </p:attrNameLst>
                                      </p:cBhvr>
                                      <p:to>
                                        <p:strVal val="visible"/>
                                      </p:to>
                                    </p:set>
                                    <p:animEffect transition="in" filter="fade">
                                      <p:cBhvr>
                                        <p:cTn id="7" dur="1000"/>
                                        <p:tgtEl>
                                          <p:spTgt spid="97299"/>
                                        </p:tgtEl>
                                      </p:cBhvr>
                                    </p:animEffect>
                                    <p:anim calcmode="lin" valueType="num">
                                      <p:cBhvr>
                                        <p:cTn id="8" dur="1000" fill="hold"/>
                                        <p:tgtEl>
                                          <p:spTgt spid="97299"/>
                                        </p:tgtEl>
                                        <p:attrNameLst>
                                          <p:attrName>ppt_x</p:attrName>
                                        </p:attrNameLst>
                                      </p:cBhvr>
                                      <p:tavLst>
                                        <p:tav tm="0">
                                          <p:val>
                                            <p:strVal val="#ppt_x"/>
                                          </p:val>
                                        </p:tav>
                                        <p:tav tm="100000">
                                          <p:val>
                                            <p:strVal val="#ppt_x"/>
                                          </p:val>
                                        </p:tav>
                                      </p:tavLst>
                                    </p:anim>
                                    <p:anim calcmode="lin" valueType="num">
                                      <p:cBhvr>
                                        <p:cTn id="9" dur="1000" fill="hold"/>
                                        <p:tgtEl>
                                          <p:spTgt spid="972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49"/>
                                        </p:tgtEl>
                                        <p:attrNameLst>
                                          <p:attrName>style.visibility</p:attrName>
                                        </p:attrNameLst>
                                      </p:cBhvr>
                                      <p:to>
                                        <p:strVal val="visible"/>
                                      </p:to>
                                    </p:set>
                                    <p:animEffect transition="in" filter="fade">
                                      <p:cBhvr>
                                        <p:cTn id="14" dur="1000"/>
                                        <p:tgtEl>
                                          <p:spTgt spid="6149"/>
                                        </p:tgtEl>
                                      </p:cBhvr>
                                    </p:animEffect>
                                    <p:anim calcmode="lin" valueType="num">
                                      <p:cBhvr>
                                        <p:cTn id="15" dur="1000" fill="hold"/>
                                        <p:tgtEl>
                                          <p:spTgt spid="6149"/>
                                        </p:tgtEl>
                                        <p:attrNameLst>
                                          <p:attrName>ppt_x</p:attrName>
                                        </p:attrNameLst>
                                      </p:cBhvr>
                                      <p:tavLst>
                                        <p:tav tm="0">
                                          <p:val>
                                            <p:strVal val="#ppt_x"/>
                                          </p:val>
                                        </p:tav>
                                        <p:tav tm="100000">
                                          <p:val>
                                            <p:strVal val="#ppt_x"/>
                                          </p:val>
                                        </p:tav>
                                      </p:tavLst>
                                    </p:anim>
                                    <p:anim calcmode="lin" valueType="num">
                                      <p:cBhvr>
                                        <p:cTn id="16" dur="1000" fill="hold"/>
                                        <p:tgtEl>
                                          <p:spTgt spid="61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9" grpId="0" animBg="1"/>
      <p:bldP spid="61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42"/>
          <p:cNvSpPr>
            <a:spLocks noChangeArrowheads="1"/>
          </p:cNvSpPr>
          <p:nvPr/>
        </p:nvSpPr>
        <p:spPr bwMode="auto">
          <a:xfrm>
            <a:off x="696487"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97300" name="Rectangle 1044"/>
          <p:cNvSpPr>
            <a:spLocks noChangeArrowheads="1"/>
          </p:cNvSpPr>
          <p:nvPr/>
        </p:nvSpPr>
        <p:spPr bwMode="auto">
          <a:xfrm>
            <a:off x="1143000" y="1676400"/>
            <a:ext cx="7296150" cy="1059264"/>
          </a:xfrm>
          <a:prstGeom prst="rect">
            <a:avLst/>
          </a:prstGeom>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marL="55563" algn="l">
              <a:spcBef>
                <a:spcPct val="50000"/>
              </a:spcBef>
              <a:defRPr/>
            </a:pPr>
            <a:r>
              <a:rPr lang="en-US" sz="2100" b="1" dirty="0">
                <a:solidFill>
                  <a:schemeClr val="tx1"/>
                </a:solidFill>
              </a:rPr>
              <a:t>D</a:t>
            </a:r>
            <a:r>
              <a:rPr lang="en-US" sz="2100" b="1" dirty="0" smtClean="0">
                <a:solidFill>
                  <a:schemeClr val="tx1"/>
                </a:solidFill>
              </a:rPr>
              <a:t>eferred </a:t>
            </a:r>
            <a:r>
              <a:rPr lang="en-US" sz="2100" b="1" dirty="0">
                <a:solidFill>
                  <a:schemeClr val="tx1"/>
                </a:solidFill>
              </a:rPr>
              <a:t>annuity</a:t>
            </a:r>
            <a:r>
              <a:rPr lang="en-US" sz="2100" dirty="0">
                <a:solidFill>
                  <a:schemeClr val="tx1"/>
                </a:solidFill>
              </a:rPr>
              <a:t>: an annuity under which periodic income payments are scheduled to begin more than one annuity period after the date on which the annuity was </a:t>
            </a:r>
            <a:r>
              <a:rPr lang="en-US" sz="2100" dirty="0" smtClean="0">
                <a:solidFill>
                  <a:schemeClr val="tx1"/>
                </a:solidFill>
              </a:rPr>
              <a:t>purchased</a:t>
            </a:r>
          </a:p>
        </p:txBody>
      </p:sp>
      <p:sp>
        <p:nvSpPr>
          <p:cNvPr id="4" name="Slide Number Placeholder 3"/>
          <p:cNvSpPr>
            <a:spLocks noGrp="1"/>
          </p:cNvSpPr>
          <p:nvPr>
            <p:ph type="sldNum" sz="quarter" idx="12"/>
          </p:nvPr>
        </p:nvSpPr>
        <p:spPr/>
        <p:txBody>
          <a:bodyPr/>
          <a:lstStyle/>
          <a:p>
            <a:fld id="{3E68A1C1-E094-4A46-99D4-521E658837E2}" type="slidenum">
              <a:rPr lang="en-US" smtClean="0"/>
              <a:t>12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308" y="3049970"/>
            <a:ext cx="7266842" cy="3274630"/>
          </a:xfrm>
          <a:prstGeom prst="rect">
            <a:avLst/>
          </a:prstGeom>
          <a:solidFill>
            <a:srgbClr val="FFC000"/>
          </a:solidFill>
          <a:ln>
            <a:solidFill>
              <a:schemeClr val="tx1"/>
            </a:solidFill>
          </a:ln>
        </p:spPr>
      </p:pic>
    </p:spTree>
    <p:extLst>
      <p:ext uri="{BB962C8B-B14F-4D97-AF65-F5344CB8AC3E}">
        <p14:creationId xmlns:p14="http://schemas.microsoft.com/office/powerpoint/2010/main" val="4281787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7300"/>
                                        </p:tgtEl>
                                        <p:attrNameLst>
                                          <p:attrName>style.visibility</p:attrName>
                                        </p:attrNameLst>
                                      </p:cBhvr>
                                      <p:to>
                                        <p:strVal val="visible"/>
                                      </p:to>
                                    </p:set>
                                    <p:animEffect transition="in" filter="fade">
                                      <p:cBhvr>
                                        <p:cTn id="7" dur="1000"/>
                                        <p:tgtEl>
                                          <p:spTgt spid="97300"/>
                                        </p:tgtEl>
                                      </p:cBhvr>
                                    </p:animEffect>
                                    <p:anim calcmode="lin" valueType="num">
                                      <p:cBhvr>
                                        <p:cTn id="8" dur="1000" fill="hold"/>
                                        <p:tgtEl>
                                          <p:spTgt spid="97300"/>
                                        </p:tgtEl>
                                        <p:attrNameLst>
                                          <p:attrName>ppt_x</p:attrName>
                                        </p:attrNameLst>
                                      </p:cBhvr>
                                      <p:tavLst>
                                        <p:tav tm="0">
                                          <p:val>
                                            <p:strVal val="#ppt_x"/>
                                          </p:val>
                                        </p:tav>
                                        <p:tav tm="100000">
                                          <p:val>
                                            <p:strVal val="#ppt_x"/>
                                          </p:val>
                                        </p:tav>
                                      </p:tavLst>
                                    </p:anim>
                                    <p:anim calcmode="lin" valueType="num">
                                      <p:cBhvr>
                                        <p:cTn id="9" dur="1000" fill="hold"/>
                                        <p:tgtEl>
                                          <p:spTgt spid="973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0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533400"/>
          </a:xfrm>
        </p:spPr>
        <p:txBody>
          <a:bodyPr>
            <a:normAutofit/>
          </a:bodyPr>
          <a:lstStyle/>
          <a:p>
            <a:pPr algn="ctr"/>
            <a:r>
              <a:rPr lang="en-US" sz="3000" b="1" dirty="0" smtClean="0">
                <a:solidFill>
                  <a:schemeClr val="accent1">
                    <a:tint val="88000"/>
                    <a:satMod val="150000"/>
                  </a:schemeClr>
                </a:solidFill>
                <a:effectLst>
                  <a:outerShdw blurRad="53975" dist="22860" dir="5400000" algn="tl" rotWithShape="0">
                    <a:srgbClr val="000000">
                      <a:alpha val="55000"/>
                    </a:srgbClr>
                  </a:outerShdw>
                </a:effectLst>
              </a:rPr>
              <a:t>Immediate &amp; Differed Annuities</a:t>
            </a:r>
            <a:endParaRPr lang="en-US" sz="3000" b="1" dirty="0">
              <a:solidFill>
                <a:schemeClr val="accent1">
                  <a:tint val="88000"/>
                  <a:satMod val="150000"/>
                </a:schemeClr>
              </a:solidFill>
              <a:effectLst>
                <a:outerShdw blurRad="53975" dist="22860" dir="5400000" algn="tl" rotWithShape="0">
                  <a:srgbClr val="000000">
                    <a:alpha val="55000"/>
                  </a:srgbClr>
                </a:outerShdw>
              </a:effectLs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18" y="1981200"/>
            <a:ext cx="4182745" cy="31242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599" y="1981200"/>
            <a:ext cx="4581069" cy="3124200"/>
          </a:xfrm>
          <a:prstGeom prst="rect">
            <a:avLst/>
          </a:prstGeom>
        </p:spPr>
      </p:pic>
      <p:sp>
        <p:nvSpPr>
          <p:cNvPr id="4" name="Slide Number Placeholder 3"/>
          <p:cNvSpPr>
            <a:spLocks noGrp="1"/>
          </p:cNvSpPr>
          <p:nvPr>
            <p:ph type="sldNum" sz="quarter" idx="12"/>
          </p:nvPr>
        </p:nvSpPr>
        <p:spPr/>
        <p:txBody>
          <a:bodyPr/>
          <a:lstStyle/>
          <a:p>
            <a:fld id="{3E68A1C1-E094-4A46-99D4-521E658837E2}" type="slidenum">
              <a:rPr lang="en-US" smtClean="0"/>
              <a:t>13</a:t>
            </a:fld>
            <a:endParaRPr lang="en-US"/>
          </a:p>
        </p:txBody>
      </p:sp>
    </p:spTree>
    <p:extLst>
      <p:ext uri="{BB962C8B-B14F-4D97-AF65-F5344CB8AC3E}">
        <p14:creationId xmlns:p14="http://schemas.microsoft.com/office/powerpoint/2010/main" val="29648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8"/>
          <p:cNvSpPr>
            <a:spLocks noChangeArrowheads="1"/>
          </p:cNvSpPr>
          <p:nvPr/>
        </p:nvSpPr>
        <p:spPr bwMode="auto">
          <a:xfrm>
            <a:off x="838200"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7171" name="Rectangle 19"/>
          <p:cNvSpPr>
            <a:spLocks noChangeArrowheads="1"/>
          </p:cNvSpPr>
          <p:nvPr/>
        </p:nvSpPr>
        <p:spPr bwMode="auto">
          <a:xfrm>
            <a:off x="908050" y="1876425"/>
            <a:ext cx="7404100" cy="1019175"/>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lstStyle/>
          <a:p>
            <a:pPr marL="55563" algn="l">
              <a:spcBef>
                <a:spcPct val="50000"/>
              </a:spcBef>
            </a:pPr>
            <a:r>
              <a:rPr lang="en-US" sz="2100" dirty="0"/>
              <a:t>The period between the contract owner’s purchase of a deferred annuity and the beginning of the payout period is known as the </a:t>
            </a:r>
            <a:r>
              <a:rPr lang="en-US" sz="2100" b="1" dirty="0"/>
              <a:t>accumulation period</a:t>
            </a:r>
            <a:r>
              <a:rPr lang="en-US" sz="2100" dirty="0" smtClean="0"/>
              <a:t>.</a:t>
            </a:r>
          </a:p>
        </p:txBody>
      </p:sp>
      <p:sp>
        <p:nvSpPr>
          <p:cNvPr id="7173" name="Rectangle 21"/>
          <p:cNvSpPr>
            <a:spLocks noChangeArrowheads="1"/>
          </p:cNvSpPr>
          <p:nvPr/>
        </p:nvSpPr>
        <p:spPr bwMode="auto">
          <a:xfrm>
            <a:off x="908050" y="3581400"/>
            <a:ext cx="7404100" cy="73609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8900000" scaled="1"/>
            <a:tileRect/>
          </a:gradFill>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pPr>
            <a:r>
              <a:rPr lang="en-US" sz="2100" dirty="0"/>
              <a:t>(Accumulation value of a deferred annuity) = (Net amount paid for annuity) + (Interest ) – (Withdrawals)</a:t>
            </a:r>
          </a:p>
        </p:txBody>
      </p:sp>
      <p:sp>
        <p:nvSpPr>
          <p:cNvPr id="6" name="Rectangle 1046"/>
          <p:cNvSpPr>
            <a:spLocks noChangeArrowheads="1"/>
          </p:cNvSpPr>
          <p:nvPr/>
        </p:nvSpPr>
        <p:spPr bwMode="auto">
          <a:xfrm>
            <a:off x="904892" y="5029200"/>
            <a:ext cx="7400908" cy="736099"/>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lIns="90488" tIns="44450" rIns="90488" bIns="44450">
            <a:spAutoFit/>
          </a:bodyPr>
          <a:lstStyle/>
          <a:p>
            <a:pPr marL="55563" algn="l">
              <a:spcBef>
                <a:spcPct val="50000"/>
              </a:spcBef>
            </a:pPr>
            <a:r>
              <a:rPr lang="en-US" sz="2100" b="1" dirty="0" err="1" smtClean="0">
                <a:solidFill>
                  <a:schemeClr val="tx1"/>
                </a:solidFill>
              </a:rPr>
              <a:t>Annuitization</a:t>
            </a:r>
            <a:r>
              <a:rPr lang="en-US" sz="2100" dirty="0">
                <a:solidFill>
                  <a:srgbClr val="FFFF00"/>
                </a:solidFill>
              </a:rPr>
              <a:t>:</a:t>
            </a:r>
            <a:r>
              <a:rPr lang="en-US" sz="2100" dirty="0"/>
              <a:t> exercising the right to receive periodic income payments from a deferred annuity</a:t>
            </a:r>
          </a:p>
        </p:txBody>
      </p:sp>
      <p:sp>
        <p:nvSpPr>
          <p:cNvPr id="3" name="Slide Number Placeholder 2"/>
          <p:cNvSpPr>
            <a:spLocks noGrp="1"/>
          </p:cNvSpPr>
          <p:nvPr>
            <p:ph type="sldNum" sz="quarter" idx="12"/>
          </p:nvPr>
        </p:nvSpPr>
        <p:spPr/>
        <p:txBody>
          <a:bodyPr/>
          <a:lstStyle/>
          <a:p>
            <a:fld id="{3E68A1C1-E094-4A46-99D4-521E658837E2}" type="slidenum">
              <a:rPr lang="en-US" smtClean="0"/>
              <a:t>14</a:t>
            </a:fld>
            <a:endParaRPr lang="en-US"/>
          </a:p>
        </p:txBody>
      </p:sp>
    </p:spTree>
    <p:extLst>
      <p:ext uri="{BB962C8B-B14F-4D97-AF65-F5344CB8AC3E}">
        <p14:creationId xmlns:p14="http://schemas.microsoft.com/office/powerpoint/2010/main" val="706259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1000"/>
                                        <p:tgtEl>
                                          <p:spTgt spid="7171"/>
                                        </p:tgtEl>
                                      </p:cBhvr>
                                    </p:animEffect>
                                    <p:anim calcmode="lin" valueType="num">
                                      <p:cBhvr>
                                        <p:cTn id="8" dur="1000" fill="hold"/>
                                        <p:tgtEl>
                                          <p:spTgt spid="7171"/>
                                        </p:tgtEl>
                                        <p:attrNameLst>
                                          <p:attrName>ppt_x</p:attrName>
                                        </p:attrNameLst>
                                      </p:cBhvr>
                                      <p:tavLst>
                                        <p:tav tm="0">
                                          <p:val>
                                            <p:strVal val="#ppt_x"/>
                                          </p:val>
                                        </p:tav>
                                        <p:tav tm="100000">
                                          <p:val>
                                            <p:strVal val="#ppt_x"/>
                                          </p:val>
                                        </p:tav>
                                      </p:tavLst>
                                    </p:anim>
                                    <p:anim calcmode="lin" valueType="num">
                                      <p:cBhvr>
                                        <p:cTn id="9"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173"/>
                                        </p:tgtEl>
                                        <p:attrNameLst>
                                          <p:attrName>style.visibility</p:attrName>
                                        </p:attrNameLst>
                                      </p:cBhvr>
                                      <p:to>
                                        <p:strVal val="visible"/>
                                      </p:to>
                                    </p:set>
                                    <p:animEffect transition="in" filter="fade">
                                      <p:cBhvr>
                                        <p:cTn id="14" dur="1000"/>
                                        <p:tgtEl>
                                          <p:spTgt spid="7173"/>
                                        </p:tgtEl>
                                      </p:cBhvr>
                                    </p:animEffect>
                                    <p:anim calcmode="lin" valueType="num">
                                      <p:cBhvr>
                                        <p:cTn id="15" dur="1000" fill="hold"/>
                                        <p:tgtEl>
                                          <p:spTgt spid="7173"/>
                                        </p:tgtEl>
                                        <p:attrNameLst>
                                          <p:attrName>ppt_x</p:attrName>
                                        </p:attrNameLst>
                                      </p:cBhvr>
                                      <p:tavLst>
                                        <p:tav tm="0">
                                          <p:val>
                                            <p:strVal val="#ppt_x"/>
                                          </p:val>
                                        </p:tav>
                                        <p:tav tm="100000">
                                          <p:val>
                                            <p:strVal val="#ppt_x"/>
                                          </p:val>
                                        </p:tav>
                                      </p:tavLst>
                                    </p:anim>
                                    <p:anim calcmode="lin" valueType="num">
                                      <p:cBhvr>
                                        <p:cTn id="16" dur="1000" fill="hold"/>
                                        <p:tgtEl>
                                          <p:spTgt spid="717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p:bldP spid="7173"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41"/>
          <p:cNvSpPr>
            <a:spLocks noChangeArrowheads="1"/>
          </p:cNvSpPr>
          <p:nvPr/>
        </p:nvSpPr>
        <p:spPr bwMode="auto">
          <a:xfrm>
            <a:off x="896816" y="885092"/>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8195" name="Rectangle 1042"/>
          <p:cNvSpPr>
            <a:spLocks noChangeArrowheads="1"/>
          </p:cNvSpPr>
          <p:nvPr/>
        </p:nvSpPr>
        <p:spPr bwMode="auto">
          <a:xfrm>
            <a:off x="952500" y="3546992"/>
            <a:ext cx="7296150" cy="736099"/>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flatTx/>
          </a:bodyPr>
          <a:lstStyle/>
          <a:p>
            <a:pPr marL="55563" algn="l">
              <a:spcBef>
                <a:spcPct val="50000"/>
              </a:spcBef>
            </a:pPr>
            <a:r>
              <a:rPr lang="en-US" sz="2100" b="1" dirty="0">
                <a:solidFill>
                  <a:schemeClr val="tx1"/>
                </a:solidFill>
              </a:rPr>
              <a:t>S</a:t>
            </a:r>
            <a:r>
              <a:rPr lang="en-US" sz="2100" b="1" dirty="0" smtClean="0">
                <a:solidFill>
                  <a:schemeClr val="tx1"/>
                </a:solidFill>
              </a:rPr>
              <a:t>ingle-premium </a:t>
            </a:r>
            <a:r>
              <a:rPr lang="en-US" sz="2100" b="1" dirty="0">
                <a:solidFill>
                  <a:schemeClr val="tx1"/>
                </a:solidFill>
              </a:rPr>
              <a:t>annuity</a:t>
            </a:r>
            <a:r>
              <a:rPr lang="en-US" sz="2100" dirty="0">
                <a:solidFill>
                  <a:schemeClr val="tx1"/>
                </a:solidFill>
              </a:rPr>
              <a:t>:</a:t>
            </a:r>
            <a:r>
              <a:rPr lang="en-US" sz="2100" dirty="0"/>
              <a:t> an annuity that is purchased by the payment of a single, lump-sum amount</a:t>
            </a:r>
          </a:p>
        </p:txBody>
      </p:sp>
      <p:sp>
        <p:nvSpPr>
          <p:cNvPr id="8196" name="Rectangle 1043"/>
          <p:cNvSpPr>
            <a:spLocks noChangeArrowheads="1"/>
          </p:cNvSpPr>
          <p:nvPr/>
        </p:nvSpPr>
        <p:spPr bwMode="auto">
          <a:xfrm>
            <a:off x="1008063" y="4749549"/>
            <a:ext cx="7296150" cy="736099"/>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90488" bIns="44450">
            <a:spAutoFit/>
          </a:bodyPr>
          <a:lstStyle/>
          <a:p>
            <a:pPr algn="l">
              <a:spcBef>
                <a:spcPct val="45000"/>
              </a:spcBef>
              <a:buClr>
                <a:srgbClr val="0070C0"/>
              </a:buClr>
              <a:tabLst>
                <a:tab pos="406400" algn="l"/>
              </a:tabLst>
            </a:pPr>
            <a:r>
              <a:rPr lang="en-US" sz="2100" dirty="0"/>
              <a:t>Periodic income payments may begin shortly after the premium is paid or many years later</a:t>
            </a:r>
            <a:r>
              <a:rPr lang="en-US" sz="2100" dirty="0" smtClean="0"/>
              <a:t>.</a:t>
            </a:r>
            <a:endParaRPr lang="en-US" sz="2100" dirty="0"/>
          </a:p>
        </p:txBody>
      </p:sp>
      <p:sp>
        <p:nvSpPr>
          <p:cNvPr id="107540" name="Rectangle 1044"/>
          <p:cNvSpPr>
            <a:spLocks noChangeArrowheads="1"/>
          </p:cNvSpPr>
          <p:nvPr/>
        </p:nvSpPr>
        <p:spPr bwMode="auto">
          <a:xfrm>
            <a:off x="879231" y="1981200"/>
            <a:ext cx="7315200" cy="105926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a:t>An annuity can be classified as either a single-premium annuity or a flexible-premium annuity according to how often premiums are paid.</a:t>
            </a:r>
          </a:p>
        </p:txBody>
      </p:sp>
      <p:sp>
        <p:nvSpPr>
          <p:cNvPr id="3" name="Slide Number Placeholder 2"/>
          <p:cNvSpPr>
            <a:spLocks noGrp="1"/>
          </p:cNvSpPr>
          <p:nvPr>
            <p:ph type="sldNum" sz="quarter" idx="12"/>
          </p:nvPr>
        </p:nvSpPr>
        <p:spPr/>
        <p:txBody>
          <a:bodyPr/>
          <a:lstStyle/>
          <a:p>
            <a:fld id="{3E68A1C1-E094-4A46-99D4-521E658837E2}" type="slidenum">
              <a:rPr lang="en-US" smtClean="0"/>
              <a:t>15</a:t>
            </a:fld>
            <a:endParaRPr lang="en-US"/>
          </a:p>
        </p:txBody>
      </p:sp>
    </p:spTree>
    <p:extLst>
      <p:ext uri="{BB962C8B-B14F-4D97-AF65-F5344CB8AC3E}">
        <p14:creationId xmlns:p14="http://schemas.microsoft.com/office/powerpoint/2010/main" val="334425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1000"/>
                                        <p:tgtEl>
                                          <p:spTgt spid="8195"/>
                                        </p:tgtEl>
                                      </p:cBhvr>
                                    </p:animEffect>
                                    <p:anim calcmode="lin" valueType="num">
                                      <p:cBhvr>
                                        <p:cTn id="8" dur="1000" fill="hold"/>
                                        <p:tgtEl>
                                          <p:spTgt spid="8195"/>
                                        </p:tgtEl>
                                        <p:attrNameLst>
                                          <p:attrName>ppt_x</p:attrName>
                                        </p:attrNameLst>
                                      </p:cBhvr>
                                      <p:tavLst>
                                        <p:tav tm="0">
                                          <p:val>
                                            <p:strVal val="#ppt_x"/>
                                          </p:val>
                                        </p:tav>
                                        <p:tav tm="100000">
                                          <p:val>
                                            <p:strVal val="#ppt_x"/>
                                          </p:val>
                                        </p:tav>
                                      </p:tavLst>
                                    </p:anim>
                                    <p:anim calcmode="lin" valueType="num">
                                      <p:cBhvr>
                                        <p:cTn id="9" dur="1000" fill="hold"/>
                                        <p:tgtEl>
                                          <p:spTgt spid="81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ChangeArrowheads="1"/>
          </p:cNvSpPr>
          <p:nvPr/>
        </p:nvSpPr>
        <p:spPr bwMode="auto">
          <a:xfrm>
            <a:off x="674007" y="9144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9219" name="Rectangle 9"/>
          <p:cNvSpPr>
            <a:spLocks noChangeArrowheads="1"/>
          </p:cNvSpPr>
          <p:nvPr/>
        </p:nvSpPr>
        <p:spPr bwMode="auto">
          <a:xfrm>
            <a:off x="966107" y="3450841"/>
            <a:ext cx="7296150" cy="2319609"/>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98462" indent="-342900" algn="l">
              <a:lnSpc>
                <a:spcPct val="90000"/>
              </a:lnSpc>
              <a:spcBef>
                <a:spcPct val="45000"/>
              </a:spcBef>
              <a:buClr>
                <a:srgbClr val="0070C0"/>
              </a:buClr>
              <a:buFont typeface="Wingdings" pitchFamily="2" charset="2"/>
              <a:buChar char="Ø"/>
              <a:tabLst>
                <a:tab pos="406400" algn="l"/>
              </a:tabLst>
            </a:pPr>
            <a:r>
              <a:rPr lang="en-US" sz="2100" dirty="0"/>
              <a:t>The amount of each premium payment can vary between set minimum and maximum amounts, such as any premium amount between $250 and $10,000 each year.</a:t>
            </a:r>
          </a:p>
          <a:p>
            <a:pPr marL="398462" indent="-342900" algn="l">
              <a:lnSpc>
                <a:spcPct val="90000"/>
              </a:lnSpc>
              <a:spcBef>
                <a:spcPct val="60000"/>
              </a:spcBef>
              <a:buClr>
                <a:srgbClr val="0070C0"/>
              </a:buClr>
              <a:buFont typeface="Wingdings" pitchFamily="2" charset="2"/>
              <a:buChar char="Ø"/>
              <a:tabLst>
                <a:tab pos="406400" algn="l"/>
              </a:tabLst>
            </a:pPr>
            <a:r>
              <a:rPr lang="en-US" sz="2100" dirty="0"/>
              <a:t>The contract owner can also choose not to pay any premium in a given year. The only requirement is that any premium amount paid each year must fall within the stated minimum and maximum</a:t>
            </a:r>
            <a:r>
              <a:rPr lang="en-US" sz="2100" dirty="0" smtClean="0"/>
              <a:t>.</a:t>
            </a:r>
          </a:p>
        </p:txBody>
      </p:sp>
      <p:sp>
        <p:nvSpPr>
          <p:cNvPr id="9220" name="Rectangle 10"/>
          <p:cNvSpPr>
            <a:spLocks noChangeArrowheads="1"/>
          </p:cNvSpPr>
          <p:nvPr/>
        </p:nvSpPr>
        <p:spPr bwMode="auto">
          <a:xfrm>
            <a:off x="966107" y="1981200"/>
            <a:ext cx="7296150" cy="1059264"/>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pPr>
            <a:r>
              <a:rPr lang="en-US" sz="2100" b="1" dirty="0">
                <a:solidFill>
                  <a:schemeClr val="tx1"/>
                </a:solidFill>
              </a:rPr>
              <a:t>F</a:t>
            </a:r>
            <a:r>
              <a:rPr lang="en-US" sz="2100" b="1" dirty="0" smtClean="0">
                <a:solidFill>
                  <a:schemeClr val="tx1"/>
                </a:solidFill>
              </a:rPr>
              <a:t>lexible-premium </a:t>
            </a:r>
            <a:r>
              <a:rPr lang="en-US" sz="2100" b="1" dirty="0">
                <a:solidFill>
                  <a:schemeClr val="tx1"/>
                </a:solidFill>
              </a:rPr>
              <a:t>annuity</a:t>
            </a:r>
            <a:r>
              <a:rPr lang="en-US" sz="2100" dirty="0">
                <a:solidFill>
                  <a:schemeClr val="tx1"/>
                </a:solidFill>
              </a:rPr>
              <a:t>: </a:t>
            </a:r>
            <a:r>
              <a:rPr lang="en-US" sz="2100" dirty="0"/>
              <a:t>an annuity under which the contract owner pays premiums on a periodic basis over a stated period of time</a:t>
            </a:r>
          </a:p>
        </p:txBody>
      </p:sp>
      <p:sp>
        <p:nvSpPr>
          <p:cNvPr id="3" name="Slide Number Placeholder 2"/>
          <p:cNvSpPr>
            <a:spLocks noGrp="1"/>
          </p:cNvSpPr>
          <p:nvPr>
            <p:ph type="sldNum" sz="quarter" idx="12"/>
          </p:nvPr>
        </p:nvSpPr>
        <p:spPr/>
        <p:txBody>
          <a:bodyPr/>
          <a:lstStyle/>
          <a:p>
            <a:fld id="{3E68A1C1-E094-4A46-99D4-521E658837E2}" type="slidenum">
              <a:rPr lang="en-US" smtClean="0"/>
              <a:t>16</a:t>
            </a:fld>
            <a:endParaRPr lang="en-US"/>
          </a:p>
        </p:txBody>
      </p:sp>
    </p:spTree>
    <p:extLst>
      <p:ext uri="{BB962C8B-B14F-4D97-AF65-F5344CB8AC3E}">
        <p14:creationId xmlns:p14="http://schemas.microsoft.com/office/powerpoint/2010/main" val="70767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fade">
                                      <p:cBhvr>
                                        <p:cTn id="7" dur="1000"/>
                                        <p:tgtEl>
                                          <p:spTgt spid="9220"/>
                                        </p:tgtEl>
                                      </p:cBhvr>
                                    </p:animEffect>
                                    <p:anim calcmode="lin" valueType="num">
                                      <p:cBhvr>
                                        <p:cTn id="8" dur="1000" fill="hold"/>
                                        <p:tgtEl>
                                          <p:spTgt spid="9220"/>
                                        </p:tgtEl>
                                        <p:attrNameLst>
                                          <p:attrName>ppt_x</p:attrName>
                                        </p:attrNameLst>
                                      </p:cBhvr>
                                      <p:tavLst>
                                        <p:tav tm="0">
                                          <p:val>
                                            <p:strVal val="#ppt_x"/>
                                          </p:val>
                                        </p:tav>
                                        <p:tav tm="100000">
                                          <p:val>
                                            <p:strVal val="#ppt_x"/>
                                          </p:val>
                                        </p:tav>
                                      </p:tavLst>
                                    </p:anim>
                                    <p:anim calcmode="lin" valueType="num">
                                      <p:cBhvr>
                                        <p:cTn id="9"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
          <p:cNvSpPr>
            <a:spLocks noChangeArrowheads="1"/>
          </p:cNvSpPr>
          <p:nvPr/>
        </p:nvSpPr>
        <p:spPr bwMode="auto">
          <a:xfrm>
            <a:off x="893535" y="9144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10243" name="Rectangle 11"/>
          <p:cNvSpPr>
            <a:spLocks noChangeArrowheads="1"/>
          </p:cNvSpPr>
          <p:nvPr/>
        </p:nvSpPr>
        <p:spPr bwMode="auto">
          <a:xfrm>
            <a:off x="958850" y="4267200"/>
            <a:ext cx="7296150" cy="1059264"/>
          </a:xfrm>
          <a:prstGeom prst="rect">
            <a:avLst/>
          </a:prstGeom>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marL="55563" algn="l">
              <a:spcBef>
                <a:spcPct val="50000"/>
              </a:spcBef>
            </a:pPr>
            <a:r>
              <a:rPr lang="en-US" sz="2100" b="1" dirty="0">
                <a:solidFill>
                  <a:schemeClr val="tx1"/>
                </a:solidFill>
              </a:rPr>
              <a:t>S</a:t>
            </a:r>
            <a:r>
              <a:rPr lang="en-US" sz="2100" b="1" dirty="0" smtClean="0">
                <a:solidFill>
                  <a:schemeClr val="tx1"/>
                </a:solidFill>
              </a:rPr>
              <a:t>ingle-premium deferred annuity (SPDA) contract</a:t>
            </a:r>
            <a:r>
              <a:rPr lang="en-US" sz="2100" dirty="0" smtClean="0">
                <a:solidFill>
                  <a:schemeClr val="tx1"/>
                </a:solidFill>
              </a:rPr>
              <a:t>: </a:t>
            </a:r>
            <a:r>
              <a:rPr lang="en-US" sz="2100" dirty="0" smtClean="0"/>
              <a:t>a deferred annuity that is purchased with a lump-sum payment on the date the contract is issued</a:t>
            </a:r>
            <a:endParaRPr lang="en-US" sz="2100" dirty="0"/>
          </a:p>
        </p:txBody>
      </p:sp>
      <p:sp>
        <p:nvSpPr>
          <p:cNvPr id="10244" name="Rectangle 12"/>
          <p:cNvSpPr>
            <a:spLocks noChangeArrowheads="1"/>
          </p:cNvSpPr>
          <p:nvPr/>
        </p:nvSpPr>
        <p:spPr bwMode="auto">
          <a:xfrm>
            <a:off x="980621" y="2819400"/>
            <a:ext cx="7296150" cy="1059264"/>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pPr>
            <a:r>
              <a:rPr lang="en-US" sz="2100" b="1" dirty="0">
                <a:solidFill>
                  <a:schemeClr val="tx1"/>
                </a:solidFill>
              </a:rPr>
              <a:t>S</a:t>
            </a:r>
            <a:r>
              <a:rPr lang="en-US" sz="2100" b="1" dirty="0" smtClean="0">
                <a:solidFill>
                  <a:schemeClr val="tx1"/>
                </a:solidFill>
              </a:rPr>
              <a:t>ingle-premium </a:t>
            </a:r>
            <a:r>
              <a:rPr lang="en-US" sz="2100" b="1" dirty="0">
                <a:solidFill>
                  <a:schemeClr val="tx1"/>
                </a:solidFill>
              </a:rPr>
              <a:t>immediate annuity (SPIA) contract</a:t>
            </a:r>
            <a:r>
              <a:rPr lang="en-US" sz="2100" dirty="0">
                <a:solidFill>
                  <a:schemeClr val="tx1"/>
                </a:solidFill>
              </a:rPr>
              <a:t>: </a:t>
            </a:r>
            <a:r>
              <a:rPr lang="en-US" sz="2100" dirty="0"/>
              <a:t>an immediate annuity that is purchased with a lump-sum payment on the date the contract is issued</a:t>
            </a:r>
          </a:p>
        </p:txBody>
      </p:sp>
      <p:sp>
        <p:nvSpPr>
          <p:cNvPr id="172045" name="Rectangle 13"/>
          <p:cNvSpPr>
            <a:spLocks noChangeArrowheads="1"/>
          </p:cNvSpPr>
          <p:nvPr/>
        </p:nvSpPr>
        <p:spPr bwMode="auto">
          <a:xfrm>
            <a:off x="914400" y="1787525"/>
            <a:ext cx="7334250" cy="73609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a:t>Income benefit and premium payment features are often combined to create three common configurations</a:t>
            </a:r>
            <a:r>
              <a:rPr lang="en-US" sz="2100" dirty="0" smtClean="0"/>
              <a:t>:</a:t>
            </a:r>
          </a:p>
        </p:txBody>
      </p:sp>
      <p:sp>
        <p:nvSpPr>
          <p:cNvPr id="3" name="Slide Number Placeholder 2"/>
          <p:cNvSpPr>
            <a:spLocks noGrp="1"/>
          </p:cNvSpPr>
          <p:nvPr>
            <p:ph type="sldNum" sz="quarter" idx="12"/>
          </p:nvPr>
        </p:nvSpPr>
        <p:spPr/>
        <p:txBody>
          <a:bodyPr/>
          <a:lstStyle/>
          <a:p>
            <a:fld id="{3E68A1C1-E094-4A46-99D4-521E658837E2}" type="slidenum">
              <a:rPr lang="en-US" smtClean="0"/>
              <a:t>17</a:t>
            </a:fld>
            <a:endParaRPr lang="en-US"/>
          </a:p>
        </p:txBody>
      </p:sp>
    </p:spTree>
    <p:extLst>
      <p:ext uri="{BB962C8B-B14F-4D97-AF65-F5344CB8AC3E}">
        <p14:creationId xmlns:p14="http://schemas.microsoft.com/office/powerpoint/2010/main" val="252872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1000"/>
                                        <p:tgtEl>
                                          <p:spTgt spid="10244"/>
                                        </p:tgtEl>
                                      </p:cBhvr>
                                    </p:animEffect>
                                    <p:anim calcmode="lin" valueType="num">
                                      <p:cBhvr>
                                        <p:cTn id="8" dur="1000" fill="hold"/>
                                        <p:tgtEl>
                                          <p:spTgt spid="10244"/>
                                        </p:tgtEl>
                                        <p:attrNameLst>
                                          <p:attrName>ppt_x</p:attrName>
                                        </p:attrNameLst>
                                      </p:cBhvr>
                                      <p:tavLst>
                                        <p:tav tm="0">
                                          <p:val>
                                            <p:strVal val="#ppt_x"/>
                                          </p:val>
                                        </p:tav>
                                        <p:tav tm="100000">
                                          <p:val>
                                            <p:strVal val="#ppt_x"/>
                                          </p:val>
                                        </p:tav>
                                      </p:tavLst>
                                    </p:anim>
                                    <p:anim calcmode="lin" valueType="num">
                                      <p:cBhvr>
                                        <p:cTn id="9" dur="1000" fill="hold"/>
                                        <p:tgtEl>
                                          <p:spTgt spid="102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243"/>
                                        </p:tgtEl>
                                        <p:attrNameLst>
                                          <p:attrName>style.visibility</p:attrName>
                                        </p:attrNameLst>
                                      </p:cBhvr>
                                      <p:to>
                                        <p:strVal val="visible"/>
                                      </p:to>
                                    </p:set>
                                    <p:animEffect transition="in" filter="fade">
                                      <p:cBhvr>
                                        <p:cTn id="14" dur="1000"/>
                                        <p:tgtEl>
                                          <p:spTgt spid="10243"/>
                                        </p:tgtEl>
                                      </p:cBhvr>
                                    </p:animEffect>
                                    <p:anim calcmode="lin" valueType="num">
                                      <p:cBhvr>
                                        <p:cTn id="15" dur="1000" fill="hold"/>
                                        <p:tgtEl>
                                          <p:spTgt spid="10243"/>
                                        </p:tgtEl>
                                        <p:attrNameLst>
                                          <p:attrName>ppt_x</p:attrName>
                                        </p:attrNameLst>
                                      </p:cBhvr>
                                      <p:tavLst>
                                        <p:tav tm="0">
                                          <p:val>
                                            <p:strVal val="#ppt_x"/>
                                          </p:val>
                                        </p:tav>
                                        <p:tav tm="100000">
                                          <p:val>
                                            <p:strVal val="#ppt_x"/>
                                          </p:val>
                                        </p:tav>
                                      </p:tavLst>
                                    </p:anim>
                                    <p:anim calcmode="lin" valueType="num">
                                      <p:cBhvr>
                                        <p:cTn id="16" dur="1000" fill="hold"/>
                                        <p:tgtEl>
                                          <p:spTgt spid="10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p:bldP spid="102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5"/>
          <p:cNvSpPr>
            <a:spLocks noChangeArrowheads="1"/>
          </p:cNvSpPr>
          <p:nvPr/>
        </p:nvSpPr>
        <p:spPr bwMode="auto">
          <a:xfrm>
            <a:off x="916214" y="7620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11267" name="Rectangle 16"/>
          <p:cNvSpPr>
            <a:spLocks noChangeArrowheads="1"/>
          </p:cNvSpPr>
          <p:nvPr/>
        </p:nvSpPr>
        <p:spPr bwMode="auto">
          <a:xfrm>
            <a:off x="991994" y="3733800"/>
            <a:ext cx="7296150" cy="1705595"/>
          </a:xfrm>
          <a:prstGeom prst="rect">
            <a:avLst/>
          </a:prstGeom>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marL="55563" algn="l">
              <a:spcBef>
                <a:spcPct val="50000"/>
              </a:spcBef>
            </a:pPr>
            <a:r>
              <a:rPr lang="en-US" sz="2100" b="1" dirty="0">
                <a:solidFill>
                  <a:schemeClr val="tx1"/>
                </a:solidFill>
              </a:rPr>
              <a:t>flexible-premium deferred annuity (FPDA) contract</a:t>
            </a:r>
            <a:r>
              <a:rPr lang="en-US" sz="2100" dirty="0">
                <a:solidFill>
                  <a:schemeClr val="tx1"/>
                </a:solidFill>
              </a:rPr>
              <a:t>:</a:t>
            </a:r>
            <a:r>
              <a:rPr lang="en-US" sz="2100" dirty="0"/>
              <a:t> a deferred annuity under which the contract owner typically must pay an initial premium of some minimum amount and then may make additional payments at any future time, usually subject to some smaller minimum </a:t>
            </a:r>
            <a:r>
              <a:rPr lang="en-US" sz="2100" dirty="0" smtClean="0"/>
              <a:t>amount</a:t>
            </a:r>
          </a:p>
        </p:txBody>
      </p:sp>
      <p:sp>
        <p:nvSpPr>
          <p:cNvPr id="176145" name="Rectangle 17"/>
          <p:cNvSpPr>
            <a:spLocks noChangeArrowheads="1"/>
          </p:cNvSpPr>
          <p:nvPr/>
        </p:nvSpPr>
        <p:spPr bwMode="auto">
          <a:xfrm>
            <a:off x="997856" y="2209800"/>
            <a:ext cx="7334250" cy="736099"/>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defRPr/>
            </a:pPr>
            <a:r>
              <a:rPr lang="en-US" sz="2100" dirty="0"/>
              <a:t>During the first contract year of an SPDA, most insurers will accept additional premiums, known as </a:t>
            </a:r>
            <a:r>
              <a:rPr lang="en-US" sz="2100" b="1" dirty="0">
                <a:solidFill>
                  <a:schemeClr val="tx1"/>
                </a:solidFill>
              </a:rPr>
              <a:t>window premiums</a:t>
            </a:r>
            <a:r>
              <a:rPr lang="en-US" sz="2100" dirty="0">
                <a:solidFill>
                  <a:schemeClr val="tx1"/>
                </a:solidFill>
              </a:rPr>
              <a:t>.</a:t>
            </a:r>
          </a:p>
        </p:txBody>
      </p:sp>
      <p:sp>
        <p:nvSpPr>
          <p:cNvPr id="3" name="Slide Number Placeholder 2"/>
          <p:cNvSpPr>
            <a:spLocks noGrp="1"/>
          </p:cNvSpPr>
          <p:nvPr>
            <p:ph type="sldNum" sz="quarter" idx="12"/>
          </p:nvPr>
        </p:nvSpPr>
        <p:spPr/>
        <p:txBody>
          <a:bodyPr/>
          <a:lstStyle/>
          <a:p>
            <a:fld id="{3E68A1C1-E094-4A46-99D4-521E658837E2}" type="slidenum">
              <a:rPr lang="en-US" smtClean="0"/>
              <a:t>18</a:t>
            </a:fld>
            <a:endParaRPr lang="en-US"/>
          </a:p>
        </p:txBody>
      </p:sp>
    </p:spTree>
    <p:extLst>
      <p:ext uri="{BB962C8B-B14F-4D97-AF65-F5344CB8AC3E}">
        <p14:creationId xmlns:p14="http://schemas.microsoft.com/office/powerpoint/2010/main" val="2126267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6145"/>
                                        </p:tgtEl>
                                        <p:attrNameLst>
                                          <p:attrName>style.visibility</p:attrName>
                                        </p:attrNameLst>
                                      </p:cBhvr>
                                      <p:to>
                                        <p:strVal val="visible"/>
                                      </p:to>
                                    </p:set>
                                    <p:animEffect transition="in" filter="fade">
                                      <p:cBhvr>
                                        <p:cTn id="7" dur="1000"/>
                                        <p:tgtEl>
                                          <p:spTgt spid="176145"/>
                                        </p:tgtEl>
                                      </p:cBhvr>
                                    </p:animEffect>
                                    <p:anim calcmode="lin" valueType="num">
                                      <p:cBhvr>
                                        <p:cTn id="8" dur="1000" fill="hold"/>
                                        <p:tgtEl>
                                          <p:spTgt spid="176145"/>
                                        </p:tgtEl>
                                        <p:attrNameLst>
                                          <p:attrName>ppt_x</p:attrName>
                                        </p:attrNameLst>
                                      </p:cBhvr>
                                      <p:tavLst>
                                        <p:tav tm="0">
                                          <p:val>
                                            <p:strVal val="#ppt_x"/>
                                          </p:val>
                                        </p:tav>
                                        <p:tav tm="100000">
                                          <p:val>
                                            <p:strVal val="#ppt_x"/>
                                          </p:val>
                                        </p:tav>
                                      </p:tavLst>
                                    </p:anim>
                                    <p:anim calcmode="lin" valueType="num">
                                      <p:cBhvr>
                                        <p:cTn id="9" dur="1000" fill="hold"/>
                                        <p:tgtEl>
                                          <p:spTgt spid="1761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67"/>
                                        </p:tgtEl>
                                        <p:attrNameLst>
                                          <p:attrName>style.visibility</p:attrName>
                                        </p:attrNameLst>
                                      </p:cBhvr>
                                      <p:to>
                                        <p:strVal val="visible"/>
                                      </p:to>
                                    </p:set>
                                    <p:animEffect transition="in" filter="fade">
                                      <p:cBhvr>
                                        <p:cTn id="14" dur="1000"/>
                                        <p:tgtEl>
                                          <p:spTgt spid="11267"/>
                                        </p:tgtEl>
                                      </p:cBhvr>
                                    </p:animEffect>
                                    <p:anim calcmode="lin" valueType="num">
                                      <p:cBhvr>
                                        <p:cTn id="15" dur="1000" fill="hold"/>
                                        <p:tgtEl>
                                          <p:spTgt spid="11267"/>
                                        </p:tgtEl>
                                        <p:attrNameLst>
                                          <p:attrName>ppt_x</p:attrName>
                                        </p:attrNameLst>
                                      </p:cBhvr>
                                      <p:tavLst>
                                        <p:tav tm="0">
                                          <p:val>
                                            <p:strVal val="#ppt_x"/>
                                          </p:val>
                                        </p:tav>
                                        <p:tav tm="100000">
                                          <p:val>
                                            <p:strVal val="#ppt_x"/>
                                          </p:val>
                                        </p:tav>
                                      </p:tavLst>
                                    </p:anim>
                                    <p:anim calcmode="lin" valueType="num">
                                      <p:cBhvr>
                                        <p:cTn id="16" dur="1000" fill="hold"/>
                                        <p:tgtEl>
                                          <p:spTgt spid="11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p:bldP spid="1761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ChangeArrowheads="1"/>
          </p:cNvSpPr>
          <p:nvPr/>
        </p:nvSpPr>
        <p:spPr bwMode="auto">
          <a:xfrm>
            <a:off x="762000"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12291" name="Rectangle 7"/>
          <p:cNvSpPr>
            <a:spLocks noChangeArrowheads="1"/>
          </p:cNvSpPr>
          <p:nvPr/>
        </p:nvSpPr>
        <p:spPr bwMode="auto">
          <a:xfrm>
            <a:off x="933450" y="3143657"/>
            <a:ext cx="7315200" cy="2190343"/>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pPr>
            <a:r>
              <a:rPr lang="en-US" sz="2100" b="1" dirty="0">
                <a:solidFill>
                  <a:schemeClr val="tx1"/>
                </a:solidFill>
              </a:rPr>
              <a:t>F</a:t>
            </a:r>
            <a:r>
              <a:rPr lang="en-US" sz="2100" b="1" dirty="0" smtClean="0">
                <a:solidFill>
                  <a:schemeClr val="tx1"/>
                </a:solidFill>
              </a:rPr>
              <a:t>ixed </a:t>
            </a:r>
            <a:r>
              <a:rPr lang="en-US" sz="2100" b="1" dirty="0">
                <a:solidFill>
                  <a:schemeClr val="tx1"/>
                </a:solidFill>
              </a:rPr>
              <a:t>annuity</a:t>
            </a:r>
            <a:r>
              <a:rPr lang="en-US" sz="2100" dirty="0">
                <a:solidFill>
                  <a:schemeClr val="tx1"/>
                </a:solidFill>
              </a:rPr>
              <a:t>: </a:t>
            </a:r>
            <a:r>
              <a:rPr lang="en-US" sz="2100" dirty="0"/>
              <a:t>an annuity contract under which the insurer guarantees </a:t>
            </a:r>
            <a:r>
              <a:rPr lang="en-US" sz="2100" dirty="0" smtClean="0"/>
              <a:t>that (1</a:t>
            </a:r>
            <a:r>
              <a:rPr lang="en-US" sz="2100" dirty="0"/>
              <a:t>)</a:t>
            </a:r>
            <a:r>
              <a:rPr lang="en-US" sz="2100" dirty="0">
                <a:solidFill>
                  <a:srgbClr val="0000CC"/>
                </a:solidFill>
              </a:rPr>
              <a:t> </a:t>
            </a:r>
            <a:r>
              <a:rPr lang="en-US" sz="2100" dirty="0"/>
              <a:t>the contract’s accumulation value will experience no loss of principal and that it will earn at least a minimum guaranteed interest rate and</a:t>
            </a:r>
            <a:r>
              <a:rPr lang="en-US" sz="2100" dirty="0">
                <a:solidFill>
                  <a:srgbClr val="0000CC"/>
                </a:solidFill>
              </a:rPr>
              <a:t> </a:t>
            </a:r>
            <a:endParaRPr lang="en-US" sz="2100" dirty="0" smtClean="0">
              <a:solidFill>
                <a:srgbClr val="0000CC"/>
              </a:solidFill>
            </a:endParaRPr>
          </a:p>
          <a:p>
            <a:pPr marL="55563" algn="l">
              <a:spcBef>
                <a:spcPct val="50000"/>
              </a:spcBef>
            </a:pPr>
            <a:r>
              <a:rPr lang="en-US" sz="2100" dirty="0" smtClean="0"/>
              <a:t>(</a:t>
            </a:r>
            <a:r>
              <a:rPr lang="en-US" sz="2100" dirty="0"/>
              <a:t>2)</a:t>
            </a:r>
            <a:r>
              <a:rPr lang="en-US" sz="2100" dirty="0">
                <a:solidFill>
                  <a:srgbClr val="0000CC"/>
                </a:solidFill>
              </a:rPr>
              <a:t> </a:t>
            </a:r>
            <a:r>
              <a:rPr lang="en-US" sz="2100" dirty="0"/>
              <a:t>the periodic income payments will not fall below a stated minimum </a:t>
            </a:r>
            <a:r>
              <a:rPr lang="en-US" sz="2100" dirty="0" smtClean="0"/>
              <a:t>amount</a:t>
            </a:r>
          </a:p>
        </p:txBody>
      </p:sp>
      <p:sp>
        <p:nvSpPr>
          <p:cNvPr id="5" name="Rectangle 18"/>
          <p:cNvSpPr>
            <a:spLocks noChangeArrowheads="1"/>
          </p:cNvSpPr>
          <p:nvPr/>
        </p:nvSpPr>
        <p:spPr bwMode="auto">
          <a:xfrm>
            <a:off x="889000" y="1961679"/>
            <a:ext cx="7334250" cy="7053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000" dirty="0"/>
              <a:t>An annuity can be classified as either a fixed annuity or a variable annuity depending on how annuity premiums are invested.</a:t>
            </a:r>
          </a:p>
        </p:txBody>
      </p:sp>
      <p:sp>
        <p:nvSpPr>
          <p:cNvPr id="3" name="Slide Number Placeholder 2"/>
          <p:cNvSpPr>
            <a:spLocks noGrp="1"/>
          </p:cNvSpPr>
          <p:nvPr>
            <p:ph type="sldNum" sz="quarter" idx="12"/>
          </p:nvPr>
        </p:nvSpPr>
        <p:spPr/>
        <p:txBody>
          <a:bodyPr/>
          <a:lstStyle/>
          <a:p>
            <a:fld id="{3E68A1C1-E094-4A46-99D4-521E658837E2}" type="slidenum">
              <a:rPr lang="en-US" smtClean="0"/>
              <a:t>19</a:t>
            </a:fld>
            <a:endParaRPr lang="en-US"/>
          </a:p>
        </p:txBody>
      </p:sp>
    </p:spTree>
    <p:extLst>
      <p:ext uri="{BB962C8B-B14F-4D97-AF65-F5344CB8AC3E}">
        <p14:creationId xmlns:p14="http://schemas.microsoft.com/office/powerpoint/2010/main" val="251885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1000"/>
                                        <p:tgtEl>
                                          <p:spTgt spid="12291"/>
                                        </p:tgtEl>
                                      </p:cBhvr>
                                    </p:animEffect>
                                    <p:anim calcmode="lin" valueType="num">
                                      <p:cBhvr>
                                        <p:cTn id="8" dur="1000" fill="hold"/>
                                        <p:tgtEl>
                                          <p:spTgt spid="12291"/>
                                        </p:tgtEl>
                                        <p:attrNameLst>
                                          <p:attrName>ppt_x</p:attrName>
                                        </p:attrNameLst>
                                      </p:cBhvr>
                                      <p:tavLst>
                                        <p:tav tm="0">
                                          <p:val>
                                            <p:strVal val="#ppt_x"/>
                                          </p:val>
                                        </p:tav>
                                        <p:tav tm="100000">
                                          <p:val>
                                            <p:strVal val="#ppt_x"/>
                                          </p:val>
                                        </p:tav>
                                      </p:tavLst>
                                    </p:anim>
                                    <p:anim calcmode="lin" valueType="num">
                                      <p:cBhvr>
                                        <p:cTn id="9" dur="1000" fill="hold"/>
                                        <p:tgtEl>
                                          <p:spTgt spid="122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04088"/>
          </a:xfrm>
        </p:spPr>
        <p:txBody>
          <a:bodyPr>
            <a:noAutofit/>
          </a:bodyPr>
          <a:lstStyle/>
          <a:p>
            <a:pPr algn="ctr"/>
            <a:r>
              <a:rPr lang="en-US" sz="3800" b="1" dirty="0" smtClean="0">
                <a:solidFill>
                  <a:schemeClr val="accent1">
                    <a:tint val="88000"/>
                    <a:satMod val="150000"/>
                  </a:schemeClr>
                </a:solidFill>
                <a:effectLst>
                  <a:outerShdw blurRad="53975" dist="22860" dir="5400000" algn="tl" rotWithShape="0">
                    <a:srgbClr val="000000">
                      <a:alpha val="55000"/>
                    </a:srgbClr>
                  </a:outerShdw>
                </a:effectLst>
              </a:rPr>
              <a:t/>
            </a:r>
            <a:br>
              <a:rPr lang="en-US" sz="3800" b="1" dirty="0" smtClean="0">
                <a:solidFill>
                  <a:schemeClr val="accent1">
                    <a:tint val="88000"/>
                    <a:satMod val="150000"/>
                  </a:schemeClr>
                </a:solidFill>
                <a:effectLst>
                  <a:outerShdw blurRad="53975" dist="22860" dir="5400000" algn="tl" rotWithShape="0">
                    <a:srgbClr val="000000">
                      <a:alpha val="55000"/>
                    </a:srgbClr>
                  </a:outerShdw>
                </a:effectLst>
              </a:rPr>
            </a:br>
            <a:r>
              <a:rPr lang="en-US" sz="3800" b="1" dirty="0">
                <a:solidFill>
                  <a:schemeClr val="accent1">
                    <a:tint val="88000"/>
                    <a:satMod val="150000"/>
                  </a:schemeClr>
                </a:solidFill>
                <a:effectLst>
                  <a:outerShdw blurRad="53975" dist="22860" dir="5400000" algn="tl" rotWithShape="0">
                    <a:srgbClr val="000000">
                      <a:alpha val="55000"/>
                    </a:srgbClr>
                  </a:outerShdw>
                </a:effectLst>
              </a:rPr>
              <a:t/>
            </a:r>
            <a:br>
              <a:rPr lang="en-US" sz="3800" b="1" dirty="0">
                <a:solidFill>
                  <a:schemeClr val="accent1">
                    <a:tint val="88000"/>
                    <a:satMod val="150000"/>
                  </a:schemeClr>
                </a:solidFill>
                <a:effectLst>
                  <a:outerShdw blurRad="53975" dist="22860" dir="5400000" algn="tl" rotWithShape="0">
                    <a:srgbClr val="000000">
                      <a:alpha val="55000"/>
                    </a:srgbClr>
                  </a:outerShdw>
                </a:effectLst>
              </a:rPr>
            </a:br>
            <a:r>
              <a:rPr lang="en-US" sz="3800" b="1" dirty="0" smtClean="0">
                <a:solidFill>
                  <a:schemeClr val="accent1">
                    <a:tint val="88000"/>
                    <a:satMod val="150000"/>
                  </a:schemeClr>
                </a:solidFill>
                <a:effectLst>
                  <a:outerShdw blurRad="53975" dist="22860" dir="5400000" algn="tl" rotWithShape="0">
                    <a:srgbClr val="000000">
                      <a:alpha val="55000"/>
                    </a:srgbClr>
                  </a:outerShdw>
                </a:effectLst>
              </a:rPr>
              <a:t>Agenda</a:t>
            </a:r>
            <a:r>
              <a:rPr lang="en-US" sz="3800" b="1" dirty="0">
                <a:solidFill>
                  <a:schemeClr val="accent1">
                    <a:tint val="88000"/>
                    <a:satMod val="150000"/>
                  </a:schemeClr>
                </a:solidFill>
                <a:effectLst>
                  <a:outerShdw blurRad="53975" dist="22860" dir="5400000" algn="tl" rotWithShape="0">
                    <a:srgbClr val="000000">
                      <a:alpha val="55000"/>
                    </a:srgbClr>
                  </a:outerShdw>
                </a:effectLst>
              </a:rPr>
              <a:t>/ Topics </a:t>
            </a:r>
            <a:r>
              <a:rPr lang="en-US" sz="3800" b="1" dirty="0" smtClean="0">
                <a:solidFill>
                  <a:schemeClr val="accent1">
                    <a:tint val="88000"/>
                    <a:satMod val="150000"/>
                  </a:schemeClr>
                </a:solidFill>
                <a:effectLst>
                  <a:outerShdw blurRad="53975" dist="22860" dir="5400000" algn="tl" rotWithShape="0">
                    <a:srgbClr val="000000">
                      <a:alpha val="55000"/>
                    </a:srgbClr>
                  </a:outerShdw>
                </a:effectLst>
              </a:rPr>
              <a:t>covered</a:t>
            </a:r>
            <a:endParaRPr lang="en-IN" sz="3800" dirty="0"/>
          </a:p>
        </p:txBody>
      </p:sp>
      <p:sp>
        <p:nvSpPr>
          <p:cNvPr id="3" name="Content Placeholder 2"/>
          <p:cNvSpPr>
            <a:spLocks noGrp="1"/>
          </p:cNvSpPr>
          <p:nvPr>
            <p:ph idx="1"/>
          </p:nvPr>
        </p:nvSpPr>
        <p:spPr>
          <a:xfrm>
            <a:off x="457200" y="1676400"/>
            <a:ext cx="8229600" cy="3855720"/>
          </a:xfrm>
        </p:spPr>
        <p:txBody>
          <a:bodyPr>
            <a:normAutofit/>
          </a:bodyPr>
          <a:lstStyle/>
          <a:p>
            <a:endParaRPr lang="en-US" dirty="0" smtClean="0">
              <a:solidFill>
                <a:srgbClr val="002060"/>
              </a:solidFill>
            </a:endParaRPr>
          </a:p>
          <a:p>
            <a:r>
              <a:rPr lang="en-US" dirty="0" smtClean="0">
                <a:solidFill>
                  <a:srgbClr val="002060"/>
                </a:solidFill>
              </a:rPr>
              <a:t>Introduction </a:t>
            </a:r>
            <a:r>
              <a:rPr lang="en-US" dirty="0">
                <a:solidFill>
                  <a:srgbClr val="002060"/>
                </a:solidFill>
              </a:rPr>
              <a:t>to </a:t>
            </a:r>
            <a:r>
              <a:rPr lang="en-US" dirty="0" smtClean="0">
                <a:solidFill>
                  <a:srgbClr val="002060"/>
                </a:solidFill>
              </a:rPr>
              <a:t>Annuities</a:t>
            </a:r>
            <a:endParaRPr lang="en-US" dirty="0">
              <a:solidFill>
                <a:srgbClr val="002060"/>
              </a:solidFill>
            </a:endParaRPr>
          </a:p>
          <a:p>
            <a:r>
              <a:rPr lang="en-US" dirty="0" smtClean="0">
                <a:solidFill>
                  <a:srgbClr val="002060"/>
                </a:solidFill>
              </a:rPr>
              <a:t>Purpose of  Annuities</a:t>
            </a:r>
          </a:p>
          <a:p>
            <a:r>
              <a:rPr lang="en-US" dirty="0" smtClean="0">
                <a:solidFill>
                  <a:srgbClr val="002060"/>
                </a:solidFill>
              </a:rPr>
              <a:t>Origin of Annuities</a:t>
            </a:r>
            <a:endParaRPr lang="en-US" dirty="0">
              <a:solidFill>
                <a:srgbClr val="002060"/>
              </a:solidFill>
            </a:endParaRPr>
          </a:p>
          <a:p>
            <a:r>
              <a:rPr lang="en-US" dirty="0" smtClean="0">
                <a:solidFill>
                  <a:srgbClr val="002060"/>
                </a:solidFill>
              </a:rPr>
              <a:t>Types of Annuities</a:t>
            </a:r>
          </a:p>
          <a:p>
            <a:r>
              <a:rPr lang="en-US" dirty="0" smtClean="0">
                <a:solidFill>
                  <a:srgbClr val="002060"/>
                </a:solidFill>
              </a:rPr>
              <a:t>Annuities – New Business Process Flow</a:t>
            </a:r>
            <a:endParaRPr lang="en-US" dirty="0">
              <a:solidFill>
                <a:srgbClr val="002060"/>
              </a:solidFill>
            </a:endParaRPr>
          </a:p>
          <a:p>
            <a:r>
              <a:rPr lang="en-US" dirty="0" smtClean="0">
                <a:solidFill>
                  <a:srgbClr val="002060"/>
                </a:solidFill>
              </a:rPr>
              <a:t>Annuities policy life cycle</a:t>
            </a:r>
            <a:endParaRPr lang="en-US" dirty="0">
              <a:solidFill>
                <a:srgbClr val="002060"/>
              </a:solidFill>
            </a:endParaRPr>
          </a:p>
          <a:p>
            <a:endParaRPr lang="en-US" dirty="0">
              <a:solidFill>
                <a:srgbClr val="002060"/>
              </a:solidFill>
            </a:endParaRPr>
          </a:p>
        </p:txBody>
      </p:sp>
      <p:sp>
        <p:nvSpPr>
          <p:cNvPr id="4" name="Slide Number Placeholder 3"/>
          <p:cNvSpPr>
            <a:spLocks noGrp="1"/>
          </p:cNvSpPr>
          <p:nvPr>
            <p:ph type="sldNum" sz="quarter" idx="12"/>
          </p:nvPr>
        </p:nvSpPr>
        <p:spPr/>
        <p:txBody>
          <a:bodyPr/>
          <a:lstStyle/>
          <a:p>
            <a:fld id="{3E68A1C1-E094-4A46-99D4-521E658837E2}" type="slidenum">
              <a:rPr lang="en-US" smtClean="0"/>
              <a:t>2</a:t>
            </a:fld>
            <a:endParaRPr lang="en-US"/>
          </a:p>
        </p:txBody>
      </p:sp>
    </p:spTree>
    <p:extLst>
      <p:ext uri="{BB962C8B-B14F-4D97-AF65-F5344CB8AC3E}">
        <p14:creationId xmlns:p14="http://schemas.microsoft.com/office/powerpoint/2010/main" val="1575852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75488"/>
          </a:xfrm>
        </p:spPr>
        <p:txBody>
          <a:bodyPr>
            <a:normAutofit/>
          </a:bodyPr>
          <a:lstStyle/>
          <a:p>
            <a:pPr algn="ctr"/>
            <a:r>
              <a:rPr lang="en-US" sz="2800" b="1" dirty="0"/>
              <a:t>How a Fixed Deferred Annuity Works</a:t>
            </a:r>
            <a:endParaRPr lang="en-US" sz="2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414048"/>
            <a:ext cx="5562600" cy="4910552"/>
          </a:xfrm>
        </p:spPr>
      </p:pic>
      <p:sp>
        <p:nvSpPr>
          <p:cNvPr id="4" name="Slide Number Placeholder 3"/>
          <p:cNvSpPr>
            <a:spLocks noGrp="1"/>
          </p:cNvSpPr>
          <p:nvPr>
            <p:ph type="sldNum" sz="quarter" idx="12"/>
          </p:nvPr>
        </p:nvSpPr>
        <p:spPr/>
        <p:txBody>
          <a:bodyPr/>
          <a:lstStyle/>
          <a:p>
            <a:fld id="{3E68A1C1-E094-4A46-99D4-521E658837E2}" type="slidenum">
              <a:rPr lang="en-US" smtClean="0"/>
              <a:t>20</a:t>
            </a:fld>
            <a:endParaRPr lang="en-US"/>
          </a:p>
        </p:txBody>
      </p:sp>
    </p:spTree>
    <p:extLst>
      <p:ext uri="{BB962C8B-B14F-4D97-AF65-F5344CB8AC3E}">
        <p14:creationId xmlns:p14="http://schemas.microsoft.com/office/powerpoint/2010/main" val="1003077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685800"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178186" name="Rectangle 10"/>
          <p:cNvSpPr>
            <a:spLocks noChangeArrowheads="1"/>
          </p:cNvSpPr>
          <p:nvPr/>
        </p:nvSpPr>
        <p:spPr bwMode="auto">
          <a:xfrm>
            <a:off x="952500" y="1771650"/>
            <a:ext cx="7296150" cy="73609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a:t>Popular hybrid types of annuity products have been introduced into the fixed annuity market:</a:t>
            </a:r>
          </a:p>
        </p:txBody>
      </p:sp>
      <p:sp>
        <p:nvSpPr>
          <p:cNvPr id="13316" name="Rectangle 11"/>
          <p:cNvSpPr>
            <a:spLocks noChangeArrowheads="1"/>
          </p:cNvSpPr>
          <p:nvPr/>
        </p:nvSpPr>
        <p:spPr bwMode="auto">
          <a:xfrm>
            <a:off x="952500" y="2743200"/>
            <a:ext cx="7296150" cy="1382430"/>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flatTx/>
          </a:bodyPr>
          <a:lstStyle/>
          <a:p>
            <a:pPr marL="55563" algn="l">
              <a:spcBef>
                <a:spcPct val="50000"/>
              </a:spcBef>
            </a:pPr>
            <a:r>
              <a:rPr lang="en-US" sz="2100" b="1" dirty="0">
                <a:solidFill>
                  <a:schemeClr val="tx1"/>
                </a:solidFill>
              </a:rPr>
              <a:t>E</a:t>
            </a:r>
            <a:r>
              <a:rPr lang="en-US" sz="2100" b="1" dirty="0" smtClean="0">
                <a:solidFill>
                  <a:schemeClr val="tx1"/>
                </a:solidFill>
              </a:rPr>
              <a:t>quity-indexed </a:t>
            </a:r>
            <a:r>
              <a:rPr lang="en-US" sz="2100" b="1" dirty="0">
                <a:solidFill>
                  <a:schemeClr val="tx1"/>
                </a:solidFill>
              </a:rPr>
              <a:t>annuity (EIA</a:t>
            </a:r>
            <a:r>
              <a:rPr lang="en-US" sz="2100" dirty="0">
                <a:solidFill>
                  <a:schemeClr val="tx1"/>
                </a:solidFill>
              </a:rPr>
              <a:t>): </a:t>
            </a:r>
            <a:r>
              <a:rPr lang="en-US" sz="2100" dirty="0"/>
              <a:t>a type of annuity that offers certain principal and earnings guarantees, but also offers the possibility of additional earnings by linking the contract to a published index</a:t>
            </a:r>
          </a:p>
        </p:txBody>
      </p:sp>
      <p:sp>
        <p:nvSpPr>
          <p:cNvPr id="178188" name="Rectangle 12"/>
          <p:cNvSpPr>
            <a:spLocks noChangeArrowheads="1"/>
          </p:cNvSpPr>
          <p:nvPr/>
        </p:nvSpPr>
        <p:spPr bwMode="auto">
          <a:xfrm>
            <a:off x="914400" y="4419600"/>
            <a:ext cx="7296150" cy="15440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a:solidFill>
                  <a:srgbClr val="002060"/>
                </a:solidFill>
              </a:rPr>
              <a:t>EIAs typically are classified as fixed annuities because of the guarantees they offer.</a:t>
            </a:r>
          </a:p>
          <a:p>
            <a:pPr marL="55563" algn="l">
              <a:spcBef>
                <a:spcPct val="50000"/>
              </a:spcBef>
              <a:defRPr/>
            </a:pPr>
            <a:r>
              <a:rPr lang="en-US" sz="2100" dirty="0">
                <a:solidFill>
                  <a:srgbClr val="002060"/>
                </a:solidFill>
              </a:rPr>
              <a:t>However, EIAs offer the potential for higher returns based on investment performance.</a:t>
            </a:r>
          </a:p>
        </p:txBody>
      </p:sp>
      <p:sp>
        <p:nvSpPr>
          <p:cNvPr id="3" name="Slide Number Placeholder 2"/>
          <p:cNvSpPr>
            <a:spLocks noGrp="1"/>
          </p:cNvSpPr>
          <p:nvPr>
            <p:ph type="sldNum" sz="quarter" idx="12"/>
          </p:nvPr>
        </p:nvSpPr>
        <p:spPr/>
        <p:txBody>
          <a:bodyPr/>
          <a:lstStyle/>
          <a:p>
            <a:fld id="{3E68A1C1-E094-4A46-99D4-521E658837E2}" type="slidenum">
              <a:rPr lang="en-US" smtClean="0"/>
              <a:t>21</a:t>
            </a:fld>
            <a:endParaRPr lang="en-US"/>
          </a:p>
        </p:txBody>
      </p:sp>
    </p:spTree>
    <p:extLst>
      <p:ext uri="{BB962C8B-B14F-4D97-AF65-F5344CB8AC3E}">
        <p14:creationId xmlns:p14="http://schemas.microsoft.com/office/powerpoint/2010/main" val="3273103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1000"/>
                                        <p:tgtEl>
                                          <p:spTgt spid="13316"/>
                                        </p:tgtEl>
                                      </p:cBhvr>
                                    </p:animEffect>
                                    <p:anim calcmode="lin" valueType="num">
                                      <p:cBhvr>
                                        <p:cTn id="8" dur="1000" fill="hold"/>
                                        <p:tgtEl>
                                          <p:spTgt spid="13316"/>
                                        </p:tgtEl>
                                        <p:attrNameLst>
                                          <p:attrName>ppt_x</p:attrName>
                                        </p:attrNameLst>
                                      </p:cBhvr>
                                      <p:tavLst>
                                        <p:tav tm="0">
                                          <p:val>
                                            <p:strVal val="#ppt_x"/>
                                          </p:val>
                                        </p:tav>
                                        <p:tav tm="100000">
                                          <p:val>
                                            <p:strVal val="#ppt_x"/>
                                          </p:val>
                                        </p:tav>
                                      </p:tavLst>
                                    </p:anim>
                                    <p:anim calcmode="lin" valueType="num">
                                      <p:cBhvr>
                                        <p:cTn id="9" dur="1000" fill="hold"/>
                                        <p:tgtEl>
                                          <p:spTgt spid="133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
          <p:cNvSpPr>
            <a:spLocks noChangeArrowheads="1"/>
          </p:cNvSpPr>
          <p:nvPr/>
        </p:nvSpPr>
        <p:spPr bwMode="auto">
          <a:xfrm>
            <a:off x="685800" y="7620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14339" name="Rectangle 11"/>
          <p:cNvSpPr>
            <a:spLocks noChangeArrowheads="1"/>
          </p:cNvSpPr>
          <p:nvPr/>
        </p:nvSpPr>
        <p:spPr bwMode="auto">
          <a:xfrm>
            <a:off x="933450" y="1912536"/>
            <a:ext cx="7296150" cy="1059264"/>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pPr>
            <a:r>
              <a:rPr lang="en-US" sz="2100" b="1" dirty="0">
                <a:solidFill>
                  <a:schemeClr val="tx1"/>
                </a:solidFill>
              </a:rPr>
              <a:t>M</a:t>
            </a:r>
            <a:r>
              <a:rPr lang="en-US" sz="2100" b="1" dirty="0" smtClean="0">
                <a:solidFill>
                  <a:schemeClr val="tx1"/>
                </a:solidFill>
              </a:rPr>
              <a:t>arket </a:t>
            </a:r>
            <a:r>
              <a:rPr lang="en-US" sz="2100" b="1" dirty="0">
                <a:solidFill>
                  <a:schemeClr val="tx1"/>
                </a:solidFill>
              </a:rPr>
              <a:t>value adjusted (MVA) annuity</a:t>
            </a:r>
            <a:r>
              <a:rPr lang="en-US" sz="2100" dirty="0">
                <a:solidFill>
                  <a:schemeClr val="tx1"/>
                </a:solidFill>
              </a:rPr>
              <a:t>:</a:t>
            </a:r>
            <a:r>
              <a:rPr lang="en-US" sz="2100" dirty="0"/>
              <a:t> an annuity that offers multiple guarantee periods and multiple fixed interest rates</a:t>
            </a:r>
          </a:p>
        </p:txBody>
      </p:sp>
      <p:sp>
        <p:nvSpPr>
          <p:cNvPr id="174092" name="Rectangle 12"/>
          <p:cNvSpPr>
            <a:spLocks noChangeArrowheads="1"/>
          </p:cNvSpPr>
          <p:nvPr/>
        </p:nvSpPr>
        <p:spPr bwMode="auto">
          <a:xfrm>
            <a:off x="939800" y="3341970"/>
            <a:ext cx="7296150" cy="138243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a:t>Rather than being “locked in” with fixed earnings for the life of the contract, contract owners can move or withdraw premium deposits at certain times specified in the contract to take advantage of prevailing market interest rates</a:t>
            </a:r>
            <a:r>
              <a:rPr lang="en-US" sz="2100" dirty="0" smtClean="0"/>
              <a:t>.</a:t>
            </a:r>
          </a:p>
        </p:txBody>
      </p:sp>
      <p:sp>
        <p:nvSpPr>
          <p:cNvPr id="14341" name="Rectangle 13"/>
          <p:cNvSpPr>
            <a:spLocks noChangeArrowheads="1"/>
          </p:cNvSpPr>
          <p:nvPr/>
        </p:nvSpPr>
        <p:spPr bwMode="auto">
          <a:xfrm>
            <a:off x="1066800" y="5055101"/>
            <a:ext cx="7280275" cy="736099"/>
          </a:xfrm>
          <a:prstGeom prst="rect">
            <a:avLst/>
          </a:prstGeom>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marL="55563" algn="l">
              <a:spcBef>
                <a:spcPct val="50000"/>
              </a:spcBef>
            </a:pPr>
            <a:r>
              <a:rPr lang="en-US" sz="2100" dirty="0"/>
              <a:t>To be issued as fixed annuities in the United States, EIAs and MVA annuities must meet certain regulatory requirements. </a:t>
            </a:r>
          </a:p>
        </p:txBody>
      </p:sp>
      <p:sp>
        <p:nvSpPr>
          <p:cNvPr id="3" name="Slide Number Placeholder 2"/>
          <p:cNvSpPr>
            <a:spLocks noGrp="1"/>
          </p:cNvSpPr>
          <p:nvPr>
            <p:ph type="sldNum" sz="quarter" idx="12"/>
          </p:nvPr>
        </p:nvSpPr>
        <p:spPr/>
        <p:txBody>
          <a:bodyPr/>
          <a:lstStyle/>
          <a:p>
            <a:fld id="{3E68A1C1-E094-4A46-99D4-521E658837E2}" type="slidenum">
              <a:rPr lang="en-US" smtClean="0"/>
              <a:t>22</a:t>
            </a:fld>
            <a:endParaRPr lang="en-US"/>
          </a:p>
        </p:txBody>
      </p:sp>
    </p:spTree>
    <p:extLst>
      <p:ext uri="{BB962C8B-B14F-4D97-AF65-F5344CB8AC3E}">
        <p14:creationId xmlns:p14="http://schemas.microsoft.com/office/powerpoint/2010/main" val="917635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fade">
                                      <p:cBhvr>
                                        <p:cTn id="7" dur="1000"/>
                                        <p:tgtEl>
                                          <p:spTgt spid="14339"/>
                                        </p:tgtEl>
                                      </p:cBhvr>
                                    </p:animEffect>
                                    <p:anim calcmode="lin" valueType="num">
                                      <p:cBhvr>
                                        <p:cTn id="8" dur="1000" fill="hold"/>
                                        <p:tgtEl>
                                          <p:spTgt spid="14339"/>
                                        </p:tgtEl>
                                        <p:attrNameLst>
                                          <p:attrName>ppt_x</p:attrName>
                                        </p:attrNameLst>
                                      </p:cBhvr>
                                      <p:tavLst>
                                        <p:tav tm="0">
                                          <p:val>
                                            <p:strVal val="#ppt_x"/>
                                          </p:val>
                                        </p:tav>
                                        <p:tav tm="100000">
                                          <p:val>
                                            <p:strVal val="#ppt_x"/>
                                          </p:val>
                                        </p:tav>
                                      </p:tavLst>
                                    </p:anim>
                                    <p:anim calcmode="lin" valueType="num">
                                      <p:cBhvr>
                                        <p:cTn id="9" dur="1000" fill="hold"/>
                                        <p:tgtEl>
                                          <p:spTgt spid="143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4092"/>
                                        </p:tgtEl>
                                        <p:attrNameLst>
                                          <p:attrName>style.visibility</p:attrName>
                                        </p:attrNameLst>
                                      </p:cBhvr>
                                      <p:to>
                                        <p:strVal val="visible"/>
                                      </p:to>
                                    </p:set>
                                    <p:animEffect transition="in" filter="fade">
                                      <p:cBhvr>
                                        <p:cTn id="14" dur="1000"/>
                                        <p:tgtEl>
                                          <p:spTgt spid="174092"/>
                                        </p:tgtEl>
                                      </p:cBhvr>
                                    </p:animEffect>
                                    <p:anim calcmode="lin" valueType="num">
                                      <p:cBhvr>
                                        <p:cTn id="15" dur="1000" fill="hold"/>
                                        <p:tgtEl>
                                          <p:spTgt spid="174092"/>
                                        </p:tgtEl>
                                        <p:attrNameLst>
                                          <p:attrName>ppt_x</p:attrName>
                                        </p:attrNameLst>
                                      </p:cBhvr>
                                      <p:tavLst>
                                        <p:tav tm="0">
                                          <p:val>
                                            <p:strVal val="#ppt_x"/>
                                          </p:val>
                                        </p:tav>
                                        <p:tav tm="100000">
                                          <p:val>
                                            <p:strVal val="#ppt_x"/>
                                          </p:val>
                                        </p:tav>
                                      </p:tavLst>
                                    </p:anim>
                                    <p:anim calcmode="lin" valueType="num">
                                      <p:cBhvr>
                                        <p:cTn id="16" dur="1000" fill="hold"/>
                                        <p:tgtEl>
                                          <p:spTgt spid="17409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341"/>
                                        </p:tgtEl>
                                        <p:attrNameLst>
                                          <p:attrName>style.visibility</p:attrName>
                                        </p:attrNameLst>
                                      </p:cBhvr>
                                      <p:to>
                                        <p:strVal val="visible"/>
                                      </p:to>
                                    </p:set>
                                    <p:animEffect transition="in" filter="fade">
                                      <p:cBhvr>
                                        <p:cTn id="21" dur="1000"/>
                                        <p:tgtEl>
                                          <p:spTgt spid="14341"/>
                                        </p:tgtEl>
                                      </p:cBhvr>
                                    </p:animEffect>
                                    <p:anim calcmode="lin" valueType="num">
                                      <p:cBhvr>
                                        <p:cTn id="22" dur="1000" fill="hold"/>
                                        <p:tgtEl>
                                          <p:spTgt spid="14341"/>
                                        </p:tgtEl>
                                        <p:attrNameLst>
                                          <p:attrName>ppt_x</p:attrName>
                                        </p:attrNameLst>
                                      </p:cBhvr>
                                      <p:tavLst>
                                        <p:tav tm="0">
                                          <p:val>
                                            <p:strVal val="#ppt_x"/>
                                          </p:val>
                                        </p:tav>
                                        <p:tav tm="100000">
                                          <p:val>
                                            <p:strVal val="#ppt_x"/>
                                          </p:val>
                                        </p:tav>
                                      </p:tavLst>
                                    </p:anim>
                                    <p:anim calcmode="lin" valueType="num">
                                      <p:cBhvr>
                                        <p:cTn id="23" dur="1000" fill="hold"/>
                                        <p:tgtEl>
                                          <p:spTgt spid="143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74092" grpId="0"/>
      <p:bldP spid="143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9"/>
          <p:cNvSpPr>
            <a:spLocks noChangeArrowheads="1"/>
          </p:cNvSpPr>
          <p:nvPr/>
        </p:nvSpPr>
        <p:spPr bwMode="auto">
          <a:xfrm>
            <a:off x="609600" y="7620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Types of Annuity Contracts</a:t>
            </a:r>
          </a:p>
        </p:txBody>
      </p:sp>
      <p:sp>
        <p:nvSpPr>
          <p:cNvPr id="15363" name="Rectangle 10"/>
          <p:cNvSpPr>
            <a:spLocks noChangeArrowheads="1"/>
          </p:cNvSpPr>
          <p:nvPr/>
        </p:nvSpPr>
        <p:spPr bwMode="auto">
          <a:xfrm>
            <a:off x="933450" y="1752600"/>
            <a:ext cx="7296150" cy="1382430"/>
          </a:xfrm>
          <a:prstGeom prst="rect">
            <a:avLst/>
          </a:prstGeom>
          <a:ln/>
          <a:extLst/>
        </p:spPr>
        <p:style>
          <a:lnRef idx="1">
            <a:schemeClr val="accent3"/>
          </a:lnRef>
          <a:fillRef idx="2">
            <a:schemeClr val="accent3"/>
          </a:fillRef>
          <a:effectRef idx="1">
            <a:schemeClr val="accent3"/>
          </a:effectRef>
          <a:fontRef idx="minor">
            <a:schemeClr val="dk1"/>
          </a:fontRef>
        </p:style>
        <p:txBody>
          <a:bodyPr lIns="90488" tIns="44450" rIns="90488" bIns="44450">
            <a:spAutoFit/>
          </a:bodyPr>
          <a:lstStyle/>
          <a:p>
            <a:pPr marL="55563" algn="l">
              <a:spcBef>
                <a:spcPct val="50000"/>
              </a:spcBef>
            </a:pPr>
            <a:r>
              <a:rPr lang="en-US" sz="2100" b="1" dirty="0">
                <a:solidFill>
                  <a:schemeClr val="tx1"/>
                </a:solidFill>
              </a:rPr>
              <a:t>V</a:t>
            </a:r>
            <a:r>
              <a:rPr lang="en-US" sz="2100" b="1" dirty="0" smtClean="0">
                <a:solidFill>
                  <a:schemeClr val="tx1"/>
                </a:solidFill>
              </a:rPr>
              <a:t>ariable </a:t>
            </a:r>
            <a:r>
              <a:rPr lang="en-US" sz="2100" b="1" dirty="0">
                <a:solidFill>
                  <a:schemeClr val="tx1"/>
                </a:solidFill>
              </a:rPr>
              <a:t>annuity</a:t>
            </a:r>
            <a:r>
              <a:rPr lang="en-US" sz="2100" dirty="0">
                <a:solidFill>
                  <a:schemeClr val="tx1"/>
                </a:solidFill>
              </a:rPr>
              <a:t>: </a:t>
            </a:r>
            <a:r>
              <a:rPr lang="en-US" sz="2100" dirty="0"/>
              <a:t>an annuity under which the amount of the accumulation value and the amount of the periodic income payments fluctuate in accordance with the performance of one or more specified investment funds</a:t>
            </a:r>
          </a:p>
        </p:txBody>
      </p:sp>
      <p:sp>
        <p:nvSpPr>
          <p:cNvPr id="180235" name="Rectangle 11"/>
          <p:cNvSpPr>
            <a:spLocks noChangeArrowheads="1"/>
          </p:cNvSpPr>
          <p:nvPr/>
        </p:nvSpPr>
        <p:spPr bwMode="auto">
          <a:xfrm>
            <a:off x="952500" y="3616939"/>
            <a:ext cx="7258050" cy="262661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smtClean="0"/>
              <a:t>The insurer makes no guarantees regarding the principal, interest rate, or the amount of periodic income payments. </a:t>
            </a:r>
          </a:p>
          <a:p>
            <a:pPr marL="55563" algn="l">
              <a:spcBef>
                <a:spcPct val="50000"/>
              </a:spcBef>
              <a:defRPr/>
            </a:pPr>
            <a:r>
              <a:rPr lang="en-US" sz="2100" dirty="0" smtClean="0">
                <a:solidFill>
                  <a:srgbClr val="660033"/>
                </a:solidFill>
              </a:rPr>
              <a:t>The contract owner rather than the insurer bears all the investment risk for a variable annuity.</a:t>
            </a:r>
          </a:p>
          <a:p>
            <a:pPr marL="55563" algn="l">
              <a:spcBef>
                <a:spcPct val="35000"/>
              </a:spcBef>
              <a:defRPr/>
            </a:pPr>
            <a:r>
              <a:rPr lang="en-US" sz="2100" dirty="0" smtClean="0"/>
              <a:t>Because of this investment risk transfer, U.S. federal laws treat variable annuities as securities that must comply with federal securities laws.</a:t>
            </a:r>
          </a:p>
        </p:txBody>
      </p:sp>
      <p:sp>
        <p:nvSpPr>
          <p:cNvPr id="3" name="Slide Number Placeholder 2"/>
          <p:cNvSpPr>
            <a:spLocks noGrp="1"/>
          </p:cNvSpPr>
          <p:nvPr>
            <p:ph type="sldNum" sz="quarter" idx="12"/>
          </p:nvPr>
        </p:nvSpPr>
        <p:spPr/>
        <p:txBody>
          <a:bodyPr/>
          <a:lstStyle/>
          <a:p>
            <a:fld id="{3E68A1C1-E094-4A46-99D4-521E658837E2}" type="slidenum">
              <a:rPr lang="en-US" smtClean="0"/>
              <a:t>23</a:t>
            </a:fld>
            <a:endParaRPr lang="en-US"/>
          </a:p>
        </p:txBody>
      </p:sp>
    </p:spTree>
    <p:extLst>
      <p:ext uri="{BB962C8B-B14F-4D97-AF65-F5344CB8AC3E}">
        <p14:creationId xmlns:p14="http://schemas.microsoft.com/office/powerpoint/2010/main" val="1036280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000" b="1" dirty="0">
                <a:solidFill>
                  <a:schemeClr val="accent1">
                    <a:tint val="88000"/>
                    <a:satMod val="150000"/>
                  </a:schemeClr>
                </a:solidFill>
                <a:effectLst>
                  <a:outerShdw blurRad="53975" dist="22860" dir="5400000" algn="tl" rotWithShape="0">
                    <a:srgbClr val="000000">
                      <a:alpha val="55000"/>
                    </a:srgbClr>
                  </a:outerShdw>
                </a:effectLst>
              </a:rPr>
              <a:t>Variable Annuity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365" y="1676400"/>
            <a:ext cx="8495270" cy="4495800"/>
          </a:xfrm>
        </p:spPr>
      </p:pic>
      <p:sp>
        <p:nvSpPr>
          <p:cNvPr id="5" name="Slide Number Placeholder 4"/>
          <p:cNvSpPr>
            <a:spLocks noGrp="1"/>
          </p:cNvSpPr>
          <p:nvPr>
            <p:ph type="sldNum" sz="quarter" idx="12"/>
          </p:nvPr>
        </p:nvSpPr>
        <p:spPr/>
        <p:txBody>
          <a:bodyPr/>
          <a:lstStyle/>
          <a:p>
            <a:fld id="{3E68A1C1-E094-4A46-99D4-521E658837E2}" type="slidenum">
              <a:rPr lang="en-US" smtClean="0"/>
              <a:t>24</a:t>
            </a:fld>
            <a:endParaRPr lang="en-US"/>
          </a:p>
        </p:txBody>
      </p:sp>
    </p:spTree>
    <p:extLst>
      <p:ext uri="{BB962C8B-B14F-4D97-AF65-F5344CB8AC3E}">
        <p14:creationId xmlns:p14="http://schemas.microsoft.com/office/powerpoint/2010/main" val="32517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ChangeArrowheads="1"/>
          </p:cNvSpPr>
          <p:nvPr/>
        </p:nvSpPr>
        <p:spPr bwMode="auto">
          <a:xfrm>
            <a:off x="603250" y="9144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rPr>
              <a:t>Variable Annuity</a:t>
            </a:r>
          </a:p>
        </p:txBody>
      </p:sp>
      <p:sp>
        <p:nvSpPr>
          <p:cNvPr id="181258" name="Rectangle 10"/>
          <p:cNvSpPr>
            <a:spLocks noChangeArrowheads="1"/>
          </p:cNvSpPr>
          <p:nvPr/>
        </p:nvSpPr>
        <p:spPr bwMode="auto">
          <a:xfrm>
            <a:off x="895350" y="1668462"/>
            <a:ext cx="7296150" cy="233576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lnSpc>
                <a:spcPct val="95000"/>
              </a:lnSpc>
              <a:spcBef>
                <a:spcPct val="50000"/>
              </a:spcBef>
              <a:defRPr/>
            </a:pPr>
            <a:r>
              <a:rPr lang="en-US" sz="2100" dirty="0"/>
              <a:t>The mechanism that allows the transfer of risk from the insurer to the contract owner is the separate account, an investment account maintained separately from the insurer’s general account. </a:t>
            </a:r>
          </a:p>
          <a:p>
            <a:pPr marL="55563" algn="l">
              <a:lnSpc>
                <a:spcPct val="95000"/>
              </a:lnSpc>
              <a:spcBef>
                <a:spcPct val="30000"/>
              </a:spcBef>
              <a:defRPr/>
            </a:pPr>
            <a:r>
              <a:rPr lang="en-US" sz="2100" dirty="0"/>
              <a:t>The insurer deposits funds placed in variable products, including variable annuities, into the separate account. The contract owner then has the right to</a:t>
            </a:r>
          </a:p>
        </p:txBody>
      </p:sp>
      <p:sp>
        <p:nvSpPr>
          <p:cNvPr id="16388" name="Rectangle 11"/>
          <p:cNvSpPr>
            <a:spLocks noChangeArrowheads="1"/>
          </p:cNvSpPr>
          <p:nvPr/>
        </p:nvSpPr>
        <p:spPr bwMode="auto">
          <a:xfrm>
            <a:off x="877207" y="4267200"/>
            <a:ext cx="7296150" cy="1689437"/>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7662" indent="-342900" algn="l">
              <a:lnSpc>
                <a:spcPct val="90000"/>
              </a:lnSpc>
              <a:spcBef>
                <a:spcPct val="45000"/>
              </a:spcBef>
              <a:buClr>
                <a:srgbClr val="0070C0"/>
              </a:buClr>
              <a:buFont typeface="Wingdings" pitchFamily="2" charset="2"/>
              <a:buChar char="Ø"/>
              <a:tabLst>
                <a:tab pos="342900" algn="l"/>
              </a:tabLst>
            </a:pPr>
            <a:r>
              <a:rPr lang="en-US" sz="2100" dirty="0"/>
              <a:t>Select the subaccount(s)—the alternative investment funds within the insurer’s separate account—in which to invest premiums</a:t>
            </a:r>
          </a:p>
          <a:p>
            <a:pPr marL="347662" indent="-342900" algn="l">
              <a:lnSpc>
                <a:spcPct val="90000"/>
              </a:lnSpc>
              <a:spcBef>
                <a:spcPct val="45000"/>
              </a:spcBef>
              <a:buClr>
                <a:srgbClr val="0070C0"/>
              </a:buClr>
              <a:buFont typeface="Wingdings" pitchFamily="2" charset="2"/>
              <a:buChar char="Ø"/>
              <a:tabLst>
                <a:tab pos="342900" algn="l"/>
              </a:tabLst>
            </a:pPr>
            <a:r>
              <a:rPr lang="en-US" sz="2100" dirty="0"/>
              <a:t>Specify the percentage of each premium to be allocated to each subaccount</a:t>
            </a:r>
          </a:p>
        </p:txBody>
      </p:sp>
      <p:sp>
        <p:nvSpPr>
          <p:cNvPr id="3" name="Slide Number Placeholder 2"/>
          <p:cNvSpPr>
            <a:spLocks noGrp="1"/>
          </p:cNvSpPr>
          <p:nvPr>
            <p:ph type="sldNum" sz="quarter" idx="12"/>
          </p:nvPr>
        </p:nvSpPr>
        <p:spPr/>
        <p:txBody>
          <a:bodyPr/>
          <a:lstStyle/>
          <a:p>
            <a:fld id="{3E68A1C1-E094-4A46-99D4-521E658837E2}" type="slidenum">
              <a:rPr lang="en-US" smtClean="0"/>
              <a:t>25</a:t>
            </a:fld>
            <a:endParaRPr lang="en-US"/>
          </a:p>
        </p:txBody>
      </p:sp>
    </p:spTree>
    <p:extLst>
      <p:ext uri="{BB962C8B-B14F-4D97-AF65-F5344CB8AC3E}">
        <p14:creationId xmlns:p14="http://schemas.microsoft.com/office/powerpoint/2010/main" val="2708979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1000"/>
                                        <p:tgtEl>
                                          <p:spTgt spid="16388"/>
                                        </p:tgtEl>
                                      </p:cBhvr>
                                    </p:animEffect>
                                    <p:anim calcmode="lin" valueType="num">
                                      <p:cBhvr>
                                        <p:cTn id="8" dur="1000" fill="hold"/>
                                        <p:tgtEl>
                                          <p:spTgt spid="16388"/>
                                        </p:tgtEl>
                                        <p:attrNameLst>
                                          <p:attrName>ppt_x</p:attrName>
                                        </p:attrNameLst>
                                      </p:cBhvr>
                                      <p:tavLst>
                                        <p:tav tm="0">
                                          <p:val>
                                            <p:strVal val="#ppt_x"/>
                                          </p:val>
                                        </p:tav>
                                        <p:tav tm="100000">
                                          <p:val>
                                            <p:strVal val="#ppt_x"/>
                                          </p:val>
                                        </p:tav>
                                      </p:tavLst>
                                    </p:anim>
                                    <p:anim calcmode="lin" valueType="num">
                                      <p:cBhvr>
                                        <p:cTn id="9" dur="1000" fill="hold"/>
                                        <p:tgtEl>
                                          <p:spTgt spid="163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ChangeArrowheads="1"/>
          </p:cNvSpPr>
          <p:nvPr/>
        </p:nvSpPr>
        <p:spPr bwMode="auto">
          <a:xfrm>
            <a:off x="685800"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Variable Annuity</a:t>
            </a:r>
          </a:p>
        </p:txBody>
      </p:sp>
      <p:sp>
        <p:nvSpPr>
          <p:cNvPr id="17411" name="Rectangle 12"/>
          <p:cNvSpPr>
            <a:spLocks noChangeArrowheads="1"/>
          </p:cNvSpPr>
          <p:nvPr/>
        </p:nvSpPr>
        <p:spPr bwMode="auto">
          <a:xfrm>
            <a:off x="1066800" y="3679036"/>
            <a:ext cx="7277100" cy="1059264"/>
          </a:xfrm>
          <a:prstGeom prst="rect">
            <a:avLst/>
          </a:prstGeom>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marL="55563" algn="l">
              <a:spcBef>
                <a:spcPct val="50000"/>
              </a:spcBef>
            </a:pPr>
            <a:r>
              <a:rPr lang="en-US" sz="2100" dirty="0"/>
              <a:t>Contract owners usually can place a portion of premium payments in a </a:t>
            </a:r>
            <a:r>
              <a:rPr lang="en-US" sz="2100" b="1" dirty="0"/>
              <a:t>fixed subaccount</a:t>
            </a:r>
            <a:r>
              <a:rPr lang="en-US" sz="2100" dirty="0"/>
              <a:t>, which guarantees payment of a fixed rate of interest for a specified period of time</a:t>
            </a:r>
            <a:r>
              <a:rPr lang="en-US" sz="2100" dirty="0" smtClean="0"/>
              <a:t>.</a:t>
            </a:r>
            <a:endParaRPr lang="en-US" sz="2100" dirty="0"/>
          </a:p>
        </p:txBody>
      </p:sp>
      <p:sp>
        <p:nvSpPr>
          <p:cNvPr id="182285" name="Rectangle 13"/>
          <p:cNvSpPr>
            <a:spLocks noChangeArrowheads="1"/>
          </p:cNvSpPr>
          <p:nvPr/>
        </p:nvSpPr>
        <p:spPr bwMode="auto">
          <a:xfrm>
            <a:off x="1066800" y="5064125"/>
            <a:ext cx="7296150" cy="105926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a:solidFill>
                  <a:srgbClr val="002060"/>
                </a:solidFill>
              </a:rPr>
              <a:t>Unlike money invested in variable subaccounts, money invested in a fixed subaccount is held in the insurer’s general account.</a:t>
            </a:r>
          </a:p>
        </p:txBody>
      </p:sp>
      <p:sp>
        <p:nvSpPr>
          <p:cNvPr id="17413" name="Rectangle 14"/>
          <p:cNvSpPr>
            <a:spLocks noChangeArrowheads="1"/>
          </p:cNvSpPr>
          <p:nvPr/>
        </p:nvSpPr>
        <p:spPr bwMode="auto">
          <a:xfrm>
            <a:off x="804863" y="1691038"/>
            <a:ext cx="7296150" cy="1834861"/>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457200" indent="-401638" algn="l">
              <a:lnSpc>
                <a:spcPct val="90000"/>
              </a:lnSpc>
              <a:spcBef>
                <a:spcPct val="45000"/>
              </a:spcBef>
              <a:buClr>
                <a:srgbClr val="0070C0"/>
              </a:buClr>
              <a:buFont typeface="Wingdings" pitchFamily="2" charset="2"/>
              <a:buChar char="Ø"/>
              <a:tabLst>
                <a:tab pos="406400" algn="l"/>
              </a:tabLst>
            </a:pPr>
            <a:r>
              <a:rPr lang="en-US" sz="2100" dirty="0"/>
              <a:t>Transfer money among subaccounts</a:t>
            </a:r>
            <a:endParaRPr lang="en-US" sz="2100" b="1" dirty="0"/>
          </a:p>
          <a:p>
            <a:pPr marL="457200" indent="-401638" algn="l">
              <a:lnSpc>
                <a:spcPct val="90000"/>
              </a:lnSpc>
              <a:spcBef>
                <a:spcPct val="45000"/>
              </a:spcBef>
              <a:buClr>
                <a:srgbClr val="0070C0"/>
              </a:buClr>
              <a:buFont typeface="Wingdings" pitchFamily="2" charset="2"/>
              <a:buChar char="Ø"/>
              <a:tabLst>
                <a:tab pos="406400" algn="l"/>
              </a:tabLst>
            </a:pPr>
            <a:r>
              <a:rPr lang="en-US" sz="2100" dirty="0"/>
              <a:t>Change the percentage of money allocated to specific subaccounts</a:t>
            </a:r>
          </a:p>
          <a:p>
            <a:pPr marL="457200" indent="-401638" algn="l">
              <a:lnSpc>
                <a:spcPct val="90000"/>
              </a:lnSpc>
              <a:spcBef>
                <a:spcPct val="45000"/>
              </a:spcBef>
              <a:buClr>
                <a:srgbClr val="0070C0"/>
              </a:buClr>
              <a:buFont typeface="Wingdings" pitchFamily="2" charset="2"/>
              <a:buChar char="Ø"/>
              <a:tabLst>
                <a:tab pos="406400" algn="l"/>
              </a:tabLst>
            </a:pPr>
            <a:r>
              <a:rPr lang="en-US" sz="2100" dirty="0"/>
              <a:t>Change the subaccount in which future premiums are </a:t>
            </a:r>
            <a:r>
              <a:rPr lang="en-US" sz="2100" dirty="0" smtClean="0"/>
              <a:t>invested</a:t>
            </a:r>
          </a:p>
        </p:txBody>
      </p:sp>
      <p:sp>
        <p:nvSpPr>
          <p:cNvPr id="3" name="Slide Number Placeholder 2"/>
          <p:cNvSpPr>
            <a:spLocks noGrp="1"/>
          </p:cNvSpPr>
          <p:nvPr>
            <p:ph type="sldNum" sz="quarter" idx="12"/>
          </p:nvPr>
        </p:nvSpPr>
        <p:spPr/>
        <p:txBody>
          <a:bodyPr/>
          <a:lstStyle/>
          <a:p>
            <a:fld id="{3E68A1C1-E094-4A46-99D4-521E658837E2}" type="slidenum">
              <a:rPr lang="en-US" smtClean="0"/>
              <a:t>26</a:t>
            </a:fld>
            <a:endParaRPr lang="en-US"/>
          </a:p>
        </p:txBody>
      </p:sp>
    </p:spTree>
    <p:extLst>
      <p:ext uri="{BB962C8B-B14F-4D97-AF65-F5344CB8AC3E}">
        <p14:creationId xmlns:p14="http://schemas.microsoft.com/office/powerpoint/2010/main" val="39497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fade">
                                      <p:cBhvr>
                                        <p:cTn id="7" dur="1000"/>
                                        <p:tgtEl>
                                          <p:spTgt spid="17413"/>
                                        </p:tgtEl>
                                      </p:cBhvr>
                                    </p:animEffect>
                                    <p:anim calcmode="lin" valueType="num">
                                      <p:cBhvr>
                                        <p:cTn id="8" dur="1000" fill="hold"/>
                                        <p:tgtEl>
                                          <p:spTgt spid="17413"/>
                                        </p:tgtEl>
                                        <p:attrNameLst>
                                          <p:attrName>ppt_x</p:attrName>
                                        </p:attrNameLst>
                                      </p:cBhvr>
                                      <p:tavLst>
                                        <p:tav tm="0">
                                          <p:val>
                                            <p:strVal val="#ppt_x"/>
                                          </p:val>
                                        </p:tav>
                                        <p:tav tm="100000">
                                          <p:val>
                                            <p:strVal val="#ppt_x"/>
                                          </p:val>
                                        </p:tav>
                                      </p:tavLst>
                                    </p:anim>
                                    <p:anim calcmode="lin" valueType="num">
                                      <p:cBhvr>
                                        <p:cTn id="9" dur="1000" fill="hold"/>
                                        <p:tgtEl>
                                          <p:spTgt spid="174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411"/>
                                        </p:tgtEl>
                                        <p:attrNameLst>
                                          <p:attrName>style.visibility</p:attrName>
                                        </p:attrNameLst>
                                      </p:cBhvr>
                                      <p:to>
                                        <p:strVal val="visible"/>
                                      </p:to>
                                    </p:set>
                                    <p:animEffect transition="in" filter="fade">
                                      <p:cBhvr>
                                        <p:cTn id="14" dur="1000"/>
                                        <p:tgtEl>
                                          <p:spTgt spid="17411"/>
                                        </p:tgtEl>
                                      </p:cBhvr>
                                    </p:animEffect>
                                    <p:anim calcmode="lin" valueType="num">
                                      <p:cBhvr>
                                        <p:cTn id="15" dur="1000" fill="hold"/>
                                        <p:tgtEl>
                                          <p:spTgt spid="17411"/>
                                        </p:tgtEl>
                                        <p:attrNameLst>
                                          <p:attrName>ppt_x</p:attrName>
                                        </p:attrNameLst>
                                      </p:cBhvr>
                                      <p:tavLst>
                                        <p:tav tm="0">
                                          <p:val>
                                            <p:strVal val="#ppt_x"/>
                                          </p:val>
                                        </p:tav>
                                        <p:tav tm="100000">
                                          <p:val>
                                            <p:strVal val="#ppt_x"/>
                                          </p:val>
                                        </p:tav>
                                      </p:tavLst>
                                    </p:anim>
                                    <p:anim calcmode="lin" valueType="num">
                                      <p:cBhvr>
                                        <p:cTn id="16" dur="1000" fill="hold"/>
                                        <p:tgtEl>
                                          <p:spTgt spid="174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2285"/>
                                        </p:tgtEl>
                                        <p:attrNameLst>
                                          <p:attrName>style.visibility</p:attrName>
                                        </p:attrNameLst>
                                      </p:cBhvr>
                                      <p:to>
                                        <p:strVal val="visible"/>
                                      </p:to>
                                    </p:set>
                                    <p:animEffect transition="in" filter="fade">
                                      <p:cBhvr>
                                        <p:cTn id="21" dur="1000"/>
                                        <p:tgtEl>
                                          <p:spTgt spid="182285"/>
                                        </p:tgtEl>
                                      </p:cBhvr>
                                    </p:animEffect>
                                    <p:anim calcmode="lin" valueType="num">
                                      <p:cBhvr>
                                        <p:cTn id="22" dur="1000" fill="hold"/>
                                        <p:tgtEl>
                                          <p:spTgt spid="182285"/>
                                        </p:tgtEl>
                                        <p:attrNameLst>
                                          <p:attrName>ppt_x</p:attrName>
                                        </p:attrNameLst>
                                      </p:cBhvr>
                                      <p:tavLst>
                                        <p:tav tm="0">
                                          <p:val>
                                            <p:strVal val="#ppt_x"/>
                                          </p:val>
                                        </p:tav>
                                        <p:tav tm="100000">
                                          <p:val>
                                            <p:strVal val="#ppt_x"/>
                                          </p:val>
                                        </p:tav>
                                      </p:tavLst>
                                    </p:anim>
                                    <p:anim calcmode="lin" valueType="num">
                                      <p:cBhvr>
                                        <p:cTn id="23" dur="1000" fill="hold"/>
                                        <p:tgtEl>
                                          <p:spTgt spid="1822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nimBg="1"/>
      <p:bldP spid="182285" grpId="0"/>
      <p:bldP spid="174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2"/>
          <p:cNvSpPr>
            <a:spLocks noChangeArrowheads="1"/>
          </p:cNvSpPr>
          <p:nvPr/>
        </p:nvSpPr>
        <p:spPr bwMode="auto">
          <a:xfrm>
            <a:off x="609600" y="9144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Variable Annuity</a:t>
            </a:r>
          </a:p>
        </p:txBody>
      </p:sp>
      <p:sp>
        <p:nvSpPr>
          <p:cNvPr id="183309" name="Rectangle 13"/>
          <p:cNvSpPr>
            <a:spLocks noChangeArrowheads="1"/>
          </p:cNvSpPr>
          <p:nvPr/>
        </p:nvSpPr>
        <p:spPr bwMode="auto">
          <a:xfrm>
            <a:off x="914400" y="1787525"/>
            <a:ext cx="7296150" cy="105926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defRPr/>
            </a:pPr>
            <a:r>
              <a:rPr lang="en-US" sz="2100" dirty="0">
                <a:solidFill>
                  <a:srgbClr val="002060"/>
                </a:solidFill>
              </a:rPr>
              <a:t>At the beginning of the payout period, the variable annuity contract owner typically has the option of receiving periodic income payments that:</a:t>
            </a:r>
          </a:p>
        </p:txBody>
      </p:sp>
      <p:sp>
        <p:nvSpPr>
          <p:cNvPr id="18436" name="Rectangle 14"/>
          <p:cNvSpPr>
            <a:spLocks noChangeArrowheads="1"/>
          </p:cNvSpPr>
          <p:nvPr/>
        </p:nvSpPr>
        <p:spPr bwMode="auto">
          <a:xfrm>
            <a:off x="938213" y="3121025"/>
            <a:ext cx="7219950" cy="2642775"/>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406400" indent="-350838" algn="l">
              <a:spcBef>
                <a:spcPct val="45000"/>
              </a:spcBef>
              <a:buClr>
                <a:srgbClr val="0070C0"/>
              </a:buClr>
              <a:buFont typeface="Wingdings" pitchFamily="2" charset="2"/>
              <a:buChar char="Ø"/>
            </a:pPr>
            <a:r>
              <a:rPr lang="en-US" sz="2100" dirty="0"/>
              <a:t>Are fixed in amount from a fixed subaccount</a:t>
            </a:r>
          </a:p>
          <a:p>
            <a:pPr marL="406400" indent="-350838" algn="l">
              <a:spcBef>
                <a:spcPct val="45000"/>
              </a:spcBef>
              <a:buClr>
                <a:srgbClr val="0070C0"/>
              </a:buClr>
              <a:buFont typeface="Wingdings" pitchFamily="2" charset="2"/>
              <a:buChar char="Ø"/>
            </a:pPr>
            <a:r>
              <a:rPr lang="en-US" sz="2100" dirty="0"/>
              <a:t>Fluctuate to directly reflect the investment experience of specified variable subaccounts</a:t>
            </a:r>
          </a:p>
          <a:p>
            <a:pPr marL="406400" indent="-350838" algn="l">
              <a:spcBef>
                <a:spcPct val="45000"/>
              </a:spcBef>
              <a:buClr>
                <a:srgbClr val="0070C0"/>
              </a:buClr>
              <a:buFont typeface="Wingdings" pitchFamily="2" charset="2"/>
              <a:buChar char="Ø"/>
            </a:pPr>
            <a:r>
              <a:rPr lang="en-US" sz="2100" dirty="0"/>
              <a:t>Are based on the results of some combination of fixed and variable subaccounts, so that a portion of the periodic income payments would be stable and another portion would fluctuate</a:t>
            </a:r>
            <a:endParaRPr lang="en-US" sz="2100" b="1" dirty="0"/>
          </a:p>
        </p:txBody>
      </p:sp>
      <p:sp>
        <p:nvSpPr>
          <p:cNvPr id="3" name="Slide Number Placeholder 2"/>
          <p:cNvSpPr>
            <a:spLocks noGrp="1"/>
          </p:cNvSpPr>
          <p:nvPr>
            <p:ph type="sldNum" sz="quarter" idx="12"/>
          </p:nvPr>
        </p:nvSpPr>
        <p:spPr/>
        <p:txBody>
          <a:bodyPr/>
          <a:lstStyle/>
          <a:p>
            <a:fld id="{3E68A1C1-E094-4A46-99D4-521E658837E2}" type="slidenum">
              <a:rPr lang="en-US" smtClean="0"/>
              <a:t>27</a:t>
            </a:fld>
            <a:endParaRPr lang="en-US"/>
          </a:p>
        </p:txBody>
      </p:sp>
    </p:spTree>
    <p:extLst>
      <p:ext uri="{BB962C8B-B14F-4D97-AF65-F5344CB8AC3E}">
        <p14:creationId xmlns:p14="http://schemas.microsoft.com/office/powerpoint/2010/main" val="2313302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3309"/>
                                        </p:tgtEl>
                                        <p:attrNameLst>
                                          <p:attrName>style.visibility</p:attrName>
                                        </p:attrNameLst>
                                      </p:cBhvr>
                                      <p:to>
                                        <p:strVal val="visible"/>
                                      </p:to>
                                    </p:set>
                                    <p:animEffect transition="in" filter="fade">
                                      <p:cBhvr>
                                        <p:cTn id="7" dur="1000"/>
                                        <p:tgtEl>
                                          <p:spTgt spid="183309"/>
                                        </p:tgtEl>
                                      </p:cBhvr>
                                    </p:animEffect>
                                    <p:anim calcmode="lin" valueType="num">
                                      <p:cBhvr>
                                        <p:cTn id="8" dur="1000" fill="hold"/>
                                        <p:tgtEl>
                                          <p:spTgt spid="183309"/>
                                        </p:tgtEl>
                                        <p:attrNameLst>
                                          <p:attrName>ppt_x</p:attrName>
                                        </p:attrNameLst>
                                      </p:cBhvr>
                                      <p:tavLst>
                                        <p:tav tm="0">
                                          <p:val>
                                            <p:strVal val="#ppt_x"/>
                                          </p:val>
                                        </p:tav>
                                        <p:tav tm="100000">
                                          <p:val>
                                            <p:strVal val="#ppt_x"/>
                                          </p:val>
                                        </p:tav>
                                      </p:tavLst>
                                    </p:anim>
                                    <p:anim calcmode="lin" valueType="num">
                                      <p:cBhvr>
                                        <p:cTn id="9" dur="1000" fill="hold"/>
                                        <p:tgtEl>
                                          <p:spTgt spid="18330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436"/>
                                        </p:tgtEl>
                                        <p:attrNameLst>
                                          <p:attrName>style.visibility</p:attrName>
                                        </p:attrNameLst>
                                      </p:cBhvr>
                                      <p:to>
                                        <p:strVal val="visible"/>
                                      </p:to>
                                    </p:set>
                                    <p:animEffect transition="in" filter="fade">
                                      <p:cBhvr>
                                        <p:cTn id="14" dur="1000"/>
                                        <p:tgtEl>
                                          <p:spTgt spid="18436"/>
                                        </p:tgtEl>
                                      </p:cBhvr>
                                    </p:animEffect>
                                    <p:anim calcmode="lin" valueType="num">
                                      <p:cBhvr>
                                        <p:cTn id="15" dur="1000" fill="hold"/>
                                        <p:tgtEl>
                                          <p:spTgt spid="18436"/>
                                        </p:tgtEl>
                                        <p:attrNameLst>
                                          <p:attrName>ppt_x</p:attrName>
                                        </p:attrNameLst>
                                      </p:cBhvr>
                                      <p:tavLst>
                                        <p:tav tm="0">
                                          <p:val>
                                            <p:strVal val="#ppt_x"/>
                                          </p:val>
                                        </p:tav>
                                        <p:tav tm="100000">
                                          <p:val>
                                            <p:strVal val="#ppt_x"/>
                                          </p:val>
                                        </p:tav>
                                      </p:tavLst>
                                    </p:anim>
                                    <p:anim calcmode="lin" valueType="num">
                                      <p:cBhvr>
                                        <p:cTn id="16" dur="1000" fill="hold"/>
                                        <p:tgtEl>
                                          <p:spTgt spid="184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9" grpId="0"/>
      <p:bldP spid="184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229600" cy="475488"/>
          </a:xfrm>
        </p:spPr>
        <p:txBody>
          <a:bodyPr>
            <a:normAutofit fontScale="90000"/>
          </a:bodyPr>
          <a:lstStyle/>
          <a:p>
            <a:pPr algn="ctr">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rPr>
              <a:t>New Business </a:t>
            </a:r>
            <a:r>
              <a:rPr lang="en-US" sz="3000" b="1" dirty="0" smtClean="0">
                <a:solidFill>
                  <a:schemeClr val="accent1">
                    <a:tint val="88000"/>
                    <a:satMod val="150000"/>
                  </a:schemeClr>
                </a:solidFill>
                <a:effectLst>
                  <a:outerShdw blurRad="53975" dist="22860" dir="5400000" algn="tl" rotWithShape="0">
                    <a:srgbClr val="000000">
                      <a:alpha val="55000"/>
                    </a:srgbClr>
                  </a:outerShdw>
                </a:effectLst>
              </a:rPr>
              <a:t>Flow</a:t>
            </a:r>
            <a:endParaRPr lang="en-US" sz="3000" b="1" dirty="0">
              <a:solidFill>
                <a:schemeClr val="accent1">
                  <a:tint val="88000"/>
                  <a:satMod val="150000"/>
                </a:schemeClr>
              </a:solidFill>
              <a:effectLst>
                <a:outerShdw blurRad="53975" dist="22860" dir="5400000" algn="tl" rotWithShape="0">
                  <a:srgbClr val="000000">
                    <a:alpha val="55000"/>
                  </a:srgbClr>
                </a:outerShdw>
              </a:effectLs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219200"/>
            <a:ext cx="5365271" cy="5379243"/>
          </a:xfrm>
          <a:ln>
            <a:solidFill>
              <a:srgbClr val="002060"/>
            </a:solidFill>
          </a:ln>
          <a:effectLst>
            <a:outerShdw blurRad="50800" dist="50800" dir="5400000" algn="ctr" rotWithShape="0">
              <a:srgbClr val="00B0F0"/>
            </a:outerShdw>
          </a:effectLst>
        </p:spPr>
      </p:pic>
      <p:sp>
        <p:nvSpPr>
          <p:cNvPr id="4" name="Slide Number Placeholder 3"/>
          <p:cNvSpPr>
            <a:spLocks noGrp="1"/>
          </p:cNvSpPr>
          <p:nvPr>
            <p:ph type="sldNum" sz="quarter" idx="12"/>
          </p:nvPr>
        </p:nvSpPr>
        <p:spPr/>
        <p:txBody>
          <a:bodyPr/>
          <a:lstStyle/>
          <a:p>
            <a:fld id="{3E68A1C1-E094-4A46-99D4-521E658837E2}" type="slidenum">
              <a:rPr lang="en-US" smtClean="0"/>
              <a:t>28</a:t>
            </a:fld>
            <a:endParaRPr lang="en-US"/>
          </a:p>
        </p:txBody>
      </p:sp>
    </p:spTree>
    <p:extLst>
      <p:ext uri="{BB962C8B-B14F-4D97-AF65-F5344CB8AC3E}">
        <p14:creationId xmlns:p14="http://schemas.microsoft.com/office/powerpoint/2010/main" val="380075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27888"/>
          </a:xfrm>
        </p:spPr>
        <p:txBody>
          <a:bodyPr>
            <a:normAutofit/>
          </a:bodyPr>
          <a:lstStyle/>
          <a:p>
            <a:pPr algn="ctr">
              <a:buClr>
                <a:schemeClr val="accent1"/>
              </a:buClr>
              <a:buSzPct val="80000"/>
            </a:pPr>
            <a:r>
              <a:rPr lang="en-US" sz="3000" b="1" dirty="0" smtClean="0">
                <a:solidFill>
                  <a:schemeClr val="accent1">
                    <a:tint val="88000"/>
                    <a:satMod val="150000"/>
                  </a:schemeClr>
                </a:solidFill>
                <a:effectLst>
                  <a:outerShdw blurRad="53975" dist="22860" dir="5400000" algn="tl" rotWithShape="0">
                    <a:srgbClr val="000000">
                      <a:alpha val="55000"/>
                    </a:srgbClr>
                  </a:outerShdw>
                </a:effectLst>
              </a:rPr>
              <a:t>Annuity - Policy </a:t>
            </a:r>
            <a:r>
              <a:rPr lang="en-US" sz="3000" b="1" dirty="0">
                <a:solidFill>
                  <a:schemeClr val="accent1">
                    <a:tint val="88000"/>
                    <a:satMod val="150000"/>
                  </a:schemeClr>
                </a:solidFill>
                <a:effectLst>
                  <a:outerShdw blurRad="53975" dist="22860" dir="5400000" algn="tl" rotWithShape="0">
                    <a:srgbClr val="000000">
                      <a:alpha val="55000"/>
                    </a:srgbClr>
                  </a:outerShdw>
                </a:effectLst>
              </a:rPr>
              <a:t>Life Cycle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759" y="1524000"/>
            <a:ext cx="7624481" cy="4800600"/>
          </a:xfrm>
        </p:spPr>
      </p:pic>
      <p:sp>
        <p:nvSpPr>
          <p:cNvPr id="5" name="Slide Number Placeholder 4"/>
          <p:cNvSpPr>
            <a:spLocks noGrp="1"/>
          </p:cNvSpPr>
          <p:nvPr>
            <p:ph type="sldNum" sz="quarter" idx="12"/>
          </p:nvPr>
        </p:nvSpPr>
        <p:spPr/>
        <p:txBody>
          <a:bodyPr/>
          <a:lstStyle/>
          <a:p>
            <a:fld id="{3E68A1C1-E094-4A46-99D4-521E658837E2}" type="slidenum">
              <a:rPr lang="en-US" smtClean="0"/>
              <a:t>29</a:t>
            </a:fld>
            <a:endParaRPr lang="en-US"/>
          </a:p>
        </p:txBody>
      </p:sp>
    </p:spTree>
    <p:extLst>
      <p:ext uri="{BB962C8B-B14F-4D97-AF65-F5344CB8AC3E}">
        <p14:creationId xmlns:p14="http://schemas.microsoft.com/office/powerpoint/2010/main" val="3401383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758952"/>
            <a:ext cx="8183880" cy="5741180"/>
          </a:xfrm>
        </p:spPr>
        <p:txBody>
          <a:bodyPr>
            <a:normAutofit/>
          </a:bodyPr>
          <a:lstStyle/>
          <a:p>
            <a:pPr marL="0" indent="0" algn="ctr">
              <a:buNone/>
            </a:pPr>
            <a:endParaRPr lang="en-US" dirty="0" smtClean="0">
              <a:solidFill>
                <a:srgbClr val="FFFF00"/>
              </a:solidFill>
              <a:latin typeface="Arial Black" pitchFamily="34" charset="0"/>
            </a:endParaRPr>
          </a:p>
          <a:p>
            <a:pPr marL="0" indent="0" algn="ctr">
              <a:spcBef>
                <a:spcPct val="0"/>
              </a:spcBef>
              <a:buNone/>
            </a:pPr>
            <a:r>
              <a:rPr lang="en-US" sz="24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Definition</a:t>
            </a:r>
          </a:p>
          <a:p>
            <a:pPr marL="0" indent="0" algn="ctr">
              <a:spcBef>
                <a:spcPct val="0"/>
              </a:spcBef>
              <a:buNone/>
            </a:pPr>
            <a:endParaRPr lang="en-US" sz="24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pPr marL="0" indent="0" algn="just">
              <a:buNone/>
            </a:pPr>
            <a:r>
              <a:rPr lang="en-US" sz="2200" dirty="0">
                <a:solidFill>
                  <a:schemeClr val="bg2">
                    <a:shade val="25000"/>
                  </a:schemeClr>
                </a:solidFill>
              </a:rPr>
              <a:t>An annuity contract is a legally enforceable written agreement under which an insurer is promises to make a series of periodic payments to a named person, starting on a specified date, in exchange for a premium or a series of premiums paid to the </a:t>
            </a:r>
            <a:r>
              <a:rPr lang="en-US" sz="2200" dirty="0" smtClean="0">
                <a:solidFill>
                  <a:schemeClr val="bg2">
                    <a:shade val="25000"/>
                  </a:schemeClr>
                </a:solidFill>
              </a:rPr>
              <a:t>insurer.</a:t>
            </a:r>
            <a:endParaRPr lang="en-US" dirty="0"/>
          </a:p>
          <a:p>
            <a:pPr marL="0" indent="0" algn="ctr">
              <a:buNone/>
            </a:pPr>
            <a:endParaRPr lang="en-US" dirty="0" smtClean="0">
              <a:solidFill>
                <a:srgbClr val="FFFF00"/>
              </a:solidFill>
              <a:latin typeface="Arial Black"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810193"/>
            <a:ext cx="4071258" cy="2689939"/>
          </a:xfrm>
          <a:prstGeom prst="rect">
            <a:avLst/>
          </a:prstGeom>
        </p:spPr>
      </p:pic>
      <p:sp>
        <p:nvSpPr>
          <p:cNvPr id="5" name="Slide Number Placeholder 4"/>
          <p:cNvSpPr>
            <a:spLocks noGrp="1"/>
          </p:cNvSpPr>
          <p:nvPr>
            <p:ph type="sldNum" sz="quarter" idx="12"/>
          </p:nvPr>
        </p:nvSpPr>
        <p:spPr/>
        <p:txBody>
          <a:bodyPr/>
          <a:lstStyle/>
          <a:p>
            <a:fld id="{3E68A1C1-E094-4A46-99D4-521E658837E2}" type="slidenum">
              <a:rPr lang="en-US" smtClean="0"/>
              <a:t>3</a:t>
            </a:fld>
            <a:endParaRPr lang="en-US"/>
          </a:p>
        </p:txBody>
      </p:sp>
    </p:spTree>
    <p:extLst>
      <p:ext uri="{BB962C8B-B14F-4D97-AF65-F5344CB8AC3E}">
        <p14:creationId xmlns:p14="http://schemas.microsoft.com/office/powerpoint/2010/main" val="240842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7559523" cy="4399642"/>
          </a:xfrm>
        </p:spPr>
      </p:pic>
      <p:sp>
        <p:nvSpPr>
          <p:cNvPr id="3" name="Slide Number Placeholder 2"/>
          <p:cNvSpPr>
            <a:spLocks noGrp="1"/>
          </p:cNvSpPr>
          <p:nvPr>
            <p:ph type="sldNum" sz="quarter" idx="12"/>
          </p:nvPr>
        </p:nvSpPr>
        <p:spPr/>
        <p:txBody>
          <a:bodyPr/>
          <a:lstStyle/>
          <a:p>
            <a:fld id="{3E68A1C1-E094-4A46-99D4-521E658837E2}" type="slidenum">
              <a:rPr lang="en-US" smtClean="0"/>
              <a:t>30</a:t>
            </a:fld>
            <a:endParaRPr lang="en-US"/>
          </a:p>
        </p:txBody>
      </p:sp>
    </p:spTree>
    <p:extLst>
      <p:ext uri="{BB962C8B-B14F-4D97-AF65-F5344CB8AC3E}">
        <p14:creationId xmlns:p14="http://schemas.microsoft.com/office/powerpoint/2010/main" val="1301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04088"/>
          </a:xfrm>
        </p:spPr>
        <p:txBody>
          <a:bodyPr>
            <a:normAutofit/>
          </a:bodyPr>
          <a:lstStyle/>
          <a:p>
            <a:pPr algn="ctr"/>
            <a:r>
              <a:rPr lang="en-US" sz="2800" b="1" dirty="0">
                <a:solidFill>
                  <a:schemeClr val="accent1">
                    <a:tint val="88000"/>
                    <a:satMod val="150000"/>
                  </a:schemeClr>
                </a:solidFill>
                <a:effectLst>
                  <a:outerShdw blurRad="53975" dist="22860" dir="5400000" algn="tl" rotWithShape="0">
                    <a:srgbClr val="000000">
                      <a:alpha val="55000"/>
                    </a:srgbClr>
                  </a:outerShdw>
                </a:effectLst>
              </a:rPr>
              <a:t>Retirement age &amp; Life Expectancy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828800"/>
            <a:ext cx="8060440" cy="3581400"/>
          </a:xfrm>
          <a:ln>
            <a:solidFill>
              <a:schemeClr val="accent1"/>
            </a:solidFill>
          </a:ln>
        </p:spPr>
      </p:pic>
      <p:sp>
        <p:nvSpPr>
          <p:cNvPr id="4" name="Slide Number Placeholder 3"/>
          <p:cNvSpPr>
            <a:spLocks noGrp="1"/>
          </p:cNvSpPr>
          <p:nvPr>
            <p:ph type="sldNum" sz="quarter" idx="12"/>
          </p:nvPr>
        </p:nvSpPr>
        <p:spPr/>
        <p:txBody>
          <a:bodyPr/>
          <a:lstStyle/>
          <a:p>
            <a:fld id="{3E68A1C1-E094-4A46-99D4-521E658837E2}" type="slidenum">
              <a:rPr lang="en-US" smtClean="0"/>
              <a:t>4</a:t>
            </a:fld>
            <a:endParaRPr lang="en-US"/>
          </a:p>
        </p:txBody>
      </p:sp>
    </p:spTree>
    <p:extLst>
      <p:ext uri="{BB962C8B-B14F-4D97-AF65-F5344CB8AC3E}">
        <p14:creationId xmlns:p14="http://schemas.microsoft.com/office/powerpoint/2010/main" val="2767952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9200"/>
            <a:ext cx="8153400" cy="5052997"/>
          </a:xfrm>
          <a:prstGeom prst="rect">
            <a:avLst/>
          </a:prstGeom>
          <a:ln w="88900" cap="sq" cmpd="thickThin">
            <a:solidFill>
              <a:srgbClr val="000000"/>
            </a:solidFill>
            <a:prstDash val="solid"/>
            <a:miter lim="800000"/>
          </a:ln>
          <a:effectLst>
            <a:innerShdw blurRad="76200">
              <a:srgbClr val="000000"/>
            </a:innerShdw>
          </a:effectLst>
        </p:spPr>
        <p:style>
          <a:lnRef idx="2">
            <a:schemeClr val="accent1"/>
          </a:lnRef>
          <a:fillRef idx="1">
            <a:schemeClr val="lt1"/>
          </a:fillRef>
          <a:effectRef idx="0">
            <a:schemeClr val="accent1"/>
          </a:effectRef>
          <a:fontRef idx="minor">
            <a:schemeClr val="dk1"/>
          </a:fontRef>
        </p:style>
      </p:pic>
      <p:sp>
        <p:nvSpPr>
          <p:cNvPr id="4" name="Slide Number Placeholder 3"/>
          <p:cNvSpPr>
            <a:spLocks noGrp="1"/>
          </p:cNvSpPr>
          <p:nvPr>
            <p:ph type="sldNum" sz="quarter" idx="12"/>
          </p:nvPr>
        </p:nvSpPr>
        <p:spPr/>
        <p:txBody>
          <a:bodyPr/>
          <a:lstStyle/>
          <a:p>
            <a:fld id="{3E68A1C1-E094-4A46-99D4-521E658837E2}" type="slidenum">
              <a:rPr lang="en-US" smtClean="0"/>
              <a:t>5</a:t>
            </a:fld>
            <a:endParaRPr lang="en-US"/>
          </a:p>
        </p:txBody>
      </p:sp>
    </p:spTree>
    <p:extLst>
      <p:ext uri="{BB962C8B-B14F-4D97-AF65-F5344CB8AC3E}">
        <p14:creationId xmlns:p14="http://schemas.microsoft.com/office/powerpoint/2010/main" val="625767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04088"/>
          </a:xfrm>
        </p:spPr>
        <p:txBody>
          <a:bodyPr>
            <a:normAutofit/>
          </a:bodyPr>
          <a:lstStyle/>
          <a:p>
            <a:pPr algn="ctr"/>
            <a:r>
              <a:rPr lang="en-US" sz="2800" b="1" dirty="0">
                <a:solidFill>
                  <a:schemeClr val="accent1">
                    <a:tint val="88000"/>
                    <a:satMod val="150000"/>
                  </a:schemeClr>
                </a:solidFill>
                <a:effectLst>
                  <a:outerShdw blurRad="53975" dist="22860" dir="5400000" algn="tl" rotWithShape="0">
                    <a:srgbClr val="000000">
                      <a:alpha val="55000"/>
                    </a:srgbClr>
                  </a:outerShdw>
                </a:effectLst>
              </a:rPr>
              <a:t>Purpose of Annuities</a:t>
            </a:r>
          </a:p>
        </p:txBody>
      </p:sp>
      <p:sp>
        <p:nvSpPr>
          <p:cNvPr id="3" name="Content Placeholder 2"/>
          <p:cNvSpPr>
            <a:spLocks noGrp="1"/>
          </p:cNvSpPr>
          <p:nvPr>
            <p:ph idx="1"/>
          </p:nvPr>
        </p:nvSpPr>
        <p:spPr>
          <a:xfrm>
            <a:off x="457200" y="1752600"/>
            <a:ext cx="8229600" cy="4389120"/>
          </a:xfrm>
        </p:spPr>
        <p:txBody>
          <a:bodyPr>
            <a:normAutofit/>
          </a:bodyPr>
          <a:lstStyle/>
          <a:p>
            <a:endParaRPr lang="en-US" sz="2200" dirty="0" smtClean="0">
              <a:solidFill>
                <a:schemeClr val="bg2">
                  <a:shade val="25000"/>
                </a:schemeClr>
              </a:solidFill>
            </a:endParaRPr>
          </a:p>
          <a:p>
            <a:r>
              <a:rPr lang="en-US" sz="2200" dirty="0" smtClean="0">
                <a:solidFill>
                  <a:schemeClr val="bg2">
                    <a:shade val="25000"/>
                  </a:schemeClr>
                </a:solidFill>
              </a:rPr>
              <a:t>Annuities </a:t>
            </a:r>
            <a:r>
              <a:rPr lang="en-US" sz="2200" dirty="0">
                <a:solidFill>
                  <a:schemeClr val="bg2">
                    <a:shade val="25000"/>
                  </a:schemeClr>
                </a:solidFill>
              </a:rPr>
              <a:t>were originally created by life insurance companies to insure against </a:t>
            </a:r>
            <a:r>
              <a:rPr lang="en-US" sz="2200" dirty="0" smtClean="0">
                <a:solidFill>
                  <a:schemeClr val="bg2">
                    <a:shade val="25000"/>
                  </a:schemeClr>
                </a:solidFill>
              </a:rPr>
              <a:t>“ </a:t>
            </a:r>
            <a:r>
              <a:rPr lang="en-US" sz="2200" b="1" dirty="0" smtClean="0">
                <a:solidFill>
                  <a:schemeClr val="bg2">
                    <a:shade val="25000"/>
                  </a:schemeClr>
                </a:solidFill>
              </a:rPr>
              <a:t>superannuation</a:t>
            </a:r>
            <a:r>
              <a:rPr lang="en-US" sz="2200" b="1" dirty="0">
                <a:solidFill>
                  <a:schemeClr val="bg2">
                    <a:shade val="25000"/>
                  </a:schemeClr>
                </a:solidFill>
              </a:rPr>
              <a:t>, or the risk of outliving one's income stream</a:t>
            </a:r>
            <a:r>
              <a:rPr lang="en-US" sz="2200" b="1" dirty="0" smtClean="0">
                <a:solidFill>
                  <a:schemeClr val="bg2">
                    <a:shade val="25000"/>
                  </a:schemeClr>
                </a:solidFill>
              </a:rPr>
              <a:t>.” </a:t>
            </a:r>
          </a:p>
          <a:p>
            <a:endParaRPr lang="en-US" sz="2200" dirty="0" smtClean="0">
              <a:solidFill>
                <a:schemeClr val="bg2">
                  <a:shade val="25000"/>
                </a:schemeClr>
              </a:solidFill>
            </a:endParaRPr>
          </a:p>
          <a:p>
            <a:endParaRPr lang="en-US" sz="2200" dirty="0" smtClean="0">
              <a:solidFill>
                <a:schemeClr val="bg2">
                  <a:shade val="25000"/>
                </a:schemeClr>
              </a:solidFill>
            </a:endParaRPr>
          </a:p>
          <a:p>
            <a:r>
              <a:rPr lang="en-US" sz="2200" dirty="0" smtClean="0">
                <a:solidFill>
                  <a:schemeClr val="bg2">
                    <a:shade val="25000"/>
                  </a:schemeClr>
                </a:solidFill>
              </a:rPr>
              <a:t>Modern </a:t>
            </a:r>
            <a:r>
              <a:rPr lang="en-US" sz="2200" dirty="0">
                <a:solidFill>
                  <a:schemeClr val="bg2">
                    <a:shade val="25000"/>
                  </a:schemeClr>
                </a:solidFill>
              </a:rPr>
              <a:t>annuity products can also help to pay </a:t>
            </a:r>
            <a:r>
              <a:rPr lang="en-US" sz="2200" b="1" dirty="0" smtClean="0">
                <a:solidFill>
                  <a:schemeClr val="bg2">
                    <a:shade val="25000"/>
                  </a:schemeClr>
                </a:solidFill>
              </a:rPr>
              <a:t>disability, </a:t>
            </a:r>
            <a:r>
              <a:rPr lang="en-US" sz="2200" b="1" dirty="0">
                <a:solidFill>
                  <a:schemeClr val="bg2">
                    <a:shade val="25000"/>
                  </a:schemeClr>
                </a:solidFill>
              </a:rPr>
              <a:t>long-term care</a:t>
            </a:r>
            <a:r>
              <a:rPr lang="en-US" sz="2200" dirty="0">
                <a:solidFill>
                  <a:schemeClr val="bg2">
                    <a:shade val="25000"/>
                  </a:schemeClr>
                </a:solidFill>
              </a:rPr>
              <a:t>, and they can also serve as </a:t>
            </a:r>
            <a:r>
              <a:rPr lang="en-US" sz="2200" b="1" dirty="0" smtClean="0">
                <a:solidFill>
                  <a:schemeClr val="bg2">
                    <a:shade val="25000"/>
                  </a:schemeClr>
                </a:solidFill>
              </a:rPr>
              <a:t>tax shelters </a:t>
            </a:r>
            <a:r>
              <a:rPr lang="en-US" sz="2200" dirty="0" smtClean="0">
                <a:solidFill>
                  <a:schemeClr val="bg2">
                    <a:shade val="25000"/>
                  </a:schemeClr>
                </a:solidFill>
              </a:rPr>
              <a:t>for </a:t>
            </a:r>
            <a:r>
              <a:rPr lang="en-US" sz="2200" dirty="0">
                <a:solidFill>
                  <a:schemeClr val="bg2">
                    <a:shade val="25000"/>
                  </a:schemeClr>
                </a:solidFill>
              </a:rPr>
              <a:t>wealthy individuals whose incomes are too high to allow them to save money in other retirement vehicles</a:t>
            </a:r>
          </a:p>
        </p:txBody>
      </p:sp>
      <p:sp>
        <p:nvSpPr>
          <p:cNvPr id="4" name="Slide Number Placeholder 3"/>
          <p:cNvSpPr>
            <a:spLocks noGrp="1"/>
          </p:cNvSpPr>
          <p:nvPr>
            <p:ph type="sldNum" sz="quarter" idx="12"/>
          </p:nvPr>
        </p:nvSpPr>
        <p:spPr/>
        <p:txBody>
          <a:bodyPr/>
          <a:lstStyle/>
          <a:p>
            <a:fld id="{3E68A1C1-E094-4A46-99D4-521E658837E2}" type="slidenum">
              <a:rPr lang="en-US" smtClean="0"/>
              <a:t>6</a:t>
            </a:fld>
            <a:endParaRPr lang="en-US"/>
          </a:p>
        </p:txBody>
      </p:sp>
    </p:spTree>
    <p:extLst>
      <p:ext uri="{BB962C8B-B14F-4D97-AF65-F5344CB8AC3E}">
        <p14:creationId xmlns:p14="http://schemas.microsoft.com/office/powerpoint/2010/main" val="194852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146687"/>
            <a:ext cx="7239000" cy="5254113"/>
          </a:xfrm>
        </p:spPr>
      </p:pic>
      <p:sp>
        <p:nvSpPr>
          <p:cNvPr id="4" name="Slide Number Placeholder 3"/>
          <p:cNvSpPr>
            <a:spLocks noGrp="1"/>
          </p:cNvSpPr>
          <p:nvPr>
            <p:ph type="sldNum" sz="quarter" idx="12"/>
          </p:nvPr>
        </p:nvSpPr>
        <p:spPr/>
        <p:txBody>
          <a:bodyPr/>
          <a:lstStyle/>
          <a:p>
            <a:fld id="{3E68A1C1-E094-4A46-99D4-521E658837E2}" type="slidenum">
              <a:rPr lang="en-US" smtClean="0"/>
              <a:t>7</a:t>
            </a:fld>
            <a:endParaRPr lang="en-US"/>
          </a:p>
        </p:txBody>
      </p:sp>
    </p:spTree>
    <p:extLst>
      <p:ext uri="{BB962C8B-B14F-4D97-AF65-F5344CB8AC3E}">
        <p14:creationId xmlns:p14="http://schemas.microsoft.com/office/powerpoint/2010/main" val="1820080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932688"/>
          </a:xfrm>
        </p:spPr>
        <p:txBody>
          <a:bodyPr>
            <a:normAutofit fontScale="90000"/>
          </a:bodyPr>
          <a:lstStyle/>
          <a:p>
            <a:pPr algn="ctr"/>
            <a:r>
              <a:rPr lang="en-US" sz="2700" b="1" dirty="0" smtClean="0">
                <a:solidFill>
                  <a:schemeClr val="accent1">
                    <a:tint val="88000"/>
                    <a:satMod val="150000"/>
                  </a:schemeClr>
                </a:solidFill>
                <a:effectLst>
                  <a:outerShdw blurRad="53975" dist="22860" dir="5400000" algn="tl" rotWithShape="0">
                    <a:srgbClr val="000000">
                      <a:alpha val="55000"/>
                    </a:srgbClr>
                  </a:outerShdw>
                </a:effectLst>
              </a:rPr>
              <a:t/>
            </a:r>
            <a:br>
              <a:rPr lang="en-US" sz="2700" b="1" dirty="0" smtClean="0">
                <a:solidFill>
                  <a:schemeClr val="accent1">
                    <a:tint val="88000"/>
                    <a:satMod val="150000"/>
                  </a:schemeClr>
                </a:solidFill>
                <a:effectLst>
                  <a:outerShdw blurRad="53975" dist="22860" dir="5400000" algn="tl" rotWithShape="0">
                    <a:srgbClr val="000000">
                      <a:alpha val="55000"/>
                    </a:srgbClr>
                  </a:outerShdw>
                </a:effectLst>
              </a:rPr>
            </a:br>
            <a:r>
              <a:rPr lang="en-US" sz="2700" b="1" dirty="0" smtClean="0">
                <a:solidFill>
                  <a:schemeClr val="accent1">
                    <a:tint val="88000"/>
                    <a:satMod val="150000"/>
                  </a:schemeClr>
                </a:solidFill>
                <a:effectLst>
                  <a:outerShdw blurRad="53975" dist="22860" dir="5400000" algn="tl" rotWithShape="0">
                    <a:srgbClr val="000000">
                      <a:alpha val="55000"/>
                    </a:srgbClr>
                  </a:outerShdw>
                </a:effectLst>
              </a:rPr>
              <a:t/>
            </a:r>
            <a:br>
              <a:rPr lang="en-US" sz="2700" b="1" dirty="0" smtClean="0">
                <a:solidFill>
                  <a:schemeClr val="accent1">
                    <a:tint val="88000"/>
                    <a:satMod val="150000"/>
                  </a:schemeClr>
                </a:solidFill>
                <a:effectLst>
                  <a:outerShdw blurRad="53975" dist="22860" dir="5400000" algn="tl" rotWithShape="0">
                    <a:srgbClr val="000000">
                      <a:alpha val="55000"/>
                    </a:srgbClr>
                  </a:outerShdw>
                </a:effectLst>
              </a:rPr>
            </a:br>
            <a:r>
              <a:rPr lang="en-US" sz="2700" b="1" dirty="0">
                <a:solidFill>
                  <a:schemeClr val="accent1">
                    <a:tint val="88000"/>
                    <a:satMod val="150000"/>
                  </a:schemeClr>
                </a:solidFill>
                <a:effectLst>
                  <a:outerShdw blurRad="53975" dist="22860" dir="5400000" algn="tl" rotWithShape="0">
                    <a:srgbClr val="000000">
                      <a:alpha val="55000"/>
                    </a:srgbClr>
                  </a:outerShdw>
                </a:effectLst>
              </a:rPr>
              <a:t/>
            </a:r>
            <a:br>
              <a:rPr lang="en-US" sz="2700" b="1" dirty="0">
                <a:solidFill>
                  <a:schemeClr val="accent1">
                    <a:tint val="88000"/>
                    <a:satMod val="150000"/>
                  </a:schemeClr>
                </a:solidFill>
                <a:effectLst>
                  <a:outerShdw blurRad="53975" dist="22860" dir="5400000" algn="tl" rotWithShape="0">
                    <a:srgbClr val="000000">
                      <a:alpha val="55000"/>
                    </a:srgbClr>
                  </a:outerShdw>
                </a:effectLst>
              </a:rPr>
            </a:br>
            <a:r>
              <a:rPr lang="en-US" sz="2700" b="1" dirty="0" smtClean="0">
                <a:solidFill>
                  <a:schemeClr val="accent1">
                    <a:tint val="88000"/>
                    <a:satMod val="150000"/>
                  </a:schemeClr>
                </a:solidFill>
                <a:effectLst>
                  <a:outerShdw blurRad="53975" dist="22860" dir="5400000" algn="tl" rotWithShape="0">
                    <a:srgbClr val="000000">
                      <a:alpha val="55000"/>
                    </a:srgbClr>
                  </a:outerShdw>
                </a:effectLst>
              </a:rPr>
              <a:t/>
            </a:r>
            <a:br>
              <a:rPr lang="en-US" sz="2700" b="1" dirty="0" smtClean="0">
                <a:solidFill>
                  <a:schemeClr val="accent1">
                    <a:tint val="88000"/>
                    <a:satMod val="150000"/>
                  </a:schemeClr>
                </a:solidFill>
                <a:effectLst>
                  <a:outerShdw blurRad="53975" dist="22860" dir="5400000" algn="tl" rotWithShape="0">
                    <a:srgbClr val="000000">
                      <a:alpha val="55000"/>
                    </a:srgbClr>
                  </a:outerShdw>
                </a:effectLst>
              </a:rPr>
            </a:br>
            <a:r>
              <a:rPr lang="en-US" sz="2700" b="1" dirty="0" smtClean="0">
                <a:solidFill>
                  <a:schemeClr val="accent1">
                    <a:tint val="88000"/>
                    <a:satMod val="150000"/>
                  </a:schemeClr>
                </a:solidFill>
                <a:effectLst>
                  <a:outerShdw blurRad="53975" dist="22860" dir="5400000" algn="tl" rotWithShape="0">
                    <a:srgbClr val="000000">
                      <a:alpha val="55000"/>
                    </a:srgbClr>
                  </a:outerShdw>
                </a:effectLst>
              </a:rPr>
              <a:t/>
            </a:r>
            <a:br>
              <a:rPr lang="en-US" sz="2700" b="1" dirty="0" smtClean="0">
                <a:solidFill>
                  <a:schemeClr val="accent1">
                    <a:tint val="88000"/>
                    <a:satMod val="150000"/>
                  </a:schemeClr>
                </a:solidFill>
                <a:effectLst>
                  <a:outerShdw blurRad="53975" dist="22860" dir="5400000" algn="tl" rotWithShape="0">
                    <a:srgbClr val="000000">
                      <a:alpha val="55000"/>
                    </a:srgbClr>
                  </a:outerShdw>
                </a:effectLst>
              </a:rPr>
            </a:br>
            <a:r>
              <a:rPr lang="en-US" sz="2700" b="1" dirty="0">
                <a:solidFill>
                  <a:schemeClr val="accent1">
                    <a:tint val="88000"/>
                    <a:satMod val="150000"/>
                  </a:schemeClr>
                </a:solidFill>
                <a:effectLst>
                  <a:outerShdw blurRad="53975" dist="22860" dir="5400000" algn="tl" rotWithShape="0">
                    <a:srgbClr val="000000">
                      <a:alpha val="55000"/>
                    </a:srgbClr>
                  </a:outerShdw>
                </a:effectLst>
              </a:rPr>
              <a:t/>
            </a:r>
            <a:br>
              <a:rPr lang="en-US" sz="2700" b="1" dirty="0">
                <a:solidFill>
                  <a:schemeClr val="accent1">
                    <a:tint val="88000"/>
                    <a:satMod val="150000"/>
                  </a:schemeClr>
                </a:solidFill>
                <a:effectLst>
                  <a:outerShdw blurRad="53975" dist="22860" dir="5400000" algn="tl" rotWithShape="0">
                    <a:srgbClr val="000000">
                      <a:alpha val="55000"/>
                    </a:srgbClr>
                  </a:outerShdw>
                </a:effectLst>
              </a:rPr>
            </a:br>
            <a:r>
              <a:rPr lang="en-US" sz="2700" b="1" dirty="0" smtClean="0">
                <a:solidFill>
                  <a:schemeClr val="accent1">
                    <a:tint val="88000"/>
                    <a:satMod val="150000"/>
                  </a:schemeClr>
                </a:solidFill>
                <a:effectLst>
                  <a:outerShdw blurRad="53975" dist="22860" dir="5400000" algn="tl" rotWithShape="0">
                    <a:srgbClr val="000000">
                      <a:alpha val="55000"/>
                    </a:srgbClr>
                  </a:outerShdw>
                </a:effectLst>
              </a:rPr>
              <a:t>Parties </a:t>
            </a:r>
            <a:r>
              <a:rPr lang="en-US" sz="2700" b="1" dirty="0">
                <a:solidFill>
                  <a:schemeClr val="accent1">
                    <a:tint val="88000"/>
                    <a:satMod val="150000"/>
                  </a:schemeClr>
                </a:solidFill>
                <a:effectLst>
                  <a:outerShdw blurRad="53975" dist="22860" dir="5400000" algn="tl" rotWithShape="0">
                    <a:srgbClr val="000000">
                      <a:alpha val="55000"/>
                    </a:srgbClr>
                  </a:outerShdw>
                </a:effectLst>
              </a:rPr>
              <a:t>to an Annuities Contract</a:t>
            </a:r>
            <a:r>
              <a:rPr lang="en-US" sz="9600" b="1" dirty="0">
                <a:solidFill>
                  <a:schemeClr val="accent1">
                    <a:tint val="88000"/>
                    <a:satMod val="150000"/>
                  </a:schemeClr>
                </a:solidFill>
                <a:effectLst>
                  <a:outerShdw blurRad="53975" dist="22860" dir="5400000" algn="tl" rotWithShape="0">
                    <a:srgbClr val="000000">
                      <a:alpha val="55000"/>
                    </a:srgbClr>
                  </a:outerShdw>
                </a:effectLst>
              </a:rPr>
              <a:t/>
            </a:r>
            <a:br>
              <a:rPr lang="en-US" sz="9600" b="1" dirty="0">
                <a:solidFill>
                  <a:schemeClr val="accent1">
                    <a:tint val="88000"/>
                    <a:satMod val="150000"/>
                  </a:schemeClr>
                </a:solidFill>
                <a:effectLst>
                  <a:outerShdw blurRad="53975" dist="22860" dir="5400000" algn="tl" rotWithShape="0">
                    <a:srgbClr val="000000">
                      <a:alpha val="55000"/>
                    </a:srgbClr>
                  </a:outerShdw>
                </a:effectLst>
              </a:rPr>
            </a:br>
            <a:endParaRPr lang="en-US" dirty="0"/>
          </a:p>
        </p:txBody>
      </p:sp>
      <p:sp>
        <p:nvSpPr>
          <p:cNvPr id="3" name="Content Placeholder 2"/>
          <p:cNvSpPr>
            <a:spLocks noGrp="1"/>
          </p:cNvSpPr>
          <p:nvPr>
            <p:ph idx="1"/>
          </p:nvPr>
        </p:nvSpPr>
        <p:spPr>
          <a:xfrm>
            <a:off x="457200" y="1295400"/>
            <a:ext cx="8229600" cy="5105400"/>
          </a:xfrm>
        </p:spPr>
        <p:txBody>
          <a:bodyPr/>
          <a:lstStyle/>
          <a:p>
            <a:pPr marL="0" indent="0">
              <a:buNone/>
            </a:pPr>
            <a:r>
              <a:rPr lang="en-US" sz="2200" dirty="0" smtClean="0">
                <a:solidFill>
                  <a:schemeClr val="bg2">
                    <a:shade val="25000"/>
                  </a:schemeClr>
                </a:solidFill>
              </a:rPr>
              <a:t>The </a:t>
            </a:r>
            <a:r>
              <a:rPr lang="en-US" sz="2200" dirty="0">
                <a:solidFill>
                  <a:schemeClr val="bg2">
                    <a:shade val="25000"/>
                  </a:schemeClr>
                </a:solidFill>
              </a:rPr>
              <a:t>Parties to the Annuity contract are the </a:t>
            </a:r>
            <a:r>
              <a:rPr lang="en-US" sz="2200" b="1" i="1" dirty="0">
                <a:solidFill>
                  <a:schemeClr val="bg2">
                    <a:shade val="25000"/>
                  </a:schemeClr>
                </a:solidFill>
              </a:rPr>
              <a:t>insurer</a:t>
            </a:r>
            <a:r>
              <a:rPr lang="en-US" sz="2200" dirty="0">
                <a:solidFill>
                  <a:schemeClr val="bg2">
                    <a:shade val="25000"/>
                  </a:schemeClr>
                </a:solidFill>
              </a:rPr>
              <a:t> that issues the contract and the </a:t>
            </a:r>
            <a:r>
              <a:rPr lang="en-US" sz="2200" b="1" i="1" dirty="0" smtClean="0">
                <a:solidFill>
                  <a:schemeClr val="bg2">
                    <a:shade val="25000"/>
                  </a:schemeClr>
                </a:solidFill>
              </a:rPr>
              <a:t>contract </a:t>
            </a:r>
            <a:r>
              <a:rPr lang="en-US" sz="2200" b="1" i="1" dirty="0">
                <a:solidFill>
                  <a:schemeClr val="bg2">
                    <a:shade val="25000"/>
                  </a:schemeClr>
                </a:solidFill>
              </a:rPr>
              <a:t>owner</a:t>
            </a:r>
            <a:r>
              <a:rPr lang="en-US" sz="2200" dirty="0">
                <a:solidFill>
                  <a:schemeClr val="bg2">
                    <a:shade val="25000"/>
                  </a:schemeClr>
                </a:solidFill>
              </a:rPr>
              <a:t> who applies for and purchases the contract</a:t>
            </a:r>
            <a:r>
              <a:rPr lang="en-US" sz="2200" dirty="0" smtClean="0">
                <a:solidFill>
                  <a:schemeClr val="bg2">
                    <a:shade val="25000"/>
                  </a:schemeClr>
                </a:solidFill>
              </a:rPr>
              <a:t>.</a:t>
            </a:r>
          </a:p>
          <a:p>
            <a:pPr marL="0" indent="0">
              <a:buNone/>
            </a:pPr>
            <a:r>
              <a:rPr lang="en-US" sz="2200" b="1" i="1" dirty="0" smtClean="0">
                <a:solidFill>
                  <a:schemeClr val="bg2">
                    <a:shade val="25000"/>
                  </a:schemeClr>
                </a:solidFill>
              </a:rPr>
              <a:t>Annuitant</a:t>
            </a:r>
            <a:r>
              <a:rPr lang="en-US" sz="2200" dirty="0" smtClean="0">
                <a:solidFill>
                  <a:schemeClr val="bg2">
                    <a:shade val="25000"/>
                  </a:schemeClr>
                </a:solidFill>
              </a:rPr>
              <a:t>  </a:t>
            </a:r>
            <a:r>
              <a:rPr lang="en-US" sz="2200" dirty="0">
                <a:solidFill>
                  <a:schemeClr val="bg2">
                    <a:shade val="25000"/>
                  </a:schemeClr>
                </a:solidFill>
              </a:rPr>
              <a:t>is defined as the individual upon whose life income benefits will be based.</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124200"/>
            <a:ext cx="7848600" cy="3581400"/>
          </a:xfrm>
          <a:prstGeom prst="rect">
            <a:avLst/>
          </a:prstGeom>
        </p:spPr>
      </p:pic>
      <p:sp>
        <p:nvSpPr>
          <p:cNvPr id="8" name="Slide Number Placeholder 7"/>
          <p:cNvSpPr>
            <a:spLocks noGrp="1"/>
          </p:cNvSpPr>
          <p:nvPr>
            <p:ph type="sldNum" sz="quarter" idx="12"/>
          </p:nvPr>
        </p:nvSpPr>
        <p:spPr/>
        <p:txBody>
          <a:bodyPr/>
          <a:lstStyle/>
          <a:p>
            <a:fld id="{3E68A1C1-E094-4A46-99D4-521E658837E2}" type="slidenum">
              <a:rPr lang="en-US" smtClean="0"/>
              <a:t>8</a:t>
            </a:fld>
            <a:endParaRPr lang="en-US"/>
          </a:p>
        </p:txBody>
      </p:sp>
    </p:spTree>
    <p:extLst>
      <p:ext uri="{BB962C8B-B14F-4D97-AF65-F5344CB8AC3E}">
        <p14:creationId xmlns:p14="http://schemas.microsoft.com/office/powerpoint/2010/main" val="198458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51688"/>
          </a:xfrm>
        </p:spPr>
        <p:txBody>
          <a:bodyPr>
            <a:normAutofit/>
          </a:bodyPr>
          <a:lstStyle/>
          <a:p>
            <a:pPr algn="ctr">
              <a:buClr>
                <a:schemeClr val="accent1"/>
              </a:buClr>
              <a:buSzPct val="80000"/>
            </a:pPr>
            <a:r>
              <a:rPr lang="en-US" sz="3000" b="1" dirty="0">
                <a:solidFill>
                  <a:schemeClr val="accent1">
                    <a:tint val="88000"/>
                    <a:satMod val="150000"/>
                  </a:schemeClr>
                </a:solidFill>
                <a:effectLst>
                  <a:outerShdw blurRad="53975" dist="22860" dir="5400000" algn="tl" rotWithShape="0">
                    <a:srgbClr val="000000">
                      <a:alpha val="55000"/>
                    </a:srgbClr>
                  </a:outerShdw>
                </a:effectLst>
              </a:rPr>
              <a:t>History of Annuities</a:t>
            </a:r>
          </a:p>
        </p:txBody>
      </p:sp>
      <p:sp>
        <p:nvSpPr>
          <p:cNvPr id="3" name="Content Placeholder 2"/>
          <p:cNvSpPr>
            <a:spLocks noGrp="1"/>
          </p:cNvSpPr>
          <p:nvPr>
            <p:ph idx="1"/>
          </p:nvPr>
        </p:nvSpPr>
        <p:spPr>
          <a:xfrm>
            <a:off x="457200" y="1447800"/>
            <a:ext cx="8229600" cy="5105400"/>
          </a:xfrm>
        </p:spPr>
        <p:txBody>
          <a:bodyPr>
            <a:normAutofit fontScale="85000" lnSpcReduction="10000"/>
          </a:bodyPr>
          <a:lstStyle/>
          <a:p>
            <a:endParaRPr lang="en-US" dirty="0" smtClean="0"/>
          </a:p>
          <a:p>
            <a:r>
              <a:rPr lang="en-US" dirty="0">
                <a:solidFill>
                  <a:schemeClr val="bg2">
                    <a:shade val="25000"/>
                  </a:schemeClr>
                </a:solidFill>
              </a:rPr>
              <a:t>Although annuities have only existed in their present form for just a few decades, the idea of paying out a stream of income to an individual or family dates back to the Roman Empire. </a:t>
            </a:r>
          </a:p>
          <a:p>
            <a:pPr marL="0" indent="0">
              <a:buNone/>
            </a:pPr>
            <a:endParaRPr lang="en-US" dirty="0">
              <a:solidFill>
                <a:schemeClr val="bg2">
                  <a:shade val="25000"/>
                </a:schemeClr>
              </a:solidFill>
            </a:endParaRPr>
          </a:p>
          <a:p>
            <a:r>
              <a:rPr lang="en-US" dirty="0">
                <a:solidFill>
                  <a:schemeClr val="bg2">
                    <a:shade val="25000"/>
                  </a:schemeClr>
                </a:solidFill>
              </a:rPr>
              <a:t>The Latin word "</a:t>
            </a:r>
            <a:r>
              <a:rPr lang="en-US" dirty="0" err="1">
                <a:solidFill>
                  <a:schemeClr val="bg2">
                    <a:shade val="25000"/>
                  </a:schemeClr>
                </a:solidFill>
              </a:rPr>
              <a:t>annua</a:t>
            </a:r>
            <a:r>
              <a:rPr lang="en-US" dirty="0">
                <a:solidFill>
                  <a:schemeClr val="bg2">
                    <a:shade val="25000"/>
                  </a:schemeClr>
                </a:solidFill>
              </a:rPr>
              <a:t>" meant </a:t>
            </a:r>
            <a:r>
              <a:rPr lang="en-US" dirty="0" smtClean="0">
                <a:solidFill>
                  <a:schemeClr val="bg2">
                    <a:shade val="25000"/>
                  </a:schemeClr>
                </a:solidFill>
              </a:rPr>
              <a:t>“annual stipends” </a:t>
            </a:r>
            <a:r>
              <a:rPr lang="en-US" dirty="0">
                <a:solidFill>
                  <a:schemeClr val="bg2">
                    <a:shade val="25000"/>
                  </a:schemeClr>
                </a:solidFill>
              </a:rPr>
              <a:t>and during the reign of the emperors the word signified a contract that made annual payments. Individuals would make a single large payment into the </a:t>
            </a:r>
            <a:r>
              <a:rPr lang="en-US" dirty="0" err="1">
                <a:solidFill>
                  <a:schemeClr val="bg2">
                    <a:shade val="25000"/>
                  </a:schemeClr>
                </a:solidFill>
              </a:rPr>
              <a:t>annua</a:t>
            </a:r>
            <a:r>
              <a:rPr lang="en-US" dirty="0">
                <a:solidFill>
                  <a:schemeClr val="bg2">
                    <a:shade val="25000"/>
                  </a:schemeClr>
                </a:solidFill>
              </a:rPr>
              <a:t> and then receive an annual payment each year until death, or for a specified period of time. </a:t>
            </a:r>
          </a:p>
          <a:p>
            <a:endParaRPr lang="en-US" dirty="0">
              <a:solidFill>
                <a:schemeClr val="bg2">
                  <a:shade val="25000"/>
                </a:schemeClr>
              </a:solidFill>
            </a:endParaRPr>
          </a:p>
          <a:p>
            <a:r>
              <a:rPr lang="en-US" dirty="0">
                <a:solidFill>
                  <a:schemeClr val="bg2">
                    <a:shade val="25000"/>
                  </a:schemeClr>
                </a:solidFill>
              </a:rPr>
              <a:t>Roman soldiers were paid annuities as a form of compensation for military service. During the middle Ages, annuities were used by feudal lords and kings to help cover the heavy costs of their constant wars and conflicts with each other. </a:t>
            </a:r>
          </a:p>
        </p:txBody>
      </p:sp>
      <p:sp>
        <p:nvSpPr>
          <p:cNvPr id="5" name="Slide Number Placeholder 4"/>
          <p:cNvSpPr>
            <a:spLocks noGrp="1"/>
          </p:cNvSpPr>
          <p:nvPr>
            <p:ph type="sldNum" sz="quarter" idx="12"/>
          </p:nvPr>
        </p:nvSpPr>
        <p:spPr/>
        <p:txBody>
          <a:bodyPr/>
          <a:lstStyle/>
          <a:p>
            <a:fld id="{3E68A1C1-E094-4A46-99D4-521E658837E2}" type="slidenum">
              <a:rPr lang="en-US" smtClean="0"/>
              <a:t>9</a:t>
            </a:fld>
            <a:endParaRPr lang="en-US"/>
          </a:p>
        </p:txBody>
      </p:sp>
    </p:spTree>
    <p:extLst>
      <p:ext uri="{BB962C8B-B14F-4D97-AF65-F5344CB8AC3E}">
        <p14:creationId xmlns:p14="http://schemas.microsoft.com/office/powerpoint/2010/main" val="324177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BA76542DB5A8C4D9949589B5A9AA98F" ma:contentTypeVersion="0" ma:contentTypeDescription="Create a new document." ma:contentTypeScope="" ma:versionID="24c4510bc55ccdd58850e6e59c0c501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6ADE2C-42F0-483A-BF22-DF9CE99C80B6}">
  <ds:schemaRef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44A622FE-5073-4013-9B7C-4D34EDDB60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A989AAE-8AB4-41AD-A2C7-32ECAC0CC8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3509</TotalTime>
  <Words>1430</Words>
  <Application>Microsoft Office PowerPoint</Application>
  <PresentationFormat>On-screen Show (4:3)</PresentationFormat>
  <Paragraphs>131</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 Black</vt:lpstr>
      <vt:lpstr>Calibri</vt:lpstr>
      <vt:lpstr>Constantia</vt:lpstr>
      <vt:lpstr>Webdings</vt:lpstr>
      <vt:lpstr>Wingdings</vt:lpstr>
      <vt:lpstr>Wingdings 2</vt:lpstr>
      <vt:lpstr>Flow</vt:lpstr>
      <vt:lpstr>Annuities Session-I</vt:lpstr>
      <vt:lpstr>  Agenda/ Topics covered</vt:lpstr>
      <vt:lpstr>PowerPoint Presentation</vt:lpstr>
      <vt:lpstr>Retirement age &amp; Life Expectancy</vt:lpstr>
      <vt:lpstr>PowerPoint Presentation</vt:lpstr>
      <vt:lpstr>Purpose of Annuities</vt:lpstr>
      <vt:lpstr>PowerPoint Presentation</vt:lpstr>
      <vt:lpstr>      Parties to an Annuities Contract </vt:lpstr>
      <vt:lpstr>History of Annuities</vt:lpstr>
      <vt:lpstr>PowerPoint Presentation</vt:lpstr>
      <vt:lpstr>PowerPoint Presentation</vt:lpstr>
      <vt:lpstr>PowerPoint Presentation</vt:lpstr>
      <vt:lpstr>Immediate &amp; Differed Annuities</vt:lpstr>
      <vt:lpstr>PowerPoint Presentation</vt:lpstr>
      <vt:lpstr>PowerPoint Presentation</vt:lpstr>
      <vt:lpstr>PowerPoint Presentation</vt:lpstr>
      <vt:lpstr>PowerPoint Presentation</vt:lpstr>
      <vt:lpstr>PowerPoint Presentation</vt:lpstr>
      <vt:lpstr>PowerPoint Presentation</vt:lpstr>
      <vt:lpstr>How a Fixed Deferred Annuity Works</vt:lpstr>
      <vt:lpstr>PowerPoint Presentation</vt:lpstr>
      <vt:lpstr>PowerPoint Presentation</vt:lpstr>
      <vt:lpstr>PowerPoint Presentation</vt:lpstr>
      <vt:lpstr>Variable Annuity</vt:lpstr>
      <vt:lpstr>PowerPoint Presentation</vt:lpstr>
      <vt:lpstr>PowerPoint Presentation</vt:lpstr>
      <vt:lpstr>PowerPoint Presentation</vt:lpstr>
      <vt:lpstr>New Business Flow</vt:lpstr>
      <vt:lpstr>Annuity - Policy Life Cycle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Annuities</dc:title>
  <dc:creator>Chandrakanth Ullagaddi</dc:creator>
  <cp:lastModifiedBy>Shrikant Mishra</cp:lastModifiedBy>
  <cp:revision>206</cp:revision>
  <dcterms:created xsi:type="dcterms:W3CDTF">2014-07-02T10:22:13Z</dcterms:created>
  <dcterms:modified xsi:type="dcterms:W3CDTF">2015-05-23T13:55:16Z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0x010100DBA76542DB5A8C4D9949589B5A9AA98F</vt:lpwstr>
  </property>
</Properties>
</file>