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5"/>
  </p:notesMasterIdLst>
  <p:sldIdLst>
    <p:sldId id="336" r:id="rId2"/>
    <p:sldId id="376" r:id="rId3"/>
    <p:sldId id="275" r:id="rId4"/>
    <p:sldId id="369" r:id="rId5"/>
    <p:sldId id="276" r:id="rId6"/>
    <p:sldId id="277" r:id="rId7"/>
    <p:sldId id="278" r:id="rId8"/>
    <p:sldId id="362" r:id="rId9"/>
    <p:sldId id="370" r:id="rId10"/>
    <p:sldId id="371" r:id="rId11"/>
    <p:sldId id="377" r:id="rId12"/>
    <p:sldId id="325" r:id="rId13"/>
    <p:sldId id="326" r:id="rId14"/>
    <p:sldId id="328" r:id="rId15"/>
    <p:sldId id="372" r:id="rId16"/>
    <p:sldId id="373" r:id="rId17"/>
    <p:sldId id="374" r:id="rId18"/>
    <p:sldId id="363" r:id="rId19"/>
    <p:sldId id="364" r:id="rId20"/>
    <p:sldId id="365" r:id="rId21"/>
    <p:sldId id="366" r:id="rId22"/>
    <p:sldId id="368" r:id="rId23"/>
    <p:sldId id="3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5" autoAdjust="0"/>
    <p:restoredTop sz="92839" autoAdjust="0"/>
  </p:normalViewPr>
  <p:slideViewPr>
    <p:cSldViewPr>
      <p:cViewPr>
        <p:scale>
          <a:sx n="42" d="100"/>
          <a:sy n="42" d="100"/>
        </p:scale>
        <p:origin x="-1356" y="-6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3EEC29-0A82-43CB-9F5A-9A00656340F6}" type="datetimeFigureOut">
              <a:rPr lang="en-US" smtClean="0"/>
              <a:t>8/1/2014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B6B0B-E5F4-4B8D-BA1F-1F506930E445}" type="slidenum">
              <a:rPr lang="en-US" smtClean="0"/>
              <a:t>‹#›</a:t>
            </a:fld>
            <a:endParaRPr lang="en-US"/>
          </a:p>
        </p:txBody>
      </p:sp>
    </p:spTree>
    <p:extLst>
      <p:ext uri="{BB962C8B-B14F-4D97-AF65-F5344CB8AC3E}">
        <p14:creationId xmlns:p14="http://schemas.microsoft.com/office/powerpoint/2010/main" val="115611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B6B0B-E5F4-4B8D-BA1F-1F506930E445}" type="slidenum">
              <a:rPr lang="en-US" smtClean="0"/>
              <a:t>6</a:t>
            </a:fld>
            <a:endParaRPr lang="en-US"/>
          </a:p>
        </p:txBody>
      </p:sp>
    </p:spTree>
    <p:extLst>
      <p:ext uri="{BB962C8B-B14F-4D97-AF65-F5344CB8AC3E}">
        <p14:creationId xmlns:p14="http://schemas.microsoft.com/office/powerpoint/2010/main" val="260569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BE6A5A-0893-44FB-88DE-B0404E3B70D3}" type="datetime1">
              <a:rPr lang="en-US" smtClean="0"/>
              <a:t>8/1/2014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E68A1C1-E094-4A46-99D4-521E658837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B1B838-F021-42A4-99E6-F96CEB3BB015}" type="datetime1">
              <a:rPr lang="en-US" smtClean="0"/>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F21627-1192-4990-B502-20D26588F1F2}" type="datetime1">
              <a:rPr lang="en-US" smtClean="0"/>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B5E0D-B53F-43D6-928F-C6D29749DEC6}" type="datetime1">
              <a:rPr lang="en-US" smtClean="0"/>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5F03B6-9878-4E50-A4CB-AA0AC2A72B24}" type="datetime1">
              <a:rPr lang="en-US" smtClean="0"/>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118300-6F3E-457E-8FEF-CD6E763C6647}" type="datetime1">
              <a:rPr lang="en-US" smtClean="0"/>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C8B8C3-A4C7-4437-91AD-C251A102763D}" type="datetime1">
              <a:rPr lang="en-US" smtClean="0"/>
              <a:t>8/1/2014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BFFB81-3426-449A-AC02-2115157DA067}" type="datetime1">
              <a:rPr lang="en-US" smtClean="0"/>
              <a:t>8/1/2014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AC626-576F-4263-8CD8-E2A8E2E706CE}" type="datetime1">
              <a:rPr lang="en-US" smtClean="0"/>
              <a:t>8/1/2014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229BB6-1968-4649-8206-29DAA8E2F660}" type="datetime1">
              <a:rPr lang="en-US" smtClean="0"/>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500E35-B4A7-4A1D-8B57-65394C8D3E8B}" type="datetime1">
              <a:rPr lang="en-US" smtClean="0"/>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E68A1C1-E094-4A46-99D4-521E658837E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99E638-3CE1-4E94-901F-9D1A83BB148A}" type="datetime1">
              <a:rPr lang="en-US" smtClean="0"/>
              <a:t>8/1/2014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E68A1C1-E094-4A46-99D4-521E658837E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2743200"/>
          </a:xfrm>
        </p:spPr>
        <p:txBody>
          <a:bodyPr/>
          <a:lstStyle/>
          <a:p>
            <a:pPr algn="ctr"/>
            <a:r>
              <a:rPr lang="en-US" sz="5000" dirty="0" smtClean="0">
                <a:solidFill>
                  <a:schemeClr val="tx1"/>
                </a:solidFill>
              </a:rPr>
              <a:t>Annuity Payout options &amp; Death Benefits</a:t>
            </a:r>
            <a:br>
              <a:rPr lang="en-US" sz="5000" dirty="0" smtClean="0">
                <a:solidFill>
                  <a:schemeClr val="tx1"/>
                </a:solidFill>
              </a:rPr>
            </a:br>
            <a:r>
              <a:rPr lang="en-US" sz="4000" dirty="0" smtClean="0">
                <a:solidFill>
                  <a:srgbClr val="FFC000"/>
                </a:solidFill>
              </a:rPr>
              <a:t>Session-II</a:t>
            </a:r>
            <a:endParaRPr lang="en-US" sz="4000" dirty="0">
              <a:solidFill>
                <a:srgbClr val="FFC000"/>
              </a:solidFill>
            </a:endParaRPr>
          </a:p>
        </p:txBody>
      </p:sp>
    </p:spTree>
    <p:extLst>
      <p:ext uri="{BB962C8B-B14F-4D97-AF65-F5344CB8AC3E}">
        <p14:creationId xmlns:p14="http://schemas.microsoft.com/office/powerpoint/2010/main" val="2793539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ChangeArrowheads="1"/>
          </p:cNvSpPr>
          <p:nvPr/>
        </p:nvSpPr>
        <p:spPr bwMode="auto">
          <a:xfrm>
            <a:off x="762000" y="9144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Payout Options</a:t>
            </a:r>
          </a:p>
        </p:txBody>
      </p:sp>
      <p:sp>
        <p:nvSpPr>
          <p:cNvPr id="26631" name="Rectangle 18"/>
          <p:cNvSpPr>
            <a:spLocks noChangeArrowheads="1"/>
          </p:cNvSpPr>
          <p:nvPr/>
        </p:nvSpPr>
        <p:spPr bwMode="auto">
          <a:xfrm>
            <a:off x="604068" y="1676400"/>
            <a:ext cx="7930331" cy="1596334"/>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lIns="90488" tIns="44450" rIns="90488" bIns="44450">
            <a:spAutoFit/>
          </a:bodyPr>
          <a:lstStyle/>
          <a:p>
            <a:pPr marL="55563" algn="l">
              <a:spcBef>
                <a:spcPct val="45000"/>
              </a:spcBef>
              <a:buClr>
                <a:srgbClr val="FFFF00"/>
              </a:buClr>
              <a:buFont typeface="Webdings" pitchFamily="18" charset="2"/>
              <a:buNone/>
            </a:pPr>
            <a:r>
              <a:rPr lang="en-US" sz="2200" b="1" dirty="0" smtClean="0">
                <a:solidFill>
                  <a:schemeClr val="tx1"/>
                </a:solidFill>
              </a:rPr>
              <a:t>Life </a:t>
            </a:r>
            <a:r>
              <a:rPr lang="en-US" sz="2200" b="1" dirty="0">
                <a:solidFill>
                  <a:schemeClr val="tx1"/>
                </a:solidFill>
              </a:rPr>
              <a:t>with refund annuity: </a:t>
            </a:r>
            <a:endParaRPr lang="en-US" sz="2200" b="1" dirty="0" smtClean="0">
              <a:solidFill>
                <a:schemeClr val="tx1"/>
              </a:solidFill>
            </a:endParaRPr>
          </a:p>
          <a:p>
            <a:pPr marL="55563" algn="l">
              <a:spcBef>
                <a:spcPct val="45000"/>
              </a:spcBef>
              <a:buClr>
                <a:srgbClr val="FFFF00"/>
              </a:buClr>
              <a:buFont typeface="Webdings" pitchFamily="18" charset="2"/>
              <a:buNone/>
            </a:pPr>
            <a:r>
              <a:rPr lang="en-US" sz="2200" dirty="0" smtClean="0">
                <a:solidFill>
                  <a:srgbClr val="002060"/>
                </a:solidFill>
              </a:rPr>
              <a:t>Provides </a:t>
            </a:r>
            <a:r>
              <a:rPr lang="en-US" sz="2200" dirty="0">
                <a:solidFill>
                  <a:srgbClr val="002060"/>
                </a:solidFill>
              </a:rPr>
              <a:t>periodic income payments throughout the lifetime of the annuitant and guarantees that at least the purchase price of the annuity will be paid </a:t>
            </a:r>
            <a:r>
              <a:rPr lang="en-US" sz="2200" dirty="0" smtClean="0">
                <a:solidFill>
                  <a:srgbClr val="002060"/>
                </a:solidFill>
              </a:rPr>
              <a:t>out</a:t>
            </a:r>
          </a:p>
        </p:txBody>
      </p:sp>
      <p:sp>
        <p:nvSpPr>
          <p:cNvPr id="3" name="Slide Number Placeholder 2"/>
          <p:cNvSpPr>
            <a:spLocks noGrp="1"/>
          </p:cNvSpPr>
          <p:nvPr>
            <p:ph type="sldNum" sz="quarter" idx="12"/>
          </p:nvPr>
        </p:nvSpPr>
        <p:spPr/>
        <p:txBody>
          <a:bodyPr/>
          <a:lstStyle/>
          <a:p>
            <a:fld id="{3E68A1C1-E094-4A46-99D4-521E658837E2}" type="slidenum">
              <a:rPr lang="en-US" smtClean="0"/>
              <a:t>10</a:t>
            </a:fld>
            <a:endParaRPr lang="en-US"/>
          </a:p>
        </p:txBody>
      </p:sp>
      <p:pic>
        <p:nvPicPr>
          <p:cNvPr id="5" name="Picture 2" descr="INCOMEpromiseSelect-IncomeOption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68" y="3657600"/>
            <a:ext cx="7930332" cy="220411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911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fade">
                                      <p:cBhvr>
                                        <p:cTn id="7" dur="1000"/>
                                        <p:tgtEl>
                                          <p:spTgt spid="26631"/>
                                        </p:tgtEl>
                                      </p:cBhvr>
                                    </p:animEffect>
                                    <p:anim calcmode="lin" valueType="num">
                                      <p:cBhvr>
                                        <p:cTn id="8" dur="1000" fill="hold"/>
                                        <p:tgtEl>
                                          <p:spTgt spid="26631"/>
                                        </p:tgtEl>
                                        <p:attrNameLst>
                                          <p:attrName>ppt_x</p:attrName>
                                        </p:attrNameLst>
                                      </p:cBhvr>
                                      <p:tavLst>
                                        <p:tav tm="0">
                                          <p:val>
                                            <p:strVal val="#ppt_x"/>
                                          </p:val>
                                        </p:tav>
                                        <p:tav tm="100000">
                                          <p:val>
                                            <p:strVal val="#ppt_x"/>
                                          </p:val>
                                        </p:tav>
                                      </p:tavLst>
                                    </p:anim>
                                    <p:anim calcmode="lin" valueType="num">
                                      <p:cBhvr>
                                        <p:cTn id="9" dur="1000" fill="hold"/>
                                        <p:tgtEl>
                                          <p:spTgt spid="266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ChangeArrowheads="1"/>
          </p:cNvSpPr>
          <p:nvPr/>
        </p:nvSpPr>
        <p:spPr bwMode="auto">
          <a:xfrm>
            <a:off x="762000" y="6858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Payout Options</a:t>
            </a:r>
          </a:p>
        </p:txBody>
      </p:sp>
      <p:sp>
        <p:nvSpPr>
          <p:cNvPr id="26631" name="Rectangle 18"/>
          <p:cNvSpPr>
            <a:spLocks noChangeArrowheads="1"/>
          </p:cNvSpPr>
          <p:nvPr/>
        </p:nvSpPr>
        <p:spPr bwMode="auto">
          <a:xfrm>
            <a:off x="604068" y="1295400"/>
            <a:ext cx="7930331" cy="5218865"/>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lIns="90488" tIns="44450" rIns="90488" bIns="44450">
            <a:spAutoFit/>
          </a:bodyPr>
          <a:lstStyle/>
          <a:p>
            <a:pPr marL="55563">
              <a:spcBef>
                <a:spcPct val="45000"/>
              </a:spcBef>
              <a:buClr>
                <a:srgbClr val="FFFF00"/>
              </a:buClr>
            </a:pPr>
            <a:r>
              <a:rPr lang="en-US" sz="2200" b="1" dirty="0">
                <a:solidFill>
                  <a:schemeClr val="tx1"/>
                </a:solidFill>
              </a:rPr>
              <a:t>Example for Life with refund annuity: </a:t>
            </a:r>
            <a:endParaRPr lang="en-US" sz="2200" b="1" dirty="0" smtClean="0">
              <a:solidFill>
                <a:schemeClr val="tx1"/>
              </a:solidFill>
            </a:endParaRPr>
          </a:p>
          <a:p>
            <a:pPr marL="55563" algn="l">
              <a:spcBef>
                <a:spcPct val="45000"/>
              </a:spcBef>
              <a:buClr>
                <a:srgbClr val="FFFF00"/>
              </a:buClr>
              <a:buFont typeface="Webdings" pitchFamily="18" charset="2"/>
              <a:buNone/>
            </a:pPr>
            <a:r>
              <a:rPr lang="en-US" sz="2200" dirty="0" smtClean="0">
                <a:solidFill>
                  <a:srgbClr val="002060"/>
                </a:solidFill>
              </a:rPr>
              <a:t>Mr. John paid a single premium of $</a:t>
            </a:r>
            <a:r>
              <a:rPr lang="en-US" sz="2200" dirty="0" smtClean="0">
                <a:solidFill>
                  <a:srgbClr val="002060"/>
                </a:solidFill>
              </a:rPr>
              <a:t>120,000 </a:t>
            </a:r>
            <a:r>
              <a:rPr lang="en-US" sz="2200" dirty="0" smtClean="0">
                <a:solidFill>
                  <a:srgbClr val="002060"/>
                </a:solidFill>
              </a:rPr>
              <a:t>for a Refund annuity that would provide an annuity benefit of $10,000 per year during his life time. He named his wife, Maria as the beneficiary.</a:t>
            </a:r>
          </a:p>
          <a:p>
            <a:pPr marL="55563" algn="l">
              <a:spcBef>
                <a:spcPct val="45000"/>
              </a:spcBef>
              <a:buClr>
                <a:srgbClr val="FFFF00"/>
              </a:buClr>
              <a:buFont typeface="Webdings" pitchFamily="18" charset="2"/>
              <a:buNone/>
            </a:pPr>
            <a:r>
              <a:rPr lang="en-US" sz="2200" dirty="0" smtClean="0">
                <a:solidFill>
                  <a:srgbClr val="660033"/>
                </a:solidFill>
              </a:rPr>
              <a:t>John died 7 years after benefit payments began, at the time of his death, he had received period payments totaling $70,000.</a:t>
            </a:r>
          </a:p>
          <a:p>
            <a:pPr marL="55563" algn="l">
              <a:spcBef>
                <a:spcPct val="45000"/>
              </a:spcBef>
              <a:buClr>
                <a:srgbClr val="FFFF00"/>
              </a:buClr>
              <a:buFont typeface="Webdings" pitchFamily="18" charset="2"/>
              <a:buNone/>
            </a:pPr>
            <a:r>
              <a:rPr lang="en-US" sz="2200" dirty="0" smtClean="0">
                <a:solidFill>
                  <a:srgbClr val="660033"/>
                </a:solidFill>
              </a:rPr>
              <a:t>Now Maria will be entitled to a refund of $50,ooo </a:t>
            </a:r>
          </a:p>
          <a:p>
            <a:pPr marL="55563" algn="l">
              <a:spcBef>
                <a:spcPct val="45000"/>
              </a:spcBef>
              <a:buClr>
                <a:srgbClr val="FFFF00"/>
              </a:buClr>
              <a:buFont typeface="Webdings" pitchFamily="18" charset="2"/>
              <a:buNone/>
            </a:pPr>
            <a:r>
              <a:rPr lang="en-US" sz="2200" dirty="0" err="1" smtClean="0">
                <a:solidFill>
                  <a:srgbClr val="660033"/>
                </a:solidFill>
              </a:rPr>
              <a:t>i,e</a:t>
            </a:r>
            <a:r>
              <a:rPr lang="en-US" sz="2200" dirty="0" smtClean="0">
                <a:solidFill>
                  <a:srgbClr val="660033"/>
                </a:solidFill>
              </a:rPr>
              <a:t> $120,000-$70,000 = $50,000</a:t>
            </a:r>
          </a:p>
          <a:p>
            <a:pPr marL="55563" algn="l">
              <a:spcBef>
                <a:spcPct val="45000"/>
              </a:spcBef>
              <a:buClr>
                <a:srgbClr val="FFFF00"/>
              </a:buClr>
              <a:buFont typeface="Webdings" pitchFamily="18" charset="2"/>
              <a:buNone/>
            </a:pPr>
            <a:r>
              <a:rPr lang="en-US" sz="2200" dirty="0" smtClean="0">
                <a:solidFill>
                  <a:srgbClr val="002060"/>
                </a:solidFill>
              </a:rPr>
              <a:t>Had John lived for 15 years after periodic payments began he would have received more in benefits than he paid for annuity.</a:t>
            </a:r>
          </a:p>
          <a:p>
            <a:pPr marL="55563" algn="l">
              <a:spcBef>
                <a:spcPct val="45000"/>
              </a:spcBef>
              <a:buClr>
                <a:srgbClr val="FFFF00"/>
              </a:buClr>
              <a:buFont typeface="Webdings" pitchFamily="18" charset="2"/>
              <a:buNone/>
            </a:pPr>
            <a:r>
              <a:rPr lang="en-US" sz="2200" dirty="0" err="1" smtClean="0">
                <a:solidFill>
                  <a:srgbClr val="002060"/>
                </a:solidFill>
              </a:rPr>
              <a:t>i.e</a:t>
            </a:r>
            <a:r>
              <a:rPr lang="en-US" sz="2200" dirty="0" smtClean="0">
                <a:solidFill>
                  <a:srgbClr val="002060"/>
                </a:solidFill>
              </a:rPr>
              <a:t> (</a:t>
            </a:r>
            <a:r>
              <a:rPr lang="en-US" sz="2200" dirty="0" smtClean="0">
                <a:solidFill>
                  <a:srgbClr val="002060"/>
                </a:solidFill>
              </a:rPr>
              <a:t>15 </a:t>
            </a:r>
            <a:r>
              <a:rPr lang="en-US" sz="2200" dirty="0">
                <a:solidFill>
                  <a:srgbClr val="002060"/>
                </a:solidFill>
              </a:rPr>
              <a:t>Y</a:t>
            </a:r>
            <a:r>
              <a:rPr lang="en-US" sz="2200" dirty="0" smtClean="0">
                <a:solidFill>
                  <a:srgbClr val="002060"/>
                </a:solidFill>
              </a:rPr>
              <a:t>ears x $10,000 per year = $150,000)</a:t>
            </a:r>
          </a:p>
          <a:p>
            <a:pPr marL="55563" algn="l">
              <a:spcBef>
                <a:spcPct val="45000"/>
              </a:spcBef>
              <a:buClr>
                <a:srgbClr val="FFFF00"/>
              </a:buClr>
              <a:buFont typeface="Webdings" pitchFamily="18" charset="2"/>
              <a:buNone/>
            </a:pPr>
            <a:endParaRPr lang="en-US" sz="2200" dirty="0" smtClean="0">
              <a:solidFill>
                <a:srgbClr val="002060"/>
              </a:solidFill>
            </a:endParaRPr>
          </a:p>
        </p:txBody>
      </p:sp>
      <p:sp>
        <p:nvSpPr>
          <p:cNvPr id="3" name="Slide Number Placeholder 2"/>
          <p:cNvSpPr>
            <a:spLocks noGrp="1"/>
          </p:cNvSpPr>
          <p:nvPr>
            <p:ph type="sldNum" sz="quarter" idx="12"/>
          </p:nvPr>
        </p:nvSpPr>
        <p:spPr/>
        <p:txBody>
          <a:bodyPr/>
          <a:lstStyle/>
          <a:p>
            <a:fld id="{3E68A1C1-E094-4A46-99D4-521E658837E2}" type="slidenum">
              <a:rPr lang="en-US" smtClean="0"/>
              <a:t>11</a:t>
            </a:fld>
            <a:endParaRPr lang="en-US"/>
          </a:p>
        </p:txBody>
      </p:sp>
    </p:spTree>
    <p:extLst>
      <p:ext uri="{BB962C8B-B14F-4D97-AF65-F5344CB8AC3E}">
        <p14:creationId xmlns:p14="http://schemas.microsoft.com/office/powerpoint/2010/main" val="543468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fade">
                                      <p:cBhvr>
                                        <p:cTn id="7" dur="1000"/>
                                        <p:tgtEl>
                                          <p:spTgt spid="26631"/>
                                        </p:tgtEl>
                                      </p:cBhvr>
                                    </p:animEffect>
                                    <p:anim calcmode="lin" valueType="num">
                                      <p:cBhvr>
                                        <p:cTn id="8" dur="1000" fill="hold"/>
                                        <p:tgtEl>
                                          <p:spTgt spid="26631"/>
                                        </p:tgtEl>
                                        <p:attrNameLst>
                                          <p:attrName>ppt_x</p:attrName>
                                        </p:attrNameLst>
                                      </p:cBhvr>
                                      <p:tavLst>
                                        <p:tav tm="0">
                                          <p:val>
                                            <p:strVal val="#ppt_x"/>
                                          </p:val>
                                        </p:tav>
                                        <p:tav tm="100000">
                                          <p:val>
                                            <p:strVal val="#ppt_x"/>
                                          </p:val>
                                        </p:tav>
                                      </p:tavLst>
                                    </p:anim>
                                    <p:anim calcmode="lin" valueType="num">
                                      <p:cBhvr>
                                        <p:cTn id="9" dur="1000" fill="hold"/>
                                        <p:tgtEl>
                                          <p:spTgt spid="266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183880" cy="5565648"/>
          </a:xfrm>
        </p:spPr>
        <p:txBody>
          <a:bodyPr>
            <a:normAutofit/>
          </a:bodyPr>
          <a:lstStyle/>
          <a:p>
            <a:pPr marL="0" indent="0" algn="ctr">
              <a:spcBef>
                <a:spcPct val="0"/>
              </a:spcBef>
              <a:buNone/>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Death Benefit </a:t>
            </a:r>
            <a:r>
              <a:rPr lang="en-US" sz="3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Provisions</a:t>
            </a:r>
          </a:p>
          <a:p>
            <a:pPr marL="0" indent="0" algn="ctr">
              <a:spcBef>
                <a:spcPct val="0"/>
              </a:spcBef>
              <a:buNone/>
            </a:pPr>
            <a:endParaRPr lang="en-US" sz="3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marL="0" indent="0" algn="just">
              <a:spcBef>
                <a:spcPct val="0"/>
              </a:spcBef>
              <a:buNone/>
            </a:pPr>
            <a:r>
              <a:rPr lang="en-US" sz="2300" dirty="0" smtClean="0"/>
              <a:t>Annuity contracts include provisions that describe how annuity benefits will be paid upon the death of the annuitant.</a:t>
            </a:r>
          </a:p>
          <a:p>
            <a:pPr marL="0" indent="0" algn="just">
              <a:spcBef>
                <a:spcPct val="0"/>
              </a:spcBef>
              <a:buNone/>
            </a:pPr>
            <a:endParaRPr lang="en-US" sz="2300" i="1" u="sng" dirty="0"/>
          </a:p>
          <a:p>
            <a:pPr marL="0" indent="0" algn="just">
              <a:spcBef>
                <a:spcPct val="0"/>
              </a:spcBef>
              <a:buNone/>
            </a:pPr>
            <a:r>
              <a:rPr lang="en-US" sz="2300" dirty="0" smtClean="0"/>
              <a:t>If the contract owner dies during the accumulation period, the insurer will pay to the beneficiary the value of the annuity account as of the date insurer receives the proof of death.</a:t>
            </a:r>
          </a:p>
          <a:p>
            <a:pPr marL="0" indent="0" algn="just">
              <a:spcBef>
                <a:spcPct val="0"/>
              </a:spcBef>
              <a:buNone/>
            </a:pPr>
            <a:endParaRPr lang="en-US" sz="2300" dirty="0"/>
          </a:p>
          <a:p>
            <a:pPr marL="0" indent="0" algn="just">
              <a:spcBef>
                <a:spcPct val="0"/>
              </a:spcBef>
              <a:buNone/>
            </a:pPr>
            <a:r>
              <a:rPr lang="en-US" sz="2300" dirty="0" smtClean="0"/>
              <a:t>If the annuitant dies during the payout period, the insurer may continue to make the remaining annuity payments depending upon the type of payout option specified in the annuity contract.</a:t>
            </a:r>
            <a:endParaRPr lang="en-US" sz="2300" dirty="0"/>
          </a:p>
          <a:p>
            <a:pPr marL="0" indent="0" algn="ctr">
              <a:spcBef>
                <a:spcPct val="0"/>
              </a:spcBef>
              <a:buNone/>
            </a:pPr>
            <a:endParaRPr lang="en-US" sz="3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marL="0" indent="0" algn="ctr">
              <a:spcBef>
                <a:spcPct val="0"/>
              </a:spcBef>
              <a:buNone/>
            </a:pPr>
            <a:endPar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p:txBody>
      </p:sp>
      <p:sp>
        <p:nvSpPr>
          <p:cNvPr id="4" name="Slide Number Placeholder 3"/>
          <p:cNvSpPr>
            <a:spLocks noGrp="1"/>
          </p:cNvSpPr>
          <p:nvPr>
            <p:ph type="sldNum" sz="quarter" idx="12"/>
          </p:nvPr>
        </p:nvSpPr>
        <p:spPr/>
        <p:txBody>
          <a:bodyPr/>
          <a:lstStyle/>
          <a:p>
            <a:fld id="{3E68A1C1-E094-4A46-99D4-521E658837E2}" type="slidenum">
              <a:rPr lang="en-US" smtClean="0"/>
              <a:t>12</a:t>
            </a:fld>
            <a:endParaRPr lang="en-US"/>
          </a:p>
        </p:txBody>
      </p:sp>
    </p:spTree>
    <p:extLst>
      <p:ext uri="{BB962C8B-B14F-4D97-AF65-F5344CB8AC3E}">
        <p14:creationId xmlns:p14="http://schemas.microsoft.com/office/powerpoint/2010/main" val="1577750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063752"/>
            <a:ext cx="8183880" cy="5489448"/>
          </a:xfrm>
        </p:spPr>
        <p:txBody>
          <a:bodyPr>
            <a:normAutofit/>
          </a:bodyPr>
          <a:lstStyle/>
          <a:p>
            <a:pPr marL="0" indent="0" algn="ctr">
              <a:spcBef>
                <a:spcPct val="0"/>
              </a:spcBef>
              <a:buNone/>
            </a:pPr>
            <a:r>
              <a:rPr lang="en-US"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Death Benefits in different types of </a:t>
            </a:r>
            <a:r>
              <a:rPr lang="en-US"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annuities</a:t>
            </a:r>
          </a:p>
          <a:p>
            <a:pPr marL="0" indent="0" algn="ctr">
              <a:spcBef>
                <a:spcPct val="0"/>
              </a:spcBef>
              <a:buNone/>
            </a:pPr>
            <a:endParaRPr lang="en-US" sz="24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marL="0" indent="0" algn="just">
              <a:spcBef>
                <a:spcPct val="0"/>
              </a:spcBef>
              <a:buNone/>
            </a:pPr>
            <a:endParaRPr lang="en-US" sz="2200" dirty="0" smtClean="0">
              <a:solidFill>
                <a:srgbClr val="0070C0"/>
              </a:solidFill>
            </a:endParaRPr>
          </a:p>
          <a:p>
            <a:pPr marL="0" indent="0" algn="just">
              <a:spcBef>
                <a:spcPct val="0"/>
              </a:spcBef>
              <a:buNone/>
            </a:pPr>
            <a:r>
              <a:rPr lang="en-US" sz="2300" dirty="0" smtClean="0">
                <a:solidFill>
                  <a:srgbClr val="0070C0"/>
                </a:solidFill>
              </a:rPr>
              <a:t>Life time Annuity:</a:t>
            </a:r>
          </a:p>
          <a:p>
            <a:pPr marL="0" indent="0" algn="just">
              <a:spcBef>
                <a:spcPct val="0"/>
              </a:spcBef>
              <a:buNone/>
            </a:pPr>
            <a:endParaRPr lang="en-US" sz="2300" dirty="0" smtClean="0">
              <a:solidFill>
                <a:srgbClr val="0070C0"/>
              </a:solidFill>
            </a:endParaRPr>
          </a:p>
          <a:p>
            <a:pPr marL="0" indent="0" algn="just">
              <a:spcBef>
                <a:spcPct val="0"/>
              </a:spcBef>
              <a:buNone/>
            </a:pPr>
            <a:r>
              <a:rPr lang="en-US" sz="2200" dirty="0"/>
              <a:t>On the death of the annuitant, the annuity payments will cease and no further amount will be </a:t>
            </a:r>
            <a:r>
              <a:rPr lang="en-US" sz="2200" dirty="0" smtClean="0"/>
              <a:t>payable</a:t>
            </a:r>
          </a:p>
          <a:p>
            <a:pPr marL="0" indent="0" algn="just">
              <a:spcBef>
                <a:spcPct val="0"/>
              </a:spcBef>
              <a:buNone/>
            </a:pPr>
            <a:endParaRPr lang="en-US" sz="2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marL="0" lvl="0" indent="0" algn="just">
              <a:spcBef>
                <a:spcPct val="0"/>
              </a:spcBef>
              <a:buNone/>
            </a:pPr>
            <a:endParaRPr lang="en-US" sz="2200" dirty="0" smtClean="0">
              <a:solidFill>
                <a:srgbClr val="0070C0"/>
              </a:solidFill>
            </a:endParaRPr>
          </a:p>
          <a:p>
            <a:pPr marL="0" lvl="0" indent="0" algn="just">
              <a:spcBef>
                <a:spcPct val="0"/>
              </a:spcBef>
              <a:buNone/>
            </a:pPr>
            <a:r>
              <a:rPr lang="en-US" sz="2300" dirty="0" smtClean="0">
                <a:solidFill>
                  <a:srgbClr val="0070C0"/>
                </a:solidFill>
              </a:rPr>
              <a:t>Lifetime </a:t>
            </a:r>
            <a:r>
              <a:rPr lang="en-US" sz="2300" dirty="0">
                <a:solidFill>
                  <a:srgbClr val="0070C0"/>
                </a:solidFill>
              </a:rPr>
              <a:t>Annuity with Return of Purchase </a:t>
            </a:r>
            <a:r>
              <a:rPr lang="en-US" sz="2300" dirty="0" smtClean="0">
                <a:solidFill>
                  <a:srgbClr val="0070C0"/>
                </a:solidFill>
              </a:rPr>
              <a:t>Price:</a:t>
            </a:r>
          </a:p>
          <a:p>
            <a:pPr marL="0" lvl="0" indent="0" algn="just">
              <a:spcBef>
                <a:spcPct val="0"/>
              </a:spcBef>
              <a:buNone/>
            </a:pPr>
            <a:endParaRPr lang="en-US" sz="2200" dirty="0" smtClean="0">
              <a:solidFill>
                <a:srgbClr val="0070C0"/>
              </a:solidFill>
            </a:endParaRPr>
          </a:p>
          <a:p>
            <a:pPr marL="0" indent="0" algn="just">
              <a:spcBef>
                <a:spcPct val="0"/>
              </a:spcBef>
              <a:buNone/>
            </a:pPr>
            <a:r>
              <a:rPr lang="en-US" sz="2200" dirty="0"/>
              <a:t>On the death of the annuitant, the annuity payments will cease and </a:t>
            </a:r>
            <a:r>
              <a:rPr lang="en-US" sz="2200" dirty="0" smtClean="0"/>
              <a:t>the company will pay to the annuitant’s </a:t>
            </a:r>
            <a:r>
              <a:rPr lang="en-US" sz="2200" dirty="0"/>
              <a:t>nominee the purchase price.  </a:t>
            </a:r>
          </a:p>
          <a:p>
            <a:pPr marL="0" lvl="0" indent="0" algn="just">
              <a:spcBef>
                <a:spcPct val="0"/>
              </a:spcBef>
              <a:buNone/>
            </a:pPr>
            <a:endParaRPr lang="en-US" sz="2200" dirty="0" smtClean="0">
              <a:solidFill>
                <a:srgbClr val="0070C0"/>
              </a:solidFill>
            </a:endParaRPr>
          </a:p>
          <a:p>
            <a:pPr marL="0" lvl="0" indent="0" algn="just">
              <a:spcBef>
                <a:spcPct val="0"/>
              </a:spcBef>
              <a:buNone/>
            </a:pPr>
            <a:endParaRPr lang="en-US" sz="2200" dirty="0">
              <a:solidFill>
                <a:srgbClr val="0070C0"/>
              </a:solidFill>
            </a:endParaRPr>
          </a:p>
          <a:p>
            <a:pPr marL="0" indent="0" algn="just">
              <a:spcBef>
                <a:spcPct val="0"/>
              </a:spcBef>
              <a:buNone/>
            </a:pPr>
            <a:endParaRPr lang="en-US" sz="2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p:txBody>
      </p:sp>
      <p:sp>
        <p:nvSpPr>
          <p:cNvPr id="4" name="Slide Number Placeholder 3"/>
          <p:cNvSpPr>
            <a:spLocks noGrp="1"/>
          </p:cNvSpPr>
          <p:nvPr>
            <p:ph type="sldNum" sz="quarter" idx="12"/>
          </p:nvPr>
        </p:nvSpPr>
        <p:spPr/>
        <p:txBody>
          <a:bodyPr/>
          <a:lstStyle/>
          <a:p>
            <a:fld id="{3E68A1C1-E094-4A46-99D4-521E658837E2}" type="slidenum">
              <a:rPr lang="en-US" smtClean="0"/>
              <a:t>13</a:t>
            </a:fld>
            <a:endParaRPr lang="en-US"/>
          </a:p>
        </p:txBody>
      </p:sp>
    </p:spTree>
    <p:extLst>
      <p:ext uri="{BB962C8B-B14F-4D97-AF65-F5344CB8AC3E}">
        <p14:creationId xmlns:p14="http://schemas.microsoft.com/office/powerpoint/2010/main" val="98397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anim calcmode="lin" valueType="num">
                                      <p:cBhvr>
                                        <p:cTn id="3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6552"/>
            <a:ext cx="8183880" cy="5413248"/>
          </a:xfrm>
        </p:spPr>
        <p:txBody>
          <a:bodyPr>
            <a:normAutofit/>
          </a:bodyPr>
          <a:lstStyle/>
          <a:p>
            <a:pPr marL="0" lvl="0" indent="0">
              <a:buNone/>
            </a:pPr>
            <a:endParaRPr lang="en-US" sz="2200" dirty="0" smtClean="0">
              <a:solidFill>
                <a:srgbClr val="0070C0"/>
              </a:solidFill>
            </a:endParaRPr>
          </a:p>
          <a:p>
            <a:pPr marL="0" lvl="0" indent="0">
              <a:buNone/>
            </a:pPr>
            <a:r>
              <a:rPr lang="en-US" sz="2300" dirty="0" smtClean="0">
                <a:solidFill>
                  <a:srgbClr val="0070C0"/>
                </a:solidFill>
              </a:rPr>
              <a:t>Lifetime </a:t>
            </a:r>
            <a:r>
              <a:rPr lang="en-US" sz="2300" dirty="0">
                <a:solidFill>
                  <a:srgbClr val="0070C0"/>
                </a:solidFill>
              </a:rPr>
              <a:t>Annuity Guaranteed for 5,10,15 or 20 years and life </a:t>
            </a:r>
            <a:r>
              <a:rPr lang="en-US" sz="2300" dirty="0" smtClean="0">
                <a:solidFill>
                  <a:srgbClr val="0070C0"/>
                </a:solidFill>
              </a:rPr>
              <a:t>thereafter</a:t>
            </a:r>
          </a:p>
          <a:p>
            <a:pPr marL="0" lvl="0" indent="0">
              <a:buNone/>
            </a:pPr>
            <a:endParaRPr lang="en-US" sz="2200" dirty="0">
              <a:solidFill>
                <a:srgbClr val="0070C0"/>
              </a:solidFill>
            </a:endParaRPr>
          </a:p>
          <a:p>
            <a:pPr marL="0" indent="0">
              <a:buClr>
                <a:srgbClr val="0070C0"/>
              </a:buClr>
              <a:buNone/>
            </a:pPr>
            <a:r>
              <a:rPr lang="en-US" sz="2200" dirty="0"/>
              <a:t>On the death of the annuitant or at the end of the guarantee period, whichever is later, the annuity payments will cease and no further amount will be payable.</a:t>
            </a:r>
          </a:p>
          <a:p>
            <a:pPr marL="0" indent="0">
              <a:buNone/>
            </a:pPr>
            <a:endParaRPr lang="en-US" sz="2200" dirty="0" smtClean="0"/>
          </a:p>
          <a:p>
            <a:pPr marL="0" indent="0">
              <a:buNone/>
            </a:pPr>
            <a:endParaRPr lang="en-US" sz="2200" dirty="0"/>
          </a:p>
          <a:p>
            <a:pPr marL="0" indent="0">
              <a:buNone/>
            </a:pPr>
            <a:r>
              <a:rPr lang="en-US" sz="2400" dirty="0" smtClean="0">
                <a:solidFill>
                  <a:srgbClr val="0070C0"/>
                </a:solidFill>
              </a:rPr>
              <a:t>Joint Life &amp; Survivor Annuity</a:t>
            </a:r>
          </a:p>
          <a:p>
            <a:pPr marL="0" indent="0">
              <a:buNone/>
            </a:pPr>
            <a:endParaRPr lang="en-US" sz="2200" dirty="0" smtClean="0">
              <a:solidFill>
                <a:srgbClr val="0070C0"/>
              </a:solidFill>
            </a:endParaRPr>
          </a:p>
          <a:p>
            <a:pPr marL="0" lvl="0" indent="0">
              <a:buClr>
                <a:srgbClr val="0070C0"/>
              </a:buClr>
              <a:buNone/>
            </a:pPr>
            <a:r>
              <a:rPr lang="en-US" sz="2200" dirty="0" smtClean="0"/>
              <a:t>These annuities provides a series of periodic payments to more than one person, and those payments continue until the death of the last surviving annuitant.</a:t>
            </a:r>
            <a:endParaRPr lang="en-US" sz="2200" dirty="0"/>
          </a:p>
          <a:p>
            <a:endParaRPr lang="en-US" sz="2200" dirty="0" smtClean="0"/>
          </a:p>
          <a:p>
            <a:endParaRPr lang="en-US" sz="2200" dirty="0"/>
          </a:p>
          <a:p>
            <a:endParaRPr lang="en-US" sz="2200" dirty="0"/>
          </a:p>
          <a:p>
            <a:endParaRPr lang="en-US" dirty="0"/>
          </a:p>
        </p:txBody>
      </p:sp>
      <p:sp>
        <p:nvSpPr>
          <p:cNvPr id="4" name="Slide Number Placeholder 3"/>
          <p:cNvSpPr>
            <a:spLocks noGrp="1"/>
          </p:cNvSpPr>
          <p:nvPr>
            <p:ph type="sldNum" sz="quarter" idx="12"/>
          </p:nvPr>
        </p:nvSpPr>
        <p:spPr/>
        <p:txBody>
          <a:bodyPr/>
          <a:lstStyle/>
          <a:p>
            <a:fld id="{3E68A1C1-E094-4A46-99D4-521E658837E2}" type="slidenum">
              <a:rPr lang="en-US" smtClean="0"/>
              <a:t>14</a:t>
            </a:fld>
            <a:endParaRPr lang="en-US"/>
          </a:p>
        </p:txBody>
      </p:sp>
    </p:spTree>
    <p:extLst>
      <p:ext uri="{BB962C8B-B14F-4D97-AF65-F5344CB8AC3E}">
        <p14:creationId xmlns:p14="http://schemas.microsoft.com/office/powerpoint/2010/main" val="20673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2480"/>
            <a:ext cx="8229600" cy="4389120"/>
          </a:xfrm>
        </p:spPr>
        <p:txBody>
          <a:bodyPr>
            <a:normAutofit fontScale="92500" lnSpcReduction="10000"/>
          </a:bodyPr>
          <a:lstStyle/>
          <a:p>
            <a:endParaRPr lang="en-US" dirty="0" smtClean="0"/>
          </a:p>
          <a:p>
            <a:pPr marL="0" indent="0" algn="ctr">
              <a:spcBef>
                <a:spcPct val="0"/>
              </a:spcBef>
              <a:buNone/>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Annuity Payout Formula</a:t>
            </a:r>
          </a:p>
          <a:p>
            <a:endParaRPr lang="en-US" dirty="0" smtClean="0"/>
          </a:p>
          <a:p>
            <a:endParaRPr lang="en-US" dirty="0" smtClean="0"/>
          </a:p>
          <a:p>
            <a:endParaRPr lang="en-US" dirty="0" smtClean="0"/>
          </a:p>
          <a:p>
            <a:endParaRPr lang="en-US" dirty="0" smtClean="0"/>
          </a:p>
          <a:p>
            <a:endParaRPr lang="en-US" dirty="0" smtClean="0"/>
          </a:p>
          <a:p>
            <a:endParaRPr lang="en-US" dirty="0"/>
          </a:p>
          <a:p>
            <a:pPr marL="0" indent="0">
              <a:buNone/>
            </a:pPr>
            <a:r>
              <a:rPr lang="en-US" sz="1800" dirty="0"/>
              <a:t> </a:t>
            </a:r>
            <a:r>
              <a:rPr lang="en-US" sz="1800" dirty="0" smtClean="0"/>
              <a:t>     </a:t>
            </a:r>
          </a:p>
          <a:p>
            <a:pPr marL="0" indent="0">
              <a:buNone/>
            </a:pPr>
            <a:r>
              <a:rPr lang="en-US" sz="2100" dirty="0"/>
              <a:t>	</a:t>
            </a:r>
            <a:r>
              <a:rPr lang="en-US" sz="2300" dirty="0" smtClean="0"/>
              <a:t>Where, r = Interest Rate</a:t>
            </a:r>
          </a:p>
          <a:p>
            <a:pPr marL="0" indent="0">
              <a:buNone/>
            </a:pPr>
            <a:r>
              <a:rPr lang="en-US" sz="2300" dirty="0" smtClean="0"/>
              <a:t>                           n = Number of Years</a:t>
            </a:r>
            <a:endParaRPr lang="en-US" sz="2300" dirty="0"/>
          </a:p>
        </p:txBody>
      </p:sp>
      <p:pic>
        <p:nvPicPr>
          <p:cNvPr id="4" name="Picture 3" descr="http://www.1728.org/annupay2.gif"/>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5900" y="2590800"/>
            <a:ext cx="5905500" cy="800100"/>
          </a:xfrm>
          <a:prstGeom prst="rect">
            <a:avLst/>
          </a:prstGeom>
          <a:ln/>
        </p:spPr>
        <p:style>
          <a:lnRef idx="1">
            <a:schemeClr val="accent3"/>
          </a:lnRef>
          <a:fillRef idx="3">
            <a:schemeClr val="accent3"/>
          </a:fillRef>
          <a:effectRef idx="2">
            <a:schemeClr val="accent3"/>
          </a:effectRef>
          <a:fontRef idx="minor">
            <a:schemeClr val="lt1"/>
          </a:fontRef>
        </p:style>
      </p:pic>
      <p:sp>
        <p:nvSpPr>
          <p:cNvPr id="5" name="Slide Number Placeholder 4"/>
          <p:cNvSpPr>
            <a:spLocks noGrp="1"/>
          </p:cNvSpPr>
          <p:nvPr>
            <p:ph type="sldNum" sz="quarter" idx="12"/>
          </p:nvPr>
        </p:nvSpPr>
        <p:spPr/>
        <p:txBody>
          <a:bodyPr/>
          <a:lstStyle/>
          <a:p>
            <a:fld id="{3E68A1C1-E094-4A46-99D4-521E658837E2}" type="slidenum">
              <a:rPr lang="en-US" smtClean="0"/>
              <a:t>15</a:t>
            </a:fld>
            <a:endParaRPr lang="en-US"/>
          </a:p>
        </p:txBody>
      </p:sp>
    </p:spTree>
    <p:extLst>
      <p:ext uri="{BB962C8B-B14F-4D97-AF65-F5344CB8AC3E}">
        <p14:creationId xmlns:p14="http://schemas.microsoft.com/office/powerpoint/2010/main" val="18114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anim calcmode="lin" valueType="num">
                                      <p:cBhvr>
                                        <p:cTn id="2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1000"/>
                                        <p:tgtEl>
                                          <p:spTgt spid="3">
                                            <p:txEl>
                                              <p:pRg st="9" end="9"/>
                                            </p:txEl>
                                          </p:spTgt>
                                        </p:tgtEl>
                                      </p:cBhvr>
                                    </p:animEffect>
                                    <p:anim calcmode="lin" valueType="num">
                                      <p:cBhvr>
                                        <p:cTn id="2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1000"/>
                                        <p:tgtEl>
                                          <p:spTgt spid="3">
                                            <p:txEl>
                                              <p:pRg st="10" end="10"/>
                                            </p:txEl>
                                          </p:spTgt>
                                        </p:tgtEl>
                                      </p:cBhvr>
                                    </p:animEffect>
                                    <p:anim calcmode="lin" valueType="num">
                                      <p:cBhvr>
                                        <p:cTn id="3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682752"/>
            <a:ext cx="8183880" cy="5641848"/>
          </a:xfrm>
        </p:spPr>
        <p:txBody>
          <a:bodyPr>
            <a:normAutofit/>
          </a:bodyPr>
          <a:lstStyle/>
          <a:p>
            <a:endParaRPr lang="en-US" sz="2200" dirty="0" smtClean="0"/>
          </a:p>
          <a:p>
            <a:pPr marL="0" indent="0">
              <a:buNone/>
            </a:pPr>
            <a:r>
              <a:rPr lang="en-US" sz="2300" b="1" dirty="0" smtClean="0"/>
              <a:t>         Example:-</a:t>
            </a:r>
          </a:p>
          <a:p>
            <a:pPr marL="347472" lvl="1" indent="0">
              <a:buNone/>
            </a:pPr>
            <a:endParaRPr lang="en-US" sz="2200" dirty="0" smtClean="0"/>
          </a:p>
          <a:p>
            <a:pPr lvl="1"/>
            <a:r>
              <a:rPr lang="en-US" sz="2200" dirty="0"/>
              <a:t>An annuity has a $50,000 principal, a 7% rate and a 3 year payout period. How much is each annual payout?</a:t>
            </a:r>
          </a:p>
          <a:p>
            <a:pPr lvl="1"/>
            <a:endParaRPr lang="en-US" sz="2200" dirty="0" smtClean="0"/>
          </a:p>
          <a:p>
            <a:pPr lvl="1"/>
            <a:r>
              <a:rPr lang="en-US" sz="2200" dirty="0" smtClean="0"/>
              <a:t>Payout </a:t>
            </a:r>
            <a:r>
              <a:rPr lang="en-US" sz="2200" dirty="0"/>
              <a:t>= $50,000 </a:t>
            </a:r>
            <a:r>
              <a:rPr lang="en-US" sz="2200" dirty="0" smtClean="0"/>
              <a:t>* </a:t>
            </a:r>
            <a:r>
              <a:rPr lang="en-US" sz="2200" dirty="0"/>
              <a:t>.07 </a:t>
            </a:r>
            <a:r>
              <a:rPr lang="en-US" sz="2200" dirty="0" smtClean="0"/>
              <a:t>* </a:t>
            </a:r>
            <a:r>
              <a:rPr lang="en-US" sz="2200" dirty="0"/>
              <a:t>(1 + .07)3 ÷ [ (1 + .07)3 -1 </a:t>
            </a:r>
            <a:r>
              <a:rPr lang="en-US" sz="2200" dirty="0" smtClean="0"/>
              <a:t>]</a:t>
            </a:r>
          </a:p>
          <a:p>
            <a:pPr lvl="1"/>
            <a:endParaRPr lang="en-US" sz="2200" dirty="0" smtClean="0"/>
          </a:p>
          <a:p>
            <a:pPr lvl="1"/>
            <a:r>
              <a:rPr lang="en-US" sz="2200" dirty="0" smtClean="0"/>
              <a:t>Payout </a:t>
            </a:r>
            <a:r>
              <a:rPr lang="en-US" sz="2200" dirty="0"/>
              <a:t>= 3,500 </a:t>
            </a:r>
            <a:r>
              <a:rPr lang="en-US" sz="2200" dirty="0" smtClean="0"/>
              <a:t>* </a:t>
            </a:r>
            <a:r>
              <a:rPr lang="en-US" sz="2200" dirty="0"/>
              <a:t>1.225043 ÷ [ 1.225043 -1 </a:t>
            </a:r>
            <a:r>
              <a:rPr lang="en-US" sz="2200" dirty="0" smtClean="0"/>
              <a:t>]</a:t>
            </a:r>
          </a:p>
          <a:p>
            <a:pPr marL="347472" lvl="1" indent="0">
              <a:buNone/>
            </a:pPr>
            <a:endParaRPr lang="en-US" sz="2200" dirty="0" smtClean="0"/>
          </a:p>
          <a:p>
            <a:pPr lvl="1"/>
            <a:r>
              <a:rPr lang="en-US" sz="2200" dirty="0" smtClean="0"/>
              <a:t>Annual </a:t>
            </a:r>
            <a:r>
              <a:rPr lang="en-US" sz="2200" dirty="0"/>
              <a:t>payout = </a:t>
            </a:r>
            <a:r>
              <a:rPr lang="en-US" sz="2200" dirty="0" smtClean="0"/>
              <a:t>19,052.58</a:t>
            </a:r>
          </a:p>
          <a:p>
            <a:pPr marL="0" indent="0">
              <a:buNone/>
            </a:pPr>
            <a:endParaRPr lang="en-US" sz="2200" dirty="0" smtClean="0"/>
          </a:p>
          <a:p>
            <a:pPr marL="0" indent="0">
              <a:buNone/>
            </a:pPr>
            <a:r>
              <a:rPr lang="en-US" sz="2200" dirty="0" smtClean="0"/>
              <a:t>Now </a:t>
            </a:r>
            <a:r>
              <a:rPr lang="en-US" sz="2200" dirty="0"/>
              <a:t>that we have the annual payout amount, let's see how the payout process works.</a:t>
            </a:r>
          </a:p>
        </p:txBody>
      </p:sp>
      <p:sp>
        <p:nvSpPr>
          <p:cNvPr id="4" name="Slide Number Placeholder 3"/>
          <p:cNvSpPr>
            <a:spLocks noGrp="1"/>
          </p:cNvSpPr>
          <p:nvPr>
            <p:ph type="sldNum" sz="quarter" idx="12"/>
          </p:nvPr>
        </p:nvSpPr>
        <p:spPr/>
        <p:txBody>
          <a:bodyPr/>
          <a:lstStyle/>
          <a:p>
            <a:fld id="{3E68A1C1-E094-4A46-99D4-521E658837E2}" type="slidenum">
              <a:rPr lang="en-US" smtClean="0"/>
              <a:t>16</a:t>
            </a:fld>
            <a:endParaRPr lang="en-US"/>
          </a:p>
        </p:txBody>
      </p:sp>
    </p:spTree>
    <p:extLst>
      <p:ext uri="{BB962C8B-B14F-4D97-AF65-F5344CB8AC3E}">
        <p14:creationId xmlns:p14="http://schemas.microsoft.com/office/powerpoint/2010/main" val="3396885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911352"/>
            <a:ext cx="8183880" cy="5489448"/>
          </a:xfrm>
        </p:spPr>
        <p:txBody>
          <a:bodyPr>
            <a:noAutofit/>
          </a:bodyPr>
          <a:lstStyle/>
          <a:p>
            <a:r>
              <a:rPr lang="en-US" sz="2300" dirty="0"/>
              <a:t>At the end of the first year, the $50,000 principal has earned $3,500.00 interest (50,000 × .07 = $3,500.00) increasing the annuity balance to $53,500. After the first annual payout of $19,052.58, the balance is reduced to $34,447.42</a:t>
            </a:r>
          </a:p>
          <a:p>
            <a:endParaRPr lang="en-US" sz="2300" dirty="0"/>
          </a:p>
          <a:p>
            <a:r>
              <a:rPr lang="en-US" sz="2300" dirty="0"/>
              <a:t>At the end of the second year, the $34,447.42 balance has earned $2,411.32 interest ($34,447.42 × .07 = $2,411.32) increasing the annuity balance to $36,858.74. After the second annual payout, the balance is reduced to $17,806.16</a:t>
            </a:r>
          </a:p>
          <a:p>
            <a:endParaRPr lang="en-US" sz="2300" dirty="0"/>
          </a:p>
          <a:p>
            <a:r>
              <a:rPr lang="en-US" sz="2300" dirty="0"/>
              <a:t>At the end of the third year, the $17,806.16 balance has earned $1,246.43 interest ($17,806.16 × .07 = $1,246.43) increasing the annuity balance to $19,052.59. Now when the third annual payout is made, the balance is reduced to zero.</a:t>
            </a:r>
          </a:p>
        </p:txBody>
      </p:sp>
      <p:sp>
        <p:nvSpPr>
          <p:cNvPr id="4" name="Slide Number Placeholder 3"/>
          <p:cNvSpPr>
            <a:spLocks noGrp="1"/>
          </p:cNvSpPr>
          <p:nvPr>
            <p:ph type="sldNum" sz="quarter" idx="12"/>
          </p:nvPr>
        </p:nvSpPr>
        <p:spPr/>
        <p:txBody>
          <a:bodyPr/>
          <a:lstStyle/>
          <a:p>
            <a:fld id="{3E68A1C1-E094-4A46-99D4-521E658837E2}" type="slidenum">
              <a:rPr lang="en-US" smtClean="0"/>
              <a:t>17</a:t>
            </a:fld>
            <a:endParaRPr lang="en-US"/>
          </a:p>
        </p:txBody>
      </p:sp>
    </p:spTree>
    <p:extLst>
      <p:ext uri="{BB962C8B-B14F-4D97-AF65-F5344CB8AC3E}">
        <p14:creationId xmlns:p14="http://schemas.microsoft.com/office/powerpoint/2010/main" val="132282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758952"/>
            <a:ext cx="8183880" cy="5565648"/>
          </a:xfrm>
        </p:spPr>
        <p:txBody>
          <a:bodyPr>
            <a:normAutofit/>
          </a:bodyPr>
          <a:lstStyle/>
          <a:p>
            <a:pPr marL="0" indent="0" algn="ctr">
              <a:spcBef>
                <a:spcPct val="0"/>
              </a:spcBef>
              <a:buNone/>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Common Definitions</a:t>
            </a:r>
          </a:p>
          <a:p>
            <a:endParaRPr lang="en-US" sz="1800" dirty="0" smtClean="0"/>
          </a:p>
          <a:p>
            <a:pPr marL="55562" indent="0">
              <a:spcBef>
                <a:spcPct val="45000"/>
              </a:spcBef>
              <a:buClr>
                <a:srgbClr val="FFFF00"/>
              </a:buClr>
              <a:buNone/>
            </a:pPr>
            <a:r>
              <a:rPr lang="en-US" sz="2200" b="1" dirty="0">
                <a:solidFill>
                  <a:srgbClr val="0070C0"/>
                </a:solidFill>
              </a:rPr>
              <a:t> </a:t>
            </a:r>
            <a:r>
              <a:rPr lang="en-US" sz="2300" b="1" dirty="0">
                <a:solidFill>
                  <a:srgbClr val="0070C0"/>
                </a:solidFill>
              </a:rPr>
              <a:t>Beneficiary</a:t>
            </a:r>
            <a:r>
              <a:rPr lang="en-US" sz="2200" b="1" dirty="0">
                <a:solidFill>
                  <a:srgbClr val="0070C0"/>
                </a:solidFill>
              </a:rPr>
              <a:t> :</a:t>
            </a:r>
          </a:p>
          <a:p>
            <a:pPr marL="0" indent="0">
              <a:buNone/>
            </a:pPr>
            <a:endParaRPr lang="en-US" sz="1800" dirty="0"/>
          </a:p>
          <a:p>
            <a:pPr>
              <a:buClr>
                <a:srgbClr val="0070C0"/>
              </a:buClr>
              <a:buFont typeface="Wingdings" pitchFamily="2" charset="2"/>
              <a:buChar char="Ø"/>
            </a:pPr>
            <a:r>
              <a:rPr lang="en-US" sz="2200" dirty="0"/>
              <a:t>If the contract owner dies, the death benefits go to this person  </a:t>
            </a:r>
          </a:p>
          <a:p>
            <a:pPr>
              <a:buClr>
                <a:srgbClr val="0070C0"/>
              </a:buClr>
              <a:buFont typeface="Wingdings" pitchFamily="2" charset="2"/>
              <a:buChar char="Ø"/>
            </a:pPr>
            <a:r>
              <a:rPr lang="en-US" sz="2200" dirty="0"/>
              <a:t>If the primary beneficiary predeceases the owner the money will go to the contingent </a:t>
            </a:r>
            <a:r>
              <a:rPr lang="en-US" sz="2200" dirty="0" smtClean="0"/>
              <a:t>beneficiary </a:t>
            </a:r>
            <a:r>
              <a:rPr lang="en-US" sz="2200" dirty="0"/>
              <a:t>(if listed)</a:t>
            </a:r>
          </a:p>
          <a:p>
            <a:pPr>
              <a:buClr>
                <a:srgbClr val="0070C0"/>
              </a:buClr>
              <a:buFont typeface="Wingdings" pitchFamily="2" charset="2"/>
              <a:buChar char="Ø"/>
            </a:pPr>
            <a:r>
              <a:rPr lang="en-US" sz="2200" dirty="0"/>
              <a:t>There is no limit to the number of primary or contingent </a:t>
            </a:r>
            <a:r>
              <a:rPr lang="en-US" sz="2200" dirty="0" smtClean="0"/>
              <a:t>beneficiaries</a:t>
            </a:r>
          </a:p>
          <a:p>
            <a:pPr marL="0" indent="0">
              <a:buNone/>
            </a:pPr>
            <a:endParaRPr lang="en-US" sz="1800" dirty="0"/>
          </a:p>
          <a:p>
            <a:pPr marL="55562" indent="0">
              <a:spcBef>
                <a:spcPct val="45000"/>
              </a:spcBef>
              <a:buClr>
                <a:srgbClr val="FFFF00"/>
              </a:buClr>
              <a:buNone/>
            </a:pPr>
            <a:r>
              <a:rPr lang="en-US" sz="1800" dirty="0"/>
              <a:t> </a:t>
            </a:r>
            <a:r>
              <a:rPr lang="en-US" sz="1800" dirty="0" smtClean="0"/>
              <a:t>  </a:t>
            </a:r>
            <a:r>
              <a:rPr lang="en-US" sz="2300" b="1" dirty="0">
                <a:solidFill>
                  <a:srgbClr val="0070C0"/>
                </a:solidFill>
              </a:rPr>
              <a:t>Surrender Charge :</a:t>
            </a:r>
          </a:p>
          <a:p>
            <a:pPr marL="0" indent="0">
              <a:buNone/>
            </a:pPr>
            <a:endParaRPr lang="en-US" sz="1800" dirty="0" smtClean="0"/>
          </a:p>
          <a:p>
            <a:pPr>
              <a:buClr>
                <a:srgbClr val="0070C0"/>
              </a:buClr>
              <a:buFont typeface="Wingdings" pitchFamily="2" charset="2"/>
              <a:buChar char="Ø"/>
            </a:pPr>
            <a:r>
              <a:rPr lang="en-US" sz="2200" dirty="0"/>
              <a:t>A charge (penalty) that is assessed if a client takes out more than their allowable free amount during the Surrender Charge Period</a:t>
            </a:r>
          </a:p>
          <a:p>
            <a:endParaRPr lang="en-US" dirty="0"/>
          </a:p>
        </p:txBody>
      </p:sp>
      <p:sp>
        <p:nvSpPr>
          <p:cNvPr id="4" name="Slide Number Placeholder 3"/>
          <p:cNvSpPr>
            <a:spLocks noGrp="1"/>
          </p:cNvSpPr>
          <p:nvPr>
            <p:ph type="sldNum" sz="quarter" idx="12"/>
          </p:nvPr>
        </p:nvSpPr>
        <p:spPr/>
        <p:txBody>
          <a:bodyPr/>
          <a:lstStyle/>
          <a:p>
            <a:fld id="{3E68A1C1-E094-4A46-99D4-521E658837E2}" type="slidenum">
              <a:rPr lang="en-US" smtClean="0"/>
              <a:t>18</a:t>
            </a:fld>
            <a:endParaRPr lang="en-US"/>
          </a:p>
        </p:txBody>
      </p:sp>
    </p:spTree>
    <p:extLst>
      <p:ext uri="{BB962C8B-B14F-4D97-AF65-F5344CB8AC3E}">
        <p14:creationId xmlns:p14="http://schemas.microsoft.com/office/powerpoint/2010/main" val="336531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8448"/>
            <a:ext cx="8183880" cy="4797552"/>
          </a:xfrm>
        </p:spPr>
        <p:txBody>
          <a:bodyPr>
            <a:normAutofit lnSpcReduction="10000"/>
          </a:bodyPr>
          <a:lstStyle/>
          <a:p>
            <a:pPr marL="0" indent="0">
              <a:buNone/>
            </a:pPr>
            <a:r>
              <a:rPr lang="en-US" sz="1800" dirty="0" smtClean="0"/>
              <a:t>   </a:t>
            </a:r>
          </a:p>
          <a:p>
            <a:pPr marL="55562" indent="0">
              <a:spcBef>
                <a:spcPct val="45000"/>
              </a:spcBef>
              <a:buClr>
                <a:srgbClr val="FFFF00"/>
              </a:buClr>
              <a:buNone/>
            </a:pPr>
            <a:r>
              <a:rPr lang="en-US" sz="2300" b="1" dirty="0"/>
              <a:t> </a:t>
            </a:r>
            <a:r>
              <a:rPr lang="en-US" sz="2300" b="1" dirty="0" smtClean="0"/>
              <a:t>  </a:t>
            </a:r>
            <a:r>
              <a:rPr lang="en-US" sz="2300" b="1" dirty="0">
                <a:solidFill>
                  <a:srgbClr val="0070C0"/>
                </a:solidFill>
              </a:rPr>
              <a:t>Surrender Charge Period:</a:t>
            </a:r>
          </a:p>
          <a:p>
            <a:pPr marL="0" indent="0">
              <a:buNone/>
            </a:pPr>
            <a:endParaRPr lang="en-US" sz="1800" dirty="0"/>
          </a:p>
          <a:p>
            <a:pPr>
              <a:buClr>
                <a:srgbClr val="0070C0"/>
              </a:buClr>
              <a:buFont typeface="Wingdings" pitchFamily="2" charset="2"/>
              <a:buChar char="Ø"/>
            </a:pPr>
            <a:r>
              <a:rPr lang="en-US" sz="2200" dirty="0"/>
              <a:t>An amount of time (usually 5-8 years) during which an owner has only limited access to their funds without paying a Surrender Charge</a:t>
            </a:r>
          </a:p>
          <a:p>
            <a:pPr marL="0" indent="0">
              <a:buNone/>
            </a:pPr>
            <a:endParaRPr lang="en-US" sz="1800" dirty="0"/>
          </a:p>
          <a:p>
            <a:pPr marL="0" indent="0">
              <a:buNone/>
            </a:pPr>
            <a:r>
              <a:rPr lang="en-US" sz="1800" dirty="0"/>
              <a:t> </a:t>
            </a:r>
            <a:r>
              <a:rPr lang="en-US" sz="1800" dirty="0" smtClean="0"/>
              <a:t>   </a:t>
            </a:r>
          </a:p>
          <a:p>
            <a:pPr marL="55562" indent="0">
              <a:spcBef>
                <a:spcPct val="45000"/>
              </a:spcBef>
              <a:buClr>
                <a:srgbClr val="FFFF00"/>
              </a:buClr>
              <a:buNone/>
            </a:pPr>
            <a:r>
              <a:rPr lang="en-US" sz="1800" dirty="0"/>
              <a:t> </a:t>
            </a:r>
            <a:r>
              <a:rPr lang="en-US" sz="1800" dirty="0" smtClean="0"/>
              <a:t>   </a:t>
            </a:r>
            <a:r>
              <a:rPr lang="en-US" sz="2300" b="1" dirty="0">
                <a:solidFill>
                  <a:srgbClr val="0070C0"/>
                </a:solidFill>
              </a:rPr>
              <a:t>Surrender Charge Schedule:</a:t>
            </a:r>
          </a:p>
          <a:p>
            <a:pPr marL="0" indent="0">
              <a:buNone/>
            </a:pPr>
            <a:endParaRPr lang="en-US" sz="2000" dirty="0" smtClean="0"/>
          </a:p>
          <a:p>
            <a:pPr>
              <a:buClr>
                <a:srgbClr val="0070C0"/>
              </a:buClr>
              <a:buFont typeface="Wingdings" pitchFamily="2" charset="2"/>
              <a:buChar char="Ø"/>
            </a:pPr>
            <a:r>
              <a:rPr lang="en-US" sz="2400" dirty="0"/>
              <a:t>Shows the exact percentage of the surrender charge that would be applied for any given year during the Surrender Charge Period. Example: 7, 7, 7, 6, 5, 4</a:t>
            </a:r>
          </a:p>
          <a:p>
            <a:endParaRPr lang="en-US" sz="1800" dirty="0"/>
          </a:p>
        </p:txBody>
      </p:sp>
      <p:sp>
        <p:nvSpPr>
          <p:cNvPr id="4" name="Slide Number Placeholder 3"/>
          <p:cNvSpPr>
            <a:spLocks noGrp="1"/>
          </p:cNvSpPr>
          <p:nvPr>
            <p:ph type="sldNum" sz="quarter" idx="12"/>
          </p:nvPr>
        </p:nvSpPr>
        <p:spPr/>
        <p:txBody>
          <a:bodyPr/>
          <a:lstStyle/>
          <a:p>
            <a:fld id="{3E68A1C1-E094-4A46-99D4-521E658837E2}" type="slidenum">
              <a:rPr lang="en-US" smtClean="0"/>
              <a:t>19</a:t>
            </a:fld>
            <a:endParaRPr lang="en-US"/>
          </a:p>
        </p:txBody>
      </p:sp>
    </p:spTree>
    <p:extLst>
      <p:ext uri="{BB962C8B-B14F-4D97-AF65-F5344CB8AC3E}">
        <p14:creationId xmlns:p14="http://schemas.microsoft.com/office/powerpoint/2010/main" val="404722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04088"/>
          </a:xfrm>
        </p:spPr>
        <p:txBody>
          <a:bodyPr>
            <a:noAutofit/>
          </a:bodyPr>
          <a:lstStyle/>
          <a:p>
            <a:pPr algn="ctr"/>
            <a:r>
              <a:rPr lang="en-US" sz="3800" b="1" dirty="0" smtClean="0">
                <a:solidFill>
                  <a:schemeClr val="accent1">
                    <a:tint val="88000"/>
                    <a:satMod val="150000"/>
                  </a:schemeClr>
                </a:solidFill>
                <a:effectLst>
                  <a:outerShdw blurRad="53975" dist="22860" dir="5400000" algn="tl" rotWithShape="0">
                    <a:srgbClr val="000000">
                      <a:alpha val="55000"/>
                    </a:srgbClr>
                  </a:outerShdw>
                </a:effectLst>
              </a:rPr>
              <a:t/>
            </a:r>
            <a:br>
              <a:rPr lang="en-US" sz="3800" b="1" dirty="0" smtClean="0">
                <a:solidFill>
                  <a:schemeClr val="accent1">
                    <a:tint val="88000"/>
                    <a:satMod val="150000"/>
                  </a:schemeClr>
                </a:solidFill>
                <a:effectLst>
                  <a:outerShdw blurRad="53975" dist="22860" dir="5400000" algn="tl" rotWithShape="0">
                    <a:srgbClr val="000000">
                      <a:alpha val="55000"/>
                    </a:srgbClr>
                  </a:outerShdw>
                </a:effectLst>
              </a:rPr>
            </a:br>
            <a:r>
              <a:rPr lang="en-US" sz="3800" b="1" dirty="0">
                <a:solidFill>
                  <a:schemeClr val="accent1">
                    <a:tint val="88000"/>
                    <a:satMod val="150000"/>
                  </a:schemeClr>
                </a:solidFill>
                <a:effectLst>
                  <a:outerShdw blurRad="53975" dist="22860" dir="5400000" algn="tl" rotWithShape="0">
                    <a:srgbClr val="000000">
                      <a:alpha val="55000"/>
                    </a:srgbClr>
                  </a:outerShdw>
                </a:effectLst>
              </a:rPr>
              <a:t/>
            </a:r>
            <a:br>
              <a:rPr lang="en-US" sz="3800" b="1" dirty="0">
                <a:solidFill>
                  <a:schemeClr val="accent1">
                    <a:tint val="88000"/>
                    <a:satMod val="150000"/>
                  </a:schemeClr>
                </a:solidFill>
                <a:effectLst>
                  <a:outerShdw blurRad="53975" dist="22860" dir="5400000" algn="tl" rotWithShape="0">
                    <a:srgbClr val="000000">
                      <a:alpha val="55000"/>
                    </a:srgbClr>
                  </a:outerShdw>
                </a:effectLst>
              </a:rPr>
            </a:br>
            <a:r>
              <a:rPr lang="en-US" sz="3800" b="1" dirty="0" smtClean="0">
                <a:solidFill>
                  <a:schemeClr val="accent1">
                    <a:tint val="88000"/>
                    <a:satMod val="150000"/>
                  </a:schemeClr>
                </a:solidFill>
                <a:effectLst>
                  <a:outerShdw blurRad="53975" dist="22860" dir="5400000" algn="tl" rotWithShape="0">
                    <a:srgbClr val="000000">
                      <a:alpha val="55000"/>
                    </a:srgbClr>
                  </a:outerShdw>
                </a:effectLst>
              </a:rPr>
              <a:t>Agenda</a:t>
            </a:r>
            <a:r>
              <a:rPr lang="en-US" sz="3800" b="1" dirty="0">
                <a:solidFill>
                  <a:schemeClr val="accent1">
                    <a:tint val="88000"/>
                    <a:satMod val="150000"/>
                  </a:schemeClr>
                </a:solidFill>
                <a:effectLst>
                  <a:outerShdw blurRad="53975" dist="22860" dir="5400000" algn="tl" rotWithShape="0">
                    <a:srgbClr val="000000">
                      <a:alpha val="55000"/>
                    </a:srgbClr>
                  </a:outerShdw>
                </a:effectLst>
              </a:rPr>
              <a:t>/ Topics </a:t>
            </a:r>
            <a:r>
              <a:rPr lang="en-US" sz="3800" b="1" dirty="0" smtClean="0">
                <a:solidFill>
                  <a:schemeClr val="accent1">
                    <a:tint val="88000"/>
                    <a:satMod val="150000"/>
                  </a:schemeClr>
                </a:solidFill>
                <a:effectLst>
                  <a:outerShdw blurRad="53975" dist="22860" dir="5400000" algn="tl" rotWithShape="0">
                    <a:srgbClr val="000000">
                      <a:alpha val="55000"/>
                    </a:srgbClr>
                  </a:outerShdw>
                </a:effectLst>
              </a:rPr>
              <a:t>covered</a:t>
            </a:r>
            <a:endParaRPr lang="en-IN" sz="3800" dirty="0"/>
          </a:p>
        </p:txBody>
      </p:sp>
      <p:sp>
        <p:nvSpPr>
          <p:cNvPr id="3" name="Content Placeholder 2"/>
          <p:cNvSpPr>
            <a:spLocks noGrp="1"/>
          </p:cNvSpPr>
          <p:nvPr>
            <p:ph idx="1"/>
          </p:nvPr>
        </p:nvSpPr>
        <p:spPr>
          <a:xfrm>
            <a:off x="457200" y="1676400"/>
            <a:ext cx="8229600" cy="4495800"/>
          </a:xfrm>
        </p:spPr>
        <p:txBody>
          <a:bodyPr>
            <a:normAutofit lnSpcReduction="10000"/>
          </a:bodyPr>
          <a:lstStyle/>
          <a:p>
            <a:endParaRPr lang="en-US" dirty="0" smtClean="0">
              <a:solidFill>
                <a:srgbClr val="002060"/>
              </a:solidFill>
            </a:endParaRPr>
          </a:p>
          <a:p>
            <a:r>
              <a:rPr lang="en-US" dirty="0" smtClean="0">
                <a:solidFill>
                  <a:srgbClr val="002060"/>
                </a:solidFill>
              </a:rPr>
              <a:t>Payout options in Annuities</a:t>
            </a:r>
          </a:p>
          <a:p>
            <a:endParaRPr lang="en-US" dirty="0">
              <a:solidFill>
                <a:srgbClr val="002060"/>
              </a:solidFill>
            </a:endParaRPr>
          </a:p>
          <a:p>
            <a:r>
              <a:rPr lang="en-US" dirty="0" smtClean="0">
                <a:solidFill>
                  <a:srgbClr val="002060"/>
                </a:solidFill>
              </a:rPr>
              <a:t>Death Benefits in Annuities</a:t>
            </a:r>
          </a:p>
          <a:p>
            <a:endParaRPr lang="en-US" dirty="0" smtClean="0">
              <a:solidFill>
                <a:srgbClr val="002060"/>
              </a:solidFill>
            </a:endParaRPr>
          </a:p>
          <a:p>
            <a:r>
              <a:rPr lang="en-US" dirty="0" smtClean="0">
                <a:solidFill>
                  <a:srgbClr val="002060"/>
                </a:solidFill>
              </a:rPr>
              <a:t>Common definitions in Annuities</a:t>
            </a:r>
          </a:p>
          <a:p>
            <a:endParaRPr lang="en-US" dirty="0">
              <a:solidFill>
                <a:srgbClr val="002060"/>
              </a:solidFill>
            </a:endParaRPr>
          </a:p>
          <a:p>
            <a:r>
              <a:rPr lang="en-US" dirty="0" smtClean="0">
                <a:solidFill>
                  <a:srgbClr val="002060"/>
                </a:solidFill>
              </a:rPr>
              <a:t>Annuities formula &amp; calculation</a:t>
            </a:r>
          </a:p>
          <a:p>
            <a:endParaRPr lang="en-US" dirty="0" smtClean="0">
              <a:solidFill>
                <a:srgbClr val="002060"/>
              </a:solidFill>
            </a:endParaRPr>
          </a:p>
          <a:p>
            <a:r>
              <a:rPr lang="en-US" dirty="0" smtClean="0">
                <a:solidFill>
                  <a:srgbClr val="002060"/>
                </a:solidFill>
              </a:rPr>
              <a:t>Fees &amp; Charges</a:t>
            </a:r>
            <a:endParaRPr lang="en-US" dirty="0">
              <a:solidFill>
                <a:srgbClr val="002060"/>
              </a:solidFill>
            </a:endParaRPr>
          </a:p>
          <a:p>
            <a:endParaRPr lang="en-US" dirty="0">
              <a:solidFill>
                <a:srgbClr val="002060"/>
              </a:solidFill>
            </a:endParaRPr>
          </a:p>
        </p:txBody>
      </p:sp>
      <p:sp>
        <p:nvSpPr>
          <p:cNvPr id="4" name="Slide Number Placeholder 3"/>
          <p:cNvSpPr>
            <a:spLocks noGrp="1"/>
          </p:cNvSpPr>
          <p:nvPr>
            <p:ph type="sldNum" sz="quarter" idx="12"/>
          </p:nvPr>
        </p:nvSpPr>
        <p:spPr/>
        <p:txBody>
          <a:bodyPr/>
          <a:lstStyle/>
          <a:p>
            <a:fld id="{3E68A1C1-E094-4A46-99D4-521E658837E2}" type="slidenum">
              <a:rPr lang="en-US" smtClean="0"/>
              <a:t>2</a:t>
            </a:fld>
            <a:endParaRPr lang="en-US"/>
          </a:p>
        </p:txBody>
      </p:sp>
    </p:spTree>
    <p:extLst>
      <p:ext uri="{BB962C8B-B14F-4D97-AF65-F5344CB8AC3E}">
        <p14:creationId xmlns:p14="http://schemas.microsoft.com/office/powerpoint/2010/main" val="3487561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183880" cy="5181600"/>
          </a:xfrm>
        </p:spPr>
        <p:txBody>
          <a:bodyPr>
            <a:normAutofit fontScale="92500" lnSpcReduction="10000"/>
          </a:bodyPr>
          <a:lstStyle/>
          <a:p>
            <a:pPr marL="0" indent="0">
              <a:buNone/>
            </a:pPr>
            <a:endParaRPr lang="en-US" sz="1800" b="1" dirty="0" smtClean="0"/>
          </a:p>
          <a:p>
            <a:pPr marL="0" indent="0">
              <a:buNone/>
            </a:pPr>
            <a:endParaRPr lang="en-US" sz="1800" b="1" dirty="0"/>
          </a:p>
          <a:p>
            <a:pPr marL="55562" indent="0">
              <a:spcBef>
                <a:spcPct val="45000"/>
              </a:spcBef>
              <a:buClr>
                <a:srgbClr val="FFFF00"/>
              </a:buClr>
              <a:buNone/>
            </a:pPr>
            <a:r>
              <a:rPr lang="en-US" sz="2500" b="1" dirty="0">
                <a:solidFill>
                  <a:srgbClr val="0070C0"/>
                </a:solidFill>
              </a:rPr>
              <a:t>Initial Guaranteed Period:</a:t>
            </a:r>
          </a:p>
          <a:p>
            <a:pPr marL="0" indent="0">
              <a:buNone/>
            </a:pPr>
            <a:endParaRPr lang="en-US" sz="1800" b="1" dirty="0" smtClean="0"/>
          </a:p>
          <a:p>
            <a:pPr>
              <a:buClr>
                <a:srgbClr val="0070C0"/>
              </a:buClr>
              <a:buFont typeface="Wingdings" pitchFamily="2" charset="2"/>
              <a:buChar char="Ø"/>
            </a:pPr>
            <a:r>
              <a:rPr lang="en-US" sz="2400" dirty="0"/>
              <a:t>A period of time during which the initial interest rate is guaranteed</a:t>
            </a:r>
          </a:p>
          <a:p>
            <a:pPr>
              <a:buClr>
                <a:srgbClr val="0070C0"/>
              </a:buClr>
              <a:buFont typeface="Wingdings" pitchFamily="2" charset="2"/>
              <a:buChar char="Ø"/>
            </a:pPr>
            <a:r>
              <a:rPr lang="en-US" sz="2400" dirty="0" smtClean="0"/>
              <a:t>Initial Guarantee Period </a:t>
            </a:r>
            <a:r>
              <a:rPr lang="en-US" sz="2400" dirty="0"/>
              <a:t>choices vary by product, e.g. 1, 2, 3, 6, </a:t>
            </a:r>
            <a:r>
              <a:rPr lang="en-US" sz="2400" dirty="0" err="1"/>
              <a:t>etc</a:t>
            </a:r>
            <a:endParaRPr lang="en-US" sz="2400" dirty="0"/>
          </a:p>
          <a:p>
            <a:pPr marL="0" indent="0">
              <a:buNone/>
            </a:pPr>
            <a:endParaRPr lang="en-US" sz="1800" dirty="0"/>
          </a:p>
          <a:p>
            <a:pPr marL="0" indent="0">
              <a:buNone/>
            </a:pPr>
            <a:endParaRPr lang="en-US" sz="1800" b="1" dirty="0"/>
          </a:p>
          <a:p>
            <a:pPr marL="55562" indent="0">
              <a:spcBef>
                <a:spcPct val="45000"/>
              </a:spcBef>
              <a:buClr>
                <a:srgbClr val="FFFF00"/>
              </a:buClr>
              <a:buNone/>
            </a:pPr>
            <a:r>
              <a:rPr lang="en-US" sz="2500" b="1" dirty="0">
                <a:solidFill>
                  <a:srgbClr val="0070C0"/>
                </a:solidFill>
              </a:rPr>
              <a:t>Guaranteed Minimum Interest Rate:</a:t>
            </a:r>
          </a:p>
          <a:p>
            <a:pPr marL="0" indent="0">
              <a:buNone/>
            </a:pPr>
            <a:endParaRPr lang="en-US" sz="2400" b="1" dirty="0"/>
          </a:p>
          <a:p>
            <a:pPr>
              <a:buClr>
                <a:srgbClr val="0070C0"/>
              </a:buClr>
              <a:buFont typeface="Wingdings" pitchFamily="2" charset="2"/>
              <a:buChar char="Ø"/>
            </a:pPr>
            <a:r>
              <a:rPr lang="en-US" sz="2500" dirty="0"/>
              <a:t>The minimum interest rate that an insurance company can pay the owner of an annuity after the Initial Guarantee Period expires</a:t>
            </a:r>
          </a:p>
          <a:p>
            <a:endParaRPr lang="en-US" dirty="0"/>
          </a:p>
        </p:txBody>
      </p:sp>
      <p:sp>
        <p:nvSpPr>
          <p:cNvPr id="4" name="Slide Number Placeholder 3"/>
          <p:cNvSpPr>
            <a:spLocks noGrp="1"/>
          </p:cNvSpPr>
          <p:nvPr>
            <p:ph type="sldNum" sz="quarter" idx="12"/>
          </p:nvPr>
        </p:nvSpPr>
        <p:spPr/>
        <p:txBody>
          <a:bodyPr/>
          <a:lstStyle/>
          <a:p>
            <a:fld id="{3E68A1C1-E094-4A46-99D4-521E658837E2}" type="slidenum">
              <a:rPr lang="en-US" smtClean="0"/>
              <a:t>20</a:t>
            </a:fld>
            <a:endParaRPr lang="en-US"/>
          </a:p>
        </p:txBody>
      </p:sp>
    </p:spTree>
    <p:extLst>
      <p:ext uri="{BB962C8B-B14F-4D97-AF65-F5344CB8AC3E}">
        <p14:creationId xmlns:p14="http://schemas.microsoft.com/office/powerpoint/2010/main" val="96284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anim calcmode="lin" valueType="num">
                                      <p:cBhvr>
                                        <p:cTn id="3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183880" cy="5181600"/>
          </a:xfrm>
        </p:spPr>
        <p:txBody>
          <a:bodyPr>
            <a:normAutofit/>
          </a:bodyPr>
          <a:lstStyle/>
          <a:p>
            <a:pPr marL="55562" indent="0" algn="ctr">
              <a:spcBef>
                <a:spcPct val="45000"/>
              </a:spcBef>
              <a:buClr>
                <a:srgbClr val="FFFF00"/>
              </a:buClr>
              <a:buNone/>
            </a:pPr>
            <a:r>
              <a:rPr lang="en-US" sz="32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Administrative Fees and </a:t>
            </a:r>
            <a:r>
              <a:rPr lang="en-US" sz="32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charges</a:t>
            </a:r>
          </a:p>
          <a:p>
            <a:pPr marL="55562" indent="0">
              <a:spcBef>
                <a:spcPct val="45000"/>
              </a:spcBef>
              <a:buClr>
                <a:srgbClr val="FFFF00"/>
              </a:buClr>
              <a:buNone/>
            </a:pPr>
            <a:endParaRPr lang="en-US" sz="2300" b="1" dirty="0" smtClean="0"/>
          </a:p>
          <a:p>
            <a:pPr>
              <a:buClr>
                <a:srgbClr val="0070C0"/>
              </a:buClr>
              <a:buFont typeface="Wingdings" pitchFamily="2" charset="2"/>
              <a:buChar char="Ø"/>
            </a:pPr>
            <a:r>
              <a:rPr lang="en-US" sz="2200" dirty="0" smtClean="0"/>
              <a:t>A Front-end load - It is an amount charged to the contract at the time customer pays for the annuity. The front end load compensates the insurer for sales commissions and other expenses associated with acquiring the business.</a:t>
            </a:r>
          </a:p>
          <a:p>
            <a:pPr>
              <a:buClr>
                <a:srgbClr val="0070C0"/>
              </a:buClr>
              <a:buFont typeface="Wingdings" pitchFamily="2" charset="2"/>
              <a:buChar char="Ø"/>
            </a:pPr>
            <a:endParaRPr lang="en-US" sz="2200" dirty="0" smtClean="0"/>
          </a:p>
          <a:p>
            <a:pPr>
              <a:buClr>
                <a:srgbClr val="0070C0"/>
              </a:buClr>
              <a:buFont typeface="Wingdings" pitchFamily="2" charset="2"/>
              <a:buChar char="Ø"/>
            </a:pPr>
            <a:r>
              <a:rPr lang="en-US" sz="2200" dirty="0" smtClean="0"/>
              <a:t>Back-end load:- It is also known as Surrender charge, is an amount charged to the contract owner when customer withdraws money from the product.</a:t>
            </a:r>
            <a:endParaRPr lang="en-US" sz="2200" dirty="0"/>
          </a:p>
        </p:txBody>
      </p:sp>
      <p:sp>
        <p:nvSpPr>
          <p:cNvPr id="4" name="Slide Number Placeholder 3"/>
          <p:cNvSpPr>
            <a:spLocks noGrp="1"/>
          </p:cNvSpPr>
          <p:nvPr>
            <p:ph type="sldNum" sz="quarter" idx="12"/>
          </p:nvPr>
        </p:nvSpPr>
        <p:spPr/>
        <p:txBody>
          <a:bodyPr/>
          <a:lstStyle/>
          <a:p>
            <a:fld id="{3E68A1C1-E094-4A46-99D4-521E658837E2}" type="slidenum">
              <a:rPr lang="en-US" smtClean="0"/>
              <a:t>21</a:t>
            </a:fld>
            <a:endParaRPr lang="en-US"/>
          </a:p>
        </p:txBody>
      </p:sp>
    </p:spTree>
    <p:extLst>
      <p:ext uri="{BB962C8B-B14F-4D97-AF65-F5344CB8AC3E}">
        <p14:creationId xmlns:p14="http://schemas.microsoft.com/office/powerpoint/2010/main" val="1565106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183880" cy="5486400"/>
          </a:xfrm>
        </p:spPr>
        <p:txBody>
          <a:bodyPr>
            <a:normAutofit/>
          </a:bodyPr>
          <a:lstStyle/>
          <a:p>
            <a:pPr marL="55562" indent="0" algn="ctr">
              <a:spcBef>
                <a:spcPct val="45000"/>
              </a:spcBef>
              <a:buClr>
                <a:srgbClr val="FFFF00"/>
              </a:buClr>
              <a:buNone/>
            </a:pPr>
            <a:r>
              <a:rPr lang="en-US" sz="32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Administrative Fees and </a:t>
            </a:r>
            <a:r>
              <a:rPr lang="en-US" sz="32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charges</a:t>
            </a:r>
          </a:p>
          <a:p>
            <a:pPr marL="55562" indent="0">
              <a:spcBef>
                <a:spcPct val="45000"/>
              </a:spcBef>
              <a:buClr>
                <a:srgbClr val="FFFF00"/>
              </a:buClr>
              <a:buNone/>
            </a:pPr>
            <a:endParaRPr lang="en-US" sz="2300" b="1" dirty="0" smtClean="0"/>
          </a:p>
          <a:p>
            <a:pPr>
              <a:buClr>
                <a:srgbClr val="0070C0"/>
              </a:buClr>
              <a:buFont typeface="Wingdings" pitchFamily="2" charset="2"/>
              <a:buChar char="Ø"/>
            </a:pPr>
            <a:r>
              <a:rPr lang="en-US" sz="2200" dirty="0" smtClean="0"/>
              <a:t>Periodic </a:t>
            </a:r>
            <a:r>
              <a:rPr lang="en-US" sz="2200" dirty="0"/>
              <a:t>Fee – It is also known as a maintenance fee, is an amount payable at predetermined intervals, for </a:t>
            </a:r>
            <a:r>
              <a:rPr lang="en-US" sz="2200" dirty="0" smtClean="0"/>
              <a:t>example </a:t>
            </a:r>
            <a:r>
              <a:rPr lang="en-US" sz="2200" dirty="0"/>
              <a:t>every year or every month</a:t>
            </a:r>
            <a:r>
              <a:rPr lang="en-US" sz="2200" dirty="0" smtClean="0"/>
              <a:t>.</a:t>
            </a:r>
          </a:p>
          <a:p>
            <a:pPr>
              <a:buClr>
                <a:srgbClr val="0070C0"/>
              </a:buClr>
              <a:buFont typeface="Wingdings" pitchFamily="2" charset="2"/>
              <a:buChar char="Ø"/>
            </a:pPr>
            <a:endParaRPr lang="en-US" sz="2200" dirty="0"/>
          </a:p>
          <a:p>
            <a:pPr>
              <a:buClr>
                <a:srgbClr val="0070C0"/>
              </a:buClr>
              <a:buFont typeface="Wingdings" pitchFamily="2" charset="2"/>
              <a:buChar char="Ø"/>
            </a:pPr>
            <a:r>
              <a:rPr lang="en-US" sz="2200" dirty="0"/>
              <a:t>Service Fee- Sometimes insures charge onetime fee for specific services</a:t>
            </a:r>
            <a:r>
              <a:rPr lang="en-US" sz="2200" dirty="0" smtClean="0"/>
              <a:t>.</a:t>
            </a:r>
          </a:p>
          <a:p>
            <a:pPr>
              <a:buClr>
                <a:srgbClr val="0070C0"/>
              </a:buClr>
              <a:buFont typeface="Wingdings" pitchFamily="2" charset="2"/>
              <a:buChar char="Ø"/>
            </a:pPr>
            <a:endParaRPr lang="en-US" sz="2200" dirty="0"/>
          </a:p>
          <a:p>
            <a:pPr>
              <a:buClr>
                <a:srgbClr val="0070C0"/>
              </a:buClr>
              <a:buFont typeface="Wingdings" pitchFamily="2" charset="2"/>
              <a:buChar char="Ø"/>
            </a:pPr>
            <a:r>
              <a:rPr lang="en-US" sz="2200" dirty="0"/>
              <a:t>Investment management </a:t>
            </a:r>
            <a:r>
              <a:rPr lang="en-US" sz="2200" dirty="0" smtClean="0"/>
              <a:t>fee - It </a:t>
            </a:r>
            <a:r>
              <a:rPr lang="en-US" sz="2200" dirty="0"/>
              <a:t>is a fee to cover professional investment management services. This fee is usually expressed as a percentage of the accumulation value.</a:t>
            </a:r>
          </a:p>
          <a:p>
            <a:endParaRPr lang="en-US" sz="1700" dirty="0"/>
          </a:p>
        </p:txBody>
      </p:sp>
      <p:sp>
        <p:nvSpPr>
          <p:cNvPr id="4" name="Slide Number Placeholder 3"/>
          <p:cNvSpPr>
            <a:spLocks noGrp="1"/>
          </p:cNvSpPr>
          <p:nvPr>
            <p:ph type="sldNum" sz="quarter" idx="12"/>
          </p:nvPr>
        </p:nvSpPr>
        <p:spPr/>
        <p:txBody>
          <a:bodyPr/>
          <a:lstStyle/>
          <a:p>
            <a:fld id="{3E68A1C1-E094-4A46-99D4-521E658837E2}" type="slidenum">
              <a:rPr lang="en-US" smtClean="0"/>
              <a:t>22</a:t>
            </a:fld>
            <a:endParaRPr lang="en-US"/>
          </a:p>
        </p:txBody>
      </p:sp>
    </p:spTree>
    <p:extLst>
      <p:ext uri="{BB962C8B-B14F-4D97-AF65-F5344CB8AC3E}">
        <p14:creationId xmlns:p14="http://schemas.microsoft.com/office/powerpoint/2010/main" val="3847544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559523" cy="4399642"/>
          </a:xfrm>
        </p:spPr>
      </p:pic>
      <p:sp>
        <p:nvSpPr>
          <p:cNvPr id="3" name="Slide Number Placeholder 2"/>
          <p:cNvSpPr>
            <a:spLocks noGrp="1"/>
          </p:cNvSpPr>
          <p:nvPr>
            <p:ph type="sldNum" sz="quarter" idx="12"/>
          </p:nvPr>
        </p:nvSpPr>
        <p:spPr/>
        <p:txBody>
          <a:bodyPr/>
          <a:lstStyle/>
          <a:p>
            <a:fld id="{3E68A1C1-E094-4A46-99D4-521E658837E2}" type="slidenum">
              <a:rPr lang="en-US" smtClean="0"/>
              <a:t>23</a:t>
            </a:fld>
            <a:endParaRPr lang="en-US"/>
          </a:p>
        </p:txBody>
      </p:sp>
    </p:spTree>
    <p:extLst>
      <p:ext uri="{BB962C8B-B14F-4D97-AF65-F5344CB8AC3E}">
        <p14:creationId xmlns:p14="http://schemas.microsoft.com/office/powerpoint/2010/main" val="257692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ChangeArrowheads="1"/>
          </p:cNvSpPr>
          <p:nvPr/>
        </p:nvSpPr>
        <p:spPr bwMode="auto">
          <a:xfrm>
            <a:off x="355600" y="7620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Payout Options</a:t>
            </a:r>
          </a:p>
        </p:txBody>
      </p:sp>
      <p:sp>
        <p:nvSpPr>
          <p:cNvPr id="3" name="Slide Number Placeholder 2"/>
          <p:cNvSpPr>
            <a:spLocks noGrp="1"/>
          </p:cNvSpPr>
          <p:nvPr>
            <p:ph type="sldNum" sz="quarter" idx="12"/>
          </p:nvPr>
        </p:nvSpPr>
        <p:spPr/>
        <p:txBody>
          <a:bodyPr/>
          <a:lstStyle/>
          <a:p>
            <a:fld id="{3E68A1C1-E094-4A46-99D4-521E658837E2}" type="slidenum">
              <a:rPr lang="en-US" smtClean="0"/>
              <a:t>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4575" y="1524000"/>
            <a:ext cx="3962400" cy="3291840"/>
          </a:xfrm>
          <a:prstGeom prst="rect">
            <a:avLst/>
          </a:prstGeom>
        </p:spPr>
      </p:pic>
      <p:sp>
        <p:nvSpPr>
          <p:cNvPr id="10" name="Rectangle 10"/>
          <p:cNvSpPr>
            <a:spLocks noChangeArrowheads="1"/>
          </p:cNvSpPr>
          <p:nvPr/>
        </p:nvSpPr>
        <p:spPr bwMode="auto">
          <a:xfrm>
            <a:off x="647700" y="5181600"/>
            <a:ext cx="7296150" cy="766877"/>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200" dirty="0" smtClean="0"/>
              <a:t>In an annuity contract, the </a:t>
            </a:r>
            <a:r>
              <a:rPr lang="en-US" sz="2200" b="1" dirty="0" smtClean="0"/>
              <a:t>Payout Option </a:t>
            </a:r>
            <a:r>
              <a:rPr lang="en-US" sz="2200" b="1" dirty="0"/>
              <a:t>P</a:t>
            </a:r>
            <a:r>
              <a:rPr lang="en-US" sz="2200" b="1" dirty="0" smtClean="0"/>
              <a:t>rovision</a:t>
            </a:r>
            <a:r>
              <a:rPr lang="en-US" sz="2200" dirty="0" smtClean="0"/>
              <a:t> is also known as </a:t>
            </a:r>
            <a:r>
              <a:rPr lang="en-US" sz="2200" b="1" dirty="0" smtClean="0"/>
              <a:t>Settlement Option Provision.</a:t>
            </a:r>
          </a:p>
        </p:txBody>
      </p:sp>
    </p:spTree>
    <p:extLst>
      <p:ext uri="{BB962C8B-B14F-4D97-AF65-F5344CB8AC3E}">
        <p14:creationId xmlns:p14="http://schemas.microsoft.com/office/powerpoint/2010/main" val="704794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ChangeArrowheads="1"/>
          </p:cNvSpPr>
          <p:nvPr/>
        </p:nvSpPr>
        <p:spPr bwMode="auto">
          <a:xfrm>
            <a:off x="577850" y="10668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Payout Options</a:t>
            </a:r>
          </a:p>
        </p:txBody>
      </p:sp>
      <p:sp>
        <p:nvSpPr>
          <p:cNvPr id="23556" name="Rectangle 11"/>
          <p:cNvSpPr>
            <a:spLocks noChangeArrowheads="1"/>
          </p:cNvSpPr>
          <p:nvPr/>
        </p:nvSpPr>
        <p:spPr bwMode="auto">
          <a:xfrm>
            <a:off x="958849" y="2286000"/>
            <a:ext cx="7286625" cy="766877"/>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lIns="90488" tIns="44450" rIns="90488" bIns="44450">
            <a:spAutoFit/>
          </a:bodyPr>
          <a:lstStyle/>
          <a:p>
            <a:pPr marL="55563" algn="l">
              <a:spcBef>
                <a:spcPct val="50000"/>
              </a:spcBef>
            </a:pPr>
            <a:r>
              <a:rPr lang="en-US" sz="2200" b="1" dirty="0">
                <a:solidFill>
                  <a:schemeClr val="tx1"/>
                </a:solidFill>
              </a:rPr>
              <a:t>P</a:t>
            </a:r>
            <a:r>
              <a:rPr lang="en-US" sz="2200" b="1" dirty="0" smtClean="0">
                <a:solidFill>
                  <a:schemeClr val="tx1"/>
                </a:solidFill>
              </a:rPr>
              <a:t>ayout </a:t>
            </a:r>
            <a:r>
              <a:rPr lang="en-US" sz="2200" b="1" dirty="0">
                <a:solidFill>
                  <a:schemeClr val="tx1"/>
                </a:solidFill>
              </a:rPr>
              <a:t>options provision</a:t>
            </a:r>
            <a:r>
              <a:rPr lang="en-US" sz="2200" dirty="0">
                <a:solidFill>
                  <a:schemeClr val="tx1"/>
                </a:solidFill>
              </a:rPr>
              <a:t>: lists and describes each of the payout options from which the contract owner may select</a:t>
            </a:r>
          </a:p>
        </p:txBody>
      </p:sp>
      <p:sp>
        <p:nvSpPr>
          <p:cNvPr id="190476" name="Rectangle 12"/>
          <p:cNvSpPr>
            <a:spLocks noChangeArrowheads="1"/>
          </p:cNvSpPr>
          <p:nvPr/>
        </p:nvSpPr>
        <p:spPr bwMode="auto">
          <a:xfrm>
            <a:off x="958850" y="4004451"/>
            <a:ext cx="7286625" cy="1105431"/>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defRPr/>
            </a:pPr>
            <a:r>
              <a:rPr lang="en-US" sz="2200" b="1" dirty="0">
                <a:solidFill>
                  <a:srgbClr val="002060"/>
                </a:solidFill>
              </a:rPr>
              <a:t>P</a:t>
            </a:r>
            <a:r>
              <a:rPr lang="en-US" sz="2200" b="1" dirty="0" smtClean="0">
                <a:solidFill>
                  <a:srgbClr val="002060"/>
                </a:solidFill>
              </a:rPr>
              <a:t>ayout </a:t>
            </a:r>
            <a:r>
              <a:rPr lang="en-US" sz="2200" b="1" dirty="0">
                <a:solidFill>
                  <a:srgbClr val="002060"/>
                </a:solidFill>
              </a:rPr>
              <a:t>options</a:t>
            </a:r>
            <a:r>
              <a:rPr lang="en-US" sz="2200" dirty="0">
                <a:solidFill>
                  <a:srgbClr val="002060"/>
                </a:solidFill>
              </a:rPr>
              <a:t>: </a:t>
            </a:r>
            <a:r>
              <a:rPr lang="en-US" sz="2200" dirty="0" smtClean="0">
                <a:solidFill>
                  <a:srgbClr val="002060"/>
                </a:solidFill>
              </a:rPr>
              <a:t>These are the  </a:t>
            </a:r>
            <a:r>
              <a:rPr lang="en-US" sz="2200" dirty="0">
                <a:solidFill>
                  <a:srgbClr val="002060"/>
                </a:solidFill>
              </a:rPr>
              <a:t>choices a contract owner has as to how the insurer will distribute annuity benefits during the payout period</a:t>
            </a:r>
          </a:p>
        </p:txBody>
      </p:sp>
      <p:sp>
        <p:nvSpPr>
          <p:cNvPr id="3" name="Slide Number Placeholder 2"/>
          <p:cNvSpPr>
            <a:spLocks noGrp="1"/>
          </p:cNvSpPr>
          <p:nvPr>
            <p:ph type="sldNum" sz="quarter" idx="12"/>
          </p:nvPr>
        </p:nvSpPr>
        <p:spPr/>
        <p:txBody>
          <a:bodyPr/>
          <a:lstStyle/>
          <a:p>
            <a:fld id="{3E68A1C1-E094-4A46-99D4-521E658837E2}" type="slidenum">
              <a:rPr lang="en-US" smtClean="0"/>
              <a:t>4</a:t>
            </a:fld>
            <a:endParaRPr lang="en-US"/>
          </a:p>
        </p:txBody>
      </p:sp>
    </p:spTree>
    <p:extLst>
      <p:ext uri="{BB962C8B-B14F-4D97-AF65-F5344CB8AC3E}">
        <p14:creationId xmlns:p14="http://schemas.microsoft.com/office/powerpoint/2010/main" val="4223004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1000"/>
                                        <p:tgtEl>
                                          <p:spTgt spid="23556"/>
                                        </p:tgtEl>
                                      </p:cBhvr>
                                    </p:animEffect>
                                    <p:anim calcmode="lin" valueType="num">
                                      <p:cBhvr>
                                        <p:cTn id="8" dur="1000" fill="hold"/>
                                        <p:tgtEl>
                                          <p:spTgt spid="23556"/>
                                        </p:tgtEl>
                                        <p:attrNameLst>
                                          <p:attrName>ppt_x</p:attrName>
                                        </p:attrNameLst>
                                      </p:cBhvr>
                                      <p:tavLst>
                                        <p:tav tm="0">
                                          <p:val>
                                            <p:strVal val="#ppt_x"/>
                                          </p:val>
                                        </p:tav>
                                        <p:tav tm="100000">
                                          <p:val>
                                            <p:strVal val="#ppt_x"/>
                                          </p:val>
                                        </p:tav>
                                      </p:tavLst>
                                    </p:anim>
                                    <p:anim calcmode="lin" valueType="num">
                                      <p:cBhvr>
                                        <p:cTn id="9" dur="1000" fill="hold"/>
                                        <p:tgtEl>
                                          <p:spTgt spid="235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0476"/>
                                        </p:tgtEl>
                                        <p:attrNameLst>
                                          <p:attrName>style.visibility</p:attrName>
                                        </p:attrNameLst>
                                      </p:cBhvr>
                                      <p:to>
                                        <p:strVal val="visible"/>
                                      </p:to>
                                    </p:set>
                                    <p:animEffect transition="in" filter="fade">
                                      <p:cBhvr>
                                        <p:cTn id="14" dur="1000"/>
                                        <p:tgtEl>
                                          <p:spTgt spid="190476"/>
                                        </p:tgtEl>
                                      </p:cBhvr>
                                    </p:animEffect>
                                    <p:anim calcmode="lin" valueType="num">
                                      <p:cBhvr>
                                        <p:cTn id="15" dur="1000" fill="hold"/>
                                        <p:tgtEl>
                                          <p:spTgt spid="190476"/>
                                        </p:tgtEl>
                                        <p:attrNameLst>
                                          <p:attrName>ppt_x</p:attrName>
                                        </p:attrNameLst>
                                      </p:cBhvr>
                                      <p:tavLst>
                                        <p:tav tm="0">
                                          <p:val>
                                            <p:strVal val="#ppt_x"/>
                                          </p:val>
                                        </p:tav>
                                        <p:tav tm="100000">
                                          <p:val>
                                            <p:strVal val="#ppt_x"/>
                                          </p:val>
                                        </p:tav>
                                      </p:tavLst>
                                    </p:anim>
                                    <p:anim calcmode="lin" valueType="num">
                                      <p:cBhvr>
                                        <p:cTn id="16" dur="1000" fill="hold"/>
                                        <p:tgtEl>
                                          <p:spTgt spid="1904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1904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ChangeArrowheads="1"/>
          </p:cNvSpPr>
          <p:nvPr/>
        </p:nvSpPr>
        <p:spPr bwMode="auto">
          <a:xfrm>
            <a:off x="57785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Payout Options</a:t>
            </a:r>
          </a:p>
        </p:txBody>
      </p:sp>
      <p:sp>
        <p:nvSpPr>
          <p:cNvPr id="191497" name="Rectangle 9"/>
          <p:cNvSpPr>
            <a:spLocks noChangeArrowheads="1"/>
          </p:cNvSpPr>
          <p:nvPr/>
        </p:nvSpPr>
        <p:spPr bwMode="auto">
          <a:xfrm>
            <a:off x="914400" y="1752600"/>
            <a:ext cx="7543800" cy="76687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marL="55563">
              <a:spcBef>
                <a:spcPct val="50000"/>
              </a:spcBef>
              <a:defRPr/>
            </a:pPr>
            <a:r>
              <a:rPr lang="en-US" sz="2200" dirty="0" smtClean="0"/>
              <a:t>Annuity contract </a:t>
            </a:r>
            <a:r>
              <a:rPr lang="en-US" sz="2200" dirty="0"/>
              <a:t>owners can elect to receive periodic income </a:t>
            </a:r>
            <a:r>
              <a:rPr lang="en-US" sz="2200" dirty="0" smtClean="0"/>
              <a:t>payments</a:t>
            </a:r>
          </a:p>
        </p:txBody>
      </p:sp>
      <p:sp>
        <p:nvSpPr>
          <p:cNvPr id="24580" name="Rectangle 10"/>
          <p:cNvSpPr>
            <a:spLocks noChangeArrowheads="1"/>
          </p:cNvSpPr>
          <p:nvPr/>
        </p:nvSpPr>
        <p:spPr bwMode="auto">
          <a:xfrm>
            <a:off x="914400" y="2933220"/>
            <a:ext cx="7315200" cy="1257780"/>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800100" lvl="1" indent="-342900" algn="l">
              <a:spcBef>
                <a:spcPct val="45000"/>
              </a:spcBef>
              <a:buClr>
                <a:srgbClr val="0070C0"/>
              </a:buClr>
              <a:buFont typeface="Wingdings" pitchFamily="2" charset="2"/>
              <a:buChar char="Ø"/>
            </a:pPr>
            <a:r>
              <a:rPr lang="en-US" sz="2200" dirty="0"/>
              <a:t>over a specific period of time that is unrelated to the lifetime of the annuitant</a:t>
            </a:r>
          </a:p>
          <a:p>
            <a:pPr marL="800100" lvl="1" indent="-342900" algn="l">
              <a:spcBef>
                <a:spcPct val="45000"/>
              </a:spcBef>
              <a:buClr>
                <a:srgbClr val="0070C0"/>
              </a:buClr>
              <a:buFont typeface="Wingdings" pitchFamily="2" charset="2"/>
              <a:buChar char="Ø"/>
            </a:pPr>
            <a:r>
              <a:rPr lang="en-US" sz="2200" dirty="0"/>
              <a:t>for at least the lifetime of the annuitant</a:t>
            </a:r>
          </a:p>
        </p:txBody>
      </p:sp>
      <p:sp>
        <p:nvSpPr>
          <p:cNvPr id="24581" name="Rectangle 11"/>
          <p:cNvSpPr>
            <a:spLocks noChangeArrowheads="1"/>
          </p:cNvSpPr>
          <p:nvPr/>
        </p:nvSpPr>
        <p:spPr bwMode="auto">
          <a:xfrm>
            <a:off x="1028700" y="4533369"/>
            <a:ext cx="7315200" cy="1105431"/>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pPr>
            <a:r>
              <a:rPr lang="en-US" sz="2200" b="1" dirty="0">
                <a:solidFill>
                  <a:schemeClr val="tx1"/>
                </a:solidFill>
              </a:rPr>
              <a:t>P</a:t>
            </a:r>
            <a:r>
              <a:rPr lang="en-US" sz="2200" b="1" dirty="0" smtClean="0">
                <a:solidFill>
                  <a:schemeClr val="tx1"/>
                </a:solidFill>
              </a:rPr>
              <a:t>eriod </a:t>
            </a:r>
            <a:r>
              <a:rPr lang="en-US" sz="2200" b="1" dirty="0">
                <a:solidFill>
                  <a:schemeClr val="tx1"/>
                </a:solidFill>
              </a:rPr>
              <a:t>certain annuity: </a:t>
            </a:r>
            <a:r>
              <a:rPr lang="en-US" sz="2200" dirty="0"/>
              <a:t>an annuity that is payable for a stated period of time, regardless of whether the annuitant lives or dies</a:t>
            </a:r>
            <a:endParaRPr lang="en-US" sz="2200" dirty="0">
              <a:solidFill>
                <a:srgbClr val="0000CC"/>
              </a:solidFill>
            </a:endParaRPr>
          </a:p>
        </p:txBody>
      </p:sp>
      <p:sp>
        <p:nvSpPr>
          <p:cNvPr id="3" name="Slide Number Placeholder 2"/>
          <p:cNvSpPr>
            <a:spLocks noGrp="1"/>
          </p:cNvSpPr>
          <p:nvPr>
            <p:ph type="sldNum" sz="quarter" idx="12"/>
          </p:nvPr>
        </p:nvSpPr>
        <p:spPr/>
        <p:txBody>
          <a:bodyPr/>
          <a:lstStyle/>
          <a:p>
            <a:fld id="{3E68A1C1-E094-4A46-99D4-521E658837E2}" type="slidenum">
              <a:rPr lang="en-US" smtClean="0"/>
              <a:t>5</a:t>
            </a:fld>
            <a:endParaRPr lang="en-US"/>
          </a:p>
        </p:txBody>
      </p:sp>
    </p:spTree>
    <p:extLst>
      <p:ext uri="{BB962C8B-B14F-4D97-AF65-F5344CB8AC3E}">
        <p14:creationId xmlns:p14="http://schemas.microsoft.com/office/powerpoint/2010/main" val="250374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1497"/>
                                        </p:tgtEl>
                                        <p:attrNameLst>
                                          <p:attrName>style.visibility</p:attrName>
                                        </p:attrNameLst>
                                      </p:cBhvr>
                                      <p:to>
                                        <p:strVal val="visible"/>
                                      </p:to>
                                    </p:set>
                                    <p:animEffect transition="in" filter="fade">
                                      <p:cBhvr>
                                        <p:cTn id="7" dur="1000"/>
                                        <p:tgtEl>
                                          <p:spTgt spid="191497"/>
                                        </p:tgtEl>
                                      </p:cBhvr>
                                    </p:animEffect>
                                    <p:anim calcmode="lin" valueType="num">
                                      <p:cBhvr>
                                        <p:cTn id="8" dur="1000" fill="hold"/>
                                        <p:tgtEl>
                                          <p:spTgt spid="191497"/>
                                        </p:tgtEl>
                                        <p:attrNameLst>
                                          <p:attrName>ppt_x</p:attrName>
                                        </p:attrNameLst>
                                      </p:cBhvr>
                                      <p:tavLst>
                                        <p:tav tm="0">
                                          <p:val>
                                            <p:strVal val="#ppt_x"/>
                                          </p:val>
                                        </p:tav>
                                        <p:tav tm="100000">
                                          <p:val>
                                            <p:strVal val="#ppt_x"/>
                                          </p:val>
                                        </p:tav>
                                      </p:tavLst>
                                    </p:anim>
                                    <p:anim calcmode="lin" valueType="num">
                                      <p:cBhvr>
                                        <p:cTn id="9" dur="1000" fill="hold"/>
                                        <p:tgtEl>
                                          <p:spTgt spid="1914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580"/>
                                        </p:tgtEl>
                                        <p:attrNameLst>
                                          <p:attrName>style.visibility</p:attrName>
                                        </p:attrNameLst>
                                      </p:cBhvr>
                                      <p:to>
                                        <p:strVal val="visible"/>
                                      </p:to>
                                    </p:set>
                                    <p:animEffect transition="in" filter="fade">
                                      <p:cBhvr>
                                        <p:cTn id="14" dur="1000"/>
                                        <p:tgtEl>
                                          <p:spTgt spid="24580"/>
                                        </p:tgtEl>
                                      </p:cBhvr>
                                    </p:animEffect>
                                    <p:anim calcmode="lin" valueType="num">
                                      <p:cBhvr>
                                        <p:cTn id="15" dur="1000" fill="hold"/>
                                        <p:tgtEl>
                                          <p:spTgt spid="24580"/>
                                        </p:tgtEl>
                                        <p:attrNameLst>
                                          <p:attrName>ppt_x</p:attrName>
                                        </p:attrNameLst>
                                      </p:cBhvr>
                                      <p:tavLst>
                                        <p:tav tm="0">
                                          <p:val>
                                            <p:strVal val="#ppt_x"/>
                                          </p:val>
                                        </p:tav>
                                        <p:tav tm="100000">
                                          <p:val>
                                            <p:strVal val="#ppt_x"/>
                                          </p:val>
                                        </p:tav>
                                      </p:tavLst>
                                    </p:anim>
                                    <p:anim calcmode="lin" valueType="num">
                                      <p:cBhvr>
                                        <p:cTn id="16"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581"/>
                                        </p:tgtEl>
                                        <p:attrNameLst>
                                          <p:attrName>style.visibility</p:attrName>
                                        </p:attrNameLst>
                                      </p:cBhvr>
                                      <p:to>
                                        <p:strVal val="visible"/>
                                      </p:to>
                                    </p:set>
                                    <p:animEffect transition="in" filter="fade">
                                      <p:cBhvr>
                                        <p:cTn id="21" dur="1000"/>
                                        <p:tgtEl>
                                          <p:spTgt spid="24581"/>
                                        </p:tgtEl>
                                      </p:cBhvr>
                                    </p:animEffect>
                                    <p:anim calcmode="lin" valueType="num">
                                      <p:cBhvr>
                                        <p:cTn id="22" dur="1000" fill="hold"/>
                                        <p:tgtEl>
                                          <p:spTgt spid="24581"/>
                                        </p:tgtEl>
                                        <p:attrNameLst>
                                          <p:attrName>ppt_x</p:attrName>
                                        </p:attrNameLst>
                                      </p:cBhvr>
                                      <p:tavLst>
                                        <p:tav tm="0">
                                          <p:val>
                                            <p:strVal val="#ppt_x"/>
                                          </p:val>
                                        </p:tav>
                                        <p:tav tm="100000">
                                          <p:val>
                                            <p:strVal val="#ppt_x"/>
                                          </p:val>
                                        </p:tav>
                                      </p:tavLst>
                                    </p:anim>
                                    <p:anim calcmode="lin" valueType="num">
                                      <p:cBhvr>
                                        <p:cTn id="23" dur="1000" fill="hold"/>
                                        <p:tgtEl>
                                          <p:spTgt spid="245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7" grpId="0"/>
      <p:bldP spid="24580" grpId="0"/>
      <p:bldP spid="245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ChangeArrowheads="1"/>
          </p:cNvSpPr>
          <p:nvPr/>
        </p:nvSpPr>
        <p:spPr bwMode="auto">
          <a:xfrm>
            <a:off x="7620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Payout Options</a:t>
            </a:r>
          </a:p>
        </p:txBody>
      </p:sp>
      <p:sp>
        <p:nvSpPr>
          <p:cNvPr id="25603" name="Rectangle 14"/>
          <p:cNvSpPr>
            <a:spLocks noChangeArrowheads="1"/>
          </p:cNvSpPr>
          <p:nvPr/>
        </p:nvSpPr>
        <p:spPr bwMode="auto">
          <a:xfrm>
            <a:off x="933450" y="1600200"/>
            <a:ext cx="7258050" cy="766877"/>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200" b="1" dirty="0">
                <a:solidFill>
                  <a:schemeClr val="tx1"/>
                </a:solidFill>
              </a:rPr>
              <a:t>P</a:t>
            </a:r>
            <a:r>
              <a:rPr lang="en-US" sz="2200" b="1" dirty="0" smtClean="0">
                <a:solidFill>
                  <a:schemeClr val="tx1"/>
                </a:solidFill>
              </a:rPr>
              <a:t>eriod </a:t>
            </a:r>
            <a:r>
              <a:rPr lang="en-US" sz="2200" b="1" dirty="0">
                <a:solidFill>
                  <a:schemeClr val="tx1"/>
                </a:solidFill>
              </a:rPr>
              <a:t>certain: </a:t>
            </a:r>
            <a:r>
              <a:rPr lang="en-US" sz="2200" dirty="0"/>
              <a:t>the stated period over which the insurer will make periodic income payments</a:t>
            </a:r>
            <a:endParaRPr lang="en-US" sz="2200" dirty="0">
              <a:solidFill>
                <a:srgbClr val="0000CC"/>
              </a:solidFill>
            </a:endParaRPr>
          </a:p>
        </p:txBody>
      </p:sp>
      <p:sp>
        <p:nvSpPr>
          <p:cNvPr id="192527" name="Rectangle 15"/>
          <p:cNvSpPr>
            <a:spLocks noChangeArrowheads="1"/>
          </p:cNvSpPr>
          <p:nvPr/>
        </p:nvSpPr>
        <p:spPr bwMode="auto">
          <a:xfrm>
            <a:off x="914400" y="2590800"/>
            <a:ext cx="7296150" cy="73609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At the end of the period certain, periodic income payments cease.</a:t>
            </a:r>
          </a:p>
        </p:txBody>
      </p:sp>
      <p:sp>
        <p:nvSpPr>
          <p:cNvPr id="192528" name="Rectangle 16"/>
          <p:cNvSpPr>
            <a:spLocks noChangeArrowheads="1"/>
          </p:cNvSpPr>
          <p:nvPr/>
        </p:nvSpPr>
        <p:spPr bwMode="auto">
          <a:xfrm>
            <a:off x="933450" y="3429000"/>
            <a:ext cx="7315200" cy="1782539"/>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defRPr/>
            </a:pPr>
            <a:r>
              <a:rPr lang="en-US" sz="2200" b="1" dirty="0">
                <a:solidFill>
                  <a:schemeClr val="tx1"/>
                </a:solidFill>
              </a:rPr>
              <a:t>Fixed-amount annuity: </a:t>
            </a:r>
            <a:r>
              <a:rPr lang="en-US" sz="2200" dirty="0"/>
              <a:t>guarantees the payment of periodic income payments of a specified minimum dollar amount for as long a period as the annuity’s accumulation value will provide, regardless of whether the annuitant lives or dies</a:t>
            </a:r>
            <a:endParaRPr lang="en-US" sz="2200" dirty="0">
              <a:solidFill>
                <a:srgbClr val="0000CC"/>
              </a:solidFill>
            </a:endParaRPr>
          </a:p>
        </p:txBody>
      </p:sp>
      <p:sp>
        <p:nvSpPr>
          <p:cNvPr id="192529" name="Rectangle 17"/>
          <p:cNvSpPr>
            <a:spLocks noChangeArrowheads="1"/>
          </p:cNvSpPr>
          <p:nvPr/>
        </p:nvSpPr>
        <p:spPr bwMode="auto">
          <a:xfrm>
            <a:off x="933450" y="5334000"/>
            <a:ext cx="7296150" cy="105926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Once the total accumulation value has been paid out, periodic income payments end and the insurer has no further liability under the annuity contract.</a:t>
            </a:r>
          </a:p>
        </p:txBody>
      </p:sp>
      <p:sp>
        <p:nvSpPr>
          <p:cNvPr id="3" name="Slide Number Placeholder 2"/>
          <p:cNvSpPr>
            <a:spLocks noGrp="1"/>
          </p:cNvSpPr>
          <p:nvPr>
            <p:ph type="sldNum" sz="quarter" idx="12"/>
          </p:nvPr>
        </p:nvSpPr>
        <p:spPr/>
        <p:txBody>
          <a:bodyPr/>
          <a:lstStyle/>
          <a:p>
            <a:fld id="{3E68A1C1-E094-4A46-99D4-521E658837E2}" type="slidenum">
              <a:rPr lang="en-US" smtClean="0"/>
              <a:t>6</a:t>
            </a:fld>
            <a:endParaRPr lang="en-US"/>
          </a:p>
        </p:txBody>
      </p:sp>
    </p:spTree>
    <p:extLst>
      <p:ext uri="{BB962C8B-B14F-4D97-AF65-F5344CB8AC3E}">
        <p14:creationId xmlns:p14="http://schemas.microsoft.com/office/powerpoint/2010/main" val="3667399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2528"/>
                                        </p:tgtEl>
                                        <p:attrNameLst>
                                          <p:attrName>style.visibility</p:attrName>
                                        </p:attrNameLst>
                                      </p:cBhvr>
                                      <p:to>
                                        <p:strVal val="visible"/>
                                      </p:to>
                                    </p:set>
                                    <p:animEffect transition="in" filter="fade">
                                      <p:cBhvr>
                                        <p:cTn id="14" dur="1000"/>
                                        <p:tgtEl>
                                          <p:spTgt spid="192528"/>
                                        </p:tgtEl>
                                      </p:cBhvr>
                                    </p:animEffect>
                                    <p:anim calcmode="lin" valueType="num">
                                      <p:cBhvr>
                                        <p:cTn id="15" dur="1000" fill="hold"/>
                                        <p:tgtEl>
                                          <p:spTgt spid="192528"/>
                                        </p:tgtEl>
                                        <p:attrNameLst>
                                          <p:attrName>ppt_x</p:attrName>
                                        </p:attrNameLst>
                                      </p:cBhvr>
                                      <p:tavLst>
                                        <p:tav tm="0">
                                          <p:val>
                                            <p:strVal val="#ppt_x"/>
                                          </p:val>
                                        </p:tav>
                                        <p:tav tm="100000">
                                          <p:val>
                                            <p:strVal val="#ppt_x"/>
                                          </p:val>
                                        </p:tav>
                                      </p:tavLst>
                                    </p:anim>
                                    <p:anim calcmode="lin" valueType="num">
                                      <p:cBhvr>
                                        <p:cTn id="16" dur="1000" fill="hold"/>
                                        <p:tgtEl>
                                          <p:spTgt spid="1925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P spid="1925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ChangeArrowheads="1"/>
          </p:cNvSpPr>
          <p:nvPr/>
        </p:nvSpPr>
        <p:spPr bwMode="auto">
          <a:xfrm>
            <a:off x="7620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Payout Options</a:t>
            </a:r>
          </a:p>
        </p:txBody>
      </p:sp>
      <p:sp>
        <p:nvSpPr>
          <p:cNvPr id="26628" name="Rectangle 15"/>
          <p:cNvSpPr>
            <a:spLocks noChangeArrowheads="1"/>
          </p:cNvSpPr>
          <p:nvPr/>
        </p:nvSpPr>
        <p:spPr bwMode="auto">
          <a:xfrm>
            <a:off x="970710" y="1600200"/>
            <a:ext cx="7334250" cy="766877"/>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45000"/>
              </a:spcBef>
              <a:buClr>
                <a:srgbClr val="FFFF00"/>
              </a:buClr>
              <a:buFont typeface="Webdings" pitchFamily="18" charset="2"/>
              <a:buNone/>
            </a:pPr>
            <a:r>
              <a:rPr lang="en-US" sz="2200" b="1" dirty="0">
                <a:solidFill>
                  <a:schemeClr val="tx1"/>
                </a:solidFill>
              </a:rPr>
              <a:t>S</a:t>
            </a:r>
            <a:r>
              <a:rPr lang="en-US" sz="2200" b="1" dirty="0" smtClean="0">
                <a:solidFill>
                  <a:schemeClr val="tx1"/>
                </a:solidFill>
              </a:rPr>
              <a:t>traight </a:t>
            </a:r>
            <a:r>
              <a:rPr lang="en-US" sz="2200" b="1" dirty="0">
                <a:solidFill>
                  <a:schemeClr val="tx1"/>
                </a:solidFill>
              </a:rPr>
              <a:t>life annuity</a:t>
            </a:r>
            <a:r>
              <a:rPr lang="en-US" sz="2200" dirty="0">
                <a:solidFill>
                  <a:schemeClr val="tx1"/>
                </a:solidFill>
              </a:rPr>
              <a:t>: provides </a:t>
            </a:r>
            <a:r>
              <a:rPr lang="en-US" sz="2200" dirty="0"/>
              <a:t>periodic income payments for only as long as the annuitant lives</a:t>
            </a:r>
          </a:p>
        </p:txBody>
      </p:sp>
      <p:sp>
        <p:nvSpPr>
          <p:cNvPr id="3" name="Slide Number Placeholder 2"/>
          <p:cNvSpPr>
            <a:spLocks noGrp="1"/>
          </p:cNvSpPr>
          <p:nvPr>
            <p:ph type="sldNum" sz="quarter" idx="12"/>
          </p:nvPr>
        </p:nvSpPr>
        <p:spPr/>
        <p:txBody>
          <a:bodyPr/>
          <a:lstStyle/>
          <a:p>
            <a:fld id="{3E68A1C1-E094-4A46-99D4-521E658837E2}" type="slidenum">
              <a:rPr lang="en-US" smtClean="0"/>
              <a:t>7</a:t>
            </a:fld>
            <a:endParaRPr lang="en-US"/>
          </a:p>
        </p:txBody>
      </p:sp>
      <p:pic>
        <p:nvPicPr>
          <p:cNvPr id="9" name="Picture 8" descr="INCOMEpromiseSelect-IncomeOption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667000"/>
            <a:ext cx="7347697" cy="2286000"/>
          </a:xfrm>
          <a:prstGeom prst="rect">
            <a:avLst/>
          </a:prstGeom>
          <a:noFill/>
          <a:ln>
            <a:solidFill>
              <a:schemeClr val="tx1"/>
            </a:solidFill>
          </a:ln>
        </p:spPr>
      </p:pic>
      <p:sp>
        <p:nvSpPr>
          <p:cNvPr id="2" name="Rectangle 1"/>
          <p:cNvSpPr/>
          <p:nvPr/>
        </p:nvSpPr>
        <p:spPr>
          <a:xfrm>
            <a:off x="921404" y="5181600"/>
            <a:ext cx="7286066" cy="1061829"/>
          </a:xfrm>
          <a:prstGeom prst="rect">
            <a:avLst/>
          </a:prstGeom>
        </p:spPr>
        <p:txBody>
          <a:bodyPr wrap="square">
            <a:spAutoFit/>
          </a:bodyPr>
          <a:lstStyle/>
          <a:p>
            <a:r>
              <a:rPr lang="en-US" sz="2100" dirty="0">
                <a:solidFill>
                  <a:srgbClr val="660033"/>
                </a:solidFill>
              </a:rPr>
              <a:t>Provides guaranteed lifetime income for the annuitant</a:t>
            </a:r>
            <a:r>
              <a:rPr lang="en-US" sz="2100" dirty="0" smtClean="0">
                <a:solidFill>
                  <a:srgbClr val="660033"/>
                </a:solidFill>
              </a:rPr>
              <a:t>. </a:t>
            </a:r>
            <a:r>
              <a:rPr lang="en-US" sz="2100" dirty="0">
                <a:solidFill>
                  <a:srgbClr val="660033"/>
                </a:solidFill>
              </a:rPr>
              <a:t>There is no death benefit with this option; </a:t>
            </a:r>
            <a:r>
              <a:rPr lang="en-US" sz="2100" dirty="0" smtClean="0">
                <a:solidFill>
                  <a:srgbClr val="660033"/>
                </a:solidFill>
              </a:rPr>
              <a:t>income payments </a:t>
            </a:r>
            <a:r>
              <a:rPr lang="en-US" sz="2100" dirty="0">
                <a:solidFill>
                  <a:srgbClr val="660033"/>
                </a:solidFill>
              </a:rPr>
              <a:t>stop at the annuitant’s death</a:t>
            </a:r>
            <a:r>
              <a:rPr lang="en-US" sz="2100" dirty="0" smtClean="0">
                <a:solidFill>
                  <a:srgbClr val="660033"/>
                </a:solidFill>
              </a:rPr>
              <a:t>.</a:t>
            </a:r>
            <a:endParaRPr lang="en-US" sz="2100" dirty="0">
              <a:solidFill>
                <a:srgbClr val="660033"/>
              </a:solidFill>
            </a:endParaRPr>
          </a:p>
        </p:txBody>
      </p:sp>
    </p:spTree>
    <p:extLst>
      <p:ext uri="{BB962C8B-B14F-4D97-AF65-F5344CB8AC3E}">
        <p14:creationId xmlns:p14="http://schemas.microsoft.com/office/powerpoint/2010/main" val="3595845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fade">
                                      <p:cBhvr>
                                        <p:cTn id="7" dur="1000"/>
                                        <p:tgtEl>
                                          <p:spTgt spid="26628"/>
                                        </p:tgtEl>
                                      </p:cBhvr>
                                    </p:animEffect>
                                    <p:anim calcmode="lin" valueType="num">
                                      <p:cBhvr>
                                        <p:cTn id="8" dur="1000" fill="hold"/>
                                        <p:tgtEl>
                                          <p:spTgt spid="26628"/>
                                        </p:tgtEl>
                                        <p:attrNameLst>
                                          <p:attrName>ppt_x</p:attrName>
                                        </p:attrNameLst>
                                      </p:cBhvr>
                                      <p:tavLst>
                                        <p:tav tm="0">
                                          <p:val>
                                            <p:strVal val="#ppt_x"/>
                                          </p:val>
                                        </p:tav>
                                        <p:tav tm="100000">
                                          <p:val>
                                            <p:strVal val="#ppt_x"/>
                                          </p:val>
                                        </p:tav>
                                      </p:tavLst>
                                    </p:anim>
                                    <p:anim calcmode="lin" valueType="num">
                                      <p:cBhvr>
                                        <p:cTn id="9" dur="1000" fill="hold"/>
                                        <p:tgtEl>
                                          <p:spTgt spid="266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ChangeArrowheads="1"/>
          </p:cNvSpPr>
          <p:nvPr/>
        </p:nvSpPr>
        <p:spPr bwMode="auto">
          <a:xfrm>
            <a:off x="762000" y="9906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Payout Options</a:t>
            </a:r>
          </a:p>
        </p:txBody>
      </p:sp>
      <p:sp>
        <p:nvSpPr>
          <p:cNvPr id="26630" name="Rectangle 17"/>
          <p:cNvSpPr>
            <a:spLocks noChangeArrowheads="1"/>
          </p:cNvSpPr>
          <p:nvPr/>
        </p:nvSpPr>
        <p:spPr bwMode="auto">
          <a:xfrm>
            <a:off x="918883" y="1752600"/>
            <a:ext cx="7296150" cy="2121093"/>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45000"/>
              </a:spcBef>
              <a:buClr>
                <a:srgbClr val="FFFF00"/>
              </a:buClr>
              <a:buFont typeface="Webdings" pitchFamily="18" charset="2"/>
              <a:buNone/>
            </a:pPr>
            <a:r>
              <a:rPr lang="en-US" sz="2200" b="1" dirty="0">
                <a:solidFill>
                  <a:schemeClr val="tx1"/>
                </a:solidFill>
              </a:rPr>
              <a:t>L</a:t>
            </a:r>
            <a:r>
              <a:rPr lang="en-US" sz="2200" b="1" dirty="0" smtClean="0">
                <a:solidFill>
                  <a:schemeClr val="tx1"/>
                </a:solidFill>
              </a:rPr>
              <a:t>ife </a:t>
            </a:r>
            <a:r>
              <a:rPr lang="en-US" sz="2200" b="1" dirty="0">
                <a:solidFill>
                  <a:schemeClr val="tx1"/>
                </a:solidFill>
              </a:rPr>
              <a:t>annuity with period certain: </a:t>
            </a:r>
            <a:r>
              <a:rPr lang="en-US" sz="2200" dirty="0"/>
              <a:t>guarantees that the insurer will make periodic income payments throughout the annuitant’s life and guarantees that the payments will be made for at least a certain period—often 5 </a:t>
            </a:r>
            <a:r>
              <a:rPr lang="en-US" sz="2200" dirty="0" smtClean="0"/>
              <a:t>, 10 or 15 </a:t>
            </a:r>
            <a:r>
              <a:rPr lang="en-US" sz="2200" dirty="0"/>
              <a:t>years—even if the annuitant dies before the end of that period</a:t>
            </a:r>
          </a:p>
        </p:txBody>
      </p:sp>
      <p:sp>
        <p:nvSpPr>
          <p:cNvPr id="3" name="Slide Number Placeholder 2"/>
          <p:cNvSpPr>
            <a:spLocks noGrp="1"/>
          </p:cNvSpPr>
          <p:nvPr>
            <p:ph type="sldNum" sz="quarter" idx="12"/>
          </p:nvPr>
        </p:nvSpPr>
        <p:spPr/>
        <p:txBody>
          <a:bodyPr/>
          <a:lstStyle/>
          <a:p>
            <a:fld id="{3E68A1C1-E094-4A46-99D4-521E658837E2}" type="slidenum">
              <a:rPr lang="en-US" smtClean="0"/>
              <a:t>8</a:t>
            </a:fld>
            <a:endParaRPr lang="en-US"/>
          </a:p>
        </p:txBody>
      </p:sp>
      <p:pic>
        <p:nvPicPr>
          <p:cNvPr id="10" name="Picture 9" descr="INCOMEpromiseSelect-IncomeOptions2"/>
          <p:cNvPicPr/>
          <p:nvPr/>
        </p:nvPicPr>
        <p:blipFill>
          <a:blip r:embed="rId2">
            <a:extLst>
              <a:ext uri="{28A0092B-C50C-407E-A947-70E740481C1C}">
                <a14:useLocalDpi xmlns:a14="http://schemas.microsoft.com/office/drawing/2010/main" val="0"/>
              </a:ext>
            </a:extLst>
          </a:blip>
          <a:srcRect/>
          <a:stretch>
            <a:fillRect/>
          </a:stretch>
        </p:blipFill>
        <p:spPr bwMode="auto">
          <a:xfrm>
            <a:off x="918883" y="4114800"/>
            <a:ext cx="7296150" cy="1917382"/>
          </a:xfrm>
          <a:prstGeom prst="rect">
            <a:avLst/>
          </a:prstGeom>
          <a:noFill/>
          <a:ln>
            <a:solidFill>
              <a:schemeClr val="tx1"/>
            </a:solidFill>
          </a:ln>
        </p:spPr>
      </p:pic>
    </p:spTree>
    <p:extLst>
      <p:ext uri="{BB962C8B-B14F-4D97-AF65-F5344CB8AC3E}">
        <p14:creationId xmlns:p14="http://schemas.microsoft.com/office/powerpoint/2010/main" val="137493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1000"/>
                                        <p:tgtEl>
                                          <p:spTgt spid="26630"/>
                                        </p:tgtEl>
                                      </p:cBhvr>
                                    </p:animEffect>
                                    <p:anim calcmode="lin" valueType="num">
                                      <p:cBhvr>
                                        <p:cTn id="8" dur="1000" fill="hold"/>
                                        <p:tgtEl>
                                          <p:spTgt spid="26630"/>
                                        </p:tgtEl>
                                        <p:attrNameLst>
                                          <p:attrName>ppt_x</p:attrName>
                                        </p:attrNameLst>
                                      </p:cBhvr>
                                      <p:tavLst>
                                        <p:tav tm="0">
                                          <p:val>
                                            <p:strVal val="#ppt_x"/>
                                          </p:val>
                                        </p:tav>
                                        <p:tav tm="100000">
                                          <p:val>
                                            <p:strVal val="#ppt_x"/>
                                          </p:val>
                                        </p:tav>
                                      </p:tavLst>
                                    </p:anim>
                                    <p:anim calcmode="lin" valueType="num">
                                      <p:cBhvr>
                                        <p:cTn id="9" dur="1000" fill="hold"/>
                                        <p:tgtEl>
                                          <p:spTgt spid="266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ChangeArrowheads="1"/>
          </p:cNvSpPr>
          <p:nvPr/>
        </p:nvSpPr>
        <p:spPr bwMode="auto">
          <a:xfrm>
            <a:off x="762000" y="9906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Payout Options</a:t>
            </a:r>
          </a:p>
        </p:txBody>
      </p:sp>
      <p:sp>
        <p:nvSpPr>
          <p:cNvPr id="26629" name="Rectangle 16"/>
          <p:cNvSpPr>
            <a:spLocks noChangeArrowheads="1"/>
          </p:cNvSpPr>
          <p:nvPr/>
        </p:nvSpPr>
        <p:spPr bwMode="auto">
          <a:xfrm>
            <a:off x="957263" y="1676400"/>
            <a:ext cx="7296150" cy="1105431"/>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45000"/>
              </a:spcBef>
              <a:buClr>
                <a:srgbClr val="FFFF00"/>
              </a:buClr>
              <a:buFont typeface="Webdings" pitchFamily="18" charset="2"/>
              <a:buNone/>
            </a:pPr>
            <a:r>
              <a:rPr lang="en-US" sz="2200" b="1" dirty="0">
                <a:solidFill>
                  <a:schemeClr val="tx1"/>
                </a:solidFill>
              </a:rPr>
              <a:t>J</a:t>
            </a:r>
            <a:r>
              <a:rPr lang="en-US" sz="2200" b="1" dirty="0" smtClean="0">
                <a:solidFill>
                  <a:schemeClr val="tx1"/>
                </a:solidFill>
              </a:rPr>
              <a:t>oint </a:t>
            </a:r>
            <a:r>
              <a:rPr lang="en-US" sz="2200" b="1" dirty="0">
                <a:solidFill>
                  <a:schemeClr val="tx1"/>
                </a:solidFill>
              </a:rPr>
              <a:t>and survivor annuity</a:t>
            </a:r>
            <a:r>
              <a:rPr lang="en-US" sz="2200" dirty="0">
                <a:solidFill>
                  <a:schemeClr val="tx1"/>
                </a:solidFill>
              </a:rPr>
              <a:t>: </a:t>
            </a:r>
            <a:r>
              <a:rPr lang="en-US" sz="2200" dirty="0"/>
              <a:t>P</a:t>
            </a:r>
            <a:r>
              <a:rPr lang="en-US" sz="2200" dirty="0" smtClean="0"/>
              <a:t>rovides </a:t>
            </a:r>
            <a:r>
              <a:rPr lang="en-US" sz="2200" dirty="0"/>
              <a:t>periodic income payments to two or more annuitants, and those payments continue until both or all of the annuitants die</a:t>
            </a:r>
          </a:p>
        </p:txBody>
      </p:sp>
      <p:sp>
        <p:nvSpPr>
          <p:cNvPr id="3" name="Slide Number Placeholder 2"/>
          <p:cNvSpPr>
            <a:spLocks noGrp="1"/>
          </p:cNvSpPr>
          <p:nvPr>
            <p:ph type="sldNum" sz="quarter" idx="12"/>
          </p:nvPr>
        </p:nvSpPr>
        <p:spPr/>
        <p:txBody>
          <a:bodyPr/>
          <a:lstStyle/>
          <a:p>
            <a:fld id="{3E68A1C1-E094-4A46-99D4-521E658837E2}" type="slidenum">
              <a:rPr lang="en-US" smtClean="0"/>
              <a:t>9</a:t>
            </a:fld>
            <a:endParaRPr lang="en-US"/>
          </a:p>
        </p:txBody>
      </p:sp>
      <p:pic>
        <p:nvPicPr>
          <p:cNvPr id="7" name="Picture 6" descr="INCOMEpromiseSelect-IncomeOptions5"/>
          <p:cNvPicPr/>
          <p:nvPr/>
        </p:nvPicPr>
        <p:blipFill>
          <a:blip r:embed="rId2">
            <a:extLst>
              <a:ext uri="{28A0092B-C50C-407E-A947-70E740481C1C}">
                <a14:useLocalDpi xmlns:a14="http://schemas.microsoft.com/office/drawing/2010/main" val="0"/>
              </a:ext>
            </a:extLst>
          </a:blip>
          <a:srcRect/>
          <a:stretch>
            <a:fillRect/>
          </a:stretch>
        </p:blipFill>
        <p:spPr bwMode="auto">
          <a:xfrm>
            <a:off x="957263" y="2971800"/>
            <a:ext cx="7296150" cy="2057400"/>
          </a:xfrm>
          <a:prstGeom prst="rect">
            <a:avLst/>
          </a:prstGeom>
          <a:noFill/>
          <a:ln>
            <a:solidFill>
              <a:schemeClr val="tx1"/>
            </a:solidFill>
          </a:ln>
        </p:spPr>
      </p:pic>
      <p:sp>
        <p:nvSpPr>
          <p:cNvPr id="2" name="Rectangle 1"/>
          <p:cNvSpPr/>
          <p:nvPr/>
        </p:nvSpPr>
        <p:spPr>
          <a:xfrm>
            <a:off x="914400" y="5105400"/>
            <a:ext cx="7339013" cy="1384995"/>
          </a:xfrm>
          <a:prstGeom prst="rect">
            <a:avLst/>
          </a:prstGeom>
        </p:spPr>
        <p:txBody>
          <a:bodyPr wrap="square">
            <a:spAutoFit/>
          </a:bodyPr>
          <a:lstStyle/>
          <a:p>
            <a:r>
              <a:rPr lang="en-US" sz="2100" dirty="0">
                <a:solidFill>
                  <a:srgbClr val="660033"/>
                </a:solidFill>
              </a:rPr>
              <a:t>If an annuitant dies, the second annuitant continues </a:t>
            </a:r>
            <a:r>
              <a:rPr lang="en-US" sz="2100" dirty="0" smtClean="0">
                <a:solidFill>
                  <a:srgbClr val="660033"/>
                </a:solidFill>
              </a:rPr>
              <a:t>to receive </a:t>
            </a:r>
            <a:r>
              <a:rPr lang="en-US" sz="2100" dirty="0">
                <a:solidFill>
                  <a:srgbClr val="660033"/>
                </a:solidFill>
              </a:rPr>
              <a:t>income payments at the same dollar amount for the remainder of his or her life. When the second annuitant dies, income payments stop.</a:t>
            </a:r>
          </a:p>
        </p:txBody>
      </p:sp>
    </p:spTree>
    <p:extLst>
      <p:ext uri="{BB962C8B-B14F-4D97-AF65-F5344CB8AC3E}">
        <p14:creationId xmlns:p14="http://schemas.microsoft.com/office/powerpoint/2010/main" val="426464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fade">
                                      <p:cBhvr>
                                        <p:cTn id="7" dur="1000"/>
                                        <p:tgtEl>
                                          <p:spTgt spid="26629"/>
                                        </p:tgtEl>
                                      </p:cBhvr>
                                    </p:animEffect>
                                    <p:anim calcmode="lin" valueType="num">
                                      <p:cBhvr>
                                        <p:cTn id="8" dur="1000" fill="hold"/>
                                        <p:tgtEl>
                                          <p:spTgt spid="26629"/>
                                        </p:tgtEl>
                                        <p:attrNameLst>
                                          <p:attrName>ppt_x</p:attrName>
                                        </p:attrNameLst>
                                      </p:cBhvr>
                                      <p:tavLst>
                                        <p:tav tm="0">
                                          <p:val>
                                            <p:strVal val="#ppt_x"/>
                                          </p:val>
                                        </p:tav>
                                        <p:tav tm="100000">
                                          <p:val>
                                            <p:strVal val="#ppt_x"/>
                                          </p:val>
                                        </p:tav>
                                      </p:tavLst>
                                    </p:anim>
                                    <p:anim calcmode="lin" valueType="num">
                                      <p:cBhvr>
                                        <p:cTn id="9" dur="1000" fill="hold"/>
                                        <p:tgtEl>
                                          <p:spTgt spid="266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A76542DB5A8C4D9949589B5A9AA98F" ma:contentTypeVersion="0" ma:contentTypeDescription="Create a new document." ma:contentTypeScope="" ma:versionID="24c4510bc55ccdd58850e6e59c0c501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25B44A-9750-400D-BA06-2BC34B259140}"/>
</file>

<file path=customXml/itemProps2.xml><?xml version="1.0" encoding="utf-8"?>
<ds:datastoreItem xmlns:ds="http://schemas.openxmlformats.org/officeDocument/2006/customXml" ds:itemID="{A986FB93-91C6-4AC0-B993-0BDA7F194D9E}"/>
</file>

<file path=customXml/itemProps3.xml><?xml version="1.0" encoding="utf-8"?>
<ds:datastoreItem xmlns:ds="http://schemas.openxmlformats.org/officeDocument/2006/customXml" ds:itemID="{617B929A-2C0C-448E-BED6-AA03646FFFA9}"/>
</file>

<file path=docProps/app.xml><?xml version="1.0" encoding="utf-8"?>
<Properties xmlns="http://schemas.openxmlformats.org/officeDocument/2006/extended-properties" xmlns:vt="http://schemas.openxmlformats.org/officeDocument/2006/docPropsVTypes">
  <Template/>
  <TotalTime>3825</TotalTime>
  <Words>1398</Words>
  <Application>Microsoft Office PowerPoint</Application>
  <PresentationFormat>On-screen Show (4:3)</PresentationFormat>
  <Paragraphs>170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Annuity Payout options &amp; Death Benefits Session-II</vt:lpstr>
      <vt:lpstr>  Agenda/ Topics covered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Annuities</dc:title>
  <dc:creator>Chandrakanth Ullagaddi</dc:creator>
  <cp:lastModifiedBy>Chandrakanth Ullagaddi</cp:lastModifiedBy>
  <cp:revision>225</cp:revision>
  <dcterms:created xsi:type="dcterms:W3CDTF">2014-07-02T10:22:13Z</dcterms:created>
  <dcterms:modified xsi:type="dcterms:W3CDTF">2014-08-01T04:42:01Z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0x010100DBA76542DB5A8C4D9949589B5A9AA98F</vt:lpwstr>
  </property>
</Properties>
</file>