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35"/>
  </p:notesMasterIdLst>
  <p:sldIdLst>
    <p:sldId id="324" r:id="rId5"/>
    <p:sldId id="390" r:id="rId6"/>
    <p:sldId id="361" r:id="rId7"/>
    <p:sldId id="363" r:id="rId8"/>
    <p:sldId id="362" r:id="rId9"/>
    <p:sldId id="364" r:id="rId10"/>
    <p:sldId id="365" r:id="rId11"/>
    <p:sldId id="366" r:id="rId12"/>
    <p:sldId id="371" r:id="rId13"/>
    <p:sldId id="368" r:id="rId14"/>
    <p:sldId id="369" r:id="rId15"/>
    <p:sldId id="370" r:id="rId16"/>
    <p:sldId id="379" r:id="rId17"/>
    <p:sldId id="380" r:id="rId18"/>
    <p:sldId id="381" r:id="rId19"/>
    <p:sldId id="382" r:id="rId20"/>
    <p:sldId id="384" r:id="rId21"/>
    <p:sldId id="385" r:id="rId22"/>
    <p:sldId id="386" r:id="rId23"/>
    <p:sldId id="387" r:id="rId24"/>
    <p:sldId id="388" r:id="rId25"/>
    <p:sldId id="389" r:id="rId26"/>
    <p:sldId id="374" r:id="rId27"/>
    <p:sldId id="375" r:id="rId28"/>
    <p:sldId id="378" r:id="rId29"/>
    <p:sldId id="383" r:id="rId30"/>
    <p:sldId id="372" r:id="rId31"/>
    <p:sldId id="342" r:id="rId32"/>
    <p:sldId id="343" r:id="rId33"/>
    <p:sldId id="34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45" autoAdjust="0"/>
    <p:restoredTop sz="92839" autoAdjust="0"/>
  </p:normalViewPr>
  <p:slideViewPr>
    <p:cSldViewPr>
      <p:cViewPr varScale="1">
        <p:scale>
          <a:sx n="73" d="100"/>
          <a:sy n="73" d="100"/>
        </p:scale>
        <p:origin x="111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3EEC29-0A82-43CB-9F5A-9A00656340F6}" type="datetimeFigureOut">
              <a:rPr lang="en-US" smtClean="0"/>
              <a:t>5/30/2015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B6B0B-E5F4-4B8D-BA1F-1F506930E445}" type="slidenum">
              <a:rPr lang="en-US" smtClean="0"/>
              <a:t>‹#›</a:t>
            </a:fld>
            <a:endParaRPr lang="en-US"/>
          </a:p>
        </p:txBody>
      </p:sp>
    </p:spTree>
    <p:extLst>
      <p:ext uri="{BB962C8B-B14F-4D97-AF65-F5344CB8AC3E}">
        <p14:creationId xmlns:p14="http://schemas.microsoft.com/office/powerpoint/2010/main" val="115611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BE6A5A-0893-44FB-88DE-B0404E3B70D3}" type="datetime1">
              <a:rPr lang="en-US" smtClean="0"/>
              <a:t>5/30/2015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B1B838-F021-42A4-99E6-F96CEB3BB015}" type="datetime1">
              <a:rPr lang="en-US" smtClean="0"/>
              <a:t>5/30/2015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F21627-1192-4990-B502-20D26588F1F2}" type="datetime1">
              <a:rPr lang="en-US" smtClean="0"/>
              <a:t>5/30/2015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5B5E0D-B53F-43D6-928F-C6D29749DEC6}" type="datetime1">
              <a:rPr lang="en-US" smtClean="0"/>
              <a:t>5/30/2015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5F03B6-9878-4E50-A4CB-AA0AC2A72B24}" type="datetime1">
              <a:rPr lang="en-US" smtClean="0"/>
              <a:t>5/30/2015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68A1C1-E094-4A46-99D4-521E658837E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118300-6F3E-457E-8FEF-CD6E763C6647}" type="datetime1">
              <a:rPr lang="en-US" smtClean="0"/>
              <a:t>5/30/2015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C8B8C3-A4C7-4437-91AD-C251A102763D}" type="datetime1">
              <a:rPr lang="en-US" smtClean="0"/>
              <a:t>5/30/2015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BFFB81-3426-449A-AC02-2115157DA067}" type="datetime1">
              <a:rPr lang="en-US" smtClean="0"/>
              <a:t>5/30/2015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AC626-576F-4263-8CD8-E2A8E2E706CE}" type="datetime1">
              <a:rPr lang="en-US" smtClean="0"/>
              <a:t>5/30/2015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3229BB6-1968-4649-8206-29DAA8E2F660}" type="datetime1">
              <a:rPr lang="en-US" smtClean="0"/>
              <a:t>5/30/2015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68A1C1-E094-4A46-99D4-521E658837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500E35-B4A7-4A1D-8B57-65394C8D3E8B}" type="datetime1">
              <a:rPr lang="en-US" smtClean="0"/>
              <a:t>5/30/2015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E68A1C1-E094-4A46-99D4-521E658837E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99E638-3CE1-4E94-901F-9D1A83BB148A}" type="datetime1">
              <a:rPr lang="en-US" smtClean="0"/>
              <a:t>5/30/2015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E68A1C1-E094-4A46-99D4-521E658837E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828800"/>
          </a:xfrm>
        </p:spPr>
        <p:txBody>
          <a:bodyPr>
            <a:normAutofit fontScale="90000"/>
          </a:bodyPr>
          <a:lstStyle/>
          <a:p>
            <a:pPr algn="ctr"/>
            <a:r>
              <a:rPr lang="en-US" sz="4500" dirty="0" smtClean="0">
                <a:solidFill>
                  <a:schemeClr val="tx1"/>
                </a:solidFill>
              </a:rPr>
              <a:t>Annuity Provisions &amp; Tax implications</a:t>
            </a:r>
            <a:br>
              <a:rPr lang="en-US" sz="4500" dirty="0" smtClean="0">
                <a:solidFill>
                  <a:schemeClr val="tx1"/>
                </a:solidFill>
              </a:rPr>
            </a:br>
            <a:r>
              <a:rPr lang="en-US" sz="3300" dirty="0" smtClean="0">
                <a:solidFill>
                  <a:schemeClr val="tx1"/>
                </a:solidFill>
              </a:rPr>
              <a:t>Session III</a:t>
            </a:r>
            <a:endParaRPr lang="en-US" sz="3300" dirty="0">
              <a:solidFill>
                <a:schemeClr val="tx1"/>
              </a:solidFill>
            </a:endParaRPr>
          </a:p>
        </p:txBody>
      </p:sp>
    </p:spTree>
    <p:extLst>
      <p:ext uri="{BB962C8B-B14F-4D97-AF65-F5344CB8AC3E}">
        <p14:creationId xmlns:p14="http://schemas.microsoft.com/office/powerpoint/2010/main" val="211264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33400" y="838200"/>
            <a:ext cx="8183880" cy="5565648"/>
          </a:xfrm>
        </p:spPr>
        <p:txBody>
          <a:bodyPr>
            <a:normAutofit fontScale="77500" lnSpcReduction="20000"/>
          </a:bodyPr>
          <a:lstStyle/>
          <a:p>
            <a:pPr marL="0" indent="0" algn="ctr">
              <a:buNone/>
            </a:pPr>
            <a:r>
              <a:rPr lang="en-US" sz="43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Taxation In General</a:t>
            </a:r>
          </a:p>
          <a:p>
            <a:endParaRPr lang="en-US" sz="3200" dirty="0" smtClean="0"/>
          </a:p>
          <a:p>
            <a:r>
              <a:rPr lang="en-US" sz="3200" dirty="0" smtClean="0"/>
              <a:t>Annuities </a:t>
            </a:r>
            <a:r>
              <a:rPr lang="en-US" sz="3200" dirty="0"/>
              <a:t>are subject to unique income tax rules spelled out primarily in Section 72 of </a:t>
            </a:r>
            <a:r>
              <a:rPr lang="en-US" sz="3200" dirty="0" smtClean="0"/>
              <a:t>the Internal </a:t>
            </a:r>
            <a:r>
              <a:rPr lang="en-US" sz="3200" dirty="0"/>
              <a:t>Revenue Code. These rules generally have the effect of treating each annuity payment as consisting of two distinct parts.</a:t>
            </a:r>
          </a:p>
          <a:p>
            <a:pPr marL="0" lvl="0" indent="0">
              <a:buNone/>
            </a:pPr>
            <a:endParaRPr lang="en-US" sz="3200" dirty="0"/>
          </a:p>
          <a:p>
            <a:pPr lvl="0">
              <a:buClr>
                <a:srgbClr val="0070C0"/>
              </a:buClr>
              <a:buFont typeface="Wingdings" pitchFamily="2" charset="2"/>
              <a:buChar char="Ø"/>
            </a:pPr>
            <a:r>
              <a:rPr lang="en-US" sz="2900" dirty="0" smtClean="0"/>
              <a:t>A </a:t>
            </a:r>
            <a:r>
              <a:rPr lang="en-US" sz="2900" dirty="0"/>
              <a:t>nontaxable return of the (nondeductible) premiums that were deposited to the annuity, </a:t>
            </a:r>
            <a:r>
              <a:rPr lang="en-US" sz="2900" dirty="0" smtClean="0"/>
              <a:t>and</a:t>
            </a:r>
          </a:p>
          <a:p>
            <a:pPr lvl="0">
              <a:buClr>
                <a:srgbClr val="0070C0"/>
              </a:buClr>
              <a:buFont typeface="Wingdings" pitchFamily="2" charset="2"/>
              <a:buChar char="Ø"/>
            </a:pPr>
            <a:r>
              <a:rPr lang="en-US" sz="2900" dirty="0" smtClean="0"/>
              <a:t>A </a:t>
            </a:r>
            <a:r>
              <a:rPr lang="en-US" sz="2900" dirty="0"/>
              <a:t>taxable distribution of the (tax-deferred) interest that the annuity earned during the accumulation or pay-in period.</a:t>
            </a:r>
          </a:p>
          <a:p>
            <a:endParaRPr lang="en-US" sz="3200" dirty="0"/>
          </a:p>
          <a:p>
            <a:r>
              <a:rPr lang="en-US" sz="3200" dirty="0"/>
              <a:t>This general tax scheme applies to both the original annuitant and to any beneficiary </a:t>
            </a:r>
            <a:r>
              <a:rPr lang="en-US" sz="3200" dirty="0" smtClean="0"/>
              <a:t>who succeeds </a:t>
            </a:r>
            <a:r>
              <a:rPr lang="en-US" sz="3200" dirty="0"/>
              <a:t>to the annuity payments after the original annuitant's death.</a:t>
            </a:r>
          </a:p>
          <a:p>
            <a:pPr marL="0" indent="0" algn="ctr">
              <a:buNone/>
            </a:pPr>
            <a:endPar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a:p>
            <a:endParaRPr lang="en-US" dirty="0"/>
          </a:p>
        </p:txBody>
      </p:sp>
      <p:sp>
        <p:nvSpPr>
          <p:cNvPr id="3" name="Slide Number Placeholder 2"/>
          <p:cNvSpPr>
            <a:spLocks noGrp="1"/>
          </p:cNvSpPr>
          <p:nvPr>
            <p:ph type="sldNum" sz="quarter" idx="12"/>
          </p:nvPr>
        </p:nvSpPr>
        <p:spPr/>
        <p:txBody>
          <a:bodyPr/>
          <a:lstStyle/>
          <a:p>
            <a:fld id="{3E68A1C1-E094-4A46-99D4-521E658837E2}" type="slidenum">
              <a:rPr lang="en-US" smtClean="0"/>
              <a:t>10</a:t>
            </a:fld>
            <a:endParaRPr lang="en-US"/>
          </a:p>
        </p:txBody>
      </p:sp>
    </p:spTree>
    <p:extLst>
      <p:ext uri="{BB962C8B-B14F-4D97-AF65-F5344CB8AC3E}">
        <p14:creationId xmlns:p14="http://schemas.microsoft.com/office/powerpoint/2010/main" val="67387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1000"/>
                                        <p:tgtEl>
                                          <p:spTgt spid="5">
                                            <p:txEl>
                                              <p:pRg st="7" end="7"/>
                                            </p:txEl>
                                          </p:spTgt>
                                        </p:tgtEl>
                                      </p:cBhvr>
                                    </p:animEffect>
                                    <p:anim calcmode="lin" valueType="num">
                                      <p:cBhvr>
                                        <p:cTn id="3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758952"/>
            <a:ext cx="8183880" cy="5489448"/>
          </a:xfrm>
        </p:spPr>
        <p:txBody>
          <a:bodyPr>
            <a:normAutofit fontScale="92500" lnSpcReduction="10000"/>
          </a:bodyPr>
          <a:lstStyle/>
          <a:p>
            <a:pPr marL="0" indent="0" algn="ctr">
              <a:spcBef>
                <a:spcPct val="0"/>
              </a:spcBef>
              <a:buNone/>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Qualified &amp; Non-Qualified Annuities</a:t>
            </a:r>
          </a:p>
          <a:p>
            <a:pPr marL="0" indent="0" algn="ctr">
              <a:buNone/>
            </a:pPr>
            <a:endParaRPr lang="en-US" dirty="0"/>
          </a:p>
          <a:p>
            <a:pPr marL="0" indent="0" algn="just">
              <a:buNone/>
            </a:pPr>
            <a:r>
              <a:rPr lang="en-US" sz="2500" dirty="0"/>
              <a:t>Retirement plans that satisfy the complex legal requirements of the U.S Internal Revenue code and ERISA (Employee Retirement Income Security Act) and as result provide certain favorable tax treatments for both employer and employee are known as </a:t>
            </a:r>
            <a:r>
              <a:rPr lang="en-US" sz="2500" u="sng" dirty="0"/>
              <a:t>Tax qualified plans</a:t>
            </a:r>
            <a:r>
              <a:rPr lang="en-US" sz="2500" dirty="0"/>
              <a:t>.</a:t>
            </a:r>
          </a:p>
          <a:p>
            <a:pPr marL="0" indent="0" algn="just">
              <a:buNone/>
            </a:pPr>
            <a:endParaRPr lang="en-US" sz="2500" dirty="0"/>
          </a:p>
          <a:p>
            <a:pPr marL="0" indent="0" algn="just">
              <a:buNone/>
            </a:pPr>
            <a:r>
              <a:rPr lang="en-US" sz="2500" dirty="0"/>
              <a:t>Qualified annuities are purchased to fund or distribute funds from a tax-qualified plan and are exempt from current income taxation during the accumulation period.</a:t>
            </a:r>
          </a:p>
          <a:p>
            <a:pPr marL="0" indent="0" algn="just">
              <a:buNone/>
            </a:pPr>
            <a:endParaRPr lang="en-US" sz="2500" dirty="0"/>
          </a:p>
          <a:p>
            <a:pPr marL="0" indent="0" algn="just">
              <a:buNone/>
            </a:pPr>
            <a:r>
              <a:rPr lang="en-US" sz="2500" dirty="0"/>
              <a:t>Non qualified annuities are type of annuities that has few limitations on the amount that can be invested but that does not receive all of the tax advantages in qualified annuities.</a:t>
            </a:r>
          </a:p>
          <a:p>
            <a:pPr marL="0" indent="0" algn="just">
              <a:buNone/>
            </a:pPr>
            <a:endParaRPr lang="en-US" sz="1800" dirty="0"/>
          </a:p>
        </p:txBody>
      </p:sp>
      <p:sp>
        <p:nvSpPr>
          <p:cNvPr id="4" name="Slide Number Placeholder 3"/>
          <p:cNvSpPr>
            <a:spLocks noGrp="1"/>
          </p:cNvSpPr>
          <p:nvPr>
            <p:ph type="sldNum" sz="quarter" idx="12"/>
          </p:nvPr>
        </p:nvSpPr>
        <p:spPr/>
        <p:txBody>
          <a:bodyPr/>
          <a:lstStyle/>
          <a:p>
            <a:fld id="{3E68A1C1-E094-4A46-99D4-521E658837E2}" type="slidenum">
              <a:rPr lang="en-US" smtClean="0"/>
              <a:t>11</a:t>
            </a:fld>
            <a:endParaRPr lang="en-US"/>
          </a:p>
        </p:txBody>
      </p:sp>
    </p:spTree>
    <p:extLst>
      <p:ext uri="{BB962C8B-B14F-4D97-AF65-F5344CB8AC3E}">
        <p14:creationId xmlns:p14="http://schemas.microsoft.com/office/powerpoint/2010/main" val="703211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7" descr="Qual.pn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1"/>
            <a:ext cx="3657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8" descr="NQ.png"/>
          <p:cNvPicPr>
            <a:picLocks noGrp="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5114" y="1524000"/>
            <a:ext cx="3429000" cy="464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3E68A1C1-E094-4A46-99D4-521E658837E2}" type="slidenum">
              <a:rPr lang="en-US" smtClean="0"/>
              <a:t>12</a:t>
            </a:fld>
            <a:endParaRPr lang="en-US"/>
          </a:p>
        </p:txBody>
      </p:sp>
    </p:spTree>
    <p:extLst>
      <p:ext uri="{BB962C8B-B14F-4D97-AF65-F5344CB8AC3E}">
        <p14:creationId xmlns:p14="http://schemas.microsoft.com/office/powerpoint/2010/main" val="114109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51688"/>
          </a:xfrm>
        </p:spPr>
        <p:txBody>
          <a:bodyPr>
            <a:normAutofit/>
          </a:bodyPr>
          <a:lstStyle/>
          <a:p>
            <a:pPr algn="ctr"/>
            <a:r>
              <a:rPr lang="en-US" sz="2800" b="1" dirty="0">
                <a:solidFill>
                  <a:schemeClr val="accent1">
                    <a:tint val="88000"/>
                    <a:satMod val="150000"/>
                  </a:schemeClr>
                </a:solidFill>
                <a:effectLst>
                  <a:outerShdw blurRad="53975" dist="22860" dir="5400000" algn="tl" rotWithShape="0">
                    <a:srgbClr val="000000">
                      <a:alpha val="55000"/>
                    </a:srgbClr>
                  </a:outerShdw>
                </a:effectLst>
              </a:rPr>
              <a:t>Individual Retirement Arrangement (IRA</a:t>
            </a:r>
            <a:r>
              <a:rPr lang="en-US" sz="2800" b="1" dirty="0" smtClean="0">
                <a:solidFill>
                  <a:schemeClr val="accent1">
                    <a:tint val="88000"/>
                    <a:satMod val="150000"/>
                  </a:schemeClr>
                </a:solidFill>
                <a:effectLst>
                  <a:outerShdw blurRad="53975" dist="22860" dir="5400000" algn="tl" rotWithShape="0">
                    <a:srgbClr val="000000">
                      <a:alpha val="55000"/>
                    </a:srgbClr>
                  </a:outerShdw>
                </a:effectLst>
              </a:rPr>
              <a:t>)</a:t>
            </a:r>
            <a:endParaRPr lang="en-IN" sz="2800" b="1" dirty="0">
              <a:solidFill>
                <a:schemeClr val="accent1">
                  <a:tint val="88000"/>
                  <a:satMod val="150000"/>
                </a:schemeClr>
              </a:solidFill>
              <a:effectLst>
                <a:outerShdw blurRad="53975" dist="22860" dir="5400000" algn="tl" rotWithShape="0">
                  <a:srgbClr val="000000">
                    <a:alpha val="55000"/>
                  </a:srgbClr>
                </a:outerShdw>
              </a:effectLst>
            </a:endParaRPr>
          </a:p>
        </p:txBody>
      </p:sp>
      <p:sp>
        <p:nvSpPr>
          <p:cNvPr id="3" name="Content Placeholder 2"/>
          <p:cNvSpPr>
            <a:spLocks noGrp="1"/>
          </p:cNvSpPr>
          <p:nvPr>
            <p:ph idx="1"/>
          </p:nvPr>
        </p:nvSpPr>
        <p:spPr>
          <a:xfrm>
            <a:off x="457200" y="1447800"/>
            <a:ext cx="8229600" cy="5029200"/>
          </a:xfrm>
        </p:spPr>
        <p:txBody>
          <a:bodyPr/>
          <a:lstStyle/>
          <a:p>
            <a:r>
              <a:rPr lang="en-IN" sz="2200" dirty="0" smtClean="0"/>
              <a:t>An IRA is a Retirement savings plan that allows a person with taxable compensation to deposit a stated amount of that compensation into a savings arrangement that meets certain requirements specified in the federal tax laws and, thus, receives favourable federal income tax treatment.</a:t>
            </a:r>
          </a:p>
          <a:p>
            <a:endParaRPr lang="en-IN" sz="2200" dirty="0" smtClean="0"/>
          </a:p>
          <a:p>
            <a:r>
              <a:rPr lang="en-IN" sz="2200" dirty="0" smtClean="0"/>
              <a:t>An IRA make take over two forms</a:t>
            </a:r>
          </a:p>
          <a:p>
            <a:endParaRPr lang="en-IN" sz="2200" dirty="0" smtClean="0"/>
          </a:p>
          <a:p>
            <a:pPr lvl="1"/>
            <a:r>
              <a:rPr lang="en-US" dirty="0" smtClean="0"/>
              <a:t>Individual </a:t>
            </a:r>
            <a:r>
              <a:rPr lang="en-US" dirty="0"/>
              <a:t>Retirement </a:t>
            </a:r>
            <a:r>
              <a:rPr lang="en-US" dirty="0" smtClean="0"/>
              <a:t>Account</a:t>
            </a:r>
          </a:p>
          <a:p>
            <a:pPr lvl="1"/>
            <a:endParaRPr lang="en-US" dirty="0" smtClean="0"/>
          </a:p>
          <a:p>
            <a:pPr lvl="1"/>
            <a:r>
              <a:rPr lang="en-US" dirty="0"/>
              <a:t>Individual Retirement </a:t>
            </a:r>
            <a:r>
              <a:rPr lang="en-US" dirty="0" smtClean="0"/>
              <a:t>Annuity</a:t>
            </a:r>
            <a:endParaRPr lang="en-IN" dirty="0"/>
          </a:p>
        </p:txBody>
      </p:sp>
      <p:sp>
        <p:nvSpPr>
          <p:cNvPr id="4" name="Slide Number Placeholder 3"/>
          <p:cNvSpPr>
            <a:spLocks noGrp="1"/>
          </p:cNvSpPr>
          <p:nvPr>
            <p:ph type="sldNum" sz="quarter" idx="12"/>
          </p:nvPr>
        </p:nvSpPr>
        <p:spPr/>
        <p:txBody>
          <a:bodyPr/>
          <a:lstStyle/>
          <a:p>
            <a:fld id="{3E68A1C1-E094-4A46-99D4-521E658837E2}" type="slidenum">
              <a:rPr lang="en-US" smtClean="0"/>
              <a:t>13</a:t>
            </a:fld>
            <a:endParaRPr lang="en-US"/>
          </a:p>
        </p:txBody>
      </p:sp>
    </p:spTree>
    <p:extLst>
      <p:ext uri="{BB962C8B-B14F-4D97-AF65-F5344CB8AC3E}">
        <p14:creationId xmlns:p14="http://schemas.microsoft.com/office/powerpoint/2010/main" val="76176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endParaRPr lang="en-US" sz="2200" dirty="0" smtClean="0"/>
          </a:p>
          <a:p>
            <a:pPr marL="0" indent="0">
              <a:buNone/>
            </a:pPr>
            <a:r>
              <a:rPr lang="en-US" sz="2300" b="1" dirty="0">
                <a:solidFill>
                  <a:srgbClr val="0070C0"/>
                </a:solidFill>
              </a:rPr>
              <a:t>Individual Retirement Account</a:t>
            </a:r>
          </a:p>
          <a:p>
            <a:pPr marL="0" indent="0">
              <a:buNone/>
            </a:pPr>
            <a:r>
              <a:rPr lang="en-US" sz="2200" dirty="0"/>
              <a:t>A trust or custodial account issued by a bank or a qualified institution like a savings and loan company, credit union or brokerage firm.</a:t>
            </a:r>
            <a:endParaRPr lang="en-IN" sz="2200" dirty="0"/>
          </a:p>
          <a:p>
            <a:endParaRPr lang="en-IN" sz="2200" dirty="0" smtClean="0"/>
          </a:p>
          <a:p>
            <a:endParaRPr lang="en-IN" sz="2200" dirty="0" smtClean="0"/>
          </a:p>
          <a:p>
            <a:endParaRPr lang="en-IN" sz="2200" dirty="0" smtClean="0"/>
          </a:p>
          <a:p>
            <a:pPr marL="0" indent="0">
              <a:buNone/>
            </a:pPr>
            <a:r>
              <a:rPr lang="en-US" sz="2300" b="1" dirty="0">
                <a:solidFill>
                  <a:srgbClr val="0070C0"/>
                </a:solidFill>
              </a:rPr>
              <a:t>Individual Retirement Annuity</a:t>
            </a:r>
          </a:p>
          <a:p>
            <a:pPr marL="0" indent="0">
              <a:buNone/>
            </a:pPr>
            <a:r>
              <a:rPr lang="en-US" sz="2200" dirty="0" smtClean="0"/>
              <a:t>An </a:t>
            </a:r>
            <a:r>
              <a:rPr lang="en-US" sz="2200" dirty="0"/>
              <a:t>annuity issued by a </a:t>
            </a:r>
            <a:r>
              <a:rPr lang="en-US" sz="2200" dirty="0" smtClean="0"/>
              <a:t>insurance </a:t>
            </a:r>
            <a:r>
              <a:rPr lang="en-US" sz="2200" dirty="0"/>
              <a:t>company and can be purchased with flexible premiums or a single premium.</a:t>
            </a:r>
            <a:endParaRPr lang="en-IN" sz="2200" dirty="0"/>
          </a:p>
          <a:p>
            <a:endParaRPr lang="en-IN" dirty="0"/>
          </a:p>
        </p:txBody>
      </p:sp>
      <p:sp>
        <p:nvSpPr>
          <p:cNvPr id="4" name="Slide Number Placeholder 3"/>
          <p:cNvSpPr>
            <a:spLocks noGrp="1"/>
          </p:cNvSpPr>
          <p:nvPr>
            <p:ph type="sldNum" sz="quarter" idx="12"/>
          </p:nvPr>
        </p:nvSpPr>
        <p:spPr/>
        <p:txBody>
          <a:bodyPr/>
          <a:lstStyle/>
          <a:p>
            <a:fld id="{3E68A1C1-E094-4A46-99D4-521E658837E2}" type="slidenum">
              <a:rPr lang="en-US" smtClean="0"/>
              <a:t>14</a:t>
            </a:fld>
            <a:endParaRPr lang="en-US"/>
          </a:p>
        </p:txBody>
      </p:sp>
    </p:spTree>
    <p:extLst>
      <p:ext uri="{BB962C8B-B14F-4D97-AF65-F5344CB8AC3E}">
        <p14:creationId xmlns:p14="http://schemas.microsoft.com/office/powerpoint/2010/main" val="397311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endParaRPr lang="en-IN" sz="2200" dirty="0" smtClean="0"/>
          </a:p>
          <a:p>
            <a:r>
              <a:rPr lang="en-IN" sz="2200" dirty="0" smtClean="0"/>
              <a:t>The tax treatment of an IRA varies depending on whether it is a traditional IRA or Roth IRA.</a:t>
            </a:r>
          </a:p>
          <a:p>
            <a:endParaRPr lang="en-IN" sz="2200" dirty="0" smtClean="0"/>
          </a:p>
          <a:p>
            <a:pPr marL="0" indent="0">
              <a:buNone/>
            </a:pPr>
            <a:r>
              <a:rPr lang="en-IN" sz="2300" b="1" dirty="0">
                <a:solidFill>
                  <a:srgbClr val="0070C0"/>
                </a:solidFill>
              </a:rPr>
              <a:t>Traditional </a:t>
            </a:r>
            <a:r>
              <a:rPr lang="en-IN" sz="2300" b="1" dirty="0" smtClean="0">
                <a:solidFill>
                  <a:srgbClr val="0070C0"/>
                </a:solidFill>
              </a:rPr>
              <a:t>IRA</a:t>
            </a:r>
          </a:p>
          <a:p>
            <a:pPr marL="0" indent="0">
              <a:buNone/>
            </a:pPr>
            <a:endParaRPr lang="en-IN" sz="2300" b="1" dirty="0">
              <a:solidFill>
                <a:srgbClr val="0070C0"/>
              </a:solidFill>
            </a:endParaRPr>
          </a:p>
          <a:p>
            <a:r>
              <a:rPr lang="en-IN" sz="2200" dirty="0" smtClean="0"/>
              <a:t>It is also known as </a:t>
            </a:r>
            <a:r>
              <a:rPr lang="en-IN" sz="2200" i="1" dirty="0" smtClean="0"/>
              <a:t>Regular IRA, </a:t>
            </a:r>
            <a:r>
              <a:rPr lang="en-IN" sz="2200" dirty="0" smtClean="0"/>
              <a:t>it is an IRA in which contributions may be deductible and investment earnings are tax deferred until the funds are withdrawn.</a:t>
            </a:r>
          </a:p>
          <a:p>
            <a:endParaRPr lang="en-IN" sz="2200" i="1" dirty="0" smtClean="0"/>
          </a:p>
          <a:p>
            <a:r>
              <a:rPr lang="en-IN" sz="2200" dirty="0" smtClean="0"/>
              <a:t>Anyone who is less than age 70 ½, and who has taxable compensation may contribute to Traditional IRA.</a:t>
            </a:r>
            <a:endParaRPr lang="en-IN" sz="2200" dirty="0"/>
          </a:p>
        </p:txBody>
      </p:sp>
      <p:sp>
        <p:nvSpPr>
          <p:cNvPr id="4" name="Slide Number Placeholder 3"/>
          <p:cNvSpPr>
            <a:spLocks noGrp="1"/>
          </p:cNvSpPr>
          <p:nvPr>
            <p:ph type="sldNum" sz="quarter" idx="12"/>
          </p:nvPr>
        </p:nvSpPr>
        <p:spPr/>
        <p:txBody>
          <a:bodyPr/>
          <a:lstStyle/>
          <a:p>
            <a:fld id="{3E68A1C1-E094-4A46-99D4-521E658837E2}" type="slidenum">
              <a:rPr lang="en-US" smtClean="0"/>
              <a:t>15</a:t>
            </a:fld>
            <a:endParaRPr lang="en-US"/>
          </a:p>
        </p:txBody>
      </p:sp>
    </p:spTree>
    <p:extLst>
      <p:ext uri="{BB962C8B-B14F-4D97-AF65-F5344CB8AC3E}">
        <p14:creationId xmlns:p14="http://schemas.microsoft.com/office/powerpoint/2010/main" val="144974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05400"/>
          </a:xfrm>
        </p:spPr>
        <p:txBody>
          <a:bodyPr>
            <a:normAutofit/>
          </a:bodyPr>
          <a:lstStyle/>
          <a:p>
            <a:pPr marL="0" indent="0">
              <a:buNone/>
            </a:pPr>
            <a:r>
              <a:rPr lang="en-IN" sz="2300" b="1" dirty="0">
                <a:solidFill>
                  <a:srgbClr val="0070C0"/>
                </a:solidFill>
              </a:rPr>
              <a:t>Roth </a:t>
            </a:r>
            <a:r>
              <a:rPr lang="en-IN" sz="2300" b="1" dirty="0" smtClean="0">
                <a:solidFill>
                  <a:srgbClr val="0070C0"/>
                </a:solidFill>
              </a:rPr>
              <a:t>IRA</a:t>
            </a:r>
          </a:p>
          <a:p>
            <a:pPr marL="0" indent="0">
              <a:buNone/>
            </a:pPr>
            <a:endParaRPr lang="en-IN" sz="2300" b="1" dirty="0">
              <a:solidFill>
                <a:srgbClr val="0070C0"/>
              </a:solidFill>
            </a:endParaRPr>
          </a:p>
          <a:p>
            <a:pPr marL="0" indent="0">
              <a:buNone/>
            </a:pPr>
            <a:r>
              <a:rPr lang="en-IN" sz="2200" dirty="0"/>
              <a:t>A Roth </a:t>
            </a:r>
            <a:r>
              <a:rPr lang="en-IN" sz="2200" dirty="0" smtClean="0"/>
              <a:t>IRA is an IRA that provides for non-deductible contributions annually, but tax free qualified withdrawals.</a:t>
            </a:r>
          </a:p>
          <a:p>
            <a:pPr marL="0" indent="0">
              <a:buNone/>
            </a:pPr>
            <a:endParaRPr lang="en-IN" sz="2200" dirty="0"/>
          </a:p>
          <a:p>
            <a:pPr marL="0" indent="0">
              <a:buNone/>
            </a:pPr>
            <a:r>
              <a:rPr lang="en-IN" sz="2200" dirty="0" smtClean="0"/>
              <a:t>In other words, contributions are not taxed when they are withdrawn because they were taxed previously.</a:t>
            </a:r>
          </a:p>
          <a:p>
            <a:pPr marL="0" indent="0">
              <a:buNone/>
            </a:pPr>
            <a:endParaRPr lang="en-IN" sz="2200" dirty="0" smtClean="0"/>
          </a:p>
          <a:p>
            <a:pPr marL="0" indent="0">
              <a:buNone/>
            </a:pPr>
            <a:r>
              <a:rPr lang="en-IN" sz="2200" dirty="0" smtClean="0"/>
              <a:t>To qualify for tax-free withdrawals of the investment earnings, the tax payer must </a:t>
            </a:r>
          </a:p>
          <a:p>
            <a:pPr marL="457200" indent="-457200">
              <a:buAutoNum type="arabicPeriod"/>
            </a:pPr>
            <a:r>
              <a:rPr lang="en-IN" sz="2200" dirty="0" smtClean="0"/>
              <a:t>have held the Roth IRA for at least 5 years</a:t>
            </a:r>
          </a:p>
          <a:p>
            <a:pPr marL="457200" indent="-457200">
              <a:buAutoNum type="arabicPeriod"/>
            </a:pPr>
            <a:r>
              <a:rPr lang="en-IN" sz="2200" dirty="0" smtClean="0"/>
              <a:t>Be over age 59 ½</a:t>
            </a:r>
            <a:endParaRPr lang="en-IN" sz="2200" dirty="0"/>
          </a:p>
        </p:txBody>
      </p:sp>
      <p:sp>
        <p:nvSpPr>
          <p:cNvPr id="4" name="Slide Number Placeholder 3"/>
          <p:cNvSpPr>
            <a:spLocks noGrp="1"/>
          </p:cNvSpPr>
          <p:nvPr>
            <p:ph type="sldNum" sz="quarter" idx="12"/>
          </p:nvPr>
        </p:nvSpPr>
        <p:spPr/>
        <p:txBody>
          <a:bodyPr/>
          <a:lstStyle/>
          <a:p>
            <a:fld id="{3E68A1C1-E094-4A46-99D4-521E658837E2}" type="slidenum">
              <a:rPr lang="en-US" smtClean="0"/>
              <a:t>16</a:t>
            </a:fld>
            <a:endParaRPr lang="en-US"/>
          </a:p>
        </p:txBody>
      </p:sp>
    </p:spTree>
    <p:extLst>
      <p:ext uri="{BB962C8B-B14F-4D97-AF65-F5344CB8AC3E}">
        <p14:creationId xmlns:p14="http://schemas.microsoft.com/office/powerpoint/2010/main" val="61729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5152"/>
            <a:ext cx="8183880" cy="5489448"/>
          </a:xfrm>
        </p:spPr>
        <p:txBody>
          <a:bodyPr>
            <a:normAutofit/>
          </a:bodyPr>
          <a:lstStyle/>
          <a:p>
            <a:pPr marL="0" indent="0" algn="ctr">
              <a:buNone/>
            </a:pPr>
            <a:r>
              <a:rPr lang="en-US" b="1" dirty="0" smtClean="0">
                <a:solidFill>
                  <a:schemeClr val="accent1">
                    <a:tint val="88000"/>
                    <a:satMod val="150000"/>
                  </a:schemeClr>
                </a:solidFill>
                <a:effectLst>
                  <a:outerShdw blurRad="53975" dist="22860" dir="5400000" algn="tl" rotWithShape="0">
                    <a:srgbClr val="000000">
                      <a:alpha val="55000"/>
                    </a:srgbClr>
                  </a:outerShdw>
                </a:effectLst>
              </a:rPr>
              <a:t>Why Annuities are so popular</a:t>
            </a:r>
            <a:endParaRPr lang="en-US" b="1" dirty="0">
              <a:solidFill>
                <a:schemeClr val="accent1">
                  <a:tint val="88000"/>
                  <a:satMod val="150000"/>
                </a:schemeClr>
              </a:solidFill>
              <a:effectLst>
                <a:outerShdw blurRad="53975" dist="22860" dir="5400000" algn="tl" rotWithShape="0">
                  <a:srgbClr val="000000">
                    <a:alpha val="55000"/>
                  </a:srgbClr>
                </a:outerShdw>
              </a:effectLst>
            </a:endParaRPr>
          </a:p>
          <a:p>
            <a:pPr marL="0" indent="0">
              <a:buNone/>
            </a:pPr>
            <a:endParaRPr lang="en-US" sz="2000" b="1" dirty="0" smtClean="0"/>
          </a:p>
          <a:p>
            <a:pPr marL="0" indent="0">
              <a:buNone/>
            </a:pPr>
            <a:r>
              <a:rPr lang="en-US" sz="2300" b="1" dirty="0" smtClean="0">
                <a:solidFill>
                  <a:srgbClr val="0070C0"/>
                </a:solidFill>
              </a:rPr>
              <a:t>Liquidity</a:t>
            </a:r>
            <a:endParaRPr lang="en-US" sz="2300" b="1" dirty="0">
              <a:solidFill>
                <a:srgbClr val="0070C0"/>
              </a:solidFill>
            </a:endParaRPr>
          </a:p>
          <a:p>
            <a:pPr marL="0" indent="0">
              <a:buNone/>
            </a:pPr>
            <a:r>
              <a:rPr lang="en-US" sz="2200" dirty="0"/>
              <a:t>Annuities are liquid. Access is available through annuitizing, partial </a:t>
            </a:r>
            <a:r>
              <a:rPr lang="en-US" sz="2200" dirty="0" smtClean="0"/>
              <a:t>withdrawals, and </a:t>
            </a:r>
            <a:r>
              <a:rPr lang="en-US" sz="2200" dirty="0"/>
              <a:t>even full surrender of both principal and interest if desired (subject to any </a:t>
            </a:r>
            <a:r>
              <a:rPr lang="en-US" sz="2200" dirty="0" smtClean="0"/>
              <a:t>withdrawal charges and/or resulting taxes).</a:t>
            </a:r>
            <a:r>
              <a:rPr lang="en-US" sz="2000" dirty="0" smtClean="0"/>
              <a:t/>
            </a:r>
            <a:br>
              <a:rPr lang="en-US" sz="2000" dirty="0" smtClean="0"/>
            </a:br>
            <a:endParaRPr lang="en-US" sz="2000" dirty="0" smtClean="0"/>
          </a:p>
          <a:p>
            <a:pPr marL="0" indent="0">
              <a:buNone/>
            </a:pPr>
            <a:r>
              <a:rPr lang="en-US" sz="2300" b="1" dirty="0">
                <a:solidFill>
                  <a:srgbClr val="0070C0"/>
                </a:solidFill>
              </a:rPr>
              <a:t>Guarantees</a:t>
            </a:r>
          </a:p>
          <a:p>
            <a:pPr marL="0" indent="0">
              <a:buNone/>
            </a:pPr>
            <a:r>
              <a:rPr lang="en-US" sz="2200" dirty="0"/>
              <a:t>An annuity is usually set up with a fixed rate of interest that is guaranteed for the first year. After that, the rate is determined by the investment performance of the company subject to a guaranteed minimum rate. No other conventional savings method can make the guarantee of a regular income... an income for life. </a:t>
            </a:r>
          </a:p>
          <a:p>
            <a:pPr marL="0" indent="0">
              <a:buNone/>
            </a:pPr>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3E68A1C1-E094-4A46-99D4-521E658837E2}" type="slidenum">
              <a:rPr lang="en-US" smtClean="0"/>
              <a:t>17</a:t>
            </a:fld>
            <a:endParaRPr lang="en-US"/>
          </a:p>
        </p:txBody>
      </p:sp>
    </p:spTree>
    <p:extLst>
      <p:ext uri="{BB962C8B-B14F-4D97-AF65-F5344CB8AC3E}">
        <p14:creationId xmlns:p14="http://schemas.microsoft.com/office/powerpoint/2010/main" val="256756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946648"/>
          </a:xfrm>
        </p:spPr>
        <p:txBody>
          <a:bodyPr>
            <a:normAutofit lnSpcReduction="10000"/>
          </a:bodyPr>
          <a:lstStyle/>
          <a:p>
            <a:endParaRPr lang="en-US" dirty="0" smtClean="0"/>
          </a:p>
          <a:p>
            <a:pPr marL="0" indent="0">
              <a:buNone/>
            </a:pPr>
            <a:endParaRPr lang="en-US" sz="2200" b="1" dirty="0" smtClean="0">
              <a:solidFill>
                <a:srgbClr val="0070C0"/>
              </a:solidFill>
            </a:endParaRPr>
          </a:p>
          <a:p>
            <a:pPr marL="0" indent="0">
              <a:buNone/>
            </a:pPr>
            <a:r>
              <a:rPr lang="en-US" sz="2300" b="1" dirty="0" smtClean="0">
                <a:solidFill>
                  <a:srgbClr val="0070C0"/>
                </a:solidFill>
              </a:rPr>
              <a:t>Tax-Deferred </a:t>
            </a:r>
            <a:r>
              <a:rPr lang="en-US" sz="2300" b="1" dirty="0">
                <a:solidFill>
                  <a:srgbClr val="0070C0"/>
                </a:solidFill>
              </a:rPr>
              <a:t>Growth</a:t>
            </a:r>
            <a:endParaRPr lang="en-US" sz="2300" dirty="0">
              <a:solidFill>
                <a:srgbClr val="0070C0"/>
              </a:solidFill>
            </a:endParaRPr>
          </a:p>
          <a:p>
            <a:pPr marL="0" indent="0">
              <a:buNone/>
            </a:pPr>
            <a:r>
              <a:rPr lang="en-US" sz="2200" dirty="0"/>
              <a:t>Money invested in an annuity grows on a tax-deferred basis. </a:t>
            </a:r>
            <a:r>
              <a:rPr lang="en-US" sz="2200" dirty="0" smtClean="0"/>
              <a:t>Profits are only </a:t>
            </a:r>
            <a:r>
              <a:rPr lang="en-US" sz="2200" dirty="0"/>
              <a:t>taxed when they begin to receive an income from the annuity. </a:t>
            </a:r>
            <a:endParaRPr lang="en-US" sz="2200" dirty="0" smtClean="0"/>
          </a:p>
          <a:p>
            <a:pPr marL="0" indent="0">
              <a:buNone/>
            </a:pPr>
            <a:r>
              <a:rPr lang="en-US" sz="2200" dirty="0" smtClean="0"/>
              <a:t>Money </a:t>
            </a:r>
            <a:r>
              <a:rPr lang="en-US" sz="2200" dirty="0"/>
              <a:t>will grow faster in a tax-deferred annuity than in a taxed investment, such as </a:t>
            </a:r>
            <a:r>
              <a:rPr lang="en-US" sz="2200" dirty="0" smtClean="0"/>
              <a:t>a CD </a:t>
            </a:r>
            <a:r>
              <a:rPr lang="en-US" sz="2200" dirty="0"/>
              <a:t>or mutual fund</a:t>
            </a:r>
            <a:r>
              <a:rPr lang="en-US" sz="2200" dirty="0" smtClean="0"/>
              <a:t>.</a:t>
            </a:r>
          </a:p>
          <a:p>
            <a:pPr marL="0" indent="0">
              <a:buNone/>
            </a:pPr>
            <a:endParaRPr lang="en-US" sz="2000" dirty="0" smtClean="0"/>
          </a:p>
          <a:p>
            <a:pPr marL="0" indent="0">
              <a:buNone/>
            </a:pPr>
            <a:r>
              <a:rPr lang="en-US" sz="2300" b="1" dirty="0">
                <a:solidFill>
                  <a:srgbClr val="0070C0"/>
                </a:solidFill>
              </a:rPr>
              <a:t>Larger and More Secure Income</a:t>
            </a:r>
          </a:p>
          <a:p>
            <a:pPr marL="0" indent="0">
              <a:buNone/>
            </a:pPr>
            <a:r>
              <a:rPr lang="en-US" sz="2200" dirty="0"/>
              <a:t>Annuity income is often larger than income provided by other conventional </a:t>
            </a:r>
            <a:r>
              <a:rPr lang="en-US" sz="2200" dirty="0" smtClean="0"/>
              <a:t>savings vehicles</a:t>
            </a:r>
            <a:r>
              <a:rPr lang="en-US" sz="2200" dirty="0"/>
              <a:t>, because it's based on a method of using both principal and </a:t>
            </a:r>
            <a:r>
              <a:rPr lang="en-US" sz="2200" dirty="0" smtClean="0"/>
              <a:t>interest, with no risk </a:t>
            </a:r>
            <a:r>
              <a:rPr lang="en-US" sz="2200" dirty="0"/>
              <a:t>of outliving the money. </a:t>
            </a:r>
            <a:endParaRPr lang="en-US" sz="2200" dirty="0" smtClean="0"/>
          </a:p>
          <a:p>
            <a:pPr marL="0" indent="0">
              <a:buNone/>
            </a:pPr>
            <a:r>
              <a:rPr lang="en-US" sz="2200" dirty="0" smtClean="0"/>
              <a:t>There </a:t>
            </a:r>
            <a:r>
              <a:rPr lang="en-US" sz="2200" dirty="0"/>
              <a:t>is </a:t>
            </a:r>
            <a:r>
              <a:rPr lang="en-US" sz="2200" dirty="0" smtClean="0"/>
              <a:t>no </a:t>
            </a:r>
            <a:r>
              <a:rPr lang="en-US" sz="2200" dirty="0"/>
              <a:t>worry about the principal </a:t>
            </a:r>
            <a:r>
              <a:rPr lang="en-US" sz="2200" dirty="0" smtClean="0"/>
              <a:t>being exhausted </a:t>
            </a:r>
            <a:r>
              <a:rPr lang="en-US" sz="2200" dirty="0"/>
              <a:t>because the income may be guaranteed for life</a:t>
            </a:r>
          </a:p>
          <a:p>
            <a:pPr marL="0" indent="0">
              <a:buNone/>
            </a:pPr>
            <a:endParaRPr lang="en-US" sz="2200" dirty="0"/>
          </a:p>
          <a:p>
            <a:endParaRPr lang="en-US" dirty="0"/>
          </a:p>
        </p:txBody>
      </p:sp>
      <p:sp>
        <p:nvSpPr>
          <p:cNvPr id="4" name="Slide Number Placeholder 3"/>
          <p:cNvSpPr>
            <a:spLocks noGrp="1"/>
          </p:cNvSpPr>
          <p:nvPr>
            <p:ph type="sldNum" sz="quarter" idx="12"/>
          </p:nvPr>
        </p:nvSpPr>
        <p:spPr/>
        <p:txBody>
          <a:bodyPr/>
          <a:lstStyle/>
          <a:p>
            <a:fld id="{3E68A1C1-E094-4A46-99D4-521E658837E2}" type="slidenum">
              <a:rPr lang="en-US" smtClean="0"/>
              <a:t>18</a:t>
            </a:fld>
            <a:endParaRPr lang="en-US"/>
          </a:p>
        </p:txBody>
      </p:sp>
    </p:spTree>
    <p:extLst>
      <p:ext uri="{BB962C8B-B14F-4D97-AF65-F5344CB8AC3E}">
        <p14:creationId xmlns:p14="http://schemas.microsoft.com/office/powerpoint/2010/main" val="122963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0352"/>
            <a:ext cx="8183880" cy="5489448"/>
          </a:xfrm>
        </p:spPr>
        <p:txBody>
          <a:bodyPr>
            <a:normAutofit lnSpcReduction="10000"/>
          </a:bodyPr>
          <a:lstStyle/>
          <a:p>
            <a:pPr marL="0" indent="0">
              <a:buNone/>
            </a:pPr>
            <a:endParaRPr lang="en-US" sz="2200" b="1" dirty="0" smtClean="0"/>
          </a:p>
          <a:p>
            <a:pPr marL="0" indent="0">
              <a:buNone/>
            </a:pPr>
            <a:endParaRPr lang="en-US" sz="2200" b="1" dirty="0" smtClean="0">
              <a:solidFill>
                <a:srgbClr val="0070C0"/>
              </a:solidFill>
            </a:endParaRPr>
          </a:p>
          <a:p>
            <a:pPr marL="0" indent="0">
              <a:buNone/>
            </a:pPr>
            <a:r>
              <a:rPr lang="en-US" sz="2300" b="1" dirty="0" smtClean="0">
                <a:solidFill>
                  <a:srgbClr val="0070C0"/>
                </a:solidFill>
              </a:rPr>
              <a:t>More </a:t>
            </a:r>
            <a:r>
              <a:rPr lang="en-US" sz="2300" b="1" dirty="0">
                <a:solidFill>
                  <a:srgbClr val="0070C0"/>
                </a:solidFill>
              </a:rPr>
              <a:t>Flexibility</a:t>
            </a:r>
          </a:p>
          <a:p>
            <a:pPr marL="0" indent="0">
              <a:buNone/>
            </a:pPr>
            <a:r>
              <a:rPr lang="en-US" sz="2200" dirty="0"/>
              <a:t>Amount of money involved, frequency of payment, length of accumulation period, type of annuity, persons included, payout methods – there are numerous choices and </a:t>
            </a:r>
            <a:r>
              <a:rPr lang="en-US" sz="2200" dirty="0" smtClean="0"/>
              <a:t>great flexibility </a:t>
            </a:r>
            <a:r>
              <a:rPr lang="en-US" sz="2200" dirty="0"/>
              <a:t>in purchasing an annuity</a:t>
            </a:r>
            <a:r>
              <a:rPr lang="en-US" sz="2200" dirty="0" smtClean="0"/>
              <a:t>.</a:t>
            </a:r>
          </a:p>
          <a:p>
            <a:pPr marL="0" indent="0">
              <a:buNone/>
            </a:pPr>
            <a:endParaRPr lang="en-US" sz="2200" dirty="0"/>
          </a:p>
          <a:p>
            <a:pPr marL="0" indent="0">
              <a:buNone/>
            </a:pPr>
            <a:endParaRPr lang="en-US" sz="2200" b="1" dirty="0" smtClean="0">
              <a:solidFill>
                <a:srgbClr val="0070C0"/>
              </a:solidFill>
            </a:endParaRPr>
          </a:p>
          <a:p>
            <a:pPr marL="0" indent="0">
              <a:buNone/>
            </a:pPr>
            <a:r>
              <a:rPr lang="en-US" sz="2300" b="1" dirty="0" smtClean="0">
                <a:solidFill>
                  <a:srgbClr val="0070C0"/>
                </a:solidFill>
              </a:rPr>
              <a:t>Bonus </a:t>
            </a:r>
            <a:r>
              <a:rPr lang="en-US" sz="2300" b="1" dirty="0">
                <a:solidFill>
                  <a:srgbClr val="0070C0"/>
                </a:solidFill>
              </a:rPr>
              <a:t>Rates</a:t>
            </a:r>
          </a:p>
          <a:p>
            <a:pPr marL="0" indent="0">
              <a:buNone/>
            </a:pPr>
            <a:r>
              <a:rPr lang="en-US" sz="2200" dirty="0"/>
              <a:t>Some annuities award owners with bonuses – extra interest that further increases </a:t>
            </a:r>
            <a:r>
              <a:rPr lang="en-US" sz="2200" dirty="0" smtClean="0"/>
              <a:t>their money </a:t>
            </a:r>
            <a:r>
              <a:rPr lang="en-US" sz="2200" dirty="0"/>
              <a:t>– during the annuity's first year. The bonus increases the annuity's principal </a:t>
            </a:r>
            <a:r>
              <a:rPr lang="en-US" sz="2200" dirty="0" smtClean="0"/>
              <a:t>on which </a:t>
            </a:r>
            <a:r>
              <a:rPr lang="en-US" sz="2200" dirty="0"/>
              <a:t>future interest will be calculated in subsequent years, thus providing a </a:t>
            </a:r>
            <a:r>
              <a:rPr lang="en-US" sz="2200" dirty="0" smtClean="0"/>
              <a:t>substantial boost </a:t>
            </a:r>
            <a:r>
              <a:rPr lang="en-US" sz="2200" dirty="0"/>
              <a:t>to the ultimate value of an annuity policy.</a:t>
            </a:r>
          </a:p>
          <a:p>
            <a:pPr marL="0" indent="0">
              <a:buNone/>
            </a:pPr>
            <a:endParaRPr lang="en-US" sz="2200" dirty="0"/>
          </a:p>
          <a:p>
            <a:endParaRPr lang="en-US" dirty="0"/>
          </a:p>
        </p:txBody>
      </p:sp>
      <p:sp>
        <p:nvSpPr>
          <p:cNvPr id="4" name="Slide Number Placeholder 3"/>
          <p:cNvSpPr>
            <a:spLocks noGrp="1"/>
          </p:cNvSpPr>
          <p:nvPr>
            <p:ph type="sldNum" sz="quarter" idx="12"/>
          </p:nvPr>
        </p:nvSpPr>
        <p:spPr/>
        <p:txBody>
          <a:bodyPr/>
          <a:lstStyle/>
          <a:p>
            <a:fld id="{3E68A1C1-E094-4A46-99D4-521E658837E2}" type="slidenum">
              <a:rPr lang="en-US" smtClean="0"/>
              <a:t>19</a:t>
            </a:fld>
            <a:endParaRPr lang="en-US"/>
          </a:p>
        </p:txBody>
      </p:sp>
    </p:spTree>
    <p:extLst>
      <p:ext uri="{BB962C8B-B14F-4D97-AF65-F5344CB8AC3E}">
        <p14:creationId xmlns:p14="http://schemas.microsoft.com/office/powerpoint/2010/main" val="375433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13248"/>
          </a:xfrm>
        </p:spPr>
        <p:txBody>
          <a:bodyPr>
            <a:normAutofit/>
          </a:bodyPr>
          <a:lstStyle/>
          <a:p>
            <a:pPr marL="0" indent="0">
              <a:buNone/>
            </a:pPr>
            <a:endParaRPr lang="en-US" dirty="0" smtClean="0"/>
          </a:p>
          <a:p>
            <a:pPr marL="0" indent="0" algn="ctr">
              <a:spcBef>
                <a:spcPct val="0"/>
              </a:spcBef>
              <a:buNone/>
            </a:pPr>
            <a:r>
              <a:rPr lang="en-US" sz="32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Agenda/ Topics covered</a:t>
            </a:r>
          </a:p>
          <a:p>
            <a:pPr marL="0" indent="0">
              <a:buNone/>
            </a:pPr>
            <a:endParaRPr lang="en-US" dirty="0"/>
          </a:p>
          <a:p>
            <a:r>
              <a:rPr lang="en-US" dirty="0" smtClean="0">
                <a:solidFill>
                  <a:srgbClr val="002060"/>
                </a:solidFill>
              </a:rPr>
              <a:t>Annuity contract provisions</a:t>
            </a:r>
            <a:endParaRPr lang="en-US" dirty="0">
              <a:solidFill>
                <a:srgbClr val="002060"/>
              </a:solidFill>
            </a:endParaRPr>
          </a:p>
          <a:p>
            <a:r>
              <a:rPr lang="en-US" dirty="0" smtClean="0">
                <a:solidFill>
                  <a:srgbClr val="002060"/>
                </a:solidFill>
              </a:rPr>
              <a:t>Tax implications</a:t>
            </a:r>
            <a:endParaRPr lang="en-US" dirty="0">
              <a:solidFill>
                <a:srgbClr val="002060"/>
              </a:solidFill>
            </a:endParaRPr>
          </a:p>
          <a:p>
            <a:r>
              <a:rPr lang="en-US" dirty="0" smtClean="0">
                <a:solidFill>
                  <a:srgbClr val="002060"/>
                </a:solidFill>
              </a:rPr>
              <a:t>Advantages of Annuities</a:t>
            </a:r>
            <a:endParaRPr lang="en-US" dirty="0">
              <a:solidFill>
                <a:srgbClr val="002060"/>
              </a:solidFill>
            </a:endParaRPr>
          </a:p>
          <a:p>
            <a:r>
              <a:rPr lang="en-US" dirty="0" smtClean="0">
                <a:solidFill>
                  <a:srgbClr val="002060"/>
                </a:solidFill>
              </a:rPr>
              <a:t>Disadvantages of Annuities</a:t>
            </a:r>
            <a:endParaRPr lang="en-US" dirty="0">
              <a:solidFill>
                <a:srgbClr val="002060"/>
              </a:solidFill>
            </a:endParaRPr>
          </a:p>
          <a:p>
            <a:r>
              <a:rPr lang="en-US" dirty="0" smtClean="0">
                <a:solidFill>
                  <a:srgbClr val="002060"/>
                </a:solidFill>
              </a:rPr>
              <a:t>Comparison of annuities with other investments</a:t>
            </a:r>
          </a:p>
          <a:p>
            <a:r>
              <a:rPr lang="en-US" dirty="0" smtClean="0">
                <a:solidFill>
                  <a:srgbClr val="002060"/>
                </a:solidFill>
              </a:rPr>
              <a:t>Factors affecting amount of periodic income payments</a:t>
            </a:r>
          </a:p>
          <a:p>
            <a:r>
              <a:rPr lang="en-US" dirty="0" smtClean="0">
                <a:solidFill>
                  <a:srgbClr val="002060"/>
                </a:solidFill>
              </a:rPr>
              <a:t>Types of Annuities - Summary</a:t>
            </a:r>
            <a:endParaRPr lang="en-US" dirty="0">
              <a:solidFill>
                <a:srgbClr val="002060"/>
              </a:solidFill>
            </a:endParaRPr>
          </a:p>
        </p:txBody>
      </p:sp>
    </p:spTree>
    <p:extLst>
      <p:ext uri="{BB962C8B-B14F-4D97-AF65-F5344CB8AC3E}">
        <p14:creationId xmlns:p14="http://schemas.microsoft.com/office/powerpoint/2010/main" val="37932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48200"/>
          </a:xfrm>
        </p:spPr>
        <p:txBody>
          <a:bodyPr>
            <a:normAutofit lnSpcReduction="10000"/>
          </a:bodyPr>
          <a:lstStyle/>
          <a:p>
            <a:pPr marL="0" indent="0">
              <a:buNone/>
            </a:pPr>
            <a:r>
              <a:rPr lang="en-US" sz="2400" b="1" dirty="0" smtClean="0">
                <a:solidFill>
                  <a:srgbClr val="0070C0"/>
                </a:solidFill>
              </a:rPr>
              <a:t>Rate of Return</a:t>
            </a:r>
            <a:endParaRPr lang="en-US" sz="2400" b="1" dirty="0">
              <a:solidFill>
                <a:srgbClr val="0070C0"/>
              </a:solidFill>
            </a:endParaRPr>
          </a:p>
          <a:p>
            <a:pPr marL="0" indent="0">
              <a:buNone/>
            </a:pPr>
            <a:r>
              <a:rPr lang="en-US" sz="2200" dirty="0" smtClean="0"/>
              <a:t>Annuities offer higher rate of return than other safe investments. Currently, annuities are yielding an average of 4% tax deferred in comparison to only 2% taxable with CDs.</a:t>
            </a:r>
          </a:p>
          <a:p>
            <a:pPr marL="0" indent="0">
              <a:buNone/>
            </a:pPr>
            <a:endParaRPr lang="en-US" sz="2300" b="1" dirty="0" smtClean="0">
              <a:solidFill>
                <a:srgbClr val="0070C0"/>
              </a:solidFill>
            </a:endParaRPr>
          </a:p>
          <a:p>
            <a:pPr marL="0" indent="0">
              <a:buNone/>
            </a:pPr>
            <a:r>
              <a:rPr lang="en-US" sz="2300" b="1" dirty="0" smtClean="0">
                <a:solidFill>
                  <a:srgbClr val="0070C0"/>
                </a:solidFill>
              </a:rPr>
              <a:t>Partial </a:t>
            </a:r>
            <a:r>
              <a:rPr lang="en-US" sz="2300" b="1" dirty="0">
                <a:solidFill>
                  <a:srgbClr val="0070C0"/>
                </a:solidFill>
              </a:rPr>
              <a:t>Withdrawal </a:t>
            </a:r>
          </a:p>
          <a:p>
            <a:pPr marL="0" indent="0">
              <a:buNone/>
            </a:pPr>
            <a:r>
              <a:rPr lang="en-US" sz="2200" dirty="0"/>
              <a:t>Many annuity contracts allow owners to access a portion of their contract values (usually around 10%) each year for any reason</a:t>
            </a:r>
            <a:r>
              <a:rPr lang="en-US" sz="2200" dirty="0" smtClean="0"/>
              <a:t>.</a:t>
            </a:r>
          </a:p>
          <a:p>
            <a:pPr marL="0" indent="0">
              <a:buNone/>
            </a:pPr>
            <a:endParaRPr lang="en-US" sz="2200" dirty="0"/>
          </a:p>
          <a:p>
            <a:pPr marL="0" indent="0">
              <a:buNone/>
            </a:pPr>
            <a:r>
              <a:rPr lang="en-US" sz="2300" b="1" dirty="0" smtClean="0">
                <a:solidFill>
                  <a:srgbClr val="0070C0"/>
                </a:solidFill>
              </a:rPr>
              <a:t>Free </a:t>
            </a:r>
            <a:r>
              <a:rPr lang="en-US" sz="2300" b="1" dirty="0">
                <a:solidFill>
                  <a:srgbClr val="0070C0"/>
                </a:solidFill>
              </a:rPr>
              <a:t>Look Period </a:t>
            </a:r>
          </a:p>
          <a:p>
            <a:pPr marL="0" indent="0">
              <a:buNone/>
            </a:pPr>
            <a:r>
              <a:rPr lang="en-US" sz="2200" dirty="0"/>
              <a:t>Virtually all annuity contracts have a free look period, during which the owner can return the contract for a full refund. </a:t>
            </a:r>
          </a:p>
        </p:txBody>
      </p:sp>
      <p:sp>
        <p:nvSpPr>
          <p:cNvPr id="4" name="Slide Number Placeholder 3"/>
          <p:cNvSpPr>
            <a:spLocks noGrp="1"/>
          </p:cNvSpPr>
          <p:nvPr>
            <p:ph type="sldNum" sz="quarter" idx="12"/>
          </p:nvPr>
        </p:nvSpPr>
        <p:spPr/>
        <p:txBody>
          <a:bodyPr/>
          <a:lstStyle/>
          <a:p>
            <a:fld id="{3E68A1C1-E094-4A46-99D4-521E658837E2}" type="slidenum">
              <a:rPr lang="en-US" smtClean="0"/>
              <a:t>20</a:t>
            </a:fld>
            <a:endParaRPr lang="en-US"/>
          </a:p>
        </p:txBody>
      </p:sp>
    </p:spTree>
    <p:extLst>
      <p:ext uri="{BB962C8B-B14F-4D97-AF65-F5344CB8AC3E}">
        <p14:creationId xmlns:p14="http://schemas.microsoft.com/office/powerpoint/2010/main" val="60889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a:bodyPr>
          <a:lstStyle/>
          <a:p>
            <a:pPr algn="ctr">
              <a:spcBef>
                <a:spcPct val="20000"/>
              </a:spcBef>
              <a:buClr>
                <a:schemeClr val="accent3"/>
              </a:buClr>
              <a:buSzPct val="95000"/>
            </a:pPr>
            <a:r>
              <a:rPr lang="en-US" sz="2600" b="1" dirty="0">
                <a:solidFill>
                  <a:schemeClr val="accent1">
                    <a:tint val="88000"/>
                    <a:satMod val="150000"/>
                  </a:schemeClr>
                </a:solidFill>
                <a:effectLst>
                  <a:outerShdw blurRad="53975" dist="22860" dir="5400000" algn="tl" rotWithShape="0">
                    <a:srgbClr val="000000">
                      <a:alpha val="55000"/>
                    </a:srgbClr>
                  </a:outerShdw>
                </a:effectLst>
                <a:latin typeface="+mn-lt"/>
                <a:ea typeface="+mn-ea"/>
                <a:cs typeface="+mn-cs"/>
              </a:rPr>
              <a:t>Disadvantages of Annuity</a:t>
            </a:r>
          </a:p>
        </p:txBody>
      </p:sp>
      <p:sp>
        <p:nvSpPr>
          <p:cNvPr id="3" name="Content Placeholder 2"/>
          <p:cNvSpPr>
            <a:spLocks noGrp="1"/>
          </p:cNvSpPr>
          <p:nvPr>
            <p:ph idx="1"/>
          </p:nvPr>
        </p:nvSpPr>
        <p:spPr>
          <a:xfrm>
            <a:off x="457200" y="1600200"/>
            <a:ext cx="8229600" cy="4800600"/>
          </a:xfrm>
        </p:spPr>
        <p:txBody>
          <a:bodyPr>
            <a:normAutofit/>
          </a:bodyPr>
          <a:lstStyle/>
          <a:p>
            <a:endParaRPr lang="en-US" sz="2200" dirty="0" smtClean="0"/>
          </a:p>
          <a:p>
            <a:r>
              <a:rPr lang="en-US" sz="2200" dirty="0" smtClean="0"/>
              <a:t>Costs</a:t>
            </a:r>
            <a:r>
              <a:rPr lang="en-US" sz="2200" dirty="0"/>
              <a:t>&amp; Fees - Annuities are one of the most expensive types of investments available in the financial marketplace</a:t>
            </a:r>
            <a:r>
              <a:rPr lang="en-US" sz="2200" dirty="0" smtClean="0"/>
              <a:t>.</a:t>
            </a:r>
          </a:p>
          <a:p>
            <a:r>
              <a:rPr lang="en-US" sz="2200" dirty="0"/>
              <a:t>Annuity Withdrawal Penalties </a:t>
            </a:r>
          </a:p>
          <a:p>
            <a:r>
              <a:rPr lang="en-US" sz="2200" dirty="0" smtClean="0"/>
              <a:t>Income </a:t>
            </a:r>
            <a:r>
              <a:rPr lang="en-US" sz="2200" dirty="0"/>
              <a:t>payments cannot be adjusted to reflect changing </a:t>
            </a:r>
            <a:r>
              <a:rPr lang="en-US" sz="2200" dirty="0" smtClean="0"/>
              <a:t>needs</a:t>
            </a:r>
          </a:p>
          <a:p>
            <a:r>
              <a:rPr lang="en-US" sz="2200" dirty="0"/>
              <a:t>Decision once made is final, can’t convert an annuity into another form of retirement </a:t>
            </a:r>
            <a:r>
              <a:rPr lang="en-US" sz="2200" dirty="0" smtClean="0"/>
              <a:t>income.</a:t>
            </a:r>
          </a:p>
          <a:p>
            <a:r>
              <a:rPr lang="en-US" sz="2200" b="1" dirty="0"/>
              <a:t>Complexity</a:t>
            </a:r>
            <a:r>
              <a:rPr lang="en-US" sz="2200" dirty="0"/>
              <a:t> – Although annuities can provide tremendous benefits for investors when used correctly, they are by nature complex instruments, especially indexed and variable contracts.</a:t>
            </a:r>
          </a:p>
        </p:txBody>
      </p:sp>
      <p:sp>
        <p:nvSpPr>
          <p:cNvPr id="4" name="Slide Number Placeholder 3"/>
          <p:cNvSpPr>
            <a:spLocks noGrp="1"/>
          </p:cNvSpPr>
          <p:nvPr>
            <p:ph type="sldNum" sz="quarter" idx="12"/>
          </p:nvPr>
        </p:nvSpPr>
        <p:spPr/>
        <p:txBody>
          <a:bodyPr/>
          <a:lstStyle/>
          <a:p>
            <a:fld id="{3E68A1C1-E094-4A46-99D4-521E658837E2}" type="slidenum">
              <a:rPr lang="en-US" smtClean="0"/>
              <a:t>21</a:t>
            </a:fld>
            <a:endParaRPr lang="en-US"/>
          </a:p>
        </p:txBody>
      </p:sp>
    </p:spTree>
    <p:extLst>
      <p:ext uri="{BB962C8B-B14F-4D97-AF65-F5344CB8AC3E}">
        <p14:creationId xmlns:p14="http://schemas.microsoft.com/office/powerpoint/2010/main" val="391896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a:bodyPr>
          <a:lstStyle/>
          <a:p>
            <a:pPr algn="ctr"/>
            <a:r>
              <a:rPr lang="en-IN" sz="2800" b="1" dirty="0">
                <a:solidFill>
                  <a:schemeClr val="accent1">
                    <a:tint val="88000"/>
                    <a:satMod val="150000"/>
                  </a:schemeClr>
                </a:solidFill>
                <a:effectLst>
                  <a:outerShdw blurRad="53975" dist="22860" dir="5400000" algn="tl" rotWithShape="0">
                    <a:srgbClr val="000000">
                      <a:alpha val="55000"/>
                    </a:srgbClr>
                  </a:outerShdw>
                </a:effectLst>
              </a:rPr>
              <a:t>Premium Receipts of U.S Life Insurance Companies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23998"/>
            <a:ext cx="8305800" cy="4665041"/>
          </a:xfrm>
        </p:spPr>
      </p:pic>
      <p:sp>
        <p:nvSpPr>
          <p:cNvPr id="4" name="Slide Number Placeholder 3"/>
          <p:cNvSpPr>
            <a:spLocks noGrp="1"/>
          </p:cNvSpPr>
          <p:nvPr>
            <p:ph type="sldNum" sz="quarter" idx="12"/>
          </p:nvPr>
        </p:nvSpPr>
        <p:spPr/>
        <p:txBody>
          <a:bodyPr/>
          <a:lstStyle/>
          <a:p>
            <a:fld id="{3E68A1C1-E094-4A46-99D4-521E658837E2}" type="slidenum">
              <a:rPr lang="en-US" smtClean="0"/>
              <a:t>22</a:t>
            </a:fld>
            <a:endParaRPr lang="en-US"/>
          </a:p>
        </p:txBody>
      </p:sp>
    </p:spTree>
    <p:extLst>
      <p:ext uri="{BB962C8B-B14F-4D97-AF65-F5344CB8AC3E}">
        <p14:creationId xmlns:p14="http://schemas.microsoft.com/office/powerpoint/2010/main" val="416968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27888"/>
          </a:xfrm>
        </p:spPr>
        <p:txBody>
          <a:bodyPr>
            <a:normAutofit/>
          </a:bodyPr>
          <a:lstStyle/>
          <a:p>
            <a:pPr algn="ctr"/>
            <a:r>
              <a:rPr lang="en-US" sz="3000" b="1" dirty="0">
                <a:solidFill>
                  <a:schemeClr val="accent1">
                    <a:tint val="88000"/>
                    <a:satMod val="150000"/>
                  </a:schemeClr>
                </a:solidFill>
                <a:effectLst>
                  <a:outerShdw blurRad="53975" dist="22860" dir="5400000" algn="tl" rotWithShape="0">
                    <a:srgbClr val="000000">
                      <a:alpha val="55000"/>
                    </a:srgbClr>
                  </a:outerShdw>
                </a:effectLst>
              </a:rPr>
              <a:t>Comparison of Annuities with other investments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24000"/>
            <a:ext cx="6248400" cy="4903808"/>
          </a:xfrm>
        </p:spPr>
      </p:pic>
      <p:sp>
        <p:nvSpPr>
          <p:cNvPr id="4" name="Slide Number Placeholder 3"/>
          <p:cNvSpPr>
            <a:spLocks noGrp="1"/>
          </p:cNvSpPr>
          <p:nvPr>
            <p:ph type="sldNum" sz="quarter" idx="12"/>
          </p:nvPr>
        </p:nvSpPr>
        <p:spPr/>
        <p:txBody>
          <a:bodyPr/>
          <a:lstStyle/>
          <a:p>
            <a:fld id="{3E68A1C1-E094-4A46-99D4-521E658837E2}" type="slidenum">
              <a:rPr lang="en-US" smtClean="0"/>
              <a:t>23</a:t>
            </a:fld>
            <a:endParaRPr lang="en-US"/>
          </a:p>
        </p:txBody>
      </p:sp>
    </p:spTree>
    <p:extLst>
      <p:ext uri="{BB962C8B-B14F-4D97-AF65-F5344CB8AC3E}">
        <p14:creationId xmlns:p14="http://schemas.microsoft.com/office/powerpoint/2010/main" val="925987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914399"/>
            <a:ext cx="6705600" cy="5302103"/>
          </a:xfrm>
          <a:ln>
            <a:solidFill>
              <a:schemeClr val="tx1"/>
            </a:solidFill>
          </a:ln>
        </p:spPr>
      </p:pic>
      <p:sp>
        <p:nvSpPr>
          <p:cNvPr id="4" name="Slide Number Placeholder 3"/>
          <p:cNvSpPr>
            <a:spLocks noGrp="1"/>
          </p:cNvSpPr>
          <p:nvPr>
            <p:ph type="sldNum" sz="quarter" idx="12"/>
          </p:nvPr>
        </p:nvSpPr>
        <p:spPr/>
        <p:txBody>
          <a:bodyPr/>
          <a:lstStyle/>
          <a:p>
            <a:fld id="{3E68A1C1-E094-4A46-99D4-521E658837E2}" type="slidenum">
              <a:rPr lang="en-US" smtClean="0"/>
              <a:t>24</a:t>
            </a:fld>
            <a:endParaRPr lang="en-US"/>
          </a:p>
        </p:txBody>
      </p:sp>
    </p:spTree>
    <p:extLst>
      <p:ext uri="{BB962C8B-B14F-4D97-AF65-F5344CB8AC3E}">
        <p14:creationId xmlns:p14="http://schemas.microsoft.com/office/powerpoint/2010/main" val="1467687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a:bodyPr>
          <a:lstStyle/>
          <a:p>
            <a:pPr algn="ctr">
              <a:lnSpc>
                <a:spcPct val="90000"/>
              </a:lnSpc>
            </a:pPr>
            <a:r>
              <a:rPr lang="en-US" sz="2700" b="1" dirty="0">
                <a:solidFill>
                  <a:schemeClr val="accent1">
                    <a:tint val="88000"/>
                    <a:satMod val="150000"/>
                  </a:schemeClr>
                </a:solidFill>
                <a:effectLst>
                  <a:outerShdw blurRad="53975" dist="22860" dir="5400000" algn="tl" rotWithShape="0">
                    <a:srgbClr val="000000">
                      <a:alpha val="55000"/>
                    </a:srgbClr>
                  </a:outerShdw>
                </a:effectLst>
              </a:rPr>
              <a:t>Factors Affecting Amount of periodic income payments</a:t>
            </a:r>
            <a:endParaRPr lang="en-IN" sz="2700" b="1" dirty="0">
              <a:solidFill>
                <a:schemeClr val="accent1">
                  <a:tint val="88000"/>
                  <a:satMod val="150000"/>
                </a:schemeClr>
              </a:solidFill>
              <a:effectLst>
                <a:outerShdw blurRad="53975" dist="22860" dir="5400000" algn="tl" rotWithShape="0">
                  <a:srgbClr val="000000">
                    <a:alpha val="55000"/>
                  </a:srgbClr>
                </a:outerShdw>
              </a:effectLst>
            </a:endParaRPr>
          </a:p>
        </p:txBody>
      </p:sp>
      <p:sp>
        <p:nvSpPr>
          <p:cNvPr id="3" name="Content Placeholder 2"/>
          <p:cNvSpPr>
            <a:spLocks noGrp="1"/>
          </p:cNvSpPr>
          <p:nvPr>
            <p:ph idx="1"/>
          </p:nvPr>
        </p:nvSpPr>
        <p:spPr>
          <a:xfrm>
            <a:off x="457200" y="1828800"/>
            <a:ext cx="8229600" cy="4495800"/>
          </a:xfrm>
        </p:spPr>
        <p:txBody>
          <a:bodyPr>
            <a:normAutofit/>
          </a:bodyPr>
          <a:lstStyle/>
          <a:p>
            <a:endParaRPr lang="en-IN" sz="2100" dirty="0" smtClean="0"/>
          </a:p>
          <a:p>
            <a:r>
              <a:rPr lang="en-IN" sz="2100" dirty="0" smtClean="0"/>
              <a:t>1</a:t>
            </a:r>
            <a:r>
              <a:rPr lang="en-IN" sz="2100" dirty="0"/>
              <a:t>. </a:t>
            </a:r>
            <a:r>
              <a:rPr lang="en-IN" sz="2200" dirty="0" smtClean="0"/>
              <a:t>The </a:t>
            </a:r>
            <a:r>
              <a:rPr lang="en-IN" sz="2200" dirty="0"/>
              <a:t>amount of the principal </a:t>
            </a:r>
            <a:r>
              <a:rPr lang="en-IN" sz="2200" dirty="0" smtClean="0"/>
              <a:t>invested</a:t>
            </a:r>
          </a:p>
          <a:p>
            <a:pPr lvl="1"/>
            <a:r>
              <a:rPr lang="en-IN" sz="1900" dirty="0" smtClean="0"/>
              <a:t>Premiums </a:t>
            </a:r>
            <a:r>
              <a:rPr lang="en-IN" sz="1900" dirty="0"/>
              <a:t>increase principal. Withdrawals and </a:t>
            </a:r>
            <a:r>
              <a:rPr lang="en-IN" sz="1900" dirty="0" smtClean="0"/>
              <a:t>surrenders decrease </a:t>
            </a:r>
            <a:r>
              <a:rPr lang="en-IN" sz="1900" dirty="0"/>
              <a:t>principal</a:t>
            </a:r>
            <a:r>
              <a:rPr lang="en-IN" sz="1900" dirty="0" smtClean="0"/>
              <a:t>.</a:t>
            </a:r>
          </a:p>
          <a:p>
            <a:pPr marL="0" indent="0">
              <a:buNone/>
            </a:pPr>
            <a:endParaRPr lang="en-IN" sz="2100" dirty="0"/>
          </a:p>
          <a:p>
            <a:r>
              <a:rPr lang="en-IN" sz="2200" dirty="0" smtClean="0"/>
              <a:t>2.The </a:t>
            </a:r>
            <a:r>
              <a:rPr lang="en-IN" sz="2200" dirty="0"/>
              <a:t>time over which the principal grows at interest. </a:t>
            </a:r>
            <a:endParaRPr lang="en-IN" sz="2200" dirty="0" smtClean="0"/>
          </a:p>
          <a:p>
            <a:pPr lvl="1"/>
            <a:r>
              <a:rPr lang="en-IN" sz="1900" dirty="0" smtClean="0"/>
              <a:t>The </a:t>
            </a:r>
            <a:r>
              <a:rPr lang="en-IN" sz="1900" dirty="0"/>
              <a:t>Longer the time period, the larger the interest earnings will be</a:t>
            </a:r>
            <a:r>
              <a:rPr lang="en-IN" sz="1900" dirty="0" smtClean="0"/>
              <a:t>.</a:t>
            </a:r>
          </a:p>
          <a:p>
            <a:endParaRPr lang="en-IN" sz="2100" dirty="0"/>
          </a:p>
          <a:p>
            <a:r>
              <a:rPr lang="en-IN" sz="2200" dirty="0"/>
              <a:t>3. The interest rate that represents investment </a:t>
            </a:r>
            <a:r>
              <a:rPr lang="en-IN" sz="2200" dirty="0" smtClean="0"/>
              <a:t>earnings.</a:t>
            </a:r>
          </a:p>
          <a:p>
            <a:pPr lvl="1"/>
            <a:r>
              <a:rPr lang="en-IN" sz="1900" dirty="0" smtClean="0"/>
              <a:t>An interest rate will be used to represent the investment earnings.</a:t>
            </a:r>
          </a:p>
          <a:p>
            <a:pPr marL="0" indent="0">
              <a:buNone/>
            </a:pPr>
            <a:endParaRPr lang="en-IN" sz="2100" dirty="0"/>
          </a:p>
        </p:txBody>
      </p:sp>
      <p:sp>
        <p:nvSpPr>
          <p:cNvPr id="4" name="Slide Number Placeholder 3"/>
          <p:cNvSpPr>
            <a:spLocks noGrp="1"/>
          </p:cNvSpPr>
          <p:nvPr>
            <p:ph type="sldNum" sz="quarter" idx="12"/>
          </p:nvPr>
        </p:nvSpPr>
        <p:spPr/>
        <p:txBody>
          <a:bodyPr/>
          <a:lstStyle/>
          <a:p>
            <a:fld id="{3E68A1C1-E094-4A46-99D4-521E658837E2}" type="slidenum">
              <a:rPr lang="en-US" smtClean="0"/>
              <a:t>25</a:t>
            </a:fld>
            <a:endParaRPr lang="en-US"/>
          </a:p>
        </p:txBody>
      </p:sp>
    </p:spTree>
    <p:extLst>
      <p:ext uri="{BB962C8B-B14F-4D97-AF65-F5344CB8AC3E}">
        <p14:creationId xmlns:p14="http://schemas.microsoft.com/office/powerpoint/2010/main" val="398459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endParaRPr lang="en-IN" sz="2200" dirty="0" smtClean="0"/>
          </a:p>
          <a:p>
            <a:r>
              <a:rPr lang="en-IN" sz="2200" dirty="0" smtClean="0"/>
              <a:t>4. The </a:t>
            </a:r>
            <a:r>
              <a:rPr lang="en-IN" sz="2200" dirty="0"/>
              <a:t>number &amp; timing of periodic income </a:t>
            </a:r>
            <a:r>
              <a:rPr lang="en-IN" sz="2200" dirty="0" smtClean="0"/>
              <a:t>payments</a:t>
            </a:r>
          </a:p>
          <a:p>
            <a:endParaRPr lang="en-IN" sz="2200" dirty="0" smtClean="0"/>
          </a:p>
          <a:p>
            <a:pPr lvl="1"/>
            <a:r>
              <a:rPr lang="en-IN" sz="2100" dirty="0" smtClean="0"/>
              <a:t>The number of periodic income payments is determined by the frequency of payments and the total length of the pay-out period.</a:t>
            </a:r>
          </a:p>
          <a:p>
            <a:pPr lvl="1"/>
            <a:r>
              <a:rPr lang="en-IN" sz="2100" dirty="0" smtClean="0"/>
              <a:t>The number of periodic income payments also depends on depends on mortality experience.</a:t>
            </a:r>
          </a:p>
          <a:p>
            <a:pPr lvl="1"/>
            <a:r>
              <a:rPr lang="en-IN" sz="2100" dirty="0" smtClean="0"/>
              <a:t>The longer the annuitant is expected to live, all other factors being equal, the smaller the periodic payments will be.</a:t>
            </a:r>
          </a:p>
          <a:p>
            <a:pPr lvl="1"/>
            <a:r>
              <a:rPr lang="en-IN" sz="2100" dirty="0" smtClean="0"/>
              <a:t>Similarly, the shorter the time period the annuitant is expected to live, all other factors being equal, the larger the periodic income payments.</a:t>
            </a:r>
            <a:endParaRPr lang="en-IN" sz="2100" dirty="0"/>
          </a:p>
          <a:p>
            <a:endParaRPr lang="en-IN" sz="2200" dirty="0"/>
          </a:p>
          <a:p>
            <a:endParaRPr lang="en-IN" dirty="0"/>
          </a:p>
        </p:txBody>
      </p:sp>
      <p:sp>
        <p:nvSpPr>
          <p:cNvPr id="4" name="Slide Number Placeholder 3"/>
          <p:cNvSpPr>
            <a:spLocks noGrp="1"/>
          </p:cNvSpPr>
          <p:nvPr>
            <p:ph type="sldNum" sz="quarter" idx="12"/>
          </p:nvPr>
        </p:nvSpPr>
        <p:spPr/>
        <p:txBody>
          <a:bodyPr/>
          <a:lstStyle/>
          <a:p>
            <a:fld id="{3E68A1C1-E094-4A46-99D4-521E658837E2}" type="slidenum">
              <a:rPr lang="en-US" smtClean="0"/>
              <a:t>26</a:t>
            </a:fld>
            <a:endParaRPr lang="en-US"/>
          </a:p>
        </p:txBody>
      </p:sp>
    </p:spTree>
    <p:extLst>
      <p:ext uri="{BB962C8B-B14F-4D97-AF65-F5344CB8AC3E}">
        <p14:creationId xmlns:p14="http://schemas.microsoft.com/office/powerpoint/2010/main" val="94986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a:bodyPr>
          <a:lstStyle/>
          <a:p>
            <a:pPr algn="ctr"/>
            <a:r>
              <a:rPr lang="en-US" sz="2800" b="1" dirty="0" smtClean="0">
                <a:solidFill>
                  <a:schemeClr val="accent1">
                    <a:tint val="88000"/>
                    <a:satMod val="150000"/>
                  </a:schemeClr>
                </a:solidFill>
                <a:effectLst>
                  <a:outerShdw blurRad="53975" dist="22860" dir="5400000" algn="tl" rotWithShape="0">
                    <a:srgbClr val="000000">
                      <a:alpha val="55000"/>
                    </a:srgbClr>
                  </a:outerShdw>
                </a:effectLst>
              </a:rPr>
              <a:t>Types of Annuities - Summary</a:t>
            </a:r>
            <a:endParaRPr lang="en-US" sz="2800" b="1" dirty="0">
              <a:solidFill>
                <a:schemeClr val="accent1">
                  <a:tint val="88000"/>
                  <a:satMod val="150000"/>
                </a:schemeClr>
              </a:solidFill>
              <a:effectLst>
                <a:outerShdw blurRad="53975" dist="22860" dir="5400000" algn="tl" rotWithShape="0">
                  <a:srgbClr val="000000">
                    <a:alpha val="55000"/>
                  </a:srgbClr>
                </a:outerShdw>
              </a:effectLst>
            </a:endParaRPr>
          </a:p>
        </p:txBody>
      </p:sp>
      <p:pic>
        <p:nvPicPr>
          <p:cNvPr id="40" name="Content Placeholder 3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04475" cy="4800600"/>
          </a:xfrm>
          <a:ln w="12700">
            <a:solidFill>
              <a:schemeClr val="tx1"/>
            </a:solidFill>
          </a:ln>
        </p:spPr>
      </p:pic>
      <p:sp>
        <p:nvSpPr>
          <p:cNvPr id="4" name="Slide Number Placeholder 3"/>
          <p:cNvSpPr>
            <a:spLocks noGrp="1"/>
          </p:cNvSpPr>
          <p:nvPr>
            <p:ph type="sldNum" sz="quarter" idx="12"/>
          </p:nvPr>
        </p:nvSpPr>
        <p:spPr/>
        <p:txBody>
          <a:bodyPr/>
          <a:lstStyle/>
          <a:p>
            <a:fld id="{3E68A1C1-E094-4A46-99D4-521E658837E2}" type="slidenum">
              <a:rPr lang="en-US" smtClean="0"/>
              <a:t>27</a:t>
            </a:fld>
            <a:endParaRPr lang="en-US"/>
          </a:p>
        </p:txBody>
      </p:sp>
    </p:spTree>
    <p:extLst>
      <p:ext uri="{BB962C8B-B14F-4D97-AF65-F5344CB8AC3E}">
        <p14:creationId xmlns:p14="http://schemas.microsoft.com/office/powerpoint/2010/main" val="28113957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999" y="990600"/>
            <a:ext cx="8370277" cy="5486400"/>
          </a:xfrm>
        </p:spPr>
      </p:pic>
      <p:sp>
        <p:nvSpPr>
          <p:cNvPr id="3" name="Slide Number Placeholder 2"/>
          <p:cNvSpPr>
            <a:spLocks noGrp="1"/>
          </p:cNvSpPr>
          <p:nvPr>
            <p:ph type="sldNum" sz="quarter" idx="12"/>
          </p:nvPr>
        </p:nvSpPr>
        <p:spPr/>
        <p:txBody>
          <a:bodyPr/>
          <a:lstStyle/>
          <a:p>
            <a:fld id="{3E68A1C1-E094-4A46-99D4-521E658837E2}" type="slidenum">
              <a:rPr lang="en-US" smtClean="0"/>
              <a:t>28</a:t>
            </a:fld>
            <a:endParaRPr lang="en-US"/>
          </a:p>
        </p:txBody>
      </p:sp>
    </p:spTree>
    <p:extLst>
      <p:ext uri="{BB962C8B-B14F-4D97-AF65-F5344CB8AC3E}">
        <p14:creationId xmlns:p14="http://schemas.microsoft.com/office/powerpoint/2010/main" val="427915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96" y="1295400"/>
            <a:ext cx="8353504" cy="5250365"/>
          </a:xfrm>
        </p:spPr>
      </p:pic>
      <p:sp>
        <p:nvSpPr>
          <p:cNvPr id="3" name="Slide Number Placeholder 2"/>
          <p:cNvSpPr>
            <a:spLocks noGrp="1"/>
          </p:cNvSpPr>
          <p:nvPr>
            <p:ph type="sldNum" sz="quarter" idx="12"/>
          </p:nvPr>
        </p:nvSpPr>
        <p:spPr/>
        <p:txBody>
          <a:bodyPr/>
          <a:lstStyle/>
          <a:p>
            <a:fld id="{3E68A1C1-E094-4A46-99D4-521E658837E2}" type="slidenum">
              <a:rPr lang="en-US" smtClean="0"/>
              <a:t>29</a:t>
            </a:fld>
            <a:endParaRPr lang="en-US"/>
          </a:p>
        </p:txBody>
      </p:sp>
      <p:sp>
        <p:nvSpPr>
          <p:cNvPr id="5" name="Rectangle 4"/>
          <p:cNvSpPr/>
          <p:nvPr/>
        </p:nvSpPr>
        <p:spPr>
          <a:xfrm>
            <a:off x="1447800" y="685800"/>
            <a:ext cx="6076792" cy="553998"/>
          </a:xfrm>
          <a:prstGeom prst="rect">
            <a:avLst/>
          </a:prstGeom>
        </p:spPr>
        <p:txBody>
          <a:bodyPr wrap="none">
            <a:spAutoFit/>
          </a:bodyPr>
          <a:lstStyle/>
          <a:p>
            <a:pPr algn="ctr" fontAlgn="base">
              <a:spcBef>
                <a:spcPct val="0"/>
              </a:spcBef>
              <a:buClr>
                <a:schemeClr val="accent3"/>
              </a:buClr>
              <a:buSzPct val="95000"/>
            </a:pPr>
            <a:r>
              <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Top 20 annuity sales leaders for 2013</a:t>
            </a:r>
          </a:p>
        </p:txBody>
      </p:sp>
    </p:spTree>
    <p:extLst>
      <p:ext uri="{BB962C8B-B14F-4D97-AF65-F5344CB8AC3E}">
        <p14:creationId xmlns:p14="http://schemas.microsoft.com/office/powerpoint/2010/main" val="421774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
          <p:cNvSpPr>
            <a:spLocks noChangeArrowheads="1"/>
          </p:cNvSpPr>
          <p:nvPr/>
        </p:nvSpPr>
        <p:spPr bwMode="auto">
          <a:xfrm>
            <a:off x="533400" y="838200"/>
            <a:ext cx="7880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spcBef>
                <a:spcPct val="0"/>
              </a:spcBef>
              <a:buClr>
                <a:schemeClr val="accent1"/>
              </a:buClr>
              <a:buSzPct val="80000"/>
            </a:pPr>
            <a:r>
              <a:rPr lang="en-US" sz="30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Annuity Contract Provisions</a:t>
            </a:r>
            <a:endParaRPr lang="en-US" sz="3000" b="1" dirty="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endParaRPr>
          </a:p>
        </p:txBody>
      </p:sp>
      <p:sp>
        <p:nvSpPr>
          <p:cNvPr id="185356" name="Rectangle 12"/>
          <p:cNvSpPr>
            <a:spLocks noChangeArrowheads="1"/>
          </p:cNvSpPr>
          <p:nvPr/>
        </p:nvSpPr>
        <p:spPr bwMode="auto">
          <a:xfrm>
            <a:off x="914400" y="1524000"/>
            <a:ext cx="7296150" cy="1059264"/>
          </a:xfrm>
          <a:prstGeom prst="rect">
            <a:avLst/>
          </a:prstGeom>
          <a:ln/>
          <a:extLst/>
        </p:spPr>
        <p:style>
          <a:lnRef idx="1">
            <a:schemeClr val="accent4"/>
          </a:lnRef>
          <a:fillRef idx="2">
            <a:schemeClr val="accent4"/>
          </a:fillRef>
          <a:effectRef idx="1">
            <a:schemeClr val="accent4"/>
          </a:effectRef>
          <a:fontRef idx="minor">
            <a:schemeClr val="dk1"/>
          </a:fontRef>
        </p:style>
        <p:txBody>
          <a:bodyPr lIns="90488" tIns="44450" rIns="90488" bIns="44450">
            <a:spAutoFit/>
          </a:bodyPr>
          <a:lstStyle/>
          <a:p>
            <a:pPr marL="55563" algn="l">
              <a:spcBef>
                <a:spcPct val="50000"/>
              </a:spcBef>
              <a:defRPr/>
            </a:pPr>
            <a:r>
              <a:rPr lang="en-US" sz="2100" dirty="0">
                <a:solidFill>
                  <a:srgbClr val="002060"/>
                </a:solidFill>
              </a:rPr>
              <a:t>Many provisions that are typically included in individual life insurance policies are also included in individual annuity contracts</a:t>
            </a:r>
            <a:r>
              <a:rPr lang="en-US" sz="2100" dirty="0" smtClean="0">
                <a:solidFill>
                  <a:srgbClr val="002060"/>
                </a:solidFill>
              </a:rPr>
              <a:t>.</a:t>
            </a:r>
          </a:p>
        </p:txBody>
      </p:sp>
      <p:sp>
        <p:nvSpPr>
          <p:cNvPr id="19461" name="Rectangle 13"/>
          <p:cNvSpPr>
            <a:spLocks noChangeArrowheads="1"/>
          </p:cNvSpPr>
          <p:nvPr/>
        </p:nvSpPr>
        <p:spPr bwMode="auto">
          <a:xfrm>
            <a:off x="815975" y="2908846"/>
            <a:ext cx="7315200" cy="3105978"/>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2200" b="1" dirty="0">
                <a:solidFill>
                  <a:srgbClr val="0070C0"/>
                </a:solidFill>
              </a:rPr>
              <a:t>Free look provision</a:t>
            </a:r>
          </a:p>
          <a:p>
            <a:endParaRPr lang="en-US" sz="2400" dirty="0" smtClean="0">
              <a:solidFill>
                <a:schemeClr val="bg2">
                  <a:shade val="25000"/>
                </a:schemeClr>
              </a:solidFill>
            </a:endParaRPr>
          </a:p>
          <a:p>
            <a:r>
              <a:rPr lang="en-US" sz="2100" dirty="0"/>
              <a:t>Gives the policy owner a stated period of time usually 10-15 days after the policy is delivered to examine the policy.</a:t>
            </a:r>
          </a:p>
          <a:p>
            <a:endParaRPr lang="en-US" sz="2100" dirty="0"/>
          </a:p>
          <a:p>
            <a:r>
              <a:rPr lang="en-US" sz="2100" dirty="0"/>
              <a:t>During the free look up period, the policy owner has the right to cancel the policy and receive a full refund of the initial premium payment.</a:t>
            </a:r>
          </a:p>
          <a:p>
            <a:endParaRPr lang="en-US" sz="2400" dirty="0">
              <a:solidFill>
                <a:schemeClr val="bg2">
                  <a:shade val="25000"/>
                </a:schemeClr>
              </a:solidFill>
            </a:endParaRPr>
          </a:p>
        </p:txBody>
      </p:sp>
      <p:sp>
        <p:nvSpPr>
          <p:cNvPr id="3" name="Slide Number Placeholder 2"/>
          <p:cNvSpPr>
            <a:spLocks noGrp="1"/>
          </p:cNvSpPr>
          <p:nvPr>
            <p:ph type="sldNum" sz="quarter" idx="12"/>
          </p:nvPr>
        </p:nvSpPr>
        <p:spPr/>
        <p:txBody>
          <a:bodyPr/>
          <a:lstStyle/>
          <a:p>
            <a:fld id="{3E68A1C1-E094-4A46-99D4-521E658837E2}" type="slidenum">
              <a:rPr lang="en-US" smtClean="0"/>
              <a:t>3</a:t>
            </a:fld>
            <a:endParaRPr lang="en-US"/>
          </a:p>
        </p:txBody>
      </p:sp>
    </p:spTree>
    <p:extLst>
      <p:ext uri="{BB962C8B-B14F-4D97-AF65-F5344CB8AC3E}">
        <p14:creationId xmlns:p14="http://schemas.microsoft.com/office/powerpoint/2010/main" val="1869943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5356"/>
                                        </p:tgtEl>
                                        <p:attrNameLst>
                                          <p:attrName>style.visibility</p:attrName>
                                        </p:attrNameLst>
                                      </p:cBhvr>
                                      <p:to>
                                        <p:strVal val="visible"/>
                                      </p:to>
                                    </p:set>
                                    <p:animEffect transition="in" filter="fade">
                                      <p:cBhvr>
                                        <p:cTn id="7" dur="1000"/>
                                        <p:tgtEl>
                                          <p:spTgt spid="185356"/>
                                        </p:tgtEl>
                                      </p:cBhvr>
                                    </p:animEffect>
                                    <p:anim calcmode="lin" valueType="num">
                                      <p:cBhvr>
                                        <p:cTn id="8" dur="1000" fill="hold"/>
                                        <p:tgtEl>
                                          <p:spTgt spid="185356"/>
                                        </p:tgtEl>
                                        <p:attrNameLst>
                                          <p:attrName>ppt_x</p:attrName>
                                        </p:attrNameLst>
                                      </p:cBhvr>
                                      <p:tavLst>
                                        <p:tav tm="0">
                                          <p:val>
                                            <p:strVal val="#ppt_x"/>
                                          </p:val>
                                        </p:tav>
                                        <p:tav tm="100000">
                                          <p:val>
                                            <p:strVal val="#ppt_x"/>
                                          </p:val>
                                        </p:tav>
                                      </p:tavLst>
                                    </p:anim>
                                    <p:anim calcmode="lin" valueType="num">
                                      <p:cBhvr>
                                        <p:cTn id="9" dur="1000" fill="hold"/>
                                        <p:tgtEl>
                                          <p:spTgt spid="1853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461"/>
                                        </p:tgtEl>
                                        <p:attrNameLst>
                                          <p:attrName>style.visibility</p:attrName>
                                        </p:attrNameLst>
                                      </p:cBhvr>
                                      <p:to>
                                        <p:strVal val="visible"/>
                                      </p:to>
                                    </p:set>
                                    <p:animEffect transition="in" filter="fade">
                                      <p:cBhvr>
                                        <p:cTn id="14" dur="1000"/>
                                        <p:tgtEl>
                                          <p:spTgt spid="19461"/>
                                        </p:tgtEl>
                                      </p:cBhvr>
                                    </p:animEffect>
                                    <p:anim calcmode="lin" valueType="num">
                                      <p:cBhvr>
                                        <p:cTn id="15" dur="1000" fill="hold"/>
                                        <p:tgtEl>
                                          <p:spTgt spid="19461"/>
                                        </p:tgtEl>
                                        <p:attrNameLst>
                                          <p:attrName>ppt_x</p:attrName>
                                        </p:attrNameLst>
                                      </p:cBhvr>
                                      <p:tavLst>
                                        <p:tav tm="0">
                                          <p:val>
                                            <p:strVal val="#ppt_x"/>
                                          </p:val>
                                        </p:tav>
                                        <p:tav tm="100000">
                                          <p:val>
                                            <p:strVal val="#ppt_x"/>
                                          </p:val>
                                        </p:tav>
                                      </p:tavLst>
                                    </p:anim>
                                    <p:anim calcmode="lin" valueType="num">
                                      <p:cBhvr>
                                        <p:cTn id="16" dur="1000" fill="hold"/>
                                        <p:tgtEl>
                                          <p:spTgt spid="194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6" grpId="0" animBg="1"/>
      <p:bldP spid="194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E68A1C1-E094-4A46-99D4-521E658837E2}" type="slidenum">
              <a:rPr lang="en-US" smtClean="0"/>
              <a:t>30</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47800"/>
            <a:ext cx="6350000" cy="4254500"/>
          </a:xfrm>
        </p:spPr>
      </p:pic>
    </p:spTree>
    <p:extLst>
      <p:ext uri="{BB962C8B-B14F-4D97-AF65-F5344CB8AC3E}">
        <p14:creationId xmlns:p14="http://schemas.microsoft.com/office/powerpoint/2010/main" val="22157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7"/>
          <p:cNvSpPr>
            <a:spLocks noChangeArrowheads="1"/>
          </p:cNvSpPr>
          <p:nvPr/>
        </p:nvSpPr>
        <p:spPr bwMode="auto">
          <a:xfrm>
            <a:off x="938213" y="1371600"/>
            <a:ext cx="7315200" cy="2189574"/>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55562" algn="l">
              <a:spcBef>
                <a:spcPct val="45000"/>
              </a:spcBef>
              <a:buClr>
                <a:srgbClr val="FFFF00"/>
              </a:buClr>
            </a:pPr>
            <a:r>
              <a:rPr lang="en-US" sz="2200" b="1" dirty="0">
                <a:solidFill>
                  <a:srgbClr val="0070C0"/>
                </a:solidFill>
              </a:rPr>
              <a:t>Assignment provision: </a:t>
            </a:r>
            <a:endParaRPr lang="en-US" sz="2200" b="1" dirty="0" smtClean="0">
              <a:solidFill>
                <a:srgbClr val="0070C0"/>
              </a:solidFill>
            </a:endParaRPr>
          </a:p>
          <a:p>
            <a:pPr marL="55562" algn="l">
              <a:spcBef>
                <a:spcPct val="45000"/>
              </a:spcBef>
              <a:buClr>
                <a:srgbClr val="FFFF00"/>
              </a:buClr>
            </a:pPr>
            <a:r>
              <a:rPr lang="en-US" sz="2100" dirty="0" smtClean="0"/>
              <a:t>Individual </a:t>
            </a:r>
            <a:r>
              <a:rPr lang="en-US" sz="2100" dirty="0"/>
              <a:t>annuity contracts generally state that if the contract is part of specified types of qualified retirement plans, the contract may not be sold, assigned, transferred, or pledged as collateral for a loan or for any other purpose to any other person.</a:t>
            </a:r>
          </a:p>
        </p:txBody>
      </p:sp>
      <p:sp>
        <p:nvSpPr>
          <p:cNvPr id="21508" name="Rectangle 8"/>
          <p:cNvSpPr>
            <a:spLocks noChangeArrowheads="1"/>
          </p:cNvSpPr>
          <p:nvPr/>
        </p:nvSpPr>
        <p:spPr bwMode="auto">
          <a:xfrm>
            <a:off x="938213" y="3762389"/>
            <a:ext cx="7315200" cy="2189574"/>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55562" algn="l">
              <a:spcBef>
                <a:spcPct val="45000"/>
              </a:spcBef>
              <a:buClr>
                <a:srgbClr val="FFFF00"/>
              </a:buClr>
            </a:pPr>
            <a:r>
              <a:rPr lang="en-US" sz="2200" b="1" dirty="0">
                <a:solidFill>
                  <a:srgbClr val="0070C0"/>
                </a:solidFill>
              </a:rPr>
              <a:t>Dividends provision: </a:t>
            </a:r>
            <a:endParaRPr lang="en-US" sz="2200" b="1" dirty="0" smtClean="0">
              <a:solidFill>
                <a:srgbClr val="0070C0"/>
              </a:solidFill>
            </a:endParaRPr>
          </a:p>
          <a:p>
            <a:pPr marL="55562" algn="l">
              <a:spcBef>
                <a:spcPct val="45000"/>
              </a:spcBef>
              <a:buClr>
                <a:srgbClr val="FFFF00"/>
              </a:buClr>
            </a:pPr>
            <a:r>
              <a:rPr lang="en-US" sz="2100" dirty="0" smtClean="0"/>
              <a:t>Most </a:t>
            </a:r>
            <a:r>
              <a:rPr lang="en-US" sz="2100" dirty="0"/>
              <a:t>participating annuity contracts state that the insurer does not expect to pay policy dividends. Instead, insurers usually increase the interest rate they pay on participating annuities above the minimum rate guaranteed in the contracts.</a:t>
            </a:r>
          </a:p>
        </p:txBody>
      </p:sp>
      <p:sp>
        <p:nvSpPr>
          <p:cNvPr id="3" name="Slide Number Placeholder 2"/>
          <p:cNvSpPr>
            <a:spLocks noGrp="1"/>
          </p:cNvSpPr>
          <p:nvPr>
            <p:ph type="sldNum" sz="quarter" idx="12"/>
          </p:nvPr>
        </p:nvSpPr>
        <p:spPr/>
        <p:txBody>
          <a:bodyPr/>
          <a:lstStyle/>
          <a:p>
            <a:fld id="{3E68A1C1-E094-4A46-99D4-521E658837E2}" type="slidenum">
              <a:rPr lang="en-US" smtClean="0"/>
              <a:t>4</a:t>
            </a:fld>
            <a:endParaRPr lang="en-US"/>
          </a:p>
        </p:txBody>
      </p:sp>
    </p:spTree>
    <p:extLst>
      <p:ext uri="{BB962C8B-B14F-4D97-AF65-F5344CB8AC3E}">
        <p14:creationId xmlns:p14="http://schemas.microsoft.com/office/powerpoint/2010/main" val="3540284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1000"/>
                                        <p:tgtEl>
                                          <p:spTgt spid="21507"/>
                                        </p:tgtEl>
                                      </p:cBhvr>
                                    </p:animEffect>
                                    <p:anim calcmode="lin" valueType="num">
                                      <p:cBhvr>
                                        <p:cTn id="8" dur="1000" fill="hold"/>
                                        <p:tgtEl>
                                          <p:spTgt spid="21507"/>
                                        </p:tgtEl>
                                        <p:attrNameLst>
                                          <p:attrName>ppt_x</p:attrName>
                                        </p:attrNameLst>
                                      </p:cBhvr>
                                      <p:tavLst>
                                        <p:tav tm="0">
                                          <p:val>
                                            <p:strVal val="#ppt_x"/>
                                          </p:val>
                                        </p:tav>
                                        <p:tav tm="100000">
                                          <p:val>
                                            <p:strVal val="#ppt_x"/>
                                          </p:val>
                                        </p:tav>
                                      </p:tavLst>
                                    </p:anim>
                                    <p:anim calcmode="lin" valueType="num">
                                      <p:cBhvr>
                                        <p:cTn id="9"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08"/>
                                        </p:tgtEl>
                                        <p:attrNameLst>
                                          <p:attrName>style.visibility</p:attrName>
                                        </p:attrNameLst>
                                      </p:cBhvr>
                                      <p:to>
                                        <p:strVal val="visible"/>
                                      </p:to>
                                    </p:set>
                                    <p:animEffect transition="in" filter="fade">
                                      <p:cBhvr>
                                        <p:cTn id="14" dur="1000"/>
                                        <p:tgtEl>
                                          <p:spTgt spid="21508"/>
                                        </p:tgtEl>
                                      </p:cBhvr>
                                    </p:animEffect>
                                    <p:anim calcmode="lin" valueType="num">
                                      <p:cBhvr>
                                        <p:cTn id="15" dur="1000" fill="hold"/>
                                        <p:tgtEl>
                                          <p:spTgt spid="21508"/>
                                        </p:tgtEl>
                                        <p:attrNameLst>
                                          <p:attrName>ppt_x</p:attrName>
                                        </p:attrNameLst>
                                      </p:cBhvr>
                                      <p:tavLst>
                                        <p:tav tm="0">
                                          <p:val>
                                            <p:strVal val="#ppt_x"/>
                                          </p:val>
                                        </p:tav>
                                        <p:tav tm="100000">
                                          <p:val>
                                            <p:strVal val="#ppt_x"/>
                                          </p:val>
                                        </p:tav>
                                      </p:tavLst>
                                    </p:anim>
                                    <p:anim calcmode="lin" valueType="num">
                                      <p:cBhvr>
                                        <p:cTn id="16" dur="1000" fill="hold"/>
                                        <p:tgtEl>
                                          <p:spTgt spid="215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15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3"/>
          <p:cNvSpPr>
            <a:spLocks noChangeArrowheads="1"/>
          </p:cNvSpPr>
          <p:nvPr/>
        </p:nvSpPr>
        <p:spPr bwMode="auto">
          <a:xfrm>
            <a:off x="892175" y="1295400"/>
            <a:ext cx="7315200" cy="2189574"/>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55562" algn="l">
              <a:spcBef>
                <a:spcPct val="45000"/>
              </a:spcBef>
              <a:buClr>
                <a:srgbClr val="FFFF00"/>
              </a:buClr>
            </a:pPr>
            <a:r>
              <a:rPr lang="en-US" sz="2200" b="1" dirty="0">
                <a:solidFill>
                  <a:srgbClr val="0070C0"/>
                </a:solidFill>
              </a:rPr>
              <a:t>Incontestability provision: </a:t>
            </a:r>
            <a:endParaRPr lang="en-US" sz="2200" b="1" dirty="0" smtClean="0">
              <a:solidFill>
                <a:srgbClr val="0070C0"/>
              </a:solidFill>
            </a:endParaRPr>
          </a:p>
          <a:p>
            <a:pPr marL="55562" algn="l">
              <a:spcBef>
                <a:spcPct val="45000"/>
              </a:spcBef>
              <a:buClr>
                <a:srgbClr val="FFFF00"/>
              </a:buClr>
            </a:pPr>
            <a:r>
              <a:rPr lang="en-US" sz="2100" dirty="0" smtClean="0"/>
              <a:t>Annuity </a:t>
            </a:r>
            <a:r>
              <a:rPr lang="en-US" sz="2100" dirty="0"/>
              <a:t>contracts that include certain supplementary benefits limit the time—typically a maximum of two years—during which the insurer may contest the validity of the coverage provided by the supplementary benefit based on a material misrepresentation in the application</a:t>
            </a:r>
            <a:r>
              <a:rPr lang="en-US" sz="2100" dirty="0" smtClean="0"/>
              <a:t>.</a:t>
            </a:r>
          </a:p>
        </p:txBody>
      </p:sp>
      <p:sp>
        <p:nvSpPr>
          <p:cNvPr id="20484" name="Rectangle 14"/>
          <p:cNvSpPr>
            <a:spLocks noChangeArrowheads="1"/>
          </p:cNvSpPr>
          <p:nvPr/>
        </p:nvSpPr>
        <p:spPr bwMode="auto">
          <a:xfrm>
            <a:off x="919163" y="3810000"/>
            <a:ext cx="7315200" cy="1866408"/>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55562" algn="l">
              <a:spcBef>
                <a:spcPct val="45000"/>
              </a:spcBef>
              <a:buClr>
                <a:srgbClr val="FFFF00"/>
              </a:buClr>
            </a:pPr>
            <a:r>
              <a:rPr lang="en-US" sz="2200" b="1" dirty="0">
                <a:solidFill>
                  <a:srgbClr val="0070C0"/>
                </a:solidFill>
              </a:rPr>
              <a:t>Misstatement of age or sex provision: </a:t>
            </a:r>
            <a:endParaRPr lang="en-US" sz="2200" b="1" dirty="0" smtClean="0">
              <a:solidFill>
                <a:srgbClr val="0070C0"/>
              </a:solidFill>
            </a:endParaRPr>
          </a:p>
          <a:p>
            <a:pPr marL="55562" algn="l">
              <a:spcBef>
                <a:spcPct val="45000"/>
              </a:spcBef>
              <a:buClr>
                <a:srgbClr val="FFFF00"/>
              </a:buClr>
            </a:pPr>
            <a:r>
              <a:rPr lang="en-US" sz="2100" dirty="0" smtClean="0"/>
              <a:t>States </a:t>
            </a:r>
            <a:r>
              <a:rPr lang="en-US" sz="2100" dirty="0"/>
              <a:t>that if the annuitant’s age or sex was misstated in the application, then the annuity benefits payable will be those that the premiums paid would have purchased for the correct age or sex.</a:t>
            </a:r>
          </a:p>
        </p:txBody>
      </p:sp>
      <p:sp>
        <p:nvSpPr>
          <p:cNvPr id="3" name="Slide Number Placeholder 2"/>
          <p:cNvSpPr>
            <a:spLocks noGrp="1"/>
          </p:cNvSpPr>
          <p:nvPr>
            <p:ph type="sldNum" sz="quarter" idx="12"/>
          </p:nvPr>
        </p:nvSpPr>
        <p:spPr/>
        <p:txBody>
          <a:bodyPr/>
          <a:lstStyle/>
          <a:p>
            <a:fld id="{3E68A1C1-E094-4A46-99D4-521E658837E2}" type="slidenum">
              <a:rPr lang="en-US" smtClean="0"/>
              <a:t>5</a:t>
            </a:fld>
            <a:endParaRPr lang="en-US"/>
          </a:p>
        </p:txBody>
      </p:sp>
    </p:spTree>
    <p:extLst>
      <p:ext uri="{BB962C8B-B14F-4D97-AF65-F5344CB8AC3E}">
        <p14:creationId xmlns:p14="http://schemas.microsoft.com/office/powerpoint/2010/main" val="1499473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fade">
                                      <p:cBhvr>
                                        <p:cTn id="7" dur="1000"/>
                                        <p:tgtEl>
                                          <p:spTgt spid="20483"/>
                                        </p:tgtEl>
                                      </p:cBhvr>
                                    </p:animEffect>
                                    <p:anim calcmode="lin" valueType="num">
                                      <p:cBhvr>
                                        <p:cTn id="8" dur="1000" fill="hold"/>
                                        <p:tgtEl>
                                          <p:spTgt spid="20483"/>
                                        </p:tgtEl>
                                        <p:attrNameLst>
                                          <p:attrName>ppt_x</p:attrName>
                                        </p:attrNameLst>
                                      </p:cBhvr>
                                      <p:tavLst>
                                        <p:tav tm="0">
                                          <p:val>
                                            <p:strVal val="#ppt_x"/>
                                          </p:val>
                                        </p:tav>
                                        <p:tav tm="100000">
                                          <p:val>
                                            <p:strVal val="#ppt_x"/>
                                          </p:val>
                                        </p:tav>
                                      </p:tavLst>
                                    </p:anim>
                                    <p:anim calcmode="lin" valueType="num">
                                      <p:cBhvr>
                                        <p:cTn id="9" dur="1000" fill="hold"/>
                                        <p:tgtEl>
                                          <p:spTgt spid="204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4"/>
                                        </p:tgtEl>
                                        <p:attrNameLst>
                                          <p:attrName>style.visibility</p:attrName>
                                        </p:attrNameLst>
                                      </p:cBhvr>
                                      <p:to>
                                        <p:strVal val="visible"/>
                                      </p:to>
                                    </p:set>
                                    <p:animEffect transition="in" filter="fade">
                                      <p:cBhvr>
                                        <p:cTn id="14" dur="1000"/>
                                        <p:tgtEl>
                                          <p:spTgt spid="20484"/>
                                        </p:tgtEl>
                                      </p:cBhvr>
                                    </p:animEffect>
                                    <p:anim calcmode="lin" valueType="num">
                                      <p:cBhvr>
                                        <p:cTn id="15" dur="1000" fill="hold"/>
                                        <p:tgtEl>
                                          <p:spTgt spid="20484"/>
                                        </p:tgtEl>
                                        <p:attrNameLst>
                                          <p:attrName>ppt_x</p:attrName>
                                        </p:attrNameLst>
                                      </p:cBhvr>
                                      <p:tavLst>
                                        <p:tav tm="0">
                                          <p:val>
                                            <p:strVal val="#ppt_x"/>
                                          </p:val>
                                        </p:tav>
                                        <p:tav tm="100000">
                                          <p:val>
                                            <p:strVal val="#ppt_x"/>
                                          </p:val>
                                        </p:tav>
                                      </p:tavLst>
                                    </p:anim>
                                    <p:anim calcmode="lin" valueType="num">
                                      <p:cBhvr>
                                        <p:cTn id="16"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12"/>
          <p:cNvSpPr>
            <a:spLocks noChangeArrowheads="1"/>
          </p:cNvSpPr>
          <p:nvPr/>
        </p:nvSpPr>
        <p:spPr bwMode="auto">
          <a:xfrm>
            <a:off x="1094509" y="3741336"/>
            <a:ext cx="7239000" cy="1059264"/>
          </a:xfrm>
          <a:prstGeom prst="rect">
            <a:avLst/>
          </a:prstGeom>
          <a:noFill/>
          <a:ln>
            <a:noFill/>
          </a:ln>
          <a:effectLst>
            <a:prstShdw prst="shdw17" dist="17961" dir="2700000">
              <a:srgbClr val="7A3D99"/>
            </a:prstShdw>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marL="55563" algn="l">
              <a:spcBef>
                <a:spcPct val="50000"/>
              </a:spcBef>
            </a:pPr>
            <a:r>
              <a:rPr lang="en-US" sz="2100" dirty="0"/>
              <a:t>Most contracts allow the contract owner to withdraw a stated percentage of the annuity’s accumulation value each year without charge.</a:t>
            </a:r>
          </a:p>
        </p:txBody>
      </p:sp>
      <p:sp>
        <p:nvSpPr>
          <p:cNvPr id="3" name="Slide Number Placeholder 2"/>
          <p:cNvSpPr>
            <a:spLocks noGrp="1"/>
          </p:cNvSpPr>
          <p:nvPr>
            <p:ph type="sldNum" sz="quarter" idx="12"/>
          </p:nvPr>
        </p:nvSpPr>
        <p:spPr/>
        <p:txBody>
          <a:bodyPr/>
          <a:lstStyle/>
          <a:p>
            <a:fld id="{3E68A1C1-E094-4A46-99D4-521E658837E2}" type="slidenum">
              <a:rPr lang="en-US" smtClean="0"/>
              <a:t>6</a:t>
            </a:fld>
            <a:endParaRPr lang="en-US"/>
          </a:p>
        </p:txBody>
      </p:sp>
      <p:sp>
        <p:nvSpPr>
          <p:cNvPr id="6" name="Rectangle 8"/>
          <p:cNvSpPr>
            <a:spLocks noChangeArrowheads="1"/>
          </p:cNvSpPr>
          <p:nvPr/>
        </p:nvSpPr>
        <p:spPr bwMode="auto">
          <a:xfrm>
            <a:off x="1011382" y="1564799"/>
            <a:ext cx="7315200" cy="1559401"/>
          </a:xfrm>
          <a:prstGeom prst="rect">
            <a:avLst/>
          </a:prstGeom>
          <a:noFill/>
          <a:ln>
            <a:noFill/>
          </a:ln>
          <a:effectLst/>
          <a:extLst>
            <a:ext uri="{909E8E84-426E-40DD-AFC4-6F175D3DCCD1}">
              <a14:hiddenFill xmlns:a14="http://schemas.microsoft.com/office/drawing/2010/main">
                <a:solidFill>
                  <a:srgbClr val="CC6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55562" algn="l">
              <a:spcBef>
                <a:spcPct val="45000"/>
              </a:spcBef>
              <a:buClr>
                <a:srgbClr val="FFFF00"/>
              </a:buClr>
            </a:pPr>
            <a:r>
              <a:rPr lang="en-US" sz="2200" b="1" dirty="0" smtClean="0">
                <a:solidFill>
                  <a:srgbClr val="0070C0"/>
                </a:solidFill>
              </a:rPr>
              <a:t>Withdrawal </a:t>
            </a:r>
            <a:r>
              <a:rPr lang="en-US" sz="2200" b="1" dirty="0">
                <a:solidFill>
                  <a:srgbClr val="0070C0"/>
                </a:solidFill>
              </a:rPr>
              <a:t>provision: </a:t>
            </a:r>
            <a:endParaRPr lang="en-US" sz="2200" b="1" dirty="0" smtClean="0">
              <a:solidFill>
                <a:srgbClr val="0070C0"/>
              </a:solidFill>
            </a:endParaRPr>
          </a:p>
          <a:p>
            <a:pPr marL="55563">
              <a:spcBef>
                <a:spcPct val="50000"/>
              </a:spcBef>
            </a:pPr>
            <a:r>
              <a:rPr lang="en-US" sz="2100" dirty="0" smtClean="0"/>
              <a:t>Withdrawal provision gives </a:t>
            </a:r>
            <a:r>
              <a:rPr lang="en-US" sz="2100" dirty="0"/>
              <a:t>the contract owner the right to withdraw all or a portion of the annuity’s accumulation value during the accumulation </a:t>
            </a:r>
            <a:r>
              <a:rPr lang="en-US" sz="2100" dirty="0" smtClean="0"/>
              <a:t>period.</a:t>
            </a:r>
            <a:endParaRPr lang="en-US" sz="2100" dirty="0"/>
          </a:p>
        </p:txBody>
      </p:sp>
    </p:spTree>
    <p:extLst>
      <p:ext uri="{BB962C8B-B14F-4D97-AF65-F5344CB8AC3E}">
        <p14:creationId xmlns:p14="http://schemas.microsoft.com/office/powerpoint/2010/main" val="3054872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533"/>
                                        </p:tgtEl>
                                        <p:attrNameLst>
                                          <p:attrName>style.visibility</p:attrName>
                                        </p:attrNameLst>
                                      </p:cBhvr>
                                      <p:to>
                                        <p:strVal val="visible"/>
                                      </p:to>
                                    </p:set>
                                    <p:animEffect transition="in" filter="fade">
                                      <p:cBhvr>
                                        <p:cTn id="14" dur="1000"/>
                                        <p:tgtEl>
                                          <p:spTgt spid="22533"/>
                                        </p:tgtEl>
                                      </p:cBhvr>
                                    </p:animEffect>
                                    <p:anim calcmode="lin" valueType="num">
                                      <p:cBhvr>
                                        <p:cTn id="15" dur="1000" fill="hold"/>
                                        <p:tgtEl>
                                          <p:spTgt spid="22533"/>
                                        </p:tgtEl>
                                        <p:attrNameLst>
                                          <p:attrName>ppt_x</p:attrName>
                                        </p:attrNameLst>
                                      </p:cBhvr>
                                      <p:tavLst>
                                        <p:tav tm="0">
                                          <p:val>
                                            <p:strVal val="#ppt_x"/>
                                          </p:val>
                                        </p:tav>
                                        <p:tav tm="100000">
                                          <p:val>
                                            <p:strVal val="#ppt_x"/>
                                          </p:val>
                                        </p:tav>
                                      </p:tavLst>
                                    </p:anim>
                                    <p:anim calcmode="lin" valueType="num">
                                      <p:cBhvr>
                                        <p:cTn id="16" dur="1000" fill="hold"/>
                                        <p:tgtEl>
                                          <p:spTgt spid="225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75488"/>
          </a:xfrm>
        </p:spPr>
        <p:txBody>
          <a:bodyPr>
            <a:normAutofit fontScale="90000"/>
          </a:bodyPr>
          <a:lstStyle/>
          <a:p>
            <a:pPr algn="ctr"/>
            <a:r>
              <a:rPr lang="en-US" sz="3000" b="1" dirty="0">
                <a:solidFill>
                  <a:schemeClr val="accent1">
                    <a:tint val="88000"/>
                    <a:satMod val="150000"/>
                  </a:schemeClr>
                </a:solidFill>
                <a:effectLst>
                  <a:outerShdw blurRad="53975" dist="22860" dir="5400000" algn="tl" rotWithShape="0">
                    <a:srgbClr val="000000">
                      <a:alpha val="55000"/>
                    </a:srgbClr>
                  </a:outerShdw>
                </a:effectLst>
              </a:rPr>
              <a:t>Surrender</a:t>
            </a:r>
          </a:p>
        </p:txBody>
      </p:sp>
      <p:sp>
        <p:nvSpPr>
          <p:cNvPr id="3" name="Content Placeholder 2"/>
          <p:cNvSpPr>
            <a:spLocks noGrp="1"/>
          </p:cNvSpPr>
          <p:nvPr>
            <p:ph idx="1"/>
          </p:nvPr>
        </p:nvSpPr>
        <p:spPr>
          <a:xfrm>
            <a:off x="457200" y="1524000"/>
            <a:ext cx="8229600" cy="4876800"/>
          </a:xfrm>
        </p:spPr>
        <p:txBody>
          <a:bodyPr>
            <a:normAutofit/>
          </a:bodyPr>
          <a:lstStyle/>
          <a:p>
            <a:endParaRPr lang="en-US" sz="2100" dirty="0" smtClean="0"/>
          </a:p>
          <a:p>
            <a:r>
              <a:rPr lang="en-US" sz="2200" dirty="0" smtClean="0"/>
              <a:t>An </a:t>
            </a:r>
            <a:r>
              <a:rPr lang="en-US" sz="2200" dirty="0"/>
              <a:t>annuity's surrender period is the time during which the investor must keep all or a minimum portion of his or her money in the annuity account or else face surrender fees</a:t>
            </a:r>
            <a:r>
              <a:rPr lang="en-US" sz="2200" dirty="0" smtClean="0"/>
              <a:t>.</a:t>
            </a:r>
          </a:p>
          <a:p>
            <a:endParaRPr lang="en-US" sz="2200" dirty="0" smtClean="0"/>
          </a:p>
          <a:p>
            <a:endParaRPr lang="en-US" sz="2200" dirty="0" smtClean="0"/>
          </a:p>
          <a:p>
            <a:r>
              <a:rPr lang="en-US" sz="2200" dirty="0"/>
              <a:t>Typically, surrender fees are a percentage of the withdrawal amount. In many cases, the surrender fee declines over time, meaning that in the first year of the surrender period the fee might be 10%, then 9% the next year, 8% the next year, and so on.</a:t>
            </a:r>
            <a:endParaRPr lang="en-US" sz="2200" dirty="0" smtClean="0"/>
          </a:p>
          <a:p>
            <a:endParaRPr lang="en-US" sz="2100" dirty="0"/>
          </a:p>
          <a:p>
            <a:endParaRPr lang="en-US" sz="2100" dirty="0"/>
          </a:p>
        </p:txBody>
      </p:sp>
      <p:sp>
        <p:nvSpPr>
          <p:cNvPr id="4" name="Slide Number Placeholder 3"/>
          <p:cNvSpPr>
            <a:spLocks noGrp="1"/>
          </p:cNvSpPr>
          <p:nvPr>
            <p:ph type="sldNum" sz="quarter" idx="12"/>
          </p:nvPr>
        </p:nvSpPr>
        <p:spPr/>
        <p:txBody>
          <a:bodyPr/>
          <a:lstStyle/>
          <a:p>
            <a:fld id="{3E68A1C1-E094-4A46-99D4-521E658837E2}" type="slidenum">
              <a:rPr lang="en-US" smtClean="0"/>
              <a:t>7</a:t>
            </a:fld>
            <a:endParaRPr lang="en-US"/>
          </a:p>
        </p:txBody>
      </p:sp>
    </p:spTree>
    <p:extLst>
      <p:ext uri="{BB962C8B-B14F-4D97-AF65-F5344CB8AC3E}">
        <p14:creationId xmlns:p14="http://schemas.microsoft.com/office/powerpoint/2010/main" val="1854238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1688"/>
          </a:xfrm>
        </p:spPr>
        <p:txBody>
          <a:bodyPr>
            <a:normAutofit/>
          </a:bodyPr>
          <a:lstStyle/>
          <a:p>
            <a:pPr algn="ctr"/>
            <a:r>
              <a:rPr lang="en-US" sz="2700" b="1" dirty="0">
                <a:solidFill>
                  <a:schemeClr val="accent1">
                    <a:tint val="88000"/>
                    <a:satMod val="150000"/>
                  </a:schemeClr>
                </a:solidFill>
                <a:effectLst>
                  <a:outerShdw blurRad="53975" dist="22860" dir="5400000" algn="tl" rotWithShape="0">
                    <a:srgbClr val="000000">
                      <a:alpha val="55000"/>
                    </a:srgbClr>
                  </a:outerShdw>
                </a:effectLst>
              </a:rPr>
              <a:t>Surrender</a:t>
            </a:r>
          </a:p>
        </p:txBody>
      </p:sp>
      <p:sp>
        <p:nvSpPr>
          <p:cNvPr id="3" name="Content Placeholder 2"/>
          <p:cNvSpPr>
            <a:spLocks noGrp="1"/>
          </p:cNvSpPr>
          <p:nvPr>
            <p:ph idx="1"/>
          </p:nvPr>
        </p:nvSpPr>
        <p:spPr>
          <a:xfrm>
            <a:off x="457200" y="1447800"/>
            <a:ext cx="8229600" cy="5105400"/>
          </a:xfrm>
        </p:spPr>
        <p:txBody>
          <a:bodyPr>
            <a:normAutofit/>
          </a:bodyPr>
          <a:lstStyle/>
          <a:p>
            <a:pPr>
              <a:buFont typeface="Wingdings" pitchFamily="2" charset="2"/>
              <a:buChar char="Ø"/>
            </a:pPr>
            <a:r>
              <a:rPr lang="en-US" sz="2300" dirty="0"/>
              <a:t>P</a:t>
            </a:r>
            <a:r>
              <a:rPr lang="en-US" sz="2300" dirty="0" smtClean="0"/>
              <a:t>urchase price     = $</a:t>
            </a:r>
            <a:r>
              <a:rPr lang="en-US" sz="2300" dirty="0"/>
              <a:t>100,000 </a:t>
            </a:r>
            <a:endParaRPr lang="en-US" sz="2300" dirty="0" smtClean="0"/>
          </a:p>
          <a:p>
            <a:pPr>
              <a:buFont typeface="Wingdings" pitchFamily="2" charset="2"/>
              <a:buChar char="Ø"/>
            </a:pPr>
            <a:r>
              <a:rPr lang="en-US" sz="2300" dirty="0" smtClean="0"/>
              <a:t>Number of Years  =  10-year </a:t>
            </a:r>
            <a:r>
              <a:rPr lang="en-US" sz="2300" dirty="0"/>
              <a:t>annuity </a:t>
            </a:r>
            <a:endParaRPr lang="en-US" sz="2300" dirty="0" smtClean="0"/>
          </a:p>
          <a:p>
            <a:pPr>
              <a:buFont typeface="Wingdings" pitchFamily="2" charset="2"/>
              <a:buChar char="Ø"/>
            </a:pPr>
            <a:r>
              <a:rPr lang="en-US" sz="2300" dirty="0" smtClean="0"/>
              <a:t>Surrender </a:t>
            </a:r>
            <a:r>
              <a:rPr lang="en-US" sz="2300" dirty="0"/>
              <a:t>period </a:t>
            </a:r>
            <a:r>
              <a:rPr lang="en-US" sz="2300" dirty="0" smtClean="0"/>
              <a:t>=  7 Years </a:t>
            </a:r>
          </a:p>
          <a:p>
            <a:pPr>
              <a:buFont typeface="Wingdings" pitchFamily="2" charset="2"/>
              <a:buChar char="Ø"/>
            </a:pPr>
            <a:r>
              <a:rPr lang="en-US" sz="2300" dirty="0" smtClean="0"/>
              <a:t>Surrender fee       =  10%</a:t>
            </a:r>
          </a:p>
          <a:p>
            <a:endParaRPr lang="en-US" sz="2300" dirty="0" smtClean="0"/>
          </a:p>
          <a:p>
            <a:r>
              <a:rPr lang="en-US" sz="2300" dirty="0" smtClean="0"/>
              <a:t>But</a:t>
            </a:r>
            <a:r>
              <a:rPr lang="en-US" sz="2300" dirty="0"/>
              <a:t>, let's assume that emergency has occurred and </a:t>
            </a:r>
            <a:r>
              <a:rPr lang="en-US" sz="2300" dirty="0" smtClean="0"/>
              <a:t>2 years </a:t>
            </a:r>
            <a:r>
              <a:rPr lang="en-US" sz="2300" dirty="0"/>
              <a:t>later you need $50,000 of your principal back. </a:t>
            </a:r>
            <a:endParaRPr lang="en-US" sz="2300" dirty="0" smtClean="0"/>
          </a:p>
          <a:p>
            <a:r>
              <a:rPr lang="en-US" sz="2300" dirty="0" smtClean="0"/>
              <a:t>Because </a:t>
            </a:r>
            <a:r>
              <a:rPr lang="en-US" sz="2300" dirty="0"/>
              <a:t>the surrender period on the annuity has not expired </a:t>
            </a:r>
            <a:r>
              <a:rPr lang="en-US" sz="2300" dirty="0" smtClean="0"/>
              <a:t>(the </a:t>
            </a:r>
            <a:r>
              <a:rPr lang="en-US" sz="2300" dirty="0"/>
              <a:t>surrender period </a:t>
            </a:r>
            <a:r>
              <a:rPr lang="en-US" sz="2300" dirty="0" smtClean="0"/>
              <a:t>is seven </a:t>
            </a:r>
            <a:r>
              <a:rPr lang="en-US" sz="2300" dirty="0"/>
              <a:t>years), you may withdraw the funds early, but you must pay a 10% </a:t>
            </a:r>
            <a:r>
              <a:rPr lang="en-US" sz="2300" dirty="0" smtClean="0"/>
              <a:t>fee.</a:t>
            </a:r>
          </a:p>
          <a:p>
            <a:r>
              <a:rPr lang="en-US" sz="2300" dirty="0" err="1" smtClean="0"/>
              <a:t>i.e</a:t>
            </a:r>
            <a:r>
              <a:rPr lang="en-US" sz="2300" dirty="0" smtClean="0"/>
              <a:t> $50,000 </a:t>
            </a:r>
            <a:r>
              <a:rPr lang="en-US" sz="2300" dirty="0"/>
              <a:t>x 10% </a:t>
            </a:r>
            <a:r>
              <a:rPr lang="en-US" sz="2300" dirty="0" smtClean="0"/>
              <a:t>= $5,000.</a:t>
            </a:r>
            <a:endParaRPr lang="en-US" sz="2300" dirty="0"/>
          </a:p>
          <a:p>
            <a:endParaRPr lang="en-US" dirty="0"/>
          </a:p>
        </p:txBody>
      </p:sp>
      <p:sp>
        <p:nvSpPr>
          <p:cNvPr id="4" name="Slide Number Placeholder 3"/>
          <p:cNvSpPr>
            <a:spLocks noGrp="1"/>
          </p:cNvSpPr>
          <p:nvPr>
            <p:ph type="sldNum" sz="quarter" idx="12"/>
          </p:nvPr>
        </p:nvSpPr>
        <p:spPr/>
        <p:txBody>
          <a:bodyPr/>
          <a:lstStyle/>
          <a:p>
            <a:fld id="{3E68A1C1-E094-4A46-99D4-521E658837E2}" type="slidenum">
              <a:rPr lang="en-US" smtClean="0"/>
              <a:t>8</a:t>
            </a:fld>
            <a:endParaRPr lang="en-US"/>
          </a:p>
        </p:txBody>
      </p:sp>
    </p:spTree>
    <p:extLst>
      <p:ext uri="{BB962C8B-B14F-4D97-AF65-F5344CB8AC3E}">
        <p14:creationId xmlns:p14="http://schemas.microsoft.com/office/powerpoint/2010/main" val="3433319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379807"/>
            <a:ext cx="4648200" cy="2954193"/>
          </a:xfrm>
        </p:spPr>
      </p:pic>
      <p:sp>
        <p:nvSpPr>
          <p:cNvPr id="4" name="Slide Number Placeholder 3"/>
          <p:cNvSpPr>
            <a:spLocks noGrp="1"/>
          </p:cNvSpPr>
          <p:nvPr>
            <p:ph type="sldNum" sz="quarter" idx="12"/>
          </p:nvPr>
        </p:nvSpPr>
        <p:spPr/>
        <p:txBody>
          <a:bodyPr/>
          <a:lstStyle/>
          <a:p>
            <a:fld id="{3E68A1C1-E094-4A46-99D4-521E658837E2}" type="slidenum">
              <a:rPr lang="en-US" smtClean="0"/>
              <a:t>9</a:t>
            </a:fld>
            <a:endParaRPr lang="en-US"/>
          </a:p>
        </p:txBody>
      </p:sp>
      <p:sp>
        <p:nvSpPr>
          <p:cNvPr id="7" name="Rectangle 6"/>
          <p:cNvSpPr/>
          <p:nvPr/>
        </p:nvSpPr>
        <p:spPr>
          <a:xfrm>
            <a:off x="5943600" y="5780436"/>
            <a:ext cx="2228815" cy="369332"/>
          </a:xfrm>
          <a:prstGeom prst="rect">
            <a:avLst/>
          </a:prstGeom>
        </p:spPr>
        <p:txBody>
          <a:bodyPr wrap="none">
            <a:spAutoFit/>
          </a:bodyPr>
          <a:lstStyle/>
          <a:p>
            <a:r>
              <a:rPr lang="en-US" b="1" dirty="0"/>
              <a:t>Benjamin Franklin</a:t>
            </a:r>
            <a:endParaRPr lang="en-US" dirty="0"/>
          </a:p>
        </p:txBody>
      </p:sp>
      <p:sp>
        <p:nvSpPr>
          <p:cNvPr id="8" name="Rectangle 7"/>
          <p:cNvSpPr/>
          <p:nvPr/>
        </p:nvSpPr>
        <p:spPr>
          <a:xfrm>
            <a:off x="1143000" y="5277035"/>
            <a:ext cx="7162800" cy="400110"/>
          </a:xfrm>
          <a:prstGeom prst="rect">
            <a:avLst/>
          </a:prstGeom>
        </p:spPr>
        <p:txBody>
          <a:bodyPr wrap="square">
            <a:spAutoFit/>
          </a:bodyPr>
          <a:lstStyle/>
          <a:p>
            <a:r>
              <a:rPr lang="en-US" sz="2000" b="1" dirty="0"/>
              <a:t>"Nothing can be said to be certain, except death and taxes"</a:t>
            </a:r>
          </a:p>
        </p:txBody>
      </p:sp>
    </p:spTree>
    <p:extLst>
      <p:ext uri="{BB962C8B-B14F-4D97-AF65-F5344CB8AC3E}">
        <p14:creationId xmlns:p14="http://schemas.microsoft.com/office/powerpoint/2010/main" val="186429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33333E-6 1.48148E-6 L 3.33333E-6 -0.25 " pathEditMode="relative" rAng="0" ptsTypes="AA">
                                      <p:cBhvr>
                                        <p:cTn id="6" dur="2000" fill="hold"/>
                                        <p:tgtEl>
                                          <p:spTgt spid="5"/>
                                        </p:tgtEl>
                                        <p:attrNameLst>
                                          <p:attrName>ppt_x</p:attrName>
                                          <p:attrName>ppt_y</p:attrName>
                                        </p:attrNameLst>
                                      </p:cBhvr>
                                      <p:rCtr x="0" y="-12500"/>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A76542DB5A8C4D9949589B5A9AA98F" ma:contentTypeVersion="0" ma:contentTypeDescription="Create a new document." ma:contentTypeScope="" ma:versionID="24c4510bc55ccdd58850e6e59c0c501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69F751-525D-4E83-9D2C-49D6F6CB5FE8}">
  <ds:schemaRefs>
    <ds:schemaRef ds:uri="http://schemas.microsoft.com/sharepoint/v3/contenttype/forms"/>
  </ds:schemaRefs>
</ds:datastoreItem>
</file>

<file path=customXml/itemProps2.xml><?xml version="1.0" encoding="utf-8"?>
<ds:datastoreItem xmlns:ds="http://schemas.openxmlformats.org/officeDocument/2006/customXml" ds:itemID="{29626F6E-7B7E-49B5-BAA7-6001228087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A2DA4A0-BB25-4A5B-B839-449227C313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4277</TotalTime>
  <Words>1619</Words>
  <Application>Microsoft Office PowerPoint</Application>
  <PresentationFormat>On-screen Show (4:3)</PresentationFormat>
  <Paragraphs>181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Constantia</vt:lpstr>
      <vt:lpstr>Wingdings</vt:lpstr>
      <vt:lpstr>Wingdings 2</vt:lpstr>
      <vt:lpstr>Flow</vt:lpstr>
      <vt:lpstr>Annuity Provisions &amp; Tax implications Session III</vt:lpstr>
      <vt:lpstr>PowerPoint Presentation</vt:lpstr>
      <vt:lpstr>PowerPoint Presentation</vt:lpstr>
      <vt:lpstr>PowerPoint Presentation</vt:lpstr>
      <vt:lpstr>PowerPoint Presentation</vt:lpstr>
      <vt:lpstr>PowerPoint Presentation</vt:lpstr>
      <vt:lpstr>Surrender</vt:lpstr>
      <vt:lpstr>Surrender</vt:lpstr>
      <vt:lpstr>PowerPoint Presentation</vt:lpstr>
      <vt:lpstr>PowerPoint Presentation</vt:lpstr>
      <vt:lpstr>PowerPoint Presentation</vt:lpstr>
      <vt:lpstr>PowerPoint Presentation</vt:lpstr>
      <vt:lpstr>Individual Retirement Arrangement (IRA)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Annuity</vt:lpstr>
      <vt:lpstr>Premium Receipts of U.S Life Insurance Companies</vt:lpstr>
      <vt:lpstr>Comparison of Annuities with other investments</vt:lpstr>
      <vt:lpstr>PowerPoint Presentation</vt:lpstr>
      <vt:lpstr>Factors Affecting Amount of periodic income payments</vt:lpstr>
      <vt:lpstr>PowerPoint Presentation</vt:lpstr>
      <vt:lpstr>Types of Annuities - Summary</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Annuities</dc:title>
  <dc:creator>Chandrakanth Ullagaddi</dc:creator>
  <cp:lastModifiedBy>Shrikant Mishra</cp:lastModifiedBy>
  <cp:revision>237</cp:revision>
  <dcterms:created xsi:type="dcterms:W3CDTF">2014-07-02T10:22:13Z</dcterms:created>
  <dcterms:modified xsi:type="dcterms:W3CDTF">2015-05-30T11:03:15Z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0x010100DBA76542DB5A8C4D9949589B5A9AA98F</vt:lpwstr>
  </property>
</Properties>
</file>