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429000"/>
            <a:ext cx="9144000" cy="80645"/>
          </a:xfrm>
          <a:custGeom>
            <a:avLst/>
            <a:gdLst/>
            <a:ahLst/>
            <a:cxnLst/>
            <a:rect l="l" t="t" r="r" b="b"/>
            <a:pathLst>
              <a:path w="9144000" h="80645">
                <a:moveTo>
                  <a:pt x="0" y="80124"/>
                </a:moveTo>
                <a:lnTo>
                  <a:pt x="9143999" y="80124"/>
                </a:lnTo>
                <a:lnTo>
                  <a:pt x="9143999" y="0"/>
                </a:lnTo>
                <a:lnTo>
                  <a:pt x="0" y="0"/>
                </a:lnTo>
                <a:lnTo>
                  <a:pt x="0" y="80124"/>
                </a:lnTo>
                <a:close/>
              </a:path>
            </a:pathLst>
          </a:custGeom>
          <a:solidFill>
            <a:srgbClr val="00F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99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7282" y="669533"/>
            <a:ext cx="6009434" cy="2067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98192" y="3857843"/>
            <a:ext cx="4547615" cy="818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1699" y="292850"/>
            <a:ext cx="8521065" cy="4566285"/>
          </a:xfrm>
          <a:custGeom>
            <a:avLst/>
            <a:gdLst/>
            <a:ahLst/>
            <a:cxnLst/>
            <a:rect l="l" t="t" r="r" b="b"/>
            <a:pathLst>
              <a:path w="8521065" h="4566285">
                <a:moveTo>
                  <a:pt x="8520599" y="4565699"/>
                </a:moveTo>
                <a:lnTo>
                  <a:pt x="0" y="4565699"/>
                </a:lnTo>
                <a:lnTo>
                  <a:pt x="0" y="0"/>
                </a:lnTo>
                <a:lnTo>
                  <a:pt x="8520599" y="0"/>
                </a:lnTo>
                <a:lnTo>
                  <a:pt x="8520599" y="4565699"/>
                </a:lnTo>
                <a:close/>
              </a:path>
            </a:pathLst>
          </a:custGeom>
          <a:solidFill>
            <a:srgbClr val="F6CD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1022" y="1969656"/>
            <a:ext cx="2721955" cy="113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24129"/>
            <a:ext cx="8220075" cy="105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4612" y="3504362"/>
            <a:ext cx="9153525" cy="1644014"/>
            <a:chOff x="-4612" y="3504362"/>
            <a:chExt cx="9153525" cy="1644014"/>
          </a:xfrm>
        </p:grpSpPr>
        <p:sp>
          <p:nvSpPr>
            <p:cNvPr id="4" name="object 4"/>
            <p:cNvSpPr/>
            <p:nvPr/>
          </p:nvSpPr>
          <p:spPr>
            <a:xfrm>
              <a:off x="149" y="3509124"/>
              <a:ext cx="9144000" cy="1634489"/>
            </a:xfrm>
            <a:custGeom>
              <a:avLst/>
              <a:gdLst/>
              <a:ahLst/>
              <a:cxnLst/>
              <a:rect l="l" t="t" r="r" b="b"/>
              <a:pathLst>
                <a:path w="9144000" h="1634489">
                  <a:moveTo>
                    <a:pt x="9143999" y="1634399"/>
                  </a:moveTo>
                  <a:lnTo>
                    <a:pt x="0" y="16343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34399"/>
                  </a:lnTo>
                  <a:close/>
                </a:path>
              </a:pathLst>
            </a:custGeom>
            <a:solidFill>
              <a:srgbClr val="F6CD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" y="3509124"/>
              <a:ext cx="9144000" cy="1634489"/>
            </a:xfrm>
            <a:custGeom>
              <a:avLst/>
              <a:gdLst/>
              <a:ahLst/>
              <a:cxnLst/>
              <a:rect l="l" t="t" r="r" b="b"/>
              <a:pathLst>
                <a:path w="9144000" h="1634489">
                  <a:moveTo>
                    <a:pt x="0" y="0"/>
                  </a:moveTo>
                  <a:lnTo>
                    <a:pt x="9143999" y="0"/>
                  </a:lnTo>
                  <a:lnTo>
                    <a:pt x="9143999" y="1634399"/>
                  </a:lnTo>
                  <a:lnTo>
                    <a:pt x="0" y="1634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CD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xfrm>
            <a:off x="914400" y="3857843"/>
            <a:ext cx="7086600" cy="3614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1520" marR="5080" indent="-719455">
              <a:lnSpc>
                <a:spcPct val="157600"/>
              </a:lnSpc>
              <a:spcBef>
                <a:spcPts val="90"/>
              </a:spcBef>
            </a:pPr>
            <a:r>
              <a:rPr lang="en-US" spc="10" dirty="0"/>
              <a:t>CHANDAN KUMAR, VIJAY.J,VAIBHAV SINGH,UPENDRA.K.BHAT</a:t>
            </a:r>
            <a:endParaRPr spc="1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94E9D6B-C6D7-4572-80D8-D2EFF2D6E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282" y="669533"/>
            <a:ext cx="6009434" cy="1354217"/>
          </a:xfrm>
        </p:spPr>
        <p:txBody>
          <a:bodyPr/>
          <a:lstStyle/>
          <a:p>
            <a:r>
              <a:rPr lang="en-US" sz="4400" dirty="0"/>
              <a:t>CRYPTOGRAPHY USING MATRIX OPERATION</a:t>
            </a:r>
            <a:endParaRPr lang="en-IN" sz="4400" dirty="0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1634091F-D3A9-41FA-8AE0-AD473DBD060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05800" y="133350"/>
            <a:ext cx="605790" cy="81089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65318"/>
            <a:ext cx="5958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100"/>
              </a:spcBef>
              <a:buChar char="&gt;"/>
              <a:tabLst>
                <a:tab pos="147320" algn="l"/>
              </a:tabLst>
            </a:pP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4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key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matrix is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made that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 chosen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after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approval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of both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sender and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receiver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54166"/>
            <a:ext cx="37490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00"/>
              </a:spcBef>
              <a:buChar char="&gt;"/>
              <a:tabLst>
                <a:tab pos="201930" algn="l"/>
              </a:tabLst>
            </a:pP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Gauss-Jordan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inverse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matrix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287438"/>
            <a:ext cx="63861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00"/>
              </a:spcBef>
              <a:buChar char="&gt;"/>
              <a:tabLst>
                <a:tab pos="157480" algn="l"/>
              </a:tabLst>
            </a:pPr>
            <a:r>
              <a:rPr sz="1400" spc="-5" dirty="0">
                <a:latin typeface="Times New Roman"/>
                <a:cs typeface="Times New Roman"/>
              </a:rPr>
              <a:t>Now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vectors</a:t>
            </a:r>
            <a:r>
              <a:rPr sz="1400" spc="-5" dirty="0">
                <a:latin typeface="Times New Roman"/>
                <a:cs typeface="Times New Roman"/>
              </a:rPr>
              <a:t> are linearly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transformed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another set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vectors</a:t>
            </a:r>
            <a:r>
              <a:rPr sz="1400" spc="-5" dirty="0">
                <a:latin typeface="Times New Roman"/>
                <a:cs typeface="Times New Roman"/>
              </a:rPr>
              <a:t> called cipher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vectors.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400" y="436265"/>
            <a:ext cx="1276111" cy="5254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0091" y="1092958"/>
            <a:ext cx="2371874" cy="108977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1172" y="2651271"/>
            <a:ext cx="5461635" cy="2107565"/>
            <a:chOff x="631172" y="2651271"/>
            <a:chExt cx="5461635" cy="21075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172" y="2651271"/>
              <a:ext cx="4174928" cy="21073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26674" y="2874400"/>
              <a:ext cx="1261745" cy="1595120"/>
            </a:xfrm>
            <a:custGeom>
              <a:avLst/>
              <a:gdLst/>
              <a:ahLst/>
              <a:cxnLst/>
              <a:rect l="l" t="t" r="r" b="b"/>
              <a:pathLst>
                <a:path w="1261745" h="1595120">
                  <a:moveTo>
                    <a:pt x="0" y="0"/>
                  </a:moveTo>
                  <a:lnTo>
                    <a:pt x="57397" y="1629"/>
                  </a:lnTo>
                  <a:lnTo>
                    <a:pt x="113351" y="6422"/>
                  </a:lnTo>
                  <a:lnTo>
                    <a:pt x="167638" y="14239"/>
                  </a:lnTo>
                  <a:lnTo>
                    <a:pt x="220036" y="24938"/>
                  </a:lnTo>
                  <a:lnTo>
                    <a:pt x="270323" y="38380"/>
                  </a:lnTo>
                  <a:lnTo>
                    <a:pt x="318275" y="54423"/>
                  </a:lnTo>
                  <a:lnTo>
                    <a:pt x="363671" y="72927"/>
                  </a:lnTo>
                  <a:lnTo>
                    <a:pt x="406287" y="93751"/>
                  </a:lnTo>
                  <a:lnTo>
                    <a:pt x="445901" y="116754"/>
                  </a:lnTo>
                  <a:lnTo>
                    <a:pt x="482290" y="141795"/>
                  </a:lnTo>
                  <a:lnTo>
                    <a:pt x="515232" y="168735"/>
                  </a:lnTo>
                  <a:lnTo>
                    <a:pt x="544504" y="197431"/>
                  </a:lnTo>
                  <a:lnTo>
                    <a:pt x="569883" y="227743"/>
                  </a:lnTo>
                  <a:lnTo>
                    <a:pt x="591148" y="259531"/>
                  </a:lnTo>
                  <a:lnTo>
                    <a:pt x="620440" y="326971"/>
                  </a:lnTo>
                  <a:lnTo>
                    <a:pt x="630599" y="398624"/>
                  </a:lnTo>
                  <a:lnTo>
                    <a:pt x="633177" y="434908"/>
                  </a:lnTo>
                  <a:lnTo>
                    <a:pt x="640759" y="470278"/>
                  </a:lnTo>
                  <a:lnTo>
                    <a:pt x="670051" y="537718"/>
                  </a:lnTo>
                  <a:lnTo>
                    <a:pt x="691316" y="569506"/>
                  </a:lnTo>
                  <a:lnTo>
                    <a:pt x="716695" y="599818"/>
                  </a:lnTo>
                  <a:lnTo>
                    <a:pt x="745967" y="628514"/>
                  </a:lnTo>
                  <a:lnTo>
                    <a:pt x="778909" y="655454"/>
                  </a:lnTo>
                  <a:lnTo>
                    <a:pt x="815298" y="680495"/>
                  </a:lnTo>
                  <a:lnTo>
                    <a:pt x="854912" y="703498"/>
                  </a:lnTo>
                  <a:lnTo>
                    <a:pt x="897528" y="724322"/>
                  </a:lnTo>
                  <a:lnTo>
                    <a:pt x="942924" y="742826"/>
                  </a:lnTo>
                  <a:lnTo>
                    <a:pt x="990876" y="758869"/>
                  </a:lnTo>
                  <a:lnTo>
                    <a:pt x="1041163" y="772311"/>
                  </a:lnTo>
                  <a:lnTo>
                    <a:pt x="1093561" y="783010"/>
                  </a:lnTo>
                  <a:lnTo>
                    <a:pt x="1147848" y="790827"/>
                  </a:lnTo>
                  <a:lnTo>
                    <a:pt x="1203802" y="795620"/>
                  </a:lnTo>
                  <a:lnTo>
                    <a:pt x="1261199" y="797249"/>
                  </a:lnTo>
                  <a:lnTo>
                    <a:pt x="1203802" y="798879"/>
                  </a:lnTo>
                  <a:lnTo>
                    <a:pt x="1147848" y="803672"/>
                  </a:lnTo>
                  <a:lnTo>
                    <a:pt x="1093561" y="811489"/>
                  </a:lnTo>
                  <a:lnTo>
                    <a:pt x="1041163" y="822188"/>
                  </a:lnTo>
                  <a:lnTo>
                    <a:pt x="990876" y="835630"/>
                  </a:lnTo>
                  <a:lnTo>
                    <a:pt x="942924" y="851673"/>
                  </a:lnTo>
                  <a:lnTo>
                    <a:pt x="897528" y="870177"/>
                  </a:lnTo>
                  <a:lnTo>
                    <a:pt x="854912" y="891001"/>
                  </a:lnTo>
                  <a:lnTo>
                    <a:pt x="815298" y="914004"/>
                  </a:lnTo>
                  <a:lnTo>
                    <a:pt x="778909" y="939045"/>
                  </a:lnTo>
                  <a:lnTo>
                    <a:pt x="745967" y="965985"/>
                  </a:lnTo>
                  <a:lnTo>
                    <a:pt x="716695" y="994681"/>
                  </a:lnTo>
                  <a:lnTo>
                    <a:pt x="691316" y="1024993"/>
                  </a:lnTo>
                  <a:lnTo>
                    <a:pt x="670051" y="1056781"/>
                  </a:lnTo>
                  <a:lnTo>
                    <a:pt x="640759" y="1124221"/>
                  </a:lnTo>
                  <a:lnTo>
                    <a:pt x="630599" y="1195874"/>
                  </a:lnTo>
                  <a:lnTo>
                    <a:pt x="620440" y="1267528"/>
                  </a:lnTo>
                  <a:lnTo>
                    <a:pt x="591148" y="1334968"/>
                  </a:lnTo>
                  <a:lnTo>
                    <a:pt x="569883" y="1366756"/>
                  </a:lnTo>
                  <a:lnTo>
                    <a:pt x="544504" y="1397068"/>
                  </a:lnTo>
                  <a:lnTo>
                    <a:pt x="515232" y="1425764"/>
                  </a:lnTo>
                  <a:lnTo>
                    <a:pt x="482290" y="1452704"/>
                  </a:lnTo>
                  <a:lnTo>
                    <a:pt x="445901" y="1477745"/>
                  </a:lnTo>
                  <a:lnTo>
                    <a:pt x="406287" y="1500748"/>
                  </a:lnTo>
                  <a:lnTo>
                    <a:pt x="363671" y="1521572"/>
                  </a:lnTo>
                  <a:lnTo>
                    <a:pt x="318275" y="1540076"/>
                  </a:lnTo>
                  <a:lnTo>
                    <a:pt x="270323" y="1556119"/>
                  </a:lnTo>
                  <a:lnTo>
                    <a:pt x="220036" y="1569561"/>
                  </a:lnTo>
                  <a:lnTo>
                    <a:pt x="167638" y="1580260"/>
                  </a:lnTo>
                  <a:lnTo>
                    <a:pt x="113351" y="1588077"/>
                  </a:lnTo>
                  <a:lnTo>
                    <a:pt x="57397" y="1592870"/>
                  </a:lnTo>
                  <a:lnTo>
                    <a:pt x="0" y="1594499"/>
                  </a:lnTo>
                </a:path>
              </a:pathLst>
            </a:custGeom>
            <a:ln w="9524">
              <a:solidFill>
                <a:srgbClr val="A72A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03200" y="3580688"/>
            <a:ext cx="1301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980000"/>
                </a:solidFill>
                <a:latin typeface="Times New Roman"/>
                <a:cs typeface="Times New Roman"/>
              </a:rPr>
              <a:t>Encrypted</a:t>
            </a:r>
            <a:r>
              <a:rPr sz="1400" b="1" spc="-75" dirty="0">
                <a:solidFill>
                  <a:srgbClr val="98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980000"/>
                </a:solidFill>
                <a:latin typeface="Times New Roman"/>
                <a:cs typeface="Times New Roman"/>
              </a:rPr>
              <a:t>matix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25712" y="0"/>
            <a:ext cx="3779520" cy="1172845"/>
            <a:chOff x="5325712" y="0"/>
            <a:chExt cx="3779520" cy="1172845"/>
          </a:xfrm>
        </p:grpSpPr>
        <p:sp>
          <p:nvSpPr>
            <p:cNvPr id="3" name="object 3"/>
            <p:cNvSpPr/>
            <p:nvPr/>
          </p:nvSpPr>
          <p:spPr>
            <a:xfrm>
              <a:off x="5330475" y="0"/>
              <a:ext cx="3769995" cy="1163320"/>
            </a:xfrm>
            <a:custGeom>
              <a:avLst/>
              <a:gdLst/>
              <a:ahLst/>
              <a:cxnLst/>
              <a:rect l="l" t="t" r="r" b="b"/>
              <a:pathLst>
                <a:path w="3769995" h="1163320">
                  <a:moveTo>
                    <a:pt x="3769499" y="1162775"/>
                  </a:moveTo>
                  <a:lnTo>
                    <a:pt x="0" y="1162775"/>
                  </a:lnTo>
                  <a:lnTo>
                    <a:pt x="0" y="0"/>
                  </a:lnTo>
                  <a:lnTo>
                    <a:pt x="3769499" y="0"/>
                  </a:lnTo>
                  <a:lnTo>
                    <a:pt x="3769499" y="1162775"/>
                  </a:lnTo>
                  <a:close/>
                </a:path>
              </a:pathLst>
            </a:custGeom>
            <a:solidFill>
              <a:srgbClr val="F6CD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0475" y="0"/>
              <a:ext cx="3769995" cy="1163320"/>
            </a:xfrm>
            <a:custGeom>
              <a:avLst/>
              <a:gdLst/>
              <a:ahLst/>
              <a:cxnLst/>
              <a:rect l="l" t="t" r="r" b="b"/>
              <a:pathLst>
                <a:path w="3769995" h="1163320">
                  <a:moveTo>
                    <a:pt x="3769499" y="0"/>
                  </a:moveTo>
                  <a:lnTo>
                    <a:pt x="3769499" y="1162775"/>
                  </a:lnTo>
                  <a:lnTo>
                    <a:pt x="0" y="116277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925" y="172050"/>
              <a:ext cx="3696574" cy="9415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6600" y="22153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sz="14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sz="14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hash</a:t>
            </a:r>
            <a:r>
              <a:rPr sz="14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table,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143" y="245114"/>
            <a:ext cx="1013830" cy="5944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0950" y="259318"/>
            <a:ext cx="1056426" cy="60947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8174" y="266854"/>
            <a:ext cx="1056425" cy="60949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69640" y="1649921"/>
            <a:ext cx="4757420" cy="735965"/>
            <a:chOff x="469640" y="1649921"/>
            <a:chExt cx="4757420" cy="73596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640" y="1649921"/>
              <a:ext cx="4084131" cy="5105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05999" y="1853399"/>
              <a:ext cx="815975" cy="528320"/>
            </a:xfrm>
            <a:custGeom>
              <a:avLst/>
              <a:gdLst/>
              <a:ahLst/>
              <a:cxnLst/>
              <a:rect l="l" t="t" r="r" b="b"/>
              <a:pathLst>
                <a:path w="815975" h="528319">
                  <a:moveTo>
                    <a:pt x="731746" y="527697"/>
                  </a:moveTo>
                  <a:lnTo>
                    <a:pt x="747496" y="501372"/>
                  </a:lnTo>
                  <a:lnTo>
                    <a:pt x="0" y="52649"/>
                  </a:lnTo>
                  <a:lnTo>
                    <a:pt x="31499" y="0"/>
                  </a:lnTo>
                  <a:lnTo>
                    <a:pt x="778996" y="448722"/>
                  </a:lnTo>
                  <a:lnTo>
                    <a:pt x="794746" y="422397"/>
                  </a:lnTo>
                  <a:lnTo>
                    <a:pt x="815849" y="506624"/>
                  </a:lnTo>
                  <a:lnTo>
                    <a:pt x="731746" y="5276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05999" y="1853399"/>
              <a:ext cx="815975" cy="528320"/>
            </a:xfrm>
            <a:custGeom>
              <a:avLst/>
              <a:gdLst/>
              <a:ahLst/>
              <a:cxnLst/>
              <a:rect l="l" t="t" r="r" b="b"/>
              <a:pathLst>
                <a:path w="815975" h="528319">
                  <a:moveTo>
                    <a:pt x="31499" y="0"/>
                  </a:moveTo>
                  <a:lnTo>
                    <a:pt x="778996" y="448722"/>
                  </a:lnTo>
                  <a:lnTo>
                    <a:pt x="794746" y="422397"/>
                  </a:lnTo>
                  <a:lnTo>
                    <a:pt x="815849" y="506624"/>
                  </a:lnTo>
                  <a:lnTo>
                    <a:pt x="731746" y="527697"/>
                  </a:lnTo>
                  <a:lnTo>
                    <a:pt x="747496" y="501372"/>
                  </a:lnTo>
                  <a:lnTo>
                    <a:pt x="0" y="52649"/>
                  </a:lnTo>
                  <a:lnTo>
                    <a:pt x="3149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71858" y="1870946"/>
            <a:ext cx="8171180" cy="1679575"/>
            <a:chOff x="471858" y="1870946"/>
            <a:chExt cx="8171180" cy="16795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858" y="2466926"/>
              <a:ext cx="3481495" cy="10831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85525" y="3220874"/>
              <a:ext cx="4369435" cy="284480"/>
            </a:xfrm>
            <a:custGeom>
              <a:avLst/>
              <a:gdLst/>
              <a:ahLst/>
              <a:cxnLst/>
              <a:rect l="l" t="t" r="r" b="b"/>
              <a:pathLst>
                <a:path w="4369434" h="284479">
                  <a:moveTo>
                    <a:pt x="71024" y="284099"/>
                  </a:moveTo>
                  <a:lnTo>
                    <a:pt x="0" y="213074"/>
                  </a:lnTo>
                  <a:lnTo>
                    <a:pt x="71024" y="142049"/>
                  </a:lnTo>
                  <a:lnTo>
                    <a:pt x="71024" y="177562"/>
                  </a:lnTo>
                  <a:lnTo>
                    <a:pt x="4262362" y="177562"/>
                  </a:lnTo>
                  <a:lnTo>
                    <a:pt x="4262362" y="71024"/>
                  </a:lnTo>
                  <a:lnTo>
                    <a:pt x="4226849" y="71024"/>
                  </a:lnTo>
                  <a:lnTo>
                    <a:pt x="4297874" y="0"/>
                  </a:lnTo>
                  <a:lnTo>
                    <a:pt x="4368899" y="71024"/>
                  </a:lnTo>
                  <a:lnTo>
                    <a:pt x="4333387" y="71024"/>
                  </a:lnTo>
                  <a:lnTo>
                    <a:pt x="4333387" y="248587"/>
                  </a:lnTo>
                  <a:lnTo>
                    <a:pt x="71024" y="248587"/>
                  </a:lnTo>
                  <a:lnTo>
                    <a:pt x="71024" y="284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5525" y="1875709"/>
              <a:ext cx="6252210" cy="1629410"/>
            </a:xfrm>
            <a:custGeom>
              <a:avLst/>
              <a:gdLst/>
              <a:ahLst/>
              <a:cxnLst/>
              <a:rect l="l" t="t" r="r" b="b"/>
              <a:pathLst>
                <a:path w="6252209" h="1629410">
                  <a:moveTo>
                    <a:pt x="0" y="1558240"/>
                  </a:moveTo>
                  <a:lnTo>
                    <a:pt x="71024" y="1487215"/>
                  </a:lnTo>
                  <a:lnTo>
                    <a:pt x="71024" y="1522728"/>
                  </a:lnTo>
                  <a:lnTo>
                    <a:pt x="4262362" y="1522728"/>
                  </a:lnTo>
                  <a:lnTo>
                    <a:pt x="4262362" y="1416190"/>
                  </a:lnTo>
                  <a:lnTo>
                    <a:pt x="4226849" y="1416190"/>
                  </a:lnTo>
                  <a:lnTo>
                    <a:pt x="4297874" y="1345165"/>
                  </a:lnTo>
                  <a:lnTo>
                    <a:pt x="4368899" y="1416190"/>
                  </a:lnTo>
                  <a:lnTo>
                    <a:pt x="4333387" y="1416190"/>
                  </a:lnTo>
                  <a:lnTo>
                    <a:pt x="4333387" y="1593753"/>
                  </a:lnTo>
                  <a:lnTo>
                    <a:pt x="71024" y="1593753"/>
                  </a:lnTo>
                  <a:lnTo>
                    <a:pt x="71024" y="1629265"/>
                  </a:lnTo>
                  <a:lnTo>
                    <a:pt x="0" y="1558240"/>
                  </a:lnTo>
                  <a:close/>
                </a:path>
                <a:path w="6252209" h="1629410">
                  <a:moveTo>
                    <a:pt x="2946151" y="586272"/>
                  </a:moveTo>
                  <a:lnTo>
                    <a:pt x="2949690" y="540373"/>
                  </a:lnTo>
                  <a:lnTo>
                    <a:pt x="2960280" y="496005"/>
                  </a:lnTo>
                  <a:lnTo>
                    <a:pt x="2977599" y="453950"/>
                  </a:lnTo>
                  <a:lnTo>
                    <a:pt x="3001325" y="414993"/>
                  </a:lnTo>
                  <a:lnTo>
                    <a:pt x="3031135" y="379917"/>
                  </a:lnTo>
                  <a:lnTo>
                    <a:pt x="3066092" y="349969"/>
                  </a:lnTo>
                  <a:lnTo>
                    <a:pt x="3104955" y="326088"/>
                  </a:lnTo>
                  <a:lnTo>
                    <a:pt x="3146941" y="308602"/>
                  </a:lnTo>
                  <a:lnTo>
                    <a:pt x="3191267" y="297837"/>
                  </a:lnTo>
                  <a:lnTo>
                    <a:pt x="3237151" y="294116"/>
                  </a:lnTo>
                  <a:lnTo>
                    <a:pt x="4266353" y="292155"/>
                  </a:lnTo>
                  <a:lnTo>
                    <a:pt x="4313645" y="288248"/>
                  </a:lnTo>
                  <a:lnTo>
                    <a:pt x="4358491" y="277113"/>
                  </a:lnTo>
                  <a:lnTo>
                    <a:pt x="4400294" y="259352"/>
                  </a:lnTo>
                  <a:lnTo>
                    <a:pt x="4438453" y="235565"/>
                  </a:lnTo>
                  <a:lnTo>
                    <a:pt x="4472371" y="206355"/>
                  </a:lnTo>
                  <a:lnTo>
                    <a:pt x="4501446" y="172322"/>
                  </a:lnTo>
                  <a:lnTo>
                    <a:pt x="4525082" y="134069"/>
                  </a:lnTo>
                  <a:lnTo>
                    <a:pt x="4542677" y="92196"/>
                  </a:lnTo>
                  <a:lnTo>
                    <a:pt x="4553634" y="47306"/>
                  </a:lnTo>
                  <a:lnTo>
                    <a:pt x="4557353" y="0"/>
                  </a:lnTo>
                  <a:lnTo>
                    <a:pt x="4561268" y="47291"/>
                  </a:lnTo>
                  <a:lnTo>
                    <a:pt x="4572409" y="92139"/>
                  </a:lnTo>
                  <a:lnTo>
                    <a:pt x="4590177" y="133944"/>
                  </a:lnTo>
                  <a:lnTo>
                    <a:pt x="4613970" y="172107"/>
                  </a:lnTo>
                  <a:lnTo>
                    <a:pt x="4643186" y="206029"/>
                  </a:lnTo>
                  <a:lnTo>
                    <a:pt x="4677223" y="235110"/>
                  </a:lnTo>
                  <a:lnTo>
                    <a:pt x="4715480" y="258751"/>
                  </a:lnTo>
                  <a:lnTo>
                    <a:pt x="4757355" y="276353"/>
                  </a:lnTo>
                  <a:lnTo>
                    <a:pt x="4802247" y="287317"/>
                  </a:lnTo>
                  <a:lnTo>
                    <a:pt x="4849554" y="291044"/>
                  </a:lnTo>
                  <a:lnTo>
                    <a:pt x="5959951" y="288928"/>
                  </a:lnTo>
                  <a:lnTo>
                    <a:pt x="6007258" y="292654"/>
                  </a:lnTo>
                  <a:lnTo>
                    <a:pt x="6052150" y="303618"/>
                  </a:lnTo>
                  <a:lnTo>
                    <a:pt x="6094025" y="321220"/>
                  </a:lnTo>
                  <a:lnTo>
                    <a:pt x="6132282" y="344861"/>
                  </a:lnTo>
                  <a:lnTo>
                    <a:pt x="6166319" y="373942"/>
                  </a:lnTo>
                  <a:lnTo>
                    <a:pt x="6195535" y="407864"/>
                  </a:lnTo>
                  <a:lnTo>
                    <a:pt x="6219328" y="446027"/>
                  </a:lnTo>
                  <a:lnTo>
                    <a:pt x="6237096" y="487832"/>
                  </a:lnTo>
                  <a:lnTo>
                    <a:pt x="6248238" y="532680"/>
                  </a:lnTo>
                  <a:lnTo>
                    <a:pt x="6252152" y="57997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73030" y="3166912"/>
            <a:ext cx="7394575" cy="1707514"/>
            <a:chOff x="473030" y="3166912"/>
            <a:chExt cx="7394575" cy="1707514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030" y="3758060"/>
              <a:ext cx="3656720" cy="11159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85524" y="4495775"/>
              <a:ext cx="5476875" cy="284480"/>
            </a:xfrm>
            <a:custGeom>
              <a:avLst/>
              <a:gdLst/>
              <a:ahLst/>
              <a:cxnLst/>
              <a:rect l="l" t="t" r="r" b="b"/>
              <a:pathLst>
                <a:path w="5476875" h="284479">
                  <a:moveTo>
                    <a:pt x="71024" y="284099"/>
                  </a:moveTo>
                  <a:lnTo>
                    <a:pt x="0" y="213074"/>
                  </a:lnTo>
                  <a:lnTo>
                    <a:pt x="71024" y="142049"/>
                  </a:lnTo>
                  <a:lnTo>
                    <a:pt x="71024" y="177562"/>
                  </a:lnTo>
                  <a:lnTo>
                    <a:pt x="5370262" y="177562"/>
                  </a:lnTo>
                  <a:lnTo>
                    <a:pt x="5370262" y="71024"/>
                  </a:lnTo>
                  <a:lnTo>
                    <a:pt x="5334749" y="71024"/>
                  </a:lnTo>
                  <a:lnTo>
                    <a:pt x="5405774" y="0"/>
                  </a:lnTo>
                  <a:lnTo>
                    <a:pt x="5476799" y="71024"/>
                  </a:lnTo>
                  <a:lnTo>
                    <a:pt x="5441287" y="71024"/>
                  </a:lnTo>
                  <a:lnTo>
                    <a:pt x="5441287" y="248587"/>
                  </a:lnTo>
                  <a:lnTo>
                    <a:pt x="71024" y="248587"/>
                  </a:lnTo>
                  <a:lnTo>
                    <a:pt x="71024" y="2840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5524" y="4495775"/>
              <a:ext cx="5476875" cy="284480"/>
            </a:xfrm>
            <a:custGeom>
              <a:avLst/>
              <a:gdLst/>
              <a:ahLst/>
              <a:cxnLst/>
              <a:rect l="l" t="t" r="r" b="b"/>
              <a:pathLst>
                <a:path w="5476875" h="284479">
                  <a:moveTo>
                    <a:pt x="0" y="213074"/>
                  </a:moveTo>
                  <a:lnTo>
                    <a:pt x="71024" y="142049"/>
                  </a:lnTo>
                  <a:lnTo>
                    <a:pt x="71024" y="177562"/>
                  </a:lnTo>
                  <a:lnTo>
                    <a:pt x="5370262" y="177562"/>
                  </a:lnTo>
                  <a:lnTo>
                    <a:pt x="5370262" y="71024"/>
                  </a:lnTo>
                  <a:lnTo>
                    <a:pt x="5334749" y="71024"/>
                  </a:lnTo>
                  <a:lnTo>
                    <a:pt x="5405774" y="0"/>
                  </a:lnTo>
                  <a:lnTo>
                    <a:pt x="5476799" y="71024"/>
                  </a:lnTo>
                  <a:lnTo>
                    <a:pt x="5441287" y="71024"/>
                  </a:lnTo>
                  <a:lnTo>
                    <a:pt x="5441287" y="248587"/>
                  </a:lnTo>
                  <a:lnTo>
                    <a:pt x="71024" y="248587"/>
                  </a:lnTo>
                  <a:lnTo>
                    <a:pt x="71024" y="284099"/>
                  </a:lnTo>
                  <a:lnTo>
                    <a:pt x="0" y="21307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27324" y="3171675"/>
              <a:ext cx="135255" cy="1531620"/>
            </a:xfrm>
            <a:custGeom>
              <a:avLst/>
              <a:gdLst/>
              <a:ahLst/>
              <a:cxnLst/>
              <a:rect l="l" t="t" r="r" b="b"/>
              <a:pathLst>
                <a:path w="135254" h="1531620">
                  <a:moveTo>
                    <a:pt x="101249" y="1531199"/>
                  </a:moveTo>
                  <a:lnTo>
                    <a:pt x="33749" y="1531199"/>
                  </a:lnTo>
                  <a:lnTo>
                    <a:pt x="33749" y="67499"/>
                  </a:lnTo>
                  <a:lnTo>
                    <a:pt x="0" y="67499"/>
                  </a:lnTo>
                  <a:lnTo>
                    <a:pt x="67499" y="0"/>
                  </a:lnTo>
                  <a:lnTo>
                    <a:pt x="134999" y="67499"/>
                  </a:lnTo>
                  <a:lnTo>
                    <a:pt x="101249" y="67499"/>
                  </a:lnTo>
                  <a:lnTo>
                    <a:pt x="101249" y="1531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27324" y="3171675"/>
              <a:ext cx="135255" cy="1531620"/>
            </a:xfrm>
            <a:custGeom>
              <a:avLst/>
              <a:gdLst/>
              <a:ahLst/>
              <a:cxnLst/>
              <a:rect l="l" t="t" r="r" b="b"/>
              <a:pathLst>
                <a:path w="135254" h="1531620">
                  <a:moveTo>
                    <a:pt x="0" y="67499"/>
                  </a:moveTo>
                  <a:lnTo>
                    <a:pt x="67499" y="0"/>
                  </a:lnTo>
                  <a:lnTo>
                    <a:pt x="134999" y="67499"/>
                  </a:lnTo>
                  <a:lnTo>
                    <a:pt x="101249" y="67499"/>
                  </a:lnTo>
                  <a:lnTo>
                    <a:pt x="101249" y="1531199"/>
                  </a:lnTo>
                  <a:lnTo>
                    <a:pt x="33749" y="1531199"/>
                  </a:lnTo>
                  <a:lnTo>
                    <a:pt x="33749" y="67499"/>
                  </a:lnTo>
                  <a:lnTo>
                    <a:pt x="0" y="674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59707" y="2525874"/>
            <a:ext cx="3428109" cy="57823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06600" y="1089195"/>
            <a:ext cx="7464425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00"/>
              </a:spcBef>
              <a:buChar char="&gt;"/>
              <a:tabLst>
                <a:tab pos="157480" algn="l"/>
              </a:tabLst>
            </a:pPr>
            <a:r>
              <a:rPr sz="1400" spc="-25" dirty="0">
                <a:latin typeface="Times New Roman"/>
                <a:cs typeface="Times New Roman"/>
              </a:rPr>
              <a:t>Now,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Transforming 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matrices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Lucida Sans Unicode"/>
                <a:cs typeface="Lucida Sans Unicode"/>
              </a:rPr>
              <a:t>𝑀</a:t>
            </a:r>
            <a:r>
              <a:rPr sz="1100" spc="30" dirty="0">
                <a:latin typeface="Microsoft Sans Serif"/>
                <a:cs typeface="Microsoft Sans Serif"/>
              </a:rPr>
              <a:t>−1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gives</a:t>
            </a:r>
            <a:r>
              <a:rPr sz="1400" spc="-5" dirty="0">
                <a:latin typeface="Times New Roman"/>
                <a:cs typeface="Times New Roman"/>
              </a:rPr>
              <a:t>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original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message.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Decrypted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matrix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5237" y="0"/>
            <a:ext cx="3760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796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Hash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>
                <a:latin typeface="+mj-lt"/>
              </a:rPr>
              <a:t>IMAGE-ENCRYPTION</a:t>
            </a:r>
            <a:endParaRPr sz="3750" dirty="0"/>
          </a:p>
        </p:txBody>
      </p:sp>
      <p:sp>
        <p:nvSpPr>
          <p:cNvPr id="3" name="object 3"/>
          <p:cNvSpPr/>
          <p:nvPr/>
        </p:nvSpPr>
        <p:spPr>
          <a:xfrm>
            <a:off x="288974" y="2035299"/>
            <a:ext cx="8460740" cy="2885440"/>
          </a:xfrm>
          <a:custGeom>
            <a:avLst/>
            <a:gdLst/>
            <a:ahLst/>
            <a:cxnLst/>
            <a:rect l="l" t="t" r="r" b="b"/>
            <a:pathLst>
              <a:path w="8460740" h="2885440">
                <a:moveTo>
                  <a:pt x="8460299" y="2885399"/>
                </a:moveTo>
                <a:lnTo>
                  <a:pt x="0" y="2885399"/>
                </a:lnTo>
                <a:lnTo>
                  <a:pt x="0" y="0"/>
                </a:lnTo>
                <a:lnTo>
                  <a:pt x="8460299" y="0"/>
                </a:lnTo>
                <a:lnTo>
                  <a:pt x="8460299" y="28853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285774"/>
            <a:ext cx="8293734" cy="34264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229"/>
              </a:spcBef>
              <a:buClr>
                <a:srgbClr val="666666"/>
              </a:buClr>
              <a:buChar char="&gt;"/>
              <a:tabLst>
                <a:tab pos="160020" algn="l"/>
              </a:tabLst>
            </a:pPr>
            <a:r>
              <a:rPr sz="1400" spc="5" dirty="0">
                <a:latin typeface="Times New Roman"/>
                <a:cs typeface="Times New Roman"/>
              </a:rPr>
              <a:t>Here </a:t>
            </a:r>
            <a:r>
              <a:rPr sz="1400" spc="10" dirty="0">
                <a:latin typeface="Times New Roman"/>
                <a:cs typeface="Times New Roman"/>
              </a:rPr>
              <a:t>we use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RGB pixel data </a:t>
            </a:r>
            <a:r>
              <a:rPr sz="1400" spc="5" dirty="0">
                <a:latin typeface="Times New Roman"/>
                <a:cs typeface="Times New Roman"/>
              </a:rPr>
              <a:t>and also transform size </a:t>
            </a:r>
            <a:r>
              <a:rPr sz="1400" spc="1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matrices. The three-dimensional </a:t>
            </a:r>
            <a:r>
              <a:rPr sz="1400" spc="10" dirty="0">
                <a:latin typeface="Times New Roman"/>
                <a:cs typeface="Times New Roman"/>
              </a:rPr>
              <a:t>vector </a:t>
            </a:r>
            <a:r>
              <a:rPr sz="1400" spc="5" dirty="0">
                <a:latin typeface="Times New Roman"/>
                <a:cs typeface="Times New Roman"/>
              </a:rPr>
              <a:t>space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 transformed to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two-dimensional </a:t>
            </a:r>
            <a:r>
              <a:rPr sz="1400" spc="10" dirty="0">
                <a:latin typeface="Times New Roman"/>
                <a:cs typeface="Times New Roman"/>
              </a:rPr>
              <a:t>RGB </a:t>
            </a:r>
            <a:r>
              <a:rPr sz="1400" spc="5" dirty="0">
                <a:latin typeface="Times New Roman"/>
                <a:cs typeface="Times New Roman"/>
              </a:rPr>
              <a:t>image. </a:t>
            </a:r>
            <a:r>
              <a:rPr sz="1400" spc="10" dirty="0">
                <a:latin typeface="Times New Roman"/>
                <a:cs typeface="Times New Roman"/>
              </a:rPr>
              <a:t>As previously key generations </a:t>
            </a:r>
            <a:r>
              <a:rPr sz="1400" spc="5" dirty="0">
                <a:latin typeface="Times New Roman"/>
                <a:cs typeface="Times New Roman"/>
              </a:rPr>
              <a:t>are involved and are made sure they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unique</a:t>
            </a:r>
            <a:r>
              <a:rPr sz="1400" spc="5" dirty="0">
                <a:latin typeface="Times New Roman"/>
                <a:cs typeface="Times New Roman"/>
              </a:rPr>
              <a:t> 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no</a:t>
            </a:r>
            <a:r>
              <a:rPr sz="1400" spc="5" dirty="0">
                <a:latin typeface="Times New Roman"/>
                <a:cs typeface="Times New Roman"/>
              </a:rPr>
              <a:t> patterns exist which makes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them</a:t>
            </a:r>
            <a:r>
              <a:rPr sz="1400" dirty="0">
                <a:latin typeface="Times New Roman"/>
                <a:cs typeface="Times New Roman"/>
              </a:rPr>
              <a:t> exploitable.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Encryption:</a:t>
            </a:r>
            <a:endParaRPr sz="1400" dirty="0">
              <a:latin typeface="Times New Roman"/>
              <a:cs typeface="Times New Roman"/>
            </a:endParaRPr>
          </a:p>
          <a:p>
            <a:pPr marL="12700" marR="309245">
              <a:lnSpc>
                <a:spcPts val="1620"/>
              </a:lnSpc>
              <a:spcBef>
                <a:spcPts val="1250"/>
              </a:spcBef>
              <a:buChar char="&gt;"/>
              <a:tabLst>
                <a:tab pos="156845" algn="l"/>
              </a:tabLst>
            </a:pPr>
            <a:r>
              <a:rPr sz="1400" spc="5" dirty="0">
                <a:latin typeface="Times New Roman"/>
                <a:cs typeface="Times New Roman"/>
              </a:rPr>
              <a:t>The image to </a:t>
            </a:r>
            <a:r>
              <a:rPr sz="1400" spc="10" dirty="0">
                <a:latin typeface="Times New Roman"/>
                <a:cs typeface="Times New Roman"/>
              </a:rPr>
              <a:t>be </a:t>
            </a:r>
            <a:r>
              <a:rPr sz="1400" spc="5" dirty="0">
                <a:latin typeface="Times New Roman"/>
                <a:cs typeface="Times New Roman"/>
              </a:rPr>
              <a:t>encrypted is chosen and converted to two-dimensional </a:t>
            </a:r>
            <a:r>
              <a:rPr sz="1400" spc="10" dirty="0">
                <a:latin typeface="Times New Roman"/>
                <a:cs typeface="Times New Roman"/>
              </a:rPr>
              <a:t>RGB pixel </a:t>
            </a:r>
            <a:r>
              <a:rPr sz="1400" spc="5" dirty="0">
                <a:latin typeface="Times New Roman"/>
                <a:cs typeface="Times New Roman"/>
              </a:rPr>
              <a:t>data. This makes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5" dirty="0">
                <a:latin typeface="Times New Roman"/>
                <a:cs typeface="Times New Roman"/>
              </a:rPr>
              <a:t>into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form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which 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easier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use</a:t>
            </a:r>
            <a:r>
              <a:rPr sz="1400" spc="5" dirty="0">
                <a:latin typeface="Times New Roman"/>
                <a:cs typeface="Times New Roman"/>
              </a:rPr>
              <a:t> 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manipulate.</a:t>
            </a:r>
            <a:endParaRPr sz="1400" dirty="0">
              <a:latin typeface="Times New Roman"/>
              <a:cs typeface="Times New Roman"/>
            </a:endParaRPr>
          </a:p>
          <a:p>
            <a:pPr marL="12700" marR="354330">
              <a:lnSpc>
                <a:spcPts val="1620"/>
              </a:lnSpc>
              <a:spcBef>
                <a:spcPts val="1210"/>
              </a:spcBef>
              <a:buChar char="&gt;"/>
              <a:tabLst>
                <a:tab pos="156845" algn="l"/>
              </a:tabLst>
            </a:pPr>
            <a:r>
              <a:rPr sz="1400" spc="5" dirty="0">
                <a:latin typeface="Times New Roman"/>
                <a:cs typeface="Times New Roman"/>
              </a:rPr>
              <a:t>Then, the image is transformed and </a:t>
            </a:r>
            <a:r>
              <a:rPr sz="1400" spc="10" dirty="0">
                <a:latin typeface="Times New Roman"/>
                <a:cs typeface="Times New Roman"/>
              </a:rPr>
              <a:t>represented </a:t>
            </a:r>
            <a:r>
              <a:rPr sz="1400" spc="5" dirty="0">
                <a:latin typeface="Times New Roman"/>
                <a:cs typeface="Times New Roman"/>
              </a:rPr>
              <a:t>into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two-dimensional matrix </a:t>
            </a:r>
            <a:r>
              <a:rPr sz="1400" spc="10" dirty="0">
                <a:latin typeface="Times New Roman"/>
                <a:cs typeface="Times New Roman"/>
              </a:rPr>
              <a:t>(P) of </a:t>
            </a:r>
            <a:r>
              <a:rPr sz="1400" spc="5" dirty="0">
                <a:latin typeface="Times New Roman"/>
                <a:cs typeface="Times New Roman"/>
              </a:rPr>
              <a:t>the size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 </a:t>
            </a:r>
            <a:r>
              <a:rPr sz="1400" spc="10" dirty="0">
                <a:latin typeface="Times New Roman"/>
                <a:cs typeface="Times New Roman"/>
              </a:rPr>
              <a:t>x </a:t>
            </a:r>
            <a:r>
              <a:rPr sz="1400" spc="5" dirty="0">
                <a:latin typeface="Times New Roman"/>
                <a:cs typeface="Times New Roman"/>
              </a:rPr>
              <a:t>n. Linear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transformations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matrix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exact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process</a:t>
            </a:r>
            <a:r>
              <a:rPr sz="1400" spc="5" dirty="0">
                <a:latin typeface="Times New Roman"/>
                <a:cs typeface="Times New Roman"/>
              </a:rPr>
              <a:t> which </a:t>
            </a:r>
            <a:r>
              <a:rPr sz="1400" spc="10" dirty="0">
                <a:latin typeface="Times New Roman"/>
                <a:cs typeface="Times New Roman"/>
              </a:rPr>
              <a:t>happens</a:t>
            </a:r>
            <a:r>
              <a:rPr sz="1400" spc="5" dirty="0">
                <a:latin typeface="Times New Roman"/>
                <a:cs typeface="Times New Roman"/>
              </a:rPr>
              <a:t> 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step.</a:t>
            </a:r>
          </a:p>
          <a:p>
            <a:pPr marL="12700" marR="132715">
              <a:lnSpc>
                <a:spcPts val="1620"/>
              </a:lnSpc>
              <a:spcBef>
                <a:spcPts val="1210"/>
              </a:spcBef>
              <a:buChar char="&gt;"/>
              <a:tabLst>
                <a:tab pos="149860" algn="l"/>
              </a:tabLst>
            </a:pPr>
            <a:r>
              <a:rPr sz="1400" spc="5" dirty="0">
                <a:latin typeface="Times New Roman"/>
                <a:cs typeface="Times New Roman"/>
              </a:rPr>
              <a:t>After </a:t>
            </a:r>
            <a:r>
              <a:rPr sz="1400" dirty="0">
                <a:latin typeface="Times New Roman"/>
                <a:cs typeface="Times New Roman"/>
              </a:rPr>
              <a:t>this, </a:t>
            </a:r>
            <a:r>
              <a:rPr sz="1400" spc="10" dirty="0">
                <a:latin typeface="Times New Roman"/>
                <a:cs typeface="Times New Roman"/>
              </a:rPr>
              <a:t>a random </a:t>
            </a:r>
            <a:r>
              <a:rPr sz="1400" spc="15" dirty="0">
                <a:latin typeface="Times New Roman"/>
                <a:cs typeface="Times New Roman"/>
              </a:rPr>
              <a:t>m </a:t>
            </a:r>
            <a:r>
              <a:rPr sz="1400" spc="10" dirty="0">
                <a:latin typeface="Times New Roman"/>
                <a:cs typeface="Times New Roman"/>
              </a:rPr>
              <a:t>x </a:t>
            </a:r>
            <a:r>
              <a:rPr sz="1400" spc="15" dirty="0">
                <a:latin typeface="Times New Roman"/>
                <a:cs typeface="Times New Roman"/>
              </a:rPr>
              <a:t>m </a:t>
            </a:r>
            <a:r>
              <a:rPr sz="1400" spc="5" dirty="0">
                <a:latin typeface="Times New Roman"/>
                <a:cs typeface="Times New Roman"/>
              </a:rPr>
              <a:t>matrix is </a:t>
            </a:r>
            <a:r>
              <a:rPr sz="1400" spc="10" dirty="0">
                <a:latin typeface="Times New Roman"/>
                <a:cs typeface="Times New Roman"/>
              </a:rPr>
              <a:t>generated. </a:t>
            </a:r>
            <a:r>
              <a:rPr sz="1400" spc="5" dirty="0">
                <a:latin typeface="Times New Roman"/>
                <a:cs typeface="Times New Roman"/>
              </a:rPr>
              <a:t>This acts as the </a:t>
            </a:r>
            <a:r>
              <a:rPr sz="1400" spc="10" dirty="0">
                <a:latin typeface="Times New Roman"/>
                <a:cs typeface="Times New Roman"/>
              </a:rPr>
              <a:t>key </a:t>
            </a:r>
            <a:r>
              <a:rPr sz="1400" spc="5" dirty="0">
                <a:latin typeface="Times New Roman"/>
                <a:cs typeface="Times New Roman"/>
              </a:rPr>
              <a:t>matrix </a:t>
            </a:r>
            <a:r>
              <a:rPr sz="1400" spc="10" dirty="0">
                <a:latin typeface="Times New Roman"/>
                <a:cs typeface="Times New Roman"/>
              </a:rPr>
              <a:t>(K) </a:t>
            </a:r>
            <a:r>
              <a:rPr sz="1400" spc="5" dirty="0">
                <a:latin typeface="Times New Roman"/>
                <a:cs typeface="Times New Roman"/>
              </a:rPr>
              <a:t>for the </a:t>
            </a:r>
            <a:r>
              <a:rPr sz="1400" spc="10" dirty="0">
                <a:latin typeface="Times New Roman"/>
                <a:cs typeface="Times New Roman"/>
              </a:rPr>
              <a:t>process.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10" dirty="0">
                <a:latin typeface="Times New Roman"/>
                <a:cs typeface="Times New Roman"/>
              </a:rPr>
              <a:t>P </a:t>
            </a:r>
            <a:r>
              <a:rPr sz="1400" spc="5" dirty="0">
                <a:latin typeface="Times New Roman"/>
                <a:cs typeface="Times New Roman"/>
              </a:rPr>
              <a:t>matrix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multiplied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with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 matrix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get</a:t>
            </a:r>
            <a:r>
              <a:rPr sz="1400" spc="5" dirty="0">
                <a:latin typeface="Times New Roman"/>
                <a:cs typeface="Times New Roman"/>
              </a:rPr>
              <a:t>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encrypted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matrix.</a:t>
            </a:r>
            <a:endParaRPr sz="1400" dirty="0">
              <a:latin typeface="Times New Roman"/>
              <a:cs typeface="Times New Roman"/>
            </a:endParaRPr>
          </a:p>
          <a:p>
            <a:pPr marL="156210" indent="-144145">
              <a:lnSpc>
                <a:spcPct val="100000"/>
              </a:lnSpc>
              <a:spcBef>
                <a:spcPts val="1105"/>
              </a:spcBef>
              <a:buChar char="&gt;"/>
              <a:tabLst>
                <a:tab pos="156845" algn="l"/>
              </a:tabLst>
            </a:pP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encrypted matrix is then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transformed </a:t>
            </a:r>
            <a:r>
              <a:rPr sz="1400" spc="10" dirty="0">
                <a:latin typeface="Times New Roman"/>
                <a:cs typeface="Times New Roman"/>
              </a:rPr>
              <a:t>back </a:t>
            </a:r>
            <a:r>
              <a:rPr sz="1400" spc="5" dirty="0">
                <a:latin typeface="Times New Roman"/>
                <a:cs typeface="Times New Roman"/>
              </a:rPr>
              <a:t>to the three-dimensional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matrix 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encrypted </a:t>
            </a:r>
            <a:r>
              <a:rPr sz="1400" spc="10" dirty="0">
                <a:latin typeface="Times New Roman"/>
                <a:cs typeface="Times New Roman"/>
              </a:rPr>
              <a:t>RGB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pixel </a:t>
            </a:r>
            <a:r>
              <a:rPr sz="1400" spc="5" dirty="0">
                <a:latin typeface="Times New Roman"/>
                <a:cs typeface="Times New Roman"/>
              </a:rPr>
              <a:t>data.</a:t>
            </a:r>
            <a:endParaRPr sz="1400" dirty="0">
              <a:latin typeface="Times New Roman"/>
              <a:cs typeface="Times New Roman"/>
            </a:endParaRPr>
          </a:p>
          <a:p>
            <a:pPr marL="156210" indent="-144145">
              <a:lnSpc>
                <a:spcPct val="100000"/>
              </a:lnSpc>
              <a:spcBef>
                <a:spcPts val="1145"/>
              </a:spcBef>
              <a:buChar char="&gt;"/>
              <a:tabLst>
                <a:tab pos="156845" algn="l"/>
              </a:tabLst>
            </a:pPr>
            <a:r>
              <a:rPr sz="1400" spc="5" dirty="0">
                <a:latin typeface="Times New Roman"/>
                <a:cs typeface="Times New Roman"/>
              </a:rPr>
              <a:t>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sent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receiver.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8566973F-595E-4D42-861C-F78A3615D87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13664" y="249308"/>
            <a:ext cx="529590" cy="73469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42" y="256862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/>
              <a:t>IMAGE-DECRYPTION</a:t>
            </a:r>
            <a:endParaRPr sz="3750" dirty="0"/>
          </a:p>
        </p:txBody>
      </p:sp>
      <p:sp>
        <p:nvSpPr>
          <p:cNvPr id="3" name="object 3"/>
          <p:cNvSpPr/>
          <p:nvPr/>
        </p:nvSpPr>
        <p:spPr>
          <a:xfrm>
            <a:off x="311699" y="1228675"/>
            <a:ext cx="8521065" cy="3671570"/>
          </a:xfrm>
          <a:custGeom>
            <a:avLst/>
            <a:gdLst/>
            <a:ahLst/>
            <a:cxnLst/>
            <a:rect l="l" t="t" r="r" b="b"/>
            <a:pathLst>
              <a:path w="8521065" h="3671570">
                <a:moveTo>
                  <a:pt x="8520599" y="3671099"/>
                </a:moveTo>
                <a:lnTo>
                  <a:pt x="0" y="3671099"/>
                </a:lnTo>
                <a:lnTo>
                  <a:pt x="0" y="0"/>
                </a:lnTo>
                <a:lnTo>
                  <a:pt x="8520599" y="0"/>
                </a:lnTo>
                <a:lnTo>
                  <a:pt x="8520599" y="36710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294079"/>
            <a:ext cx="8363584" cy="338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Decryption</a:t>
            </a:r>
            <a:r>
              <a:rPr sz="1500" b="1" i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63830" indent="-151765">
              <a:lnSpc>
                <a:spcPct val="100000"/>
              </a:lnSpc>
              <a:buChar char="&gt;"/>
              <a:tabLst>
                <a:tab pos="164465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receiver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receives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information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encrypted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image.</a:t>
            </a:r>
            <a:endParaRPr sz="1500" dirty="0">
              <a:latin typeface="Times New Roman"/>
              <a:cs typeface="Times New Roman"/>
            </a:endParaRPr>
          </a:p>
          <a:p>
            <a:pPr marL="12700" marR="117475">
              <a:lnSpc>
                <a:spcPct val="114999"/>
              </a:lnSpc>
              <a:spcBef>
                <a:spcPts val="1200"/>
              </a:spcBef>
              <a:buChar char="&gt;"/>
              <a:tabLst>
                <a:tab pos="164465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matrix is transformed to the two-dimensional </a:t>
            </a:r>
            <a:r>
              <a:rPr sz="1500" dirty="0">
                <a:latin typeface="Times New Roman"/>
                <a:cs typeface="Times New Roman"/>
              </a:rPr>
              <a:t>version. </a:t>
            </a:r>
            <a:r>
              <a:rPr sz="1500" spc="-5" dirty="0">
                <a:latin typeface="Times New Roman"/>
                <a:cs typeface="Times New Roman"/>
              </a:rPr>
              <a:t>This is </a:t>
            </a:r>
            <a:r>
              <a:rPr sz="1500" dirty="0">
                <a:latin typeface="Times New Roman"/>
                <a:cs typeface="Times New Roman"/>
              </a:rPr>
              <a:t>followed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key verification for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two-dimensional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matrix.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&gt;"/>
            </a:pPr>
            <a:endParaRPr sz="1250" dirty="0">
              <a:latin typeface="Times New Roman"/>
              <a:cs typeface="Times New Roman"/>
            </a:endParaRPr>
          </a:p>
          <a:p>
            <a:pPr marL="163830" indent="-151765">
              <a:lnSpc>
                <a:spcPct val="100000"/>
              </a:lnSpc>
              <a:buChar char="&gt;"/>
              <a:tabLst>
                <a:tab pos="164465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inverse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key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found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(K-1)</a:t>
            </a:r>
          </a:p>
          <a:p>
            <a:pPr marL="12700" marR="351790">
              <a:lnSpc>
                <a:spcPct val="114999"/>
              </a:lnSpc>
              <a:spcBef>
                <a:spcPts val="1200"/>
              </a:spcBef>
              <a:buChar char="&gt;"/>
              <a:tabLst>
                <a:tab pos="164465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inverse </a:t>
            </a:r>
            <a:r>
              <a:rPr sz="1500" dirty="0">
                <a:latin typeface="Times New Roman"/>
                <a:cs typeface="Times New Roman"/>
              </a:rPr>
              <a:t>key </a:t>
            </a:r>
            <a:r>
              <a:rPr sz="1500" spc="-5" dirty="0">
                <a:latin typeface="Times New Roman"/>
                <a:cs typeface="Times New Roman"/>
              </a:rPr>
              <a:t>is then multiplied with the two-dimensional matrix to </a:t>
            </a:r>
            <a:r>
              <a:rPr sz="1500" dirty="0">
                <a:latin typeface="Times New Roman"/>
                <a:cs typeface="Times New Roman"/>
              </a:rPr>
              <a:t>get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original </a:t>
            </a:r>
            <a:r>
              <a:rPr sz="1500" spc="-5" dirty="0">
                <a:latin typeface="Times New Roman"/>
                <a:cs typeface="Times New Roman"/>
              </a:rPr>
              <a:t>two-dimensional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decrypted</a:t>
            </a:r>
            <a:r>
              <a:rPr sz="1500" spc="-5" dirty="0">
                <a:latin typeface="Times New Roman"/>
                <a:cs typeface="Times New Roman"/>
              </a:rPr>
              <a:t> matrix </a:t>
            </a:r>
            <a:r>
              <a:rPr sz="1500" spc="-85" dirty="0">
                <a:latin typeface="Times New Roman"/>
                <a:cs typeface="Times New Roman"/>
              </a:rPr>
              <a:t>P.</a:t>
            </a: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  <a:buChar char="&gt;"/>
              <a:tabLst>
                <a:tab pos="215265" algn="l"/>
              </a:tabLst>
            </a:pPr>
            <a:r>
              <a:rPr sz="1500" spc="-20" dirty="0">
                <a:latin typeface="Times New Roman"/>
                <a:cs typeface="Times New Roman"/>
              </a:rPr>
              <a:t>Finally, </a:t>
            </a:r>
            <a:r>
              <a:rPr sz="1500" spc="-5" dirty="0">
                <a:latin typeface="Times New Roman"/>
                <a:cs typeface="Times New Roman"/>
              </a:rPr>
              <a:t>matrix </a:t>
            </a:r>
            <a:r>
              <a:rPr sz="1500" spc="-85" dirty="0">
                <a:latin typeface="Times New Roman"/>
                <a:cs typeface="Times New Roman"/>
              </a:rPr>
              <a:t>P, </a:t>
            </a:r>
            <a:r>
              <a:rPr sz="1500" spc="-5" dirty="0">
                <a:latin typeface="Times New Roman"/>
                <a:cs typeface="Times New Roman"/>
              </a:rPr>
              <a:t>which is two-dimensional is converted </a:t>
            </a:r>
            <a:r>
              <a:rPr sz="1500" dirty="0">
                <a:latin typeface="Times New Roman"/>
                <a:cs typeface="Times New Roman"/>
              </a:rPr>
              <a:t>back </a:t>
            </a:r>
            <a:r>
              <a:rPr sz="1500" spc="-5" dirty="0">
                <a:latin typeface="Times New Roman"/>
                <a:cs typeface="Times New Roman"/>
              </a:rPr>
              <a:t>to the </a:t>
            </a:r>
            <a:r>
              <a:rPr sz="1500" dirty="0">
                <a:latin typeface="Times New Roman"/>
                <a:cs typeface="Times New Roman"/>
              </a:rPr>
              <a:t>original </a:t>
            </a:r>
            <a:r>
              <a:rPr sz="1500" spc="-5" dirty="0">
                <a:latin typeface="Times New Roman"/>
                <a:cs typeface="Times New Roman"/>
              </a:rPr>
              <a:t>three-dimensional image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RGB </a:t>
            </a:r>
            <a:r>
              <a:rPr sz="1500" dirty="0">
                <a:latin typeface="Times New Roman"/>
                <a:cs typeface="Times New Roman"/>
              </a:rPr>
              <a:t>data using </a:t>
            </a:r>
            <a:r>
              <a:rPr sz="1500" spc="-5" dirty="0">
                <a:latin typeface="Times New Roman"/>
                <a:cs typeface="Times New Roman"/>
              </a:rPr>
              <a:t>the same conversion techniques. This is the last step involved and we </a:t>
            </a:r>
            <a:r>
              <a:rPr sz="1500" dirty="0">
                <a:latin typeface="Times New Roman"/>
                <a:cs typeface="Times New Roman"/>
              </a:rPr>
              <a:t>get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original </a:t>
            </a:r>
            <a:r>
              <a:rPr sz="1500" spc="-5" dirty="0">
                <a:latin typeface="Times New Roman"/>
                <a:cs typeface="Times New Roman"/>
              </a:rPr>
              <a:t>image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process </a:t>
            </a:r>
            <a:r>
              <a:rPr sz="1500" spc="-5" dirty="0">
                <a:latin typeface="Times New Roman"/>
                <a:cs typeface="Times New Roman"/>
              </a:rPr>
              <a:t>is complete.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C3E28937-C5A9-4079-964C-512AFCB9BE6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35368" y="243255"/>
            <a:ext cx="529590" cy="761264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/>
              <a:t>RESULTS</a:t>
            </a:r>
            <a:endParaRPr sz="375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5568" y="1498612"/>
            <a:ext cx="1751330" cy="1711960"/>
            <a:chOff x="745568" y="1498612"/>
            <a:chExt cx="1751330" cy="1711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568" y="1498612"/>
              <a:ext cx="1750947" cy="1711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137" y="1632574"/>
              <a:ext cx="1621498" cy="144397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44443" y="3287974"/>
            <a:ext cx="2466340" cy="1311910"/>
            <a:chOff x="3344443" y="3287974"/>
            <a:chExt cx="2466340" cy="13119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4443" y="3287974"/>
              <a:ext cx="1991924" cy="13116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75858" y="3560151"/>
              <a:ext cx="630555" cy="629920"/>
            </a:xfrm>
            <a:custGeom>
              <a:avLst/>
              <a:gdLst/>
              <a:ahLst/>
              <a:cxnLst/>
              <a:rect l="l" t="t" r="r" b="b"/>
              <a:pathLst>
                <a:path w="630554" h="629920">
                  <a:moveTo>
                    <a:pt x="205199" y="629924"/>
                  </a:moveTo>
                  <a:lnTo>
                    <a:pt x="0" y="424874"/>
                  </a:lnTo>
                  <a:lnTo>
                    <a:pt x="322349" y="102524"/>
                  </a:lnTo>
                  <a:lnTo>
                    <a:pt x="219749" y="0"/>
                  </a:lnTo>
                  <a:lnTo>
                    <a:pt x="627899" y="2099"/>
                  </a:lnTo>
                  <a:lnTo>
                    <a:pt x="630149" y="410099"/>
                  </a:lnTo>
                  <a:lnTo>
                    <a:pt x="527549" y="307574"/>
                  </a:lnTo>
                  <a:lnTo>
                    <a:pt x="205199" y="629924"/>
                  </a:lnTo>
                  <a:close/>
                </a:path>
              </a:pathLst>
            </a:custGeom>
            <a:solidFill>
              <a:srgbClr val="F6CD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5858" y="3560151"/>
              <a:ext cx="630555" cy="629920"/>
            </a:xfrm>
            <a:custGeom>
              <a:avLst/>
              <a:gdLst/>
              <a:ahLst/>
              <a:cxnLst/>
              <a:rect l="l" t="t" r="r" b="b"/>
              <a:pathLst>
                <a:path w="630554" h="629920">
                  <a:moveTo>
                    <a:pt x="219749" y="0"/>
                  </a:moveTo>
                  <a:lnTo>
                    <a:pt x="627899" y="2099"/>
                  </a:lnTo>
                  <a:lnTo>
                    <a:pt x="630149" y="410099"/>
                  </a:lnTo>
                  <a:lnTo>
                    <a:pt x="527549" y="307574"/>
                  </a:lnTo>
                  <a:lnTo>
                    <a:pt x="205199" y="629924"/>
                  </a:lnTo>
                  <a:lnTo>
                    <a:pt x="0" y="424874"/>
                  </a:lnTo>
                  <a:lnTo>
                    <a:pt x="322349" y="102524"/>
                  </a:lnTo>
                  <a:lnTo>
                    <a:pt x="2197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31675" y="1537425"/>
            <a:ext cx="2260600" cy="1634489"/>
            <a:chOff x="5931675" y="1537425"/>
            <a:chExt cx="2260600" cy="1634489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1675" y="1537425"/>
              <a:ext cx="2260582" cy="16342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6375" y="1632574"/>
              <a:ext cx="1621499" cy="144017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385162" y="3493138"/>
            <a:ext cx="791845" cy="675640"/>
            <a:chOff x="2385162" y="3493138"/>
            <a:chExt cx="791845" cy="675640"/>
          </a:xfrm>
        </p:grpSpPr>
        <p:sp>
          <p:nvSpPr>
            <p:cNvPr id="14" name="object 14"/>
            <p:cNvSpPr/>
            <p:nvPr/>
          </p:nvSpPr>
          <p:spPr>
            <a:xfrm>
              <a:off x="2389924" y="3497900"/>
              <a:ext cx="782320" cy="666115"/>
            </a:xfrm>
            <a:custGeom>
              <a:avLst/>
              <a:gdLst/>
              <a:ahLst/>
              <a:cxnLst/>
              <a:rect l="l" t="t" r="r" b="b"/>
              <a:pathLst>
                <a:path w="782319" h="666114">
                  <a:moveTo>
                    <a:pt x="341451" y="666083"/>
                  </a:moveTo>
                  <a:lnTo>
                    <a:pt x="422676" y="525383"/>
                  </a:lnTo>
                  <a:lnTo>
                    <a:pt x="0" y="281399"/>
                  </a:lnTo>
                  <a:lnTo>
                    <a:pt x="162449" y="0"/>
                  </a:lnTo>
                  <a:lnTo>
                    <a:pt x="585126" y="243983"/>
                  </a:lnTo>
                  <a:lnTo>
                    <a:pt x="666351" y="103283"/>
                  </a:lnTo>
                  <a:lnTo>
                    <a:pt x="782324" y="545399"/>
                  </a:lnTo>
                  <a:lnTo>
                    <a:pt x="341451" y="666083"/>
                  </a:lnTo>
                  <a:close/>
                </a:path>
              </a:pathLst>
            </a:custGeom>
            <a:solidFill>
              <a:srgbClr val="F6CD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9924" y="3497900"/>
              <a:ext cx="782320" cy="666115"/>
            </a:xfrm>
            <a:custGeom>
              <a:avLst/>
              <a:gdLst/>
              <a:ahLst/>
              <a:cxnLst/>
              <a:rect l="l" t="t" r="r" b="b"/>
              <a:pathLst>
                <a:path w="782319" h="666114">
                  <a:moveTo>
                    <a:pt x="666351" y="103283"/>
                  </a:moveTo>
                  <a:lnTo>
                    <a:pt x="782324" y="545399"/>
                  </a:lnTo>
                  <a:lnTo>
                    <a:pt x="341451" y="666083"/>
                  </a:lnTo>
                  <a:lnTo>
                    <a:pt x="422676" y="525383"/>
                  </a:lnTo>
                  <a:lnTo>
                    <a:pt x="0" y="281399"/>
                  </a:lnTo>
                  <a:lnTo>
                    <a:pt x="162449" y="0"/>
                  </a:lnTo>
                  <a:lnTo>
                    <a:pt x="585126" y="243983"/>
                  </a:lnTo>
                  <a:lnTo>
                    <a:pt x="666351" y="103283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0275" y="3308863"/>
            <a:ext cx="1156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Times New Roman"/>
                <a:cs typeface="Times New Roman"/>
              </a:rPr>
              <a:t>Original</a:t>
            </a:r>
            <a:r>
              <a:rPr sz="1400" b="1" i="1" spc="-7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Image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4775" y="4665538"/>
            <a:ext cx="1281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Times New Roman"/>
                <a:cs typeface="Times New Roman"/>
              </a:rPr>
              <a:t>Encrypted</a:t>
            </a:r>
            <a:r>
              <a:rPr sz="1400" b="1" i="1" spc="-7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Image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40550" y="3308863"/>
            <a:ext cx="1273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Times New Roman"/>
                <a:cs typeface="Times New Roman"/>
              </a:rPr>
              <a:t>Decrypted</a:t>
            </a:r>
            <a:r>
              <a:rPr sz="1400" b="1" i="1" spc="-7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Image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9" name="image1.png">
            <a:extLst>
              <a:ext uri="{FF2B5EF4-FFF2-40B4-BE49-F238E27FC236}">
                <a16:creationId xmlns:a16="http://schemas.microsoft.com/office/drawing/2014/main" id="{EFD6D469-1508-4969-86E6-6ECE7F120A87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382000" y="262961"/>
            <a:ext cx="529590" cy="70739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/>
              <a:t>APPLICATIONS</a:t>
            </a:r>
            <a:endParaRPr sz="375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84600"/>
            <a:ext cx="3110865" cy="3097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9385" indent="-147320">
              <a:lnSpc>
                <a:spcPct val="100000"/>
              </a:lnSpc>
              <a:spcBef>
                <a:spcPts val="130"/>
              </a:spcBef>
              <a:buChar char="&gt;"/>
              <a:tabLst>
                <a:tab pos="160020" algn="l"/>
              </a:tabLst>
            </a:pPr>
            <a:r>
              <a:rPr sz="1500" spc="5" dirty="0">
                <a:latin typeface="Times New Roman"/>
                <a:cs typeface="Times New Roman"/>
              </a:rPr>
              <a:t>Authentication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Digital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Signatures</a:t>
            </a:r>
            <a:endParaRPr sz="1500">
              <a:latin typeface="Times New Roman"/>
              <a:cs typeface="Times New Roman"/>
            </a:endParaRPr>
          </a:p>
          <a:p>
            <a:pPr marL="166370" indent="-154305">
              <a:lnSpc>
                <a:spcPct val="100000"/>
              </a:lnSpc>
              <a:spcBef>
                <a:spcPts val="1145"/>
              </a:spcBef>
              <a:buChar char="&gt;"/>
              <a:tabLst>
                <a:tab pos="167005" algn="l"/>
              </a:tabLst>
            </a:pPr>
            <a:r>
              <a:rPr sz="1500" spc="-5" dirty="0">
                <a:latin typeface="Times New Roman"/>
                <a:cs typeface="Times New Roman"/>
              </a:rPr>
              <a:t>Time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Stamping</a:t>
            </a:r>
            <a:endParaRPr sz="1500">
              <a:latin typeface="Times New Roman"/>
              <a:cs typeface="Times New Roman"/>
            </a:endParaRPr>
          </a:p>
          <a:p>
            <a:pPr marL="170180" indent="-158115">
              <a:lnSpc>
                <a:spcPct val="100000"/>
              </a:lnSpc>
              <a:spcBef>
                <a:spcPts val="1140"/>
              </a:spcBef>
              <a:buChar char="&gt;"/>
              <a:tabLst>
                <a:tab pos="170815" algn="l"/>
              </a:tabLst>
            </a:pPr>
            <a:r>
              <a:rPr sz="1500" spc="5" dirty="0">
                <a:latin typeface="Times New Roman"/>
                <a:cs typeface="Times New Roman"/>
              </a:rPr>
              <a:t>Electronic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Money</a:t>
            </a:r>
            <a:endParaRPr sz="1500">
              <a:latin typeface="Times New Roman"/>
              <a:cs typeface="Times New Roman"/>
            </a:endParaRPr>
          </a:p>
          <a:p>
            <a:pPr marL="170180" indent="-158115">
              <a:lnSpc>
                <a:spcPct val="100000"/>
              </a:lnSpc>
              <a:spcBef>
                <a:spcPts val="1145"/>
              </a:spcBef>
              <a:buChar char="&gt;"/>
              <a:tabLst>
                <a:tab pos="170815" algn="l"/>
              </a:tabLst>
            </a:pPr>
            <a:r>
              <a:rPr sz="1500" spc="5" dirty="0">
                <a:latin typeface="Times New Roman"/>
                <a:cs typeface="Times New Roman"/>
              </a:rPr>
              <a:t>Secure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Network</a:t>
            </a:r>
            <a:r>
              <a:rPr sz="1500" spc="5" dirty="0">
                <a:latin typeface="Times New Roman"/>
                <a:cs typeface="Times New Roman"/>
              </a:rPr>
              <a:t> Communications</a:t>
            </a:r>
            <a:endParaRPr sz="1500">
              <a:latin typeface="Times New Roman"/>
              <a:cs typeface="Times New Roman"/>
            </a:endParaRPr>
          </a:p>
          <a:p>
            <a:pPr marL="469900" lvl="1" indent="-346075">
              <a:lnSpc>
                <a:spcPts val="1770"/>
              </a:lnSpc>
              <a:spcBef>
                <a:spcPts val="114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500" spc="5" dirty="0">
                <a:latin typeface="Times New Roman"/>
                <a:cs typeface="Times New Roman"/>
              </a:rPr>
              <a:t>Secure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Socket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Layer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(SSL)</a:t>
            </a:r>
            <a:endParaRPr sz="1500">
              <a:latin typeface="Times New Roman"/>
              <a:cs typeface="Times New Roman"/>
            </a:endParaRPr>
          </a:p>
          <a:p>
            <a:pPr marL="469900" lvl="1" indent="-346075">
              <a:lnSpc>
                <a:spcPts val="177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500" spc="5" dirty="0">
                <a:latin typeface="Times New Roman"/>
                <a:cs typeface="Times New Roman"/>
              </a:rPr>
              <a:t>Kerberos</a:t>
            </a:r>
            <a:endParaRPr sz="1500">
              <a:latin typeface="Times New Roman"/>
              <a:cs typeface="Times New Roman"/>
            </a:endParaRPr>
          </a:p>
          <a:p>
            <a:pPr marL="159385" indent="-147320">
              <a:lnSpc>
                <a:spcPct val="100000"/>
              </a:lnSpc>
              <a:spcBef>
                <a:spcPts val="1145"/>
              </a:spcBef>
              <a:buChar char="&gt;"/>
              <a:tabLst>
                <a:tab pos="160020" algn="l"/>
              </a:tabLst>
            </a:pPr>
            <a:r>
              <a:rPr sz="1500" spc="10" dirty="0">
                <a:latin typeface="Times New Roman"/>
                <a:cs typeface="Times New Roman"/>
              </a:rPr>
              <a:t>Anonymous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Remailers</a:t>
            </a:r>
            <a:endParaRPr sz="1500">
              <a:latin typeface="Times New Roman"/>
              <a:cs typeface="Times New Roman"/>
            </a:endParaRPr>
          </a:p>
          <a:p>
            <a:pPr marL="170180" indent="-158115">
              <a:lnSpc>
                <a:spcPct val="100000"/>
              </a:lnSpc>
              <a:spcBef>
                <a:spcPts val="1145"/>
              </a:spcBef>
              <a:buChar char="&gt;"/>
              <a:tabLst>
                <a:tab pos="170815" algn="l"/>
              </a:tabLst>
            </a:pPr>
            <a:r>
              <a:rPr sz="1500" spc="10" dirty="0">
                <a:latin typeface="Times New Roman"/>
                <a:cs typeface="Times New Roman"/>
              </a:rPr>
              <a:t>Disk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Encryption</a:t>
            </a:r>
            <a:endParaRPr sz="1500">
              <a:latin typeface="Times New Roman"/>
              <a:cs typeface="Times New Roman"/>
            </a:endParaRPr>
          </a:p>
          <a:p>
            <a:pPr marL="170180" indent="-158115">
              <a:lnSpc>
                <a:spcPct val="100000"/>
              </a:lnSpc>
              <a:spcBef>
                <a:spcPts val="1145"/>
              </a:spcBef>
              <a:buChar char="&gt;"/>
              <a:tabLst>
                <a:tab pos="170815" algn="l"/>
              </a:tabLst>
            </a:pPr>
            <a:r>
              <a:rPr sz="1500" spc="10" dirty="0">
                <a:latin typeface="Times New Roman"/>
                <a:cs typeface="Times New Roman"/>
              </a:rPr>
              <a:t>Quantum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Cryptography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FA9B86C3-7558-48F3-9ED1-3BD6E5F8268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05800" y="262961"/>
            <a:ext cx="548272" cy="70739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CE4505-DB5F-484B-8F91-94551EF5AED8}"/>
              </a:ext>
            </a:extLst>
          </p:cNvPr>
          <p:cNvSpPr/>
          <p:nvPr/>
        </p:nvSpPr>
        <p:spPr>
          <a:xfrm>
            <a:off x="2803664" y="2110085"/>
            <a:ext cx="458773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F621C02-023E-4E2D-B4B8-2F304474610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29600" y="285750"/>
            <a:ext cx="609600" cy="76200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86085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4000" dirty="0">
                <a:latin typeface="+mn-lt"/>
              </a:rPr>
              <a:t>QUESTION WE WANT TO ADDRESS</a:t>
            </a:r>
            <a:endParaRPr sz="40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92555"/>
            <a:ext cx="7350759" cy="170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Char char="&gt;"/>
              <a:tabLst>
                <a:tab pos="194310" algn="l"/>
              </a:tabLst>
            </a:pPr>
            <a:r>
              <a:rPr sz="1800" spc="-5" dirty="0">
                <a:latin typeface="Times New Roman"/>
                <a:cs typeface="Times New Roman"/>
              </a:rPr>
              <a:t>What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cryptography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?</a:t>
            </a:r>
          </a:p>
          <a:p>
            <a:pPr marL="198120" indent="-186055">
              <a:lnSpc>
                <a:spcPct val="100000"/>
              </a:lnSpc>
              <a:spcBef>
                <a:spcPts val="1525"/>
              </a:spcBef>
              <a:buChar char="&gt;"/>
              <a:tabLst>
                <a:tab pos="198755" algn="l"/>
              </a:tabLst>
            </a:pPr>
            <a:r>
              <a:rPr sz="1800" spc="-5" dirty="0">
                <a:latin typeface="Times New Roman"/>
                <a:cs typeface="Times New Roman"/>
              </a:rPr>
              <a:t>Our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motivation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behind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choosing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subject</a:t>
            </a:r>
            <a:endParaRPr sz="1800" dirty="0">
              <a:latin typeface="Times New Roman"/>
              <a:cs typeface="Times New Roman"/>
            </a:endParaRPr>
          </a:p>
          <a:p>
            <a:pPr marL="185420" indent="-173355">
              <a:lnSpc>
                <a:spcPct val="100000"/>
              </a:lnSpc>
              <a:spcBef>
                <a:spcPts val="1520"/>
              </a:spcBef>
              <a:buChar char="&gt;"/>
              <a:tabLst>
                <a:tab pos="186055" algn="l"/>
              </a:tabLst>
            </a:pPr>
            <a:r>
              <a:rPr sz="1800" spc="-5" dirty="0">
                <a:latin typeface="Times New Roman"/>
                <a:cs typeface="Times New Roman"/>
              </a:rPr>
              <a:t>Aim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cryptography</a:t>
            </a:r>
            <a:endParaRPr sz="1800" dirty="0">
              <a:latin typeface="Times New Roman"/>
              <a:cs typeface="Times New Roman"/>
            </a:endParaRPr>
          </a:p>
          <a:p>
            <a:pPr marL="198120" indent="-186055">
              <a:lnSpc>
                <a:spcPct val="100000"/>
              </a:lnSpc>
              <a:spcBef>
                <a:spcPts val="1525"/>
              </a:spcBef>
              <a:buChar char="&gt;"/>
              <a:tabLst>
                <a:tab pos="198755" algn="l"/>
              </a:tabLst>
            </a:pPr>
            <a:r>
              <a:rPr sz="1800" spc="-5" dirty="0">
                <a:latin typeface="Times New Roman"/>
                <a:cs typeface="Times New Roman"/>
              </a:rPr>
              <a:t>How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5" dirty="0">
                <a:latin typeface="Times New Roman"/>
                <a:cs typeface="Times New Roman"/>
              </a:rPr>
              <a:t> linear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algebra </a:t>
            </a:r>
            <a:r>
              <a:rPr sz="1800" dirty="0">
                <a:latin typeface="Times New Roman"/>
                <a:cs typeface="Times New Roman"/>
              </a:rPr>
              <a:t>(matrices)</a:t>
            </a:r>
            <a:r>
              <a:rPr sz="1800" spc="-5" dirty="0">
                <a:latin typeface="Times New Roman"/>
                <a:cs typeface="Times New Roman"/>
              </a:rPr>
              <a:t>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encrypt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decrypt </a:t>
            </a:r>
            <a:r>
              <a:rPr sz="1800" spc="-5" dirty="0">
                <a:latin typeface="Times New Roman"/>
                <a:cs typeface="Times New Roman"/>
              </a:rPr>
              <a:t>image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text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C19CCA9-9A66-4D78-9178-1D98A04F6C3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13596" y="246789"/>
            <a:ext cx="529591" cy="77820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>
                <a:latin typeface="+mj-lt"/>
              </a:rPr>
              <a:t>WHAT IS ENCRYPTION</a:t>
            </a:r>
            <a:endParaRPr sz="375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51408"/>
            <a:ext cx="823595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9915">
              <a:lnSpc>
                <a:spcPct val="114999"/>
              </a:lnSpc>
              <a:spcBef>
                <a:spcPts val="100"/>
              </a:spcBef>
              <a:buChar char="&gt;"/>
              <a:tabLst>
                <a:tab pos="198755" algn="l"/>
              </a:tabLst>
            </a:pPr>
            <a:r>
              <a:rPr sz="1800" spc="-5" dirty="0">
                <a:latin typeface="Times New Roman"/>
                <a:cs typeface="Times New Roman"/>
              </a:rPr>
              <a:t>Cryptography is </a:t>
            </a:r>
            <a:r>
              <a:rPr sz="1800" dirty="0">
                <a:latin typeface="Times New Roman"/>
                <a:cs typeface="Times New Roman"/>
              </a:rPr>
              <a:t>basically a </a:t>
            </a:r>
            <a:r>
              <a:rPr sz="1800" spc="-5" dirty="0">
                <a:latin typeface="Times New Roman"/>
                <a:cs typeface="Times New Roman"/>
              </a:rPr>
              <a:t>method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secure and </a:t>
            </a:r>
            <a:r>
              <a:rPr sz="1800" dirty="0">
                <a:latin typeface="Times New Roman"/>
                <a:cs typeface="Times New Roman"/>
              </a:rPr>
              <a:t>protect data </a:t>
            </a:r>
            <a:r>
              <a:rPr sz="1800" spc="-5" dirty="0">
                <a:latin typeface="Times New Roman"/>
                <a:cs typeface="Times New Roman"/>
              </a:rPr>
              <a:t>in any </a:t>
            </a:r>
            <a:r>
              <a:rPr sz="1800" dirty="0">
                <a:latin typeface="Times New Roman"/>
                <a:cs typeface="Times New Roman"/>
              </a:rPr>
              <a:t>kind 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communication.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  <a:buChar char="&gt;"/>
              <a:tabLst>
                <a:tab pos="198755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process </a:t>
            </a:r>
            <a:r>
              <a:rPr sz="1800" spc="-5" dirty="0">
                <a:latin typeface="Times New Roman"/>
                <a:cs typeface="Times New Roman"/>
              </a:rPr>
              <a:t>in which </a:t>
            </a:r>
            <a:r>
              <a:rPr sz="1800" dirty="0">
                <a:latin typeface="Times New Roman"/>
                <a:cs typeface="Times New Roman"/>
              </a:rPr>
              <a:t>plain </a:t>
            </a:r>
            <a:r>
              <a:rPr sz="1800" spc="-5" dirty="0">
                <a:latin typeface="Times New Roman"/>
                <a:cs typeface="Times New Roman"/>
              </a:rPr>
              <a:t>text is converted into an </a:t>
            </a:r>
            <a:r>
              <a:rPr sz="1800" dirty="0">
                <a:latin typeface="Times New Roman"/>
                <a:cs typeface="Times New Roman"/>
              </a:rPr>
              <a:t>unreadable format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vice-versa,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5" dirty="0">
                <a:latin typeface="Times New Roman"/>
                <a:cs typeface="Times New Roman"/>
              </a:rPr>
              <a:t> encryption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decryption </a:t>
            </a:r>
            <a:r>
              <a:rPr sz="1800" spc="-5" dirty="0">
                <a:latin typeface="Times New Roman"/>
                <a:cs typeface="Times New Roman"/>
              </a:rPr>
              <a:t>so 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 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designated viewer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see it.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424" y="2983625"/>
            <a:ext cx="8581149" cy="1888624"/>
          </a:xfrm>
          <a:prstGeom prst="rect">
            <a:avLst/>
          </a:prstGeom>
        </p:spPr>
      </p:pic>
      <p:pic>
        <p:nvPicPr>
          <p:cNvPr id="7" name="image1.png">
            <a:extLst>
              <a:ext uri="{FF2B5EF4-FFF2-40B4-BE49-F238E27FC236}">
                <a16:creationId xmlns:a16="http://schemas.microsoft.com/office/drawing/2014/main" id="{AC777F91-C173-4B00-9419-26CA04095C4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5880" y="210367"/>
            <a:ext cx="529590" cy="76557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358914"/>
            <a:ext cx="7985759" cy="221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  <a:buFont typeface="Times New Roman"/>
              <a:buChar char="&gt;"/>
              <a:tabLst>
                <a:tab pos="19939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Encryption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process </a:t>
            </a:r>
            <a:r>
              <a:rPr sz="1800" spc="-5" dirty="0">
                <a:latin typeface="Times New Roman"/>
                <a:cs typeface="Times New Roman"/>
              </a:rPr>
              <a:t>in which </a:t>
            </a:r>
            <a:r>
              <a:rPr sz="1800" dirty="0">
                <a:latin typeface="Times New Roman"/>
                <a:cs typeface="Times New Roman"/>
              </a:rPr>
              <a:t>original data </a:t>
            </a:r>
            <a:r>
              <a:rPr sz="1800" spc="-5" dirty="0">
                <a:latin typeface="Times New Roman"/>
                <a:cs typeface="Times New Roman"/>
              </a:rPr>
              <a:t>is transformed into an </a:t>
            </a:r>
            <a:r>
              <a:rPr sz="1800" dirty="0">
                <a:latin typeface="Times New Roman"/>
                <a:cs typeface="Times New Roman"/>
              </a:rPr>
              <a:t>unrecognizable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(cipher </a:t>
            </a:r>
            <a:r>
              <a:rPr sz="1800" spc="-5" dirty="0">
                <a:latin typeface="Times New Roman"/>
                <a:cs typeface="Times New Roman"/>
              </a:rPr>
              <a:t>text)</a:t>
            </a:r>
            <a:endParaRPr sz="1800" dirty="0">
              <a:latin typeface="Times New Roman"/>
              <a:cs typeface="Times New Roman"/>
            </a:endParaRPr>
          </a:p>
          <a:p>
            <a:pPr marL="12700" marR="596900">
              <a:lnSpc>
                <a:spcPct val="105000"/>
              </a:lnSpc>
              <a:spcBef>
                <a:spcPts val="1200"/>
              </a:spcBef>
              <a:buFont typeface="Times New Roman"/>
              <a:buChar char="&gt;"/>
              <a:tabLst>
                <a:tab pos="19939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Decryption </a:t>
            </a:r>
            <a:r>
              <a:rPr sz="1800" spc="-5" dirty="0">
                <a:latin typeface="Times New Roman"/>
                <a:cs typeface="Times New Roman"/>
              </a:rPr>
              <a:t>converts that encrypted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into </a:t>
            </a:r>
            <a:r>
              <a:rPr sz="1800" dirty="0">
                <a:latin typeface="Times New Roman"/>
                <a:cs typeface="Times New Roman"/>
              </a:rPr>
              <a:t>a readable form for a human or 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computer.</a:t>
            </a:r>
            <a:endParaRPr sz="1800" dirty="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1305"/>
              </a:spcBef>
              <a:buChar char="&gt;"/>
              <a:tabLst>
                <a:tab pos="194310" algn="l"/>
              </a:tabLst>
            </a:pPr>
            <a:r>
              <a:rPr sz="1800" spc="-75" dirty="0">
                <a:latin typeface="Times New Roman"/>
                <a:cs typeface="Times New Roman"/>
              </a:rPr>
              <a:t>We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encrypt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decrypt</a:t>
            </a:r>
            <a:r>
              <a:rPr sz="1800" spc="-5" dirty="0">
                <a:latin typeface="Times New Roman"/>
                <a:cs typeface="Times New Roman"/>
              </a:rPr>
              <a:t> almost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image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file.</a:t>
            </a:r>
          </a:p>
          <a:p>
            <a:pPr marL="198120" indent="-186055">
              <a:lnSpc>
                <a:spcPct val="100000"/>
              </a:lnSpc>
              <a:spcBef>
                <a:spcPts val="1310"/>
              </a:spcBef>
              <a:buChar char="&gt;"/>
              <a:tabLst>
                <a:tab pos="198755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Example,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>
                <a:latin typeface="+mj-lt"/>
              </a:rPr>
              <a:t>ENCRYPTION AND DECRYPTION</a:t>
            </a:r>
            <a:endParaRPr sz="3750" dirty="0">
              <a:latin typeface="+mj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977325"/>
            <a:ext cx="2492375" cy="669290"/>
          </a:xfrm>
          <a:custGeom>
            <a:avLst/>
            <a:gdLst/>
            <a:ahLst/>
            <a:cxnLst/>
            <a:rect l="l" t="t" r="r" b="b"/>
            <a:pathLst>
              <a:path w="2492375" h="669289">
                <a:moveTo>
                  <a:pt x="2157299" y="668999"/>
                </a:moveTo>
                <a:lnTo>
                  <a:pt x="0" y="668999"/>
                </a:lnTo>
                <a:lnTo>
                  <a:pt x="0" y="0"/>
                </a:lnTo>
                <a:lnTo>
                  <a:pt x="2157299" y="0"/>
                </a:lnTo>
                <a:lnTo>
                  <a:pt x="2491799" y="334499"/>
                </a:lnTo>
                <a:lnTo>
                  <a:pt x="2157299" y="668999"/>
                </a:lnTo>
                <a:close/>
              </a:path>
            </a:pathLst>
          </a:custGeom>
          <a:solidFill>
            <a:srgbClr val="802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965" y="4082463"/>
            <a:ext cx="7835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7960" marR="5080" indent="-175895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erso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A: 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Hello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7925" y="3977325"/>
            <a:ext cx="2407285" cy="669290"/>
          </a:xfrm>
          <a:custGeom>
            <a:avLst/>
            <a:gdLst/>
            <a:ahLst/>
            <a:cxnLst/>
            <a:rect l="l" t="t" r="r" b="b"/>
            <a:pathLst>
              <a:path w="2407284" h="669289">
                <a:moveTo>
                  <a:pt x="2072699" y="668999"/>
                </a:moveTo>
                <a:lnTo>
                  <a:pt x="0" y="668999"/>
                </a:lnTo>
                <a:lnTo>
                  <a:pt x="334499" y="334499"/>
                </a:lnTo>
                <a:lnTo>
                  <a:pt x="0" y="0"/>
                </a:lnTo>
                <a:lnTo>
                  <a:pt x="2072699" y="0"/>
                </a:lnTo>
                <a:lnTo>
                  <a:pt x="2407199" y="334499"/>
                </a:lnTo>
                <a:lnTo>
                  <a:pt x="2072699" y="668999"/>
                </a:lnTo>
                <a:close/>
              </a:path>
            </a:pathLst>
          </a:custGeom>
          <a:solidFill>
            <a:srgbClr val="B02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12447" y="4082463"/>
            <a:ext cx="9182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2090" marR="5080" indent="-200025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Dec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yption: 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x0Ak3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3450" y="3977325"/>
            <a:ext cx="2360930" cy="669290"/>
          </a:xfrm>
          <a:custGeom>
            <a:avLst/>
            <a:gdLst/>
            <a:ahLst/>
            <a:cxnLst/>
            <a:rect l="l" t="t" r="r" b="b"/>
            <a:pathLst>
              <a:path w="2360929" h="669289">
                <a:moveTo>
                  <a:pt x="2026199" y="668999"/>
                </a:moveTo>
                <a:lnTo>
                  <a:pt x="0" y="668999"/>
                </a:lnTo>
                <a:lnTo>
                  <a:pt x="334499" y="334499"/>
                </a:lnTo>
                <a:lnTo>
                  <a:pt x="0" y="0"/>
                </a:lnTo>
                <a:lnTo>
                  <a:pt x="2026199" y="0"/>
                </a:lnTo>
                <a:lnTo>
                  <a:pt x="2360699" y="334499"/>
                </a:lnTo>
                <a:lnTo>
                  <a:pt x="2026199" y="668999"/>
                </a:lnTo>
                <a:close/>
              </a:path>
            </a:pathLst>
          </a:custGeom>
          <a:solidFill>
            <a:srgbClr val="BE2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74136" y="4082463"/>
            <a:ext cx="7785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5420" marR="5080" indent="-173355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erso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B: 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Hello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78900" y="3977325"/>
            <a:ext cx="2492375" cy="669290"/>
          </a:xfrm>
          <a:custGeom>
            <a:avLst/>
            <a:gdLst/>
            <a:ahLst/>
            <a:cxnLst/>
            <a:rect l="l" t="t" r="r" b="b"/>
            <a:pathLst>
              <a:path w="2492375" h="669289">
                <a:moveTo>
                  <a:pt x="2157299" y="668999"/>
                </a:moveTo>
                <a:lnTo>
                  <a:pt x="0" y="668999"/>
                </a:lnTo>
                <a:lnTo>
                  <a:pt x="334499" y="334499"/>
                </a:lnTo>
                <a:lnTo>
                  <a:pt x="0" y="0"/>
                </a:lnTo>
                <a:lnTo>
                  <a:pt x="2157299" y="0"/>
                </a:lnTo>
                <a:lnTo>
                  <a:pt x="2491799" y="334499"/>
                </a:lnTo>
                <a:lnTo>
                  <a:pt x="2157299" y="668999"/>
                </a:lnTo>
                <a:close/>
              </a:path>
            </a:pathLst>
          </a:custGeom>
          <a:solidFill>
            <a:srgbClr val="A72A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1535" y="4082463"/>
            <a:ext cx="9067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6375" marR="5080" indent="-19431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Enc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yption:  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x0Ak3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F2BBCCEC-DE93-4306-B49E-65CC9613D56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37827" y="207280"/>
            <a:ext cx="529590" cy="810896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321108"/>
            <a:ext cx="8373109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" algn="just">
              <a:lnSpc>
                <a:spcPct val="114999"/>
              </a:lnSpc>
              <a:spcBef>
                <a:spcPts val="100"/>
              </a:spcBef>
              <a:buClr>
                <a:srgbClr val="666666"/>
              </a:buClr>
              <a:buChar char="&gt;"/>
              <a:tabLst>
                <a:tab pos="23812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 of </a:t>
            </a:r>
            <a:r>
              <a:rPr sz="1800" spc="-5" dirty="0">
                <a:latin typeface="Times New Roman"/>
                <a:cs typeface="Times New Roman"/>
              </a:rPr>
              <a:t>encryption and </a:t>
            </a:r>
            <a:r>
              <a:rPr sz="1800" dirty="0">
                <a:latin typeface="Times New Roman"/>
                <a:cs typeface="Times New Roman"/>
              </a:rPr>
              <a:t>decryption </a:t>
            </a:r>
            <a:r>
              <a:rPr sz="1800" spc="-5" dirty="0">
                <a:latin typeface="Times New Roman"/>
                <a:cs typeface="Times New Roman"/>
              </a:rPr>
              <a:t>involve an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important </a:t>
            </a:r>
            <a:r>
              <a:rPr sz="1800" b="1" dirty="0">
                <a:latin typeface="Times New Roman"/>
                <a:cs typeface="Times New Roman"/>
              </a:rPr>
              <a:t>task of generating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keys 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where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use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concept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Linear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Algebra,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prime </a:t>
            </a:r>
            <a:r>
              <a:rPr sz="1800" spc="-5" dirty="0">
                <a:latin typeface="Times New Roman"/>
                <a:cs typeface="Times New Roman"/>
              </a:rPr>
              <a:t>topic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concern.</a:t>
            </a:r>
            <a:endParaRPr sz="1800">
              <a:latin typeface="Times New Roman"/>
              <a:cs typeface="Times New Roman"/>
            </a:endParaRPr>
          </a:p>
          <a:p>
            <a:pPr marL="12700" marR="28575" algn="just">
              <a:lnSpc>
                <a:spcPct val="114999"/>
              </a:lnSpc>
              <a:spcBef>
                <a:spcPts val="1200"/>
              </a:spcBef>
              <a:buChar char="&gt;"/>
              <a:tabLst>
                <a:tab pos="238760" algn="l"/>
              </a:tabLst>
            </a:pPr>
            <a:r>
              <a:rPr sz="1800" spc="-5" dirty="0">
                <a:latin typeface="Times New Roman"/>
                <a:cs typeface="Times New Roman"/>
              </a:rPr>
              <a:t>Key can </a:t>
            </a:r>
            <a:r>
              <a:rPr sz="1800" dirty="0">
                <a:latin typeface="Times New Roman"/>
                <a:cs typeface="Times New Roman"/>
              </a:rPr>
              <a:t>be a </a:t>
            </a:r>
            <a:r>
              <a:rPr sz="1800" spc="-5" dirty="0">
                <a:latin typeface="Times New Roman"/>
                <a:cs typeface="Times New Roman"/>
              </a:rPr>
              <a:t>word, </a:t>
            </a:r>
            <a:r>
              <a:rPr sz="1800" dirty="0">
                <a:latin typeface="Times New Roman"/>
                <a:cs typeface="Times New Roman"/>
              </a:rPr>
              <a:t>phrase or number . </a:t>
            </a:r>
            <a:r>
              <a:rPr sz="1800" spc="-5" dirty="0">
                <a:latin typeface="Times New Roman"/>
                <a:cs typeface="Times New Roman"/>
              </a:rPr>
              <a:t>Here, since we </a:t>
            </a:r>
            <a:r>
              <a:rPr sz="1800" dirty="0">
                <a:latin typeface="Times New Roman"/>
                <a:cs typeface="Times New Roman"/>
              </a:rPr>
              <a:t>have used </a:t>
            </a:r>
            <a:r>
              <a:rPr sz="1800" b="1" spc="-5" dirty="0">
                <a:latin typeface="Times New Roman"/>
                <a:cs typeface="Times New Roman"/>
              </a:rPr>
              <a:t>linear </a:t>
            </a:r>
            <a:r>
              <a:rPr sz="1800" b="1" dirty="0">
                <a:latin typeface="Times New Roman"/>
                <a:cs typeface="Times New Roman"/>
              </a:rPr>
              <a:t>algebraic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approach, </a:t>
            </a:r>
            <a:r>
              <a:rPr sz="1800" b="1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key is </a:t>
            </a:r>
            <a:r>
              <a:rPr sz="1800" b="1" dirty="0">
                <a:latin typeface="Times New Roman"/>
                <a:cs typeface="Times New Roman"/>
              </a:rPr>
              <a:t>a matrix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  <a:buChar char="&gt;"/>
              <a:tabLst>
                <a:tab pos="21907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key </a:t>
            </a:r>
            <a:r>
              <a:rPr sz="1800" b="1" dirty="0">
                <a:latin typeface="Times New Roman"/>
                <a:cs typeface="Times New Roman"/>
              </a:rPr>
              <a:t>matrix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encrypt the messages, and its inverse 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decrypt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encoded messages.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important that the </a:t>
            </a:r>
            <a:r>
              <a:rPr sz="1800" b="1" spc="-5" dirty="0">
                <a:latin typeface="Times New Roman"/>
                <a:cs typeface="Times New Roman"/>
              </a:rPr>
              <a:t>key </a:t>
            </a:r>
            <a:r>
              <a:rPr sz="1800" b="1" dirty="0">
                <a:latin typeface="Times New Roman"/>
                <a:cs typeface="Times New Roman"/>
              </a:rPr>
              <a:t>matrix </a:t>
            </a:r>
            <a:r>
              <a:rPr sz="1800" dirty="0">
                <a:latin typeface="Times New Roman"/>
                <a:cs typeface="Times New Roman"/>
              </a:rPr>
              <a:t>be kept </a:t>
            </a:r>
            <a:r>
              <a:rPr sz="1800" spc="-5" dirty="0">
                <a:latin typeface="Times New Roman"/>
                <a:cs typeface="Times New Roman"/>
              </a:rPr>
              <a:t>secret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message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senders and intended </a:t>
            </a:r>
            <a:r>
              <a:rPr sz="1800" dirty="0">
                <a:latin typeface="Times New Roman"/>
                <a:cs typeface="Times New Roman"/>
              </a:rPr>
              <a:t>recipients. If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key </a:t>
            </a:r>
            <a:r>
              <a:rPr sz="1800" b="1" dirty="0">
                <a:latin typeface="Times New Roman"/>
                <a:cs typeface="Times New Roman"/>
              </a:rPr>
              <a:t>matrix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its inverse is </a:t>
            </a:r>
            <a:r>
              <a:rPr sz="1800" dirty="0">
                <a:latin typeface="Times New Roman"/>
                <a:cs typeface="Times New Roman"/>
              </a:rPr>
              <a:t>discovered, </a:t>
            </a:r>
            <a:r>
              <a:rPr sz="1800" spc="-5" dirty="0">
                <a:latin typeface="Times New Roman"/>
                <a:cs typeface="Times New Roman"/>
              </a:rPr>
              <a:t>then all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intercepted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messages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can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easily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decoded.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>
                <a:latin typeface="+mj-lt"/>
              </a:rPr>
              <a:t>ABOUT THE KEYS</a:t>
            </a:r>
            <a:endParaRPr sz="3750" dirty="0">
              <a:latin typeface="+mj-lt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2A642D4F-D404-42B9-AC1B-834B5F3309E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58200" y="203137"/>
            <a:ext cx="524424" cy="76493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>
                <a:latin typeface="+mj-lt"/>
              </a:rPr>
              <a:t>TEXT-CRYPTOGRAPHY (ENC)</a:t>
            </a:r>
            <a:endParaRPr sz="3750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100" y="2315524"/>
            <a:ext cx="8521065" cy="2138680"/>
          </a:xfrm>
          <a:custGeom>
            <a:avLst/>
            <a:gdLst/>
            <a:ahLst/>
            <a:cxnLst/>
            <a:rect l="l" t="t" r="r" b="b"/>
            <a:pathLst>
              <a:path w="8521065" h="2138679">
                <a:moveTo>
                  <a:pt x="8520599" y="2138099"/>
                </a:moveTo>
                <a:lnTo>
                  <a:pt x="0" y="2138099"/>
                </a:lnTo>
                <a:lnTo>
                  <a:pt x="0" y="0"/>
                </a:lnTo>
                <a:lnTo>
                  <a:pt x="8520599" y="0"/>
                </a:lnTo>
                <a:lnTo>
                  <a:pt x="8520599" y="21380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256996"/>
            <a:ext cx="8331200" cy="300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325">
              <a:lnSpc>
                <a:spcPct val="114999"/>
              </a:lnSpc>
              <a:spcBef>
                <a:spcPts val="100"/>
              </a:spcBef>
              <a:buClr>
                <a:srgbClr val="666666"/>
              </a:buClr>
              <a:buChar char="&gt;"/>
              <a:tabLst>
                <a:tab pos="17843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text </a:t>
            </a:r>
            <a:r>
              <a:rPr sz="1600" dirty="0">
                <a:latin typeface="Times New Roman"/>
                <a:cs typeface="Times New Roman"/>
              </a:rPr>
              <a:t>required for </a:t>
            </a:r>
            <a:r>
              <a:rPr sz="1600" spc="-5" dirty="0">
                <a:latin typeface="Times New Roman"/>
                <a:cs typeface="Times New Roman"/>
              </a:rPr>
              <a:t>cryptography is converted to matrix, then transformed to another </a:t>
            </a:r>
            <a:r>
              <a:rPr sz="1600" dirty="0">
                <a:latin typeface="Times New Roman"/>
                <a:cs typeface="Times New Roman"/>
              </a:rPr>
              <a:t>one using a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key </a:t>
            </a:r>
            <a:r>
              <a:rPr sz="1600" spc="-5" dirty="0">
                <a:latin typeface="Times New Roman"/>
                <a:cs typeface="Times New Roman"/>
              </a:rPr>
              <a:t>matrix and sent to the </a:t>
            </a:r>
            <a:r>
              <a:rPr sz="1600" dirty="0">
                <a:latin typeface="Times New Roman"/>
                <a:cs typeface="Times New Roman"/>
              </a:rPr>
              <a:t>receiver </a:t>
            </a:r>
            <a:r>
              <a:rPr sz="1600" spc="-5" dirty="0">
                <a:latin typeface="Times New Roman"/>
                <a:cs typeface="Times New Roman"/>
              </a:rPr>
              <a:t>who </a:t>
            </a:r>
            <a:r>
              <a:rPr sz="1600" dirty="0">
                <a:latin typeface="Times New Roman"/>
                <a:cs typeface="Times New Roman"/>
              </a:rPr>
              <a:t>receives </a:t>
            </a:r>
            <a:r>
              <a:rPr sz="1600" spc="-5" dirty="0">
                <a:latin typeface="Times New Roman"/>
                <a:cs typeface="Times New Roman"/>
              </a:rPr>
              <a:t>it and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key decrypts </a:t>
            </a:r>
            <a:r>
              <a:rPr sz="1600" spc="-5" dirty="0">
                <a:latin typeface="Times New Roman"/>
                <a:cs typeface="Times New Roman"/>
              </a:rPr>
              <a:t>the information. 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step-by-step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 are </a:t>
            </a:r>
            <a:r>
              <a:rPr sz="1600" dirty="0">
                <a:latin typeface="Times New Roman"/>
                <a:cs typeface="Times New Roman"/>
              </a:rPr>
              <a:t>given </a:t>
            </a:r>
            <a:r>
              <a:rPr sz="1600" spc="-20" dirty="0">
                <a:latin typeface="Times New Roman"/>
                <a:cs typeface="Times New Roman"/>
              </a:rPr>
              <a:t>below.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Encryption: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  <a:buChar char="&gt;"/>
              <a:tabLst>
                <a:tab pos="177800" algn="l"/>
              </a:tabLst>
            </a:pPr>
            <a:r>
              <a:rPr sz="1600" spc="-15" dirty="0">
                <a:latin typeface="Times New Roman"/>
                <a:cs typeface="Times New Roman"/>
              </a:rPr>
              <a:t>Initially, </a:t>
            </a:r>
            <a:r>
              <a:rPr sz="1600" dirty="0">
                <a:latin typeface="Times New Roman"/>
                <a:cs typeface="Times New Roman"/>
              </a:rPr>
              <a:t>a hash </a:t>
            </a:r>
            <a:r>
              <a:rPr sz="1600" spc="-5" dirty="0">
                <a:latin typeface="Times New Roman"/>
                <a:cs typeface="Times New Roman"/>
              </a:rPr>
              <a:t>table is made. This consists </a:t>
            </a:r>
            <a:r>
              <a:rPr sz="1600" dirty="0">
                <a:latin typeface="Times New Roman"/>
                <a:cs typeface="Times New Roman"/>
              </a:rPr>
              <a:t>of numbering </a:t>
            </a:r>
            <a:r>
              <a:rPr sz="1600" spc="-5" dirty="0">
                <a:latin typeface="Times New Roman"/>
                <a:cs typeface="Times New Roman"/>
              </a:rPr>
              <a:t>characters 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text </a:t>
            </a:r>
            <a:r>
              <a:rPr sz="1600" spc="-15" dirty="0">
                <a:latin typeface="Times New Roman"/>
                <a:cs typeface="Times New Roman"/>
              </a:rPr>
              <a:t>randomly. </a:t>
            </a:r>
            <a:r>
              <a:rPr sz="1600" spc="-5" dirty="0">
                <a:latin typeface="Times New Roman"/>
                <a:cs typeface="Times New Roman"/>
              </a:rPr>
              <a:t>This can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 </a:t>
            </a:r>
            <a:r>
              <a:rPr sz="1600" dirty="0">
                <a:latin typeface="Times New Roman"/>
                <a:cs typeface="Times New Roman"/>
              </a:rPr>
              <a:t>be done for </a:t>
            </a:r>
            <a:r>
              <a:rPr sz="1600" spc="-5" dirty="0">
                <a:latin typeface="Times New Roman"/>
                <a:cs typeface="Times New Roman"/>
              </a:rPr>
              <a:t>all the alphabets in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language and then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required ones from </a:t>
            </a:r>
            <a:r>
              <a:rPr sz="1600" spc="-5" dirty="0">
                <a:latin typeface="Times New Roman"/>
                <a:cs typeface="Times New Roman"/>
              </a:rPr>
              <a:t>those. </a:t>
            </a:r>
            <a:r>
              <a:rPr sz="1600" dirty="0">
                <a:latin typeface="Times New Roman"/>
                <a:cs typeface="Times New Roman"/>
              </a:rPr>
              <a:t>It </a:t>
            </a:r>
            <a:r>
              <a:rPr sz="1600" spc="-5" dirty="0">
                <a:latin typeface="Times New Roman"/>
                <a:cs typeface="Times New Roman"/>
              </a:rPr>
              <a:t>is made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the </a:t>
            </a:r>
            <a:r>
              <a:rPr sz="1600" dirty="0">
                <a:latin typeface="Times New Roman"/>
                <a:cs typeface="Times New Roman"/>
              </a:rPr>
              <a:t>numbers used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unique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not repeated.</a:t>
            </a:r>
            <a:endParaRPr sz="1600">
              <a:latin typeface="Times New Roman"/>
              <a:cs typeface="Times New Roman"/>
            </a:endParaRPr>
          </a:p>
          <a:p>
            <a:pPr marL="12700" marR="27305">
              <a:lnSpc>
                <a:spcPct val="114999"/>
              </a:lnSpc>
              <a:spcBef>
                <a:spcPts val="1200"/>
              </a:spcBef>
              <a:buChar char="&gt;"/>
              <a:tabLst>
                <a:tab pos="17462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text is then </a:t>
            </a:r>
            <a:r>
              <a:rPr sz="1600" dirty="0">
                <a:latin typeface="Times New Roman"/>
                <a:cs typeface="Times New Roman"/>
              </a:rPr>
              <a:t>broken down </a:t>
            </a:r>
            <a:r>
              <a:rPr sz="1600" spc="-5" dirty="0">
                <a:latin typeface="Times New Roman"/>
                <a:cs typeface="Times New Roman"/>
              </a:rPr>
              <a:t>into multiple </a:t>
            </a:r>
            <a:r>
              <a:rPr sz="1600" dirty="0">
                <a:latin typeface="Times New Roman"/>
                <a:cs typeface="Times New Roman"/>
              </a:rPr>
              <a:t>parts. </a:t>
            </a:r>
            <a:r>
              <a:rPr sz="1600" spc="-5" dirty="0">
                <a:latin typeface="Times New Roman"/>
                <a:cs typeface="Times New Roman"/>
              </a:rPr>
              <a:t>These </a:t>
            </a:r>
            <a:r>
              <a:rPr sz="1600" dirty="0">
                <a:latin typeface="Times New Roman"/>
                <a:cs typeface="Times New Roman"/>
              </a:rPr>
              <a:t>parts have fixed </a:t>
            </a:r>
            <a:r>
              <a:rPr sz="1600" spc="-5" dirty="0">
                <a:latin typeface="Times New Roman"/>
                <a:cs typeface="Times New Roman"/>
              </a:rPr>
              <a:t>length and is essential to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here. </a:t>
            </a:r>
            <a:r>
              <a:rPr sz="1600" spc="-5" dirty="0">
                <a:latin typeface="Times New Roman"/>
                <a:cs typeface="Times New Roman"/>
              </a:rPr>
              <a:t>Let </a:t>
            </a:r>
            <a:r>
              <a:rPr sz="1600" dirty="0">
                <a:latin typeface="Times New Roman"/>
                <a:cs typeface="Times New Roman"/>
              </a:rPr>
              <a:t>us </a:t>
            </a:r>
            <a:r>
              <a:rPr sz="1600" spc="-5" dirty="0">
                <a:latin typeface="Times New Roman"/>
                <a:cs typeface="Times New Roman"/>
              </a:rPr>
              <a:t>consider it 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 divided </a:t>
            </a:r>
            <a:r>
              <a:rPr sz="1600" spc="-5" dirty="0">
                <a:latin typeface="Times New Roman"/>
                <a:cs typeface="Times New Roman"/>
              </a:rPr>
              <a:t>into </a:t>
            </a:r>
            <a:r>
              <a:rPr sz="1600" dirty="0">
                <a:latin typeface="Times New Roman"/>
                <a:cs typeface="Times New Roman"/>
              </a:rPr>
              <a:t>‘n’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8E610F0D-1623-454C-8B2E-F3150B8EAA5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11575" y="278135"/>
            <a:ext cx="529590" cy="81089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9" y="1197549"/>
            <a:ext cx="8521065" cy="3723640"/>
          </a:xfrm>
          <a:custGeom>
            <a:avLst/>
            <a:gdLst/>
            <a:ahLst/>
            <a:cxnLst/>
            <a:rect l="l" t="t" r="r" b="b"/>
            <a:pathLst>
              <a:path w="8521065" h="3723640">
                <a:moveTo>
                  <a:pt x="8520599" y="3723299"/>
                </a:moveTo>
                <a:lnTo>
                  <a:pt x="0" y="3723299"/>
                </a:lnTo>
                <a:lnTo>
                  <a:pt x="0" y="0"/>
                </a:lnTo>
                <a:lnTo>
                  <a:pt x="8520599" y="0"/>
                </a:lnTo>
                <a:lnTo>
                  <a:pt x="8520599" y="37232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5" y="1247953"/>
            <a:ext cx="8331834" cy="34905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182245" indent="29209">
              <a:lnSpc>
                <a:spcPts val="1680"/>
              </a:lnSpc>
              <a:spcBef>
                <a:spcPts val="280"/>
              </a:spcBef>
              <a:buChar char="&gt;"/>
              <a:tabLst>
                <a:tab pos="189230" algn="l"/>
              </a:tabLst>
            </a:pPr>
            <a:r>
              <a:rPr sz="1500" spc="5" dirty="0">
                <a:latin typeface="Times New Roman"/>
                <a:cs typeface="Times New Roman"/>
              </a:rPr>
              <a:t>After </a:t>
            </a:r>
            <a:r>
              <a:rPr sz="1500" dirty="0">
                <a:latin typeface="Times New Roman"/>
                <a:cs typeface="Times New Roman"/>
              </a:rPr>
              <a:t>this, </a:t>
            </a:r>
            <a:r>
              <a:rPr sz="1500" spc="5" dirty="0">
                <a:latin typeface="Times New Roman"/>
                <a:cs typeface="Times New Roman"/>
              </a:rPr>
              <a:t>an approval is </a:t>
            </a:r>
            <a:r>
              <a:rPr sz="1500" spc="10" dirty="0">
                <a:latin typeface="Times New Roman"/>
                <a:cs typeface="Times New Roman"/>
              </a:rPr>
              <a:t>required from </a:t>
            </a:r>
            <a:r>
              <a:rPr sz="1500" spc="5" dirty="0">
                <a:latin typeface="Times New Roman"/>
                <a:cs typeface="Times New Roman"/>
              </a:rPr>
              <a:t>senders and receivers’ part. </a:t>
            </a:r>
            <a:r>
              <a:rPr sz="1500" spc="10" dirty="0">
                <a:latin typeface="Times New Roman"/>
                <a:cs typeface="Times New Roman"/>
              </a:rPr>
              <a:t>On </a:t>
            </a:r>
            <a:r>
              <a:rPr sz="1500" spc="5" dirty="0">
                <a:latin typeface="Times New Roman"/>
                <a:cs typeface="Times New Roman"/>
              </a:rPr>
              <a:t>approval, </a:t>
            </a:r>
            <a:r>
              <a:rPr sz="1500" spc="10" dirty="0">
                <a:latin typeface="Times New Roman"/>
                <a:cs typeface="Times New Roman"/>
              </a:rPr>
              <a:t>a </a:t>
            </a:r>
            <a:r>
              <a:rPr sz="1500" spc="5" dirty="0">
                <a:latin typeface="Times New Roman"/>
                <a:cs typeface="Times New Roman"/>
              </a:rPr>
              <a:t>matrix is </a:t>
            </a:r>
            <a:r>
              <a:rPr sz="1500" spc="10" dirty="0">
                <a:latin typeface="Times New Roman"/>
                <a:cs typeface="Times New Roman"/>
              </a:rPr>
              <a:t>generated.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key </a:t>
            </a:r>
            <a:r>
              <a:rPr sz="1500" b="1" spc="10" dirty="0">
                <a:latin typeface="Times New Roman"/>
                <a:cs typeface="Times New Roman"/>
              </a:rPr>
              <a:t>matrix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(K)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invertible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matrix</a:t>
            </a:r>
            <a:r>
              <a:rPr sz="1500" spc="10" dirty="0">
                <a:latin typeface="Times New Roman"/>
                <a:cs typeface="Times New Roman"/>
              </a:rPr>
              <a:t>.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dimension of</a:t>
            </a:r>
            <a:r>
              <a:rPr sz="1500" spc="5" dirty="0">
                <a:latin typeface="Times New Roman"/>
                <a:cs typeface="Times New Roman"/>
              </a:rPr>
              <a:t> matrix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will</a:t>
            </a:r>
            <a:r>
              <a:rPr sz="1500" spc="10" dirty="0">
                <a:latin typeface="Times New Roman"/>
                <a:cs typeface="Times New Roman"/>
              </a:rPr>
              <a:t> be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n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x </a:t>
            </a:r>
            <a:r>
              <a:rPr sz="1500" b="1" spc="5" dirty="0">
                <a:latin typeface="Times New Roman"/>
                <a:cs typeface="Times New Roman"/>
              </a:rPr>
              <a:t>n.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739"/>
              </a:lnSpc>
              <a:spcBef>
                <a:spcPts val="1205"/>
              </a:spcBef>
              <a:buChar char="&gt;"/>
              <a:tabLst>
                <a:tab pos="167005" algn="l"/>
              </a:tabLst>
            </a:pPr>
            <a:r>
              <a:rPr sz="1500" spc="5" dirty="0">
                <a:latin typeface="Times New Roman"/>
                <a:cs typeface="Times New Roman"/>
              </a:rPr>
              <a:t>This is </a:t>
            </a:r>
            <a:r>
              <a:rPr sz="1500" spc="10" dirty="0">
                <a:latin typeface="Times New Roman"/>
                <a:cs typeface="Times New Roman"/>
              </a:rPr>
              <a:t>followed by </a:t>
            </a:r>
            <a:r>
              <a:rPr sz="1500" spc="5" dirty="0">
                <a:latin typeface="Times New Roman"/>
                <a:cs typeface="Times New Roman"/>
              </a:rPr>
              <a:t>the conversion </a:t>
            </a:r>
            <a:r>
              <a:rPr sz="1500" spc="10" dirty="0">
                <a:latin typeface="Times New Roman"/>
                <a:cs typeface="Times New Roman"/>
              </a:rPr>
              <a:t>of </a:t>
            </a:r>
            <a:r>
              <a:rPr sz="1500" spc="5" dirty="0">
                <a:latin typeface="Times New Roman"/>
                <a:cs typeface="Times New Roman"/>
              </a:rPr>
              <a:t>each </a:t>
            </a:r>
            <a:r>
              <a:rPr sz="1500" spc="10" dirty="0">
                <a:latin typeface="Times New Roman"/>
                <a:cs typeface="Times New Roman"/>
              </a:rPr>
              <a:t>of </a:t>
            </a:r>
            <a:r>
              <a:rPr sz="1500" spc="5" dirty="0">
                <a:latin typeface="Times New Roman"/>
                <a:cs typeface="Times New Roman"/>
              </a:rPr>
              <a:t>the </a:t>
            </a:r>
            <a:r>
              <a:rPr sz="1500" spc="10" dirty="0">
                <a:latin typeface="Times New Roman"/>
                <a:cs typeface="Times New Roman"/>
              </a:rPr>
              <a:t>n </a:t>
            </a:r>
            <a:r>
              <a:rPr sz="1500" spc="5" dirty="0">
                <a:latin typeface="Times New Roman"/>
                <a:cs typeface="Times New Roman"/>
              </a:rPr>
              <a:t>parts to the associated </a:t>
            </a:r>
            <a:r>
              <a:rPr sz="1500" spc="10" dirty="0">
                <a:latin typeface="Times New Roman"/>
                <a:cs typeface="Times New Roman"/>
              </a:rPr>
              <a:t>numbers we </a:t>
            </a:r>
            <a:r>
              <a:rPr sz="1500" spc="5" dirty="0">
                <a:latin typeface="Times New Roman"/>
                <a:cs typeface="Times New Roman"/>
              </a:rPr>
              <a:t>choose for making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hash</a:t>
            </a:r>
            <a:r>
              <a:rPr sz="1500" spc="5" dirty="0">
                <a:latin typeface="Times New Roman"/>
                <a:cs typeface="Times New Roman"/>
              </a:rPr>
              <a:t> table.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Each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the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parts will </a:t>
            </a:r>
            <a:r>
              <a:rPr sz="1500" spc="10" dirty="0">
                <a:latin typeface="Times New Roman"/>
                <a:cs typeface="Times New Roman"/>
              </a:rPr>
              <a:t>form</a:t>
            </a:r>
            <a:r>
              <a:rPr sz="1500" spc="5" dirty="0">
                <a:latin typeface="Times New Roman"/>
                <a:cs typeface="Times New Roman"/>
              </a:rPr>
              <a:t> 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x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1</a:t>
            </a:r>
            <a:r>
              <a:rPr sz="1500" spc="5" dirty="0">
                <a:latin typeface="Times New Roman"/>
                <a:cs typeface="Times New Roman"/>
              </a:rPr>
              <a:t> matrix.</a:t>
            </a:r>
            <a:endParaRPr sz="1500">
              <a:latin typeface="Times New Roman"/>
              <a:cs typeface="Times New Roman"/>
            </a:endParaRPr>
          </a:p>
          <a:p>
            <a:pPr marL="12700" marR="191770">
              <a:lnSpc>
                <a:spcPts val="1739"/>
              </a:lnSpc>
              <a:spcBef>
                <a:spcPts val="1195"/>
              </a:spcBef>
              <a:buChar char="&gt;"/>
              <a:tabLst>
                <a:tab pos="170180" algn="l"/>
              </a:tabLst>
            </a:pPr>
            <a:r>
              <a:rPr sz="1500" spc="5" dirty="0">
                <a:latin typeface="Times New Roman"/>
                <a:cs typeface="Times New Roman"/>
              </a:rPr>
              <a:t>Next, these </a:t>
            </a:r>
            <a:r>
              <a:rPr sz="1500" spc="10" dirty="0">
                <a:latin typeface="Times New Roman"/>
                <a:cs typeface="Times New Roman"/>
              </a:rPr>
              <a:t>vectors </a:t>
            </a:r>
            <a:r>
              <a:rPr sz="1500" spc="5" dirty="0">
                <a:latin typeface="Times New Roman"/>
                <a:cs typeface="Times New Roman"/>
              </a:rPr>
              <a:t>are transformed. The </a:t>
            </a:r>
            <a:r>
              <a:rPr sz="1500" spc="10" dirty="0">
                <a:latin typeface="Times New Roman"/>
                <a:cs typeface="Times New Roman"/>
              </a:rPr>
              <a:t>process uses </a:t>
            </a:r>
            <a:r>
              <a:rPr sz="1500" spc="5" dirty="0">
                <a:latin typeface="Times New Roman"/>
                <a:cs typeface="Times New Roman"/>
              </a:rPr>
              <a:t>the </a:t>
            </a:r>
            <a:r>
              <a:rPr sz="1500" spc="10" dirty="0">
                <a:latin typeface="Times New Roman"/>
                <a:cs typeface="Times New Roman"/>
              </a:rPr>
              <a:t>key </a:t>
            </a:r>
            <a:r>
              <a:rPr sz="1500" spc="5" dirty="0">
                <a:latin typeface="Times New Roman"/>
                <a:cs typeface="Times New Roman"/>
              </a:rPr>
              <a:t>matrix </a:t>
            </a:r>
            <a:r>
              <a:rPr sz="1500" spc="10" dirty="0">
                <a:latin typeface="Times New Roman"/>
                <a:cs typeface="Times New Roman"/>
              </a:rPr>
              <a:t>generated </a:t>
            </a:r>
            <a:r>
              <a:rPr sz="1500" spc="5" dirty="0">
                <a:latin typeface="Times New Roman"/>
                <a:cs typeface="Times New Roman"/>
              </a:rPr>
              <a:t>in step (c). Congruence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modulo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method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used</a:t>
            </a:r>
            <a:r>
              <a:rPr sz="1500" spc="5" dirty="0">
                <a:latin typeface="Times New Roman"/>
                <a:cs typeface="Times New Roman"/>
              </a:rPr>
              <a:t> 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find </a:t>
            </a:r>
            <a:r>
              <a:rPr sz="1500" dirty="0">
                <a:latin typeface="Times New Roman"/>
                <a:cs typeface="Times New Roman"/>
              </a:rPr>
              <a:t>total </a:t>
            </a:r>
            <a:r>
              <a:rPr sz="1500" spc="10" dirty="0">
                <a:latin typeface="Times New Roman"/>
                <a:cs typeface="Times New Roman"/>
              </a:rPr>
              <a:t>number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characters.</a:t>
            </a:r>
            <a:endParaRPr sz="1500">
              <a:latin typeface="Times New Roman"/>
              <a:cs typeface="Times New Roman"/>
            </a:endParaRPr>
          </a:p>
          <a:p>
            <a:pPr marL="499745" algn="ctr">
              <a:lnSpc>
                <a:spcPts val="1750"/>
              </a:lnSpc>
              <a:spcBef>
                <a:spcPts val="1065"/>
              </a:spcBef>
            </a:pPr>
            <a:r>
              <a:rPr sz="1500" b="1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:</a:t>
            </a:r>
            <a:r>
              <a:rPr sz="1500" b="1" spc="-5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V1→V2</a:t>
            </a:r>
            <a:endParaRPr sz="1500">
              <a:latin typeface="Times New Roman"/>
              <a:cs typeface="Times New Roman"/>
            </a:endParaRPr>
          </a:p>
          <a:p>
            <a:pPr marL="499745" algn="ctr">
              <a:lnSpc>
                <a:spcPts val="1870"/>
              </a:lnSpc>
            </a:pP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≡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K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x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mod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 marR="156210">
              <a:lnSpc>
                <a:spcPts val="1820"/>
              </a:lnSpc>
              <a:spcBef>
                <a:spcPts val="1250"/>
              </a:spcBef>
              <a:buFont typeface="Times New Roman"/>
              <a:buChar char="&gt;"/>
              <a:tabLst>
                <a:tab pos="20066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generates a </a:t>
            </a:r>
            <a:r>
              <a:rPr sz="1600" spc="-5" dirty="0">
                <a:latin typeface="Times New Roman"/>
                <a:cs typeface="Times New Roman"/>
              </a:rPr>
              <a:t>set </a:t>
            </a:r>
            <a:r>
              <a:rPr sz="1600" dirty="0">
                <a:latin typeface="Times New Roman"/>
                <a:cs typeface="Times New Roman"/>
              </a:rPr>
              <a:t>of numbers (non-negative </a:t>
            </a:r>
            <a:r>
              <a:rPr sz="1600" spc="-5" dirty="0">
                <a:latin typeface="Times New Roman"/>
                <a:cs typeface="Times New Roman"/>
              </a:rPr>
              <a:t>always) which are then transformed </a:t>
            </a:r>
            <a:r>
              <a:rPr sz="1600" dirty="0">
                <a:latin typeface="Times New Roman"/>
                <a:cs typeface="Times New Roman"/>
              </a:rPr>
              <a:t>back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normal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characters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the same </a:t>
            </a:r>
            <a:r>
              <a:rPr sz="1600" dirty="0">
                <a:latin typeface="Times New Roman"/>
                <a:cs typeface="Times New Roman"/>
              </a:rPr>
              <a:t>hash </a:t>
            </a:r>
            <a:r>
              <a:rPr sz="1600" spc="-5" dirty="0">
                <a:latin typeface="Times New Roman"/>
                <a:cs typeface="Times New Roman"/>
              </a:rPr>
              <a:t>table.</a:t>
            </a:r>
            <a:endParaRPr sz="1600">
              <a:latin typeface="Times New Roman"/>
              <a:cs typeface="Times New Roman"/>
            </a:endParaRPr>
          </a:p>
          <a:p>
            <a:pPr marL="12700" marR="45720">
              <a:lnSpc>
                <a:spcPts val="1820"/>
              </a:lnSpc>
              <a:spcBef>
                <a:spcPts val="1205"/>
              </a:spcBef>
              <a:buFont typeface="Times New Roman"/>
              <a:buChar char="&gt;"/>
              <a:tabLst>
                <a:tab pos="178435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The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text </a:t>
            </a:r>
            <a:r>
              <a:rPr sz="1600" i="1" dirty="0">
                <a:latin typeface="Times New Roman"/>
                <a:cs typeface="Times New Roman"/>
              </a:rPr>
              <a:t>now </a:t>
            </a:r>
            <a:r>
              <a:rPr sz="1600" i="1" spc="-5" dirty="0">
                <a:latin typeface="Times New Roman"/>
                <a:cs typeface="Times New Roman"/>
              </a:rPr>
              <a:t>in </a:t>
            </a:r>
            <a:r>
              <a:rPr sz="1600" i="1" dirty="0">
                <a:latin typeface="Times New Roman"/>
                <a:cs typeface="Times New Roman"/>
              </a:rPr>
              <a:t>hand</a:t>
            </a:r>
            <a:r>
              <a:rPr sz="1600" i="1" spc="-5" dirty="0">
                <a:latin typeface="Times New Roman"/>
                <a:cs typeface="Times New Roman"/>
              </a:rPr>
              <a:t> is the encrypted text </a:t>
            </a:r>
            <a:r>
              <a:rPr sz="1600" i="1" dirty="0">
                <a:latin typeface="Times New Roman"/>
                <a:cs typeface="Times New Roman"/>
              </a:rPr>
              <a:t>or</a:t>
            </a:r>
            <a:r>
              <a:rPr sz="1600" i="1" spc="-5" dirty="0">
                <a:latin typeface="Times New Roman"/>
                <a:cs typeface="Times New Roman"/>
              </a:rPr>
              <a:t> cipher text.</a:t>
            </a:r>
            <a:r>
              <a:rPr sz="1600" i="1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 text is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 transmitted to the </a:t>
            </a:r>
            <a:r>
              <a:rPr sz="1600" dirty="0">
                <a:latin typeface="Times New Roman"/>
                <a:cs typeface="Times New Roman"/>
              </a:rPr>
              <a:t>receiver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whichever electronic medium </a:t>
            </a:r>
            <a:r>
              <a:rPr sz="1600" dirty="0">
                <a:latin typeface="Times New Roman"/>
                <a:cs typeface="Times New Roman"/>
              </a:rPr>
              <a:t>preferred.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>
                <a:latin typeface="+mj-lt"/>
              </a:rPr>
              <a:t>TEXT-CRYPTOGRAPHY (ENC)</a:t>
            </a:r>
            <a:endParaRPr sz="3750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C1446A26-CCC7-4AFE-A011-23CBCEDFEA1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35368" y="262961"/>
            <a:ext cx="529590" cy="70739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>
                <a:latin typeface="+mj-lt"/>
              </a:rPr>
              <a:t>TEXT-CRYPTOGRAPHY (DEC)</a:t>
            </a:r>
            <a:endParaRPr sz="3750" dirty="0"/>
          </a:p>
        </p:txBody>
      </p:sp>
      <p:sp>
        <p:nvSpPr>
          <p:cNvPr id="3" name="object 3"/>
          <p:cNvSpPr/>
          <p:nvPr/>
        </p:nvSpPr>
        <p:spPr>
          <a:xfrm>
            <a:off x="311699" y="1239049"/>
            <a:ext cx="8521065" cy="3733800"/>
          </a:xfrm>
          <a:custGeom>
            <a:avLst/>
            <a:gdLst/>
            <a:ahLst/>
            <a:cxnLst/>
            <a:rect l="l" t="t" r="r" b="b"/>
            <a:pathLst>
              <a:path w="8521065" h="3733800">
                <a:moveTo>
                  <a:pt x="8520599" y="3733499"/>
                </a:moveTo>
                <a:lnTo>
                  <a:pt x="0" y="3733499"/>
                </a:lnTo>
                <a:lnTo>
                  <a:pt x="0" y="0"/>
                </a:lnTo>
                <a:lnTo>
                  <a:pt x="8520599" y="0"/>
                </a:lnTo>
                <a:lnTo>
                  <a:pt x="8520599" y="373349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5" y="1296428"/>
            <a:ext cx="816165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Decryption</a:t>
            </a:r>
            <a:r>
              <a:rPr sz="1400" b="1" i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 marR="53975">
              <a:lnSpc>
                <a:spcPts val="1710"/>
              </a:lnSpc>
              <a:spcBef>
                <a:spcPts val="1240"/>
              </a:spcBef>
              <a:buSzPct val="93333"/>
              <a:buFont typeface="Times New Roman"/>
              <a:buChar char="&gt;"/>
              <a:tabLst>
                <a:tab pos="20320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receiver receives </a:t>
            </a:r>
            <a:r>
              <a:rPr sz="1500" spc="-5" dirty="0">
                <a:latin typeface="Times New Roman"/>
                <a:cs typeface="Times New Roman"/>
              </a:rPr>
              <a:t>the information </a:t>
            </a:r>
            <a:r>
              <a:rPr sz="1500" dirty="0">
                <a:latin typeface="Times New Roman"/>
                <a:cs typeface="Times New Roman"/>
              </a:rPr>
              <a:t>– </a:t>
            </a:r>
            <a:r>
              <a:rPr sz="1500" spc="-5" dirty="0">
                <a:latin typeface="Times New Roman"/>
                <a:cs typeface="Times New Roman"/>
              </a:rPr>
              <a:t>the cipher text. The </a:t>
            </a:r>
            <a:r>
              <a:rPr sz="1500" dirty="0">
                <a:latin typeface="Times New Roman"/>
                <a:cs typeface="Times New Roman"/>
              </a:rPr>
              <a:t>key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hash </a:t>
            </a:r>
            <a:r>
              <a:rPr sz="1500" spc="-5" dirty="0">
                <a:latin typeface="Times New Roman"/>
                <a:cs typeface="Times New Roman"/>
              </a:rPr>
              <a:t>table are already </a:t>
            </a:r>
            <a:r>
              <a:rPr sz="1500" dirty="0">
                <a:latin typeface="Times New Roman"/>
                <a:cs typeface="Times New Roman"/>
              </a:rPr>
              <a:t>known </a:t>
            </a:r>
            <a:r>
              <a:rPr sz="1500" spc="-5" dirty="0">
                <a:latin typeface="Times New Roman"/>
                <a:cs typeface="Times New Roman"/>
              </a:rPr>
              <a:t>to 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receiver.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Thus, the </a:t>
            </a:r>
            <a:r>
              <a:rPr sz="1500" dirty="0">
                <a:latin typeface="Times New Roman"/>
                <a:cs typeface="Times New Roman"/>
              </a:rPr>
              <a:t>process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decryption </a:t>
            </a:r>
            <a:r>
              <a:rPr sz="1500" spc="-5" dirty="0">
                <a:latin typeface="Times New Roman"/>
                <a:cs typeface="Times New Roman"/>
              </a:rPr>
              <a:t>starts 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same moment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information is </a:t>
            </a:r>
            <a:r>
              <a:rPr sz="1500" dirty="0">
                <a:latin typeface="Times New Roman"/>
                <a:cs typeface="Times New Roman"/>
              </a:rPr>
              <a:t>received.</a:t>
            </a:r>
            <a:endParaRPr sz="1500">
              <a:latin typeface="Times New Roman"/>
              <a:cs typeface="Times New Roman"/>
            </a:endParaRPr>
          </a:p>
          <a:p>
            <a:pPr marL="12700" marR="422909">
              <a:lnSpc>
                <a:spcPts val="1710"/>
              </a:lnSpc>
              <a:spcBef>
                <a:spcPts val="1200"/>
              </a:spcBef>
              <a:buChar char="&gt;"/>
              <a:tabLst>
                <a:tab pos="164465" algn="l"/>
              </a:tabLst>
            </a:pPr>
            <a:r>
              <a:rPr sz="1500" spc="-5" dirty="0">
                <a:latin typeface="Times New Roman"/>
                <a:cs typeface="Times New Roman"/>
              </a:rPr>
              <a:t>Th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 encrypte</a:t>
            </a:r>
            <a:r>
              <a:rPr sz="1500" dirty="0">
                <a:latin typeface="Times New Roman"/>
                <a:cs typeface="Times New Roman"/>
              </a:rPr>
              <a:t>d</a:t>
            </a:r>
            <a:r>
              <a:rPr sz="1500" spc="-5" dirty="0">
                <a:latin typeface="Times New Roman"/>
                <a:cs typeface="Times New Roman"/>
              </a:rPr>
              <a:t> tex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 i</a:t>
            </a:r>
            <a:r>
              <a:rPr sz="1500" dirty="0">
                <a:latin typeface="Times New Roman"/>
                <a:cs typeface="Times New Roman"/>
              </a:rPr>
              <a:t>s</a:t>
            </a:r>
            <a:r>
              <a:rPr sz="1500" spc="-5" dirty="0">
                <a:latin typeface="Times New Roman"/>
                <a:cs typeface="Times New Roman"/>
              </a:rPr>
              <a:t> the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divided </a:t>
            </a:r>
            <a:r>
              <a:rPr sz="1500" spc="-5" dirty="0">
                <a:latin typeface="Times New Roman"/>
                <a:cs typeface="Times New Roman"/>
              </a:rPr>
              <a:t>int</a:t>
            </a:r>
            <a:r>
              <a:rPr sz="1500" dirty="0">
                <a:latin typeface="Times New Roman"/>
                <a:cs typeface="Times New Roman"/>
              </a:rPr>
              <a:t>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‘n’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part of n x 1 vectors.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 sam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hash </a:t>
            </a:r>
            <a:r>
              <a:rPr sz="1500" spc="-5" dirty="0">
                <a:latin typeface="Times New Roman"/>
                <a:cs typeface="Times New Roman"/>
              </a:rPr>
              <a:t>tabl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 i</a:t>
            </a:r>
            <a:r>
              <a:rPr sz="1500" dirty="0">
                <a:latin typeface="Times New Roman"/>
                <a:cs typeface="Times New Roman"/>
              </a:rPr>
              <a:t>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used for </a:t>
            </a:r>
            <a:r>
              <a:rPr sz="1500" spc="-5" dirty="0">
                <a:latin typeface="Times New Roman"/>
                <a:cs typeface="Times New Roman"/>
              </a:rPr>
              <a:t>this  </a:t>
            </a:r>
            <a:r>
              <a:rPr sz="1500" dirty="0">
                <a:latin typeface="Times New Roman"/>
                <a:cs typeface="Times New Roman"/>
              </a:rPr>
              <a:t>process.</a:t>
            </a:r>
            <a:endParaRPr sz="1500">
              <a:latin typeface="Times New Roman"/>
              <a:cs typeface="Times New Roman"/>
            </a:endParaRPr>
          </a:p>
          <a:p>
            <a:pPr marL="156845" indent="-144780">
              <a:lnSpc>
                <a:spcPct val="100000"/>
              </a:lnSpc>
              <a:spcBef>
                <a:spcPts val="1065"/>
              </a:spcBef>
              <a:buChar char="&gt;"/>
              <a:tabLst>
                <a:tab pos="157480" algn="l"/>
              </a:tabLst>
            </a:pPr>
            <a:r>
              <a:rPr sz="1500" spc="-5" dirty="0">
                <a:latin typeface="Times New Roman"/>
                <a:cs typeface="Times New Roman"/>
              </a:rPr>
              <a:t>After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inverse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key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matrix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found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(K-1).</a:t>
            </a:r>
            <a:endParaRPr sz="1500">
              <a:latin typeface="Times New Roman"/>
              <a:cs typeface="Times New Roman"/>
            </a:endParaRPr>
          </a:p>
          <a:p>
            <a:pPr marL="163830" indent="-151765">
              <a:lnSpc>
                <a:spcPct val="100000"/>
              </a:lnSpc>
              <a:spcBef>
                <a:spcPts val="1110"/>
              </a:spcBef>
              <a:buChar char="&gt;"/>
              <a:tabLst>
                <a:tab pos="164465" algn="l"/>
              </a:tabLst>
            </a:pPr>
            <a:r>
              <a:rPr sz="1500" spc="-5" dirty="0">
                <a:latin typeface="Times New Roman"/>
                <a:cs typeface="Times New Roman"/>
              </a:rPr>
              <a:t>Then,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-5" dirty="0">
                <a:latin typeface="Times New Roman"/>
                <a:cs typeface="Times New Roman"/>
              </a:rPr>
              <a:t> congruence modulo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method 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inverse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key,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original vectors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the matrix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 </a:t>
            </a:r>
            <a:r>
              <a:rPr sz="1500" dirty="0">
                <a:latin typeface="Times New Roman"/>
                <a:cs typeface="Times New Roman"/>
              </a:rPr>
              <a:t>found.</a:t>
            </a:r>
            <a:endParaRPr sz="1500">
              <a:latin typeface="Times New Roman"/>
              <a:cs typeface="Times New Roman"/>
            </a:endParaRPr>
          </a:p>
          <a:p>
            <a:pPr marL="669925" algn="ctr">
              <a:lnSpc>
                <a:spcPts val="1764"/>
              </a:lnSpc>
              <a:spcBef>
                <a:spcPts val="1125"/>
              </a:spcBef>
            </a:pPr>
            <a:r>
              <a:rPr sz="1500" b="1" spc="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b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: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V2</a:t>
            </a:r>
            <a:r>
              <a:rPr sz="1500" spc="5" dirty="0">
                <a:latin typeface="Times New Roman"/>
                <a:cs typeface="Times New Roman"/>
              </a:rPr>
              <a:t>→</a:t>
            </a:r>
            <a:r>
              <a:rPr sz="1500" b="1" spc="5" dirty="0">
                <a:latin typeface="Times New Roman"/>
                <a:cs typeface="Times New Roman"/>
              </a:rPr>
              <a:t>V1</a:t>
            </a:r>
            <a:endParaRPr sz="1500">
              <a:latin typeface="Times New Roman"/>
              <a:cs typeface="Times New Roman"/>
            </a:endParaRPr>
          </a:p>
          <a:p>
            <a:pPr marL="669925" algn="ctr">
              <a:lnSpc>
                <a:spcPts val="1764"/>
              </a:lnSpc>
            </a:pPr>
            <a:r>
              <a:rPr sz="1500" b="1" spc="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b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≡</a:t>
            </a:r>
            <a:r>
              <a:rPr sz="1500" b="1" dirty="0">
                <a:latin typeface="Times New Roman"/>
                <a:cs typeface="Times New Roman"/>
              </a:rPr>
              <a:t>K-1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xmod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12700" marR="298450">
              <a:lnSpc>
                <a:spcPts val="1739"/>
              </a:lnSpc>
              <a:spcBef>
                <a:spcPts val="1245"/>
              </a:spcBef>
              <a:buSzPct val="86666"/>
              <a:buFont typeface="Times New Roman"/>
              <a:buChar char="&gt;"/>
              <a:tabLst>
                <a:tab pos="165735" algn="l"/>
              </a:tabLst>
            </a:pPr>
            <a:r>
              <a:rPr sz="1500" spc="-10" dirty="0">
                <a:latin typeface="Times New Roman"/>
                <a:cs typeface="Times New Roman"/>
              </a:rPr>
              <a:t>Finally,</a:t>
            </a:r>
            <a:r>
              <a:rPr sz="1500" spc="5" dirty="0">
                <a:latin typeface="Times New Roman"/>
                <a:cs typeface="Times New Roman"/>
              </a:rPr>
              <a:t> the </a:t>
            </a:r>
            <a:r>
              <a:rPr sz="1500" spc="10" dirty="0">
                <a:latin typeface="Times New Roman"/>
                <a:cs typeface="Times New Roman"/>
              </a:rPr>
              <a:t>hash </a:t>
            </a:r>
            <a:r>
              <a:rPr sz="1500" spc="5" dirty="0">
                <a:latin typeface="Times New Roman"/>
                <a:cs typeface="Times New Roman"/>
              </a:rPr>
              <a:t>table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is </a:t>
            </a:r>
            <a:r>
              <a:rPr sz="1500" spc="10" dirty="0">
                <a:latin typeface="Times New Roman"/>
                <a:cs typeface="Times New Roman"/>
              </a:rPr>
              <a:t>used once</a:t>
            </a:r>
            <a:r>
              <a:rPr sz="1500" spc="5" dirty="0">
                <a:latin typeface="Times New Roman"/>
                <a:cs typeface="Times New Roman"/>
              </a:rPr>
              <a:t> again to convert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 </a:t>
            </a:r>
            <a:r>
              <a:rPr sz="1500" spc="10" dirty="0">
                <a:latin typeface="Times New Roman"/>
                <a:cs typeface="Times New Roman"/>
              </a:rPr>
              <a:t>numbers back </a:t>
            </a:r>
            <a:r>
              <a:rPr sz="1500" spc="5" dirty="0">
                <a:latin typeface="Times New Roman"/>
                <a:cs typeface="Times New Roman"/>
              </a:rPr>
              <a:t>to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original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text,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i.e., </a:t>
            </a:r>
            <a:r>
              <a:rPr sz="1500" spc="5" dirty="0">
                <a:latin typeface="Times New Roman"/>
                <a:cs typeface="Times New Roman"/>
              </a:rPr>
              <a:t>the 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information which was sent to the </a:t>
            </a:r>
            <a:r>
              <a:rPr sz="1500" dirty="0">
                <a:latin typeface="Times New Roman"/>
                <a:cs typeface="Times New Roman"/>
              </a:rPr>
              <a:t>receiver. </a:t>
            </a:r>
            <a:r>
              <a:rPr sz="1500" spc="5" dirty="0">
                <a:latin typeface="Times New Roman"/>
                <a:cs typeface="Times New Roman"/>
              </a:rPr>
              <a:t>This is the </a:t>
            </a:r>
            <a:r>
              <a:rPr sz="1500" dirty="0">
                <a:latin typeface="Times New Roman"/>
                <a:cs typeface="Times New Roman"/>
              </a:rPr>
              <a:t>last </a:t>
            </a:r>
            <a:r>
              <a:rPr sz="1500" spc="5" dirty="0">
                <a:latin typeface="Times New Roman"/>
                <a:cs typeface="Times New Roman"/>
              </a:rPr>
              <a:t>step involved in textual </a:t>
            </a:r>
            <a:r>
              <a:rPr sz="1500" spc="10" dirty="0">
                <a:latin typeface="Times New Roman"/>
                <a:cs typeface="Times New Roman"/>
              </a:rPr>
              <a:t>decryption </a:t>
            </a:r>
            <a:r>
              <a:rPr sz="1500" spc="5" dirty="0">
                <a:latin typeface="Times New Roman"/>
                <a:cs typeface="Times New Roman"/>
              </a:rPr>
              <a:t>and 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process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complete.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71ACD7C8-BC47-4859-9910-1CF10D7C280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46254" y="262918"/>
            <a:ext cx="529590" cy="73469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99" y="292850"/>
            <a:ext cx="8521065" cy="647613"/>
          </a:xfrm>
          <a:prstGeom prst="rect">
            <a:avLst/>
          </a:prstGeom>
          <a:solidFill>
            <a:srgbClr val="F6CD4C"/>
          </a:solidFill>
          <a:ln w="952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lang="en-US" sz="3750" dirty="0">
                <a:latin typeface="+mj-lt"/>
              </a:rPr>
              <a:t>TEXT-CRYPTOGRAPHY  EXAMPLE</a:t>
            </a:r>
            <a:endParaRPr sz="37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spc="-5" dirty="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sz="1400" spc="-5" dirty="0"/>
              <a:t>Consider</a:t>
            </a:r>
            <a:r>
              <a:rPr sz="1400" spc="-15" dirty="0"/>
              <a:t> </a:t>
            </a:r>
            <a:r>
              <a:rPr sz="1400" spc="-5" dirty="0"/>
              <a:t>the</a:t>
            </a:r>
            <a:r>
              <a:rPr sz="1400" spc="-10" dirty="0"/>
              <a:t> </a:t>
            </a:r>
            <a:r>
              <a:rPr sz="1400" spc="-5" dirty="0"/>
              <a:t>text</a:t>
            </a:r>
            <a:r>
              <a:rPr sz="1400" spc="95" dirty="0"/>
              <a:t> </a:t>
            </a:r>
            <a:r>
              <a:rPr sz="1700" dirty="0"/>
              <a:t>“</a:t>
            </a:r>
            <a:r>
              <a:rPr sz="1700" spc="-10" dirty="0"/>
              <a:t> </a:t>
            </a:r>
            <a:r>
              <a:rPr sz="1700" b="1" spc="-5" dirty="0">
                <a:latin typeface="Times New Roman"/>
                <a:cs typeface="Times New Roman"/>
              </a:rPr>
              <a:t>CONFIDENT”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pc="-5" dirty="0"/>
              <a:t>which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dirty="0"/>
              <a:t>be</a:t>
            </a:r>
            <a:r>
              <a:rPr spc="-5" dirty="0"/>
              <a:t> encrypted.</a:t>
            </a:r>
            <a:endParaRPr sz="1700" dirty="0">
              <a:latin typeface="Times New Roman"/>
              <a:cs typeface="Times New Roman"/>
            </a:endParaRPr>
          </a:p>
          <a:p>
            <a:pPr marL="12700" marR="5080">
              <a:lnSpc>
                <a:spcPct val="80700"/>
              </a:lnSpc>
              <a:spcBef>
                <a:spcPts val="1625"/>
              </a:spcBef>
            </a:pPr>
            <a:r>
              <a:rPr sz="1800" spc="-5" dirty="0">
                <a:latin typeface="Courier New"/>
                <a:cs typeface="Courier New"/>
              </a:rPr>
              <a:t>&gt;</a:t>
            </a:r>
            <a:r>
              <a:rPr sz="1400" spc="-5" dirty="0"/>
              <a:t>First, we </a:t>
            </a:r>
            <a:r>
              <a:rPr sz="1400" dirty="0"/>
              <a:t>need </a:t>
            </a:r>
            <a:r>
              <a:rPr sz="1400" spc="-5" dirty="0"/>
              <a:t>to create </a:t>
            </a:r>
            <a:r>
              <a:rPr sz="1400" dirty="0"/>
              <a:t>a hash </a:t>
            </a:r>
            <a:r>
              <a:rPr sz="1400" spc="-5" dirty="0"/>
              <a:t>table </a:t>
            </a:r>
            <a:r>
              <a:rPr sz="1400" dirty="0"/>
              <a:t>- a hash </a:t>
            </a:r>
            <a:r>
              <a:rPr sz="1400" spc="-5" dirty="0"/>
              <a:t>table consists </a:t>
            </a:r>
            <a:r>
              <a:rPr sz="1400" dirty="0"/>
              <a:t>of 26 uppercase </a:t>
            </a:r>
            <a:r>
              <a:rPr sz="1400" spc="-5" dirty="0"/>
              <a:t>alphabets with </a:t>
            </a:r>
            <a:r>
              <a:rPr sz="1400" dirty="0"/>
              <a:t>underscore </a:t>
            </a:r>
            <a:r>
              <a:rPr sz="1400" spc="-5" dirty="0"/>
              <a:t>as indicator </a:t>
            </a:r>
            <a:r>
              <a:rPr sz="1400" spc="-335" dirty="0"/>
              <a:t> </a:t>
            </a:r>
            <a:r>
              <a:rPr sz="1400" dirty="0"/>
              <a:t>of</a:t>
            </a:r>
            <a:r>
              <a:rPr sz="1400" spc="-5" dirty="0"/>
              <a:t> space. Hence we will </a:t>
            </a:r>
            <a:r>
              <a:rPr sz="1400" dirty="0"/>
              <a:t>have </a:t>
            </a:r>
            <a:r>
              <a:rPr sz="1400" spc="-5" dirty="0"/>
              <a:t>matric modulo </a:t>
            </a:r>
            <a:r>
              <a:rPr sz="1400" dirty="0"/>
              <a:t>=</a:t>
            </a:r>
            <a:r>
              <a:rPr sz="1400" spc="-10" dirty="0"/>
              <a:t> </a:t>
            </a:r>
            <a:r>
              <a:rPr sz="1400" dirty="0"/>
              <a:t>27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946145"/>
            <a:ext cx="3663950" cy="4095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34"/>
              </a:spcBef>
              <a:buChar char="&gt;"/>
              <a:tabLst>
                <a:tab pos="157480" algn="l"/>
              </a:tabLst>
            </a:pPr>
            <a:r>
              <a:rPr sz="1400" spc="-5" dirty="0">
                <a:latin typeface="Times New Roman"/>
                <a:cs typeface="Times New Roman"/>
              </a:rPr>
              <a:t>Now we </a:t>
            </a:r>
            <a:r>
              <a:rPr sz="1400" dirty="0">
                <a:latin typeface="Times New Roman"/>
                <a:cs typeface="Times New Roman"/>
              </a:rPr>
              <a:t>divide </a:t>
            </a:r>
            <a:r>
              <a:rPr sz="1400" spc="-5" dirty="0">
                <a:latin typeface="Times New Roman"/>
                <a:cs typeface="Times New Roman"/>
              </a:rPr>
              <a:t>“confident” into multiple </a:t>
            </a:r>
            <a:r>
              <a:rPr sz="1400" dirty="0">
                <a:latin typeface="Times New Roman"/>
                <a:cs typeface="Times New Roman"/>
              </a:rPr>
              <a:t>parts 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length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encode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 into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vectors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3x1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9925" y="3946145"/>
            <a:ext cx="391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fixed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555" y="2411021"/>
            <a:ext cx="5237762" cy="12779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7559" y="3775424"/>
            <a:ext cx="4422390" cy="800999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C6D8CEF7-7625-470F-BB2D-19EE92E941D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40005" y="249308"/>
            <a:ext cx="529590" cy="734695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1223</Words>
  <Application>Microsoft Office PowerPoint</Application>
  <PresentationFormat>On-screen Show (16:9)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Courier New</vt:lpstr>
      <vt:lpstr>Georgia</vt:lpstr>
      <vt:lpstr>Lucida Sans Unicode</vt:lpstr>
      <vt:lpstr>Microsoft Sans Serif</vt:lpstr>
      <vt:lpstr>Roboto</vt:lpstr>
      <vt:lpstr>Times New Roman</vt:lpstr>
      <vt:lpstr>Trebuchet MS</vt:lpstr>
      <vt:lpstr>Office Theme</vt:lpstr>
      <vt:lpstr>CRYPTOGRAPHY USING MATRIX OPERATION</vt:lpstr>
      <vt:lpstr>QUESTION WE WANT TO ADDRESS</vt:lpstr>
      <vt:lpstr>WHAT IS ENCRYPTION</vt:lpstr>
      <vt:lpstr>ENCRYPTION AND DECRYPTION</vt:lpstr>
      <vt:lpstr>ABOUT THE KEYS</vt:lpstr>
      <vt:lpstr>TEXT-CRYPTOGRAPHY (ENC)</vt:lpstr>
      <vt:lpstr>TEXT-CRYPTOGRAPHY (ENC)</vt:lpstr>
      <vt:lpstr>TEXT-CRYPTOGRAPHY (DEC)</vt:lpstr>
      <vt:lpstr>TEXT-CRYPTOGRAPHY  EXAMPLE</vt:lpstr>
      <vt:lpstr>A key matrix is made that is chosen after the approval of both sender and receiver</vt:lpstr>
      <vt:lpstr>&gt;By using hash table,</vt:lpstr>
      <vt:lpstr>IMAGE-ENCRYPTION</vt:lpstr>
      <vt:lpstr>IMAGE-DECRYPTION</vt:lpstr>
      <vt:lpstr>RESULTS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USING MATRIX OPERATION</dc:title>
  <cp:lastModifiedBy>Vijay</cp:lastModifiedBy>
  <cp:revision>2</cp:revision>
  <dcterms:created xsi:type="dcterms:W3CDTF">2022-04-27T05:44:21Z</dcterms:created>
  <dcterms:modified xsi:type="dcterms:W3CDTF">2022-04-27T06:18:44Z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