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5DDF-F6DB-4851-4181-9507AC8ED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B460F-A7D6-470A-30DC-1969161D0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E5A904-D435-6D9F-C7BA-5C692DD4C831}"/>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5" name="Footer Placeholder 4">
            <a:extLst>
              <a:ext uri="{FF2B5EF4-FFF2-40B4-BE49-F238E27FC236}">
                <a16:creationId xmlns:a16="http://schemas.microsoft.com/office/drawing/2014/main" id="{DDA41502-6C58-3AE8-FC9D-619CA8010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D5034-61F8-F7B5-FCB7-DDD6F2F82765}"/>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347175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8687-ABA0-8FAA-0E6A-6A79BAA35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2D54DC-E301-6EAA-DD85-AC928A46B5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0F494-CCFB-26B0-0264-891EEE67C686}"/>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5" name="Footer Placeholder 4">
            <a:extLst>
              <a:ext uri="{FF2B5EF4-FFF2-40B4-BE49-F238E27FC236}">
                <a16:creationId xmlns:a16="http://schemas.microsoft.com/office/drawing/2014/main" id="{6A7728BC-A4D3-A870-DE75-529E865B8A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4819B-BD82-B800-77BD-CC7E0138197A}"/>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198621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01C49-B64B-90DE-BEE7-BD00F63271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FD53E0-628C-1835-1A31-42B7B68AA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83176-E443-6A99-D20C-58B19D4E63FE}"/>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5" name="Footer Placeholder 4">
            <a:extLst>
              <a:ext uri="{FF2B5EF4-FFF2-40B4-BE49-F238E27FC236}">
                <a16:creationId xmlns:a16="http://schemas.microsoft.com/office/drawing/2014/main" id="{3605C25F-D64A-7A0A-B918-40B854CAA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0E57E-4D40-101A-5392-209CBA71DD97}"/>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162482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BDA7-82CE-F1AA-73A2-E8566896AA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E1CB89-75B6-6A30-B76A-9D6ABD762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E4BDB-5973-7937-6B79-229C95B00C93}"/>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5" name="Footer Placeholder 4">
            <a:extLst>
              <a:ext uri="{FF2B5EF4-FFF2-40B4-BE49-F238E27FC236}">
                <a16:creationId xmlns:a16="http://schemas.microsoft.com/office/drawing/2014/main" id="{B7938031-542D-7AC6-8E71-AE13C6E34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B30B9-B4F1-B341-26D5-B77070164842}"/>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113199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1D08-06E4-C7D2-8E48-A32CAB7F3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E7D6F1-EA87-E510-CEFF-4CFED575AA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FC49B0-7BE8-F7E1-B5DC-6033272549DB}"/>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5" name="Footer Placeholder 4">
            <a:extLst>
              <a:ext uri="{FF2B5EF4-FFF2-40B4-BE49-F238E27FC236}">
                <a16:creationId xmlns:a16="http://schemas.microsoft.com/office/drawing/2014/main" id="{CBAC688A-2ADE-92E9-7644-02CD6E89C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B41CE-FABB-F637-3B53-2A5B9E284C4A}"/>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289721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A1A8-F11B-22CA-2D08-DE4D294508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9F07A-CEA0-8748-C25D-3007A6725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219F63-E248-C9D4-6330-C68B1CA25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7BD762-A80D-8E5C-BDB0-3449D2EF9583}"/>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6" name="Footer Placeholder 5">
            <a:extLst>
              <a:ext uri="{FF2B5EF4-FFF2-40B4-BE49-F238E27FC236}">
                <a16:creationId xmlns:a16="http://schemas.microsoft.com/office/drawing/2014/main" id="{8EA51086-F14C-A3A4-F980-2FA109F436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86CE5-6EB8-CFC7-93AE-733BF4656DD6}"/>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47252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BDA2-9C10-0400-13E5-3F522678A3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B8FA2-1772-5D68-B462-2EACC0CA1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7194C-4976-1983-5453-0AF0DCA39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EC7EFE-E387-0723-64C8-FC6AE1782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D560F-D49A-A41C-0D11-C1B01B9719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8B8B9-ADE3-7303-DDD7-27241EC864A7}"/>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8" name="Footer Placeholder 7">
            <a:extLst>
              <a:ext uri="{FF2B5EF4-FFF2-40B4-BE49-F238E27FC236}">
                <a16:creationId xmlns:a16="http://schemas.microsoft.com/office/drawing/2014/main" id="{6ECC1DC6-2B0F-2A24-6189-8BB7D5ABBE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BBD46F-76ED-8D18-4C02-DC0653DF3652}"/>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15828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AA9E-0A5F-F72A-21ED-BA5FED5260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AC0C40-062A-ED0D-2048-25412DFDC9EB}"/>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4" name="Footer Placeholder 3">
            <a:extLst>
              <a:ext uri="{FF2B5EF4-FFF2-40B4-BE49-F238E27FC236}">
                <a16:creationId xmlns:a16="http://schemas.microsoft.com/office/drawing/2014/main" id="{0FEAD5F8-7DB8-25FA-2AC0-EF40290E2C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44A649-8997-0220-2E9B-7DB675523D51}"/>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333888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4017B7-588F-1750-EAFD-683C4CA448D9}"/>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3" name="Footer Placeholder 2">
            <a:extLst>
              <a:ext uri="{FF2B5EF4-FFF2-40B4-BE49-F238E27FC236}">
                <a16:creationId xmlns:a16="http://schemas.microsoft.com/office/drawing/2014/main" id="{236AC885-036B-C9F4-A143-C3419CE0FD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333276-D9F5-492D-0B5C-9D94208CDF86}"/>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186198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C63A-0B17-49FD-14EB-1FA2DB4BE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78A12D-90D1-0865-B0D3-990CB34C8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9B3540-F659-3AF3-68F9-C65C7C526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E3F85-62C8-23DA-F46D-22A24687A1EF}"/>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6" name="Footer Placeholder 5">
            <a:extLst>
              <a:ext uri="{FF2B5EF4-FFF2-40B4-BE49-F238E27FC236}">
                <a16:creationId xmlns:a16="http://schemas.microsoft.com/office/drawing/2014/main" id="{0ED56D71-3796-5EA7-D0BD-A2515652D0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86CD3-57B9-C077-6A0D-669BF2816F70}"/>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361373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5DFC-F91F-9B3B-C120-AEA2CB8D6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5D87A-9EEC-D943-FC77-04A7BE0FD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83C03-A5EF-86AF-9248-61DD10577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047A4-6E06-2EEF-2950-9313ACEA3113}"/>
              </a:ext>
            </a:extLst>
          </p:cNvPr>
          <p:cNvSpPr>
            <a:spLocks noGrp="1"/>
          </p:cNvSpPr>
          <p:nvPr>
            <p:ph type="dt" sz="half" idx="10"/>
          </p:nvPr>
        </p:nvSpPr>
        <p:spPr/>
        <p:txBody>
          <a:bodyPr/>
          <a:lstStyle/>
          <a:p>
            <a:fld id="{05DF21BF-1788-4995-BC3D-9C46F4B5E4D1}" type="datetimeFigureOut">
              <a:rPr lang="en-IN" smtClean="0"/>
              <a:t>02-04-2023</a:t>
            </a:fld>
            <a:endParaRPr lang="en-IN"/>
          </a:p>
        </p:txBody>
      </p:sp>
      <p:sp>
        <p:nvSpPr>
          <p:cNvPr id="6" name="Footer Placeholder 5">
            <a:extLst>
              <a:ext uri="{FF2B5EF4-FFF2-40B4-BE49-F238E27FC236}">
                <a16:creationId xmlns:a16="http://schemas.microsoft.com/office/drawing/2014/main" id="{37F781CB-D1BB-916F-BB2A-C9199CBDAF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50B56-67F1-F944-0224-5E7152563C87}"/>
              </a:ext>
            </a:extLst>
          </p:cNvPr>
          <p:cNvSpPr>
            <a:spLocks noGrp="1"/>
          </p:cNvSpPr>
          <p:nvPr>
            <p:ph type="sldNum" sz="quarter" idx="12"/>
          </p:nvPr>
        </p:nvSpPr>
        <p:spPr/>
        <p:txBody>
          <a:bodyPr/>
          <a:lstStyle/>
          <a:p>
            <a:fld id="{617EC6ED-DC92-4DBE-8127-070E96FEA8AB}" type="slidenum">
              <a:rPr lang="en-IN" smtClean="0"/>
              <a:t>‹#›</a:t>
            </a:fld>
            <a:endParaRPr lang="en-IN"/>
          </a:p>
        </p:txBody>
      </p:sp>
    </p:spTree>
    <p:extLst>
      <p:ext uri="{BB962C8B-B14F-4D97-AF65-F5344CB8AC3E}">
        <p14:creationId xmlns:p14="http://schemas.microsoft.com/office/powerpoint/2010/main" val="34382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EF0DF1-F93F-271F-854A-75BB840E1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CA04B8-8936-72EA-277E-F154ADC09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69A0F-4BBB-E0D5-EE55-0771AAEDC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F21BF-1788-4995-BC3D-9C46F4B5E4D1}" type="datetimeFigureOut">
              <a:rPr lang="en-IN" smtClean="0"/>
              <a:t>02-04-2023</a:t>
            </a:fld>
            <a:endParaRPr lang="en-IN"/>
          </a:p>
        </p:txBody>
      </p:sp>
      <p:sp>
        <p:nvSpPr>
          <p:cNvPr id="5" name="Footer Placeholder 4">
            <a:extLst>
              <a:ext uri="{FF2B5EF4-FFF2-40B4-BE49-F238E27FC236}">
                <a16:creationId xmlns:a16="http://schemas.microsoft.com/office/drawing/2014/main" id="{D87EAA16-3B50-0582-E411-4F7A8E7B3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F6E0E9-47B4-2259-9EF3-49506BBD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EC6ED-DC92-4DBE-8127-070E96FEA8AB}" type="slidenum">
              <a:rPr lang="en-IN" smtClean="0"/>
              <a:t>‹#›</a:t>
            </a:fld>
            <a:endParaRPr lang="en-IN"/>
          </a:p>
        </p:txBody>
      </p:sp>
    </p:spTree>
    <p:extLst>
      <p:ext uri="{BB962C8B-B14F-4D97-AF65-F5344CB8AC3E}">
        <p14:creationId xmlns:p14="http://schemas.microsoft.com/office/powerpoint/2010/main" val="304623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t4tutorials.com/blood-bank-project-ppt-presentation-download/" TargetMode="External"/><Relationship Id="rId2" Type="http://schemas.openxmlformats.org/officeDocument/2006/relationships/hyperlink" Target="https://t4tutorials.com/use-cases-description-of-blood-bank-project/" TargetMode="External"/><Relationship Id="rId1" Type="http://schemas.openxmlformats.org/officeDocument/2006/relationships/slideLayout" Target="../slideLayouts/slideLayout7.xml"/><Relationship Id="rId5" Type="http://schemas.openxmlformats.org/officeDocument/2006/relationships/hyperlink" Target="https://t4tutorials.com/final-year-project-ideas-bscs-bsit-mcs-bsse/" TargetMode="External"/><Relationship Id="rId4" Type="http://schemas.openxmlformats.org/officeDocument/2006/relationships/hyperlink" Target="http://projectsinventory.com/source-code-of-blood-bank-management-system-in-php-mysqli/"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16892B-015C-7D52-7CDE-E86BB4A3DA3B}"/>
              </a:ext>
            </a:extLst>
          </p:cNvPr>
          <p:cNvPicPr>
            <a:picLocks noChangeAspect="1"/>
          </p:cNvPicPr>
          <p:nvPr/>
        </p:nvPicPr>
        <p:blipFill rotWithShape="1">
          <a:blip r:embed="rId2">
            <a:extLst>
              <a:ext uri="{28A0092B-C50C-407E-A947-70E740481C1C}">
                <a14:useLocalDpi xmlns:a14="http://schemas.microsoft.com/office/drawing/2010/main" val="0"/>
              </a:ext>
            </a:extLst>
          </a:blip>
          <a:srcRect b="3423"/>
          <a:stretch/>
        </p:blipFill>
        <p:spPr>
          <a:xfrm>
            <a:off x="0" y="198701"/>
            <a:ext cx="12192000" cy="6239421"/>
          </a:xfrm>
          <a:prstGeom prst="rect">
            <a:avLst/>
          </a:prstGeom>
        </p:spPr>
      </p:pic>
    </p:spTree>
    <p:extLst>
      <p:ext uri="{BB962C8B-B14F-4D97-AF65-F5344CB8AC3E}">
        <p14:creationId xmlns:p14="http://schemas.microsoft.com/office/powerpoint/2010/main" val="333813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A062-F2E9-21C6-AA58-C955635848A1}"/>
              </a:ext>
            </a:extLst>
          </p:cNvPr>
          <p:cNvSpPr>
            <a:spLocks noGrp="1"/>
          </p:cNvSpPr>
          <p:nvPr>
            <p:ph type="ctrTitle"/>
          </p:nvPr>
        </p:nvSpPr>
        <p:spPr>
          <a:xfrm>
            <a:off x="139960" y="93307"/>
            <a:ext cx="5682342" cy="6083558"/>
          </a:xfrm>
        </p:spPr>
        <p:txBody>
          <a:bodyPr>
            <a:normAutofit fontScale="90000"/>
          </a:bodyPr>
          <a:lstStyle/>
          <a:p>
            <a:pPr marL="571500" indent="-571500" algn="l">
              <a:lnSpc>
                <a:spcPct val="100000"/>
              </a:lnSpc>
              <a:buFont typeface="Wingdings" panose="05000000000000000000" pitchFamily="2" charset="2"/>
              <a:buChar char="Ø"/>
            </a:pPr>
            <a:r>
              <a:rPr lang="en-US" sz="4000" b="1" i="0" dirty="0">
                <a:solidFill>
                  <a:srgbClr val="FF0000"/>
                </a:solidFill>
                <a:effectLst/>
                <a:latin typeface="verdana" panose="020B0604030504040204" pitchFamily="34" charset="0"/>
              </a:rPr>
              <a:t>Outline</a:t>
            </a:r>
            <a:br>
              <a:rPr lang="en-US" sz="40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Introduction</a:t>
            </a:r>
            <a:br>
              <a:rPr lang="en-US" sz="36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Problem Statement</a:t>
            </a:r>
            <a:br>
              <a:rPr lang="en-US" sz="36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Aims and Objectives</a:t>
            </a:r>
            <a:br>
              <a:rPr lang="en-US" sz="36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Methodology of Research</a:t>
            </a:r>
            <a:br>
              <a:rPr lang="en-US" sz="36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Result Expected</a:t>
            </a:r>
            <a:br>
              <a:rPr lang="en-US" sz="36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Utilization of Research</a:t>
            </a:r>
            <a:br>
              <a:rPr lang="en-US" sz="36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Work Progress</a:t>
            </a:r>
            <a:br>
              <a:rPr lang="en-US" sz="3600" b="0" i="0" dirty="0">
                <a:solidFill>
                  <a:srgbClr val="585858"/>
                </a:solidFill>
                <a:effectLst/>
                <a:latin typeface="verdana" panose="020B0604030504040204" pitchFamily="34" charset="0"/>
              </a:rPr>
            </a:br>
            <a:r>
              <a:rPr lang="en-US" sz="3600" b="0" i="0" dirty="0">
                <a:solidFill>
                  <a:srgbClr val="585858"/>
                </a:solidFill>
                <a:effectLst/>
                <a:latin typeface="verdana" panose="020B0604030504040204" pitchFamily="34" charset="0"/>
              </a:rPr>
              <a:t>References</a:t>
            </a:r>
            <a:br>
              <a:rPr lang="en-US" sz="3600" b="0" i="0" dirty="0">
                <a:solidFill>
                  <a:srgbClr val="585858"/>
                </a:solidFill>
                <a:effectLst/>
                <a:latin typeface="verdana" panose="020B0604030504040204" pitchFamily="34" charset="0"/>
              </a:rPr>
            </a:br>
            <a:br>
              <a:rPr lang="en-US" sz="3200" b="0" i="0" dirty="0">
                <a:solidFill>
                  <a:srgbClr val="585858"/>
                </a:solidFill>
                <a:effectLst/>
                <a:latin typeface="verdana" panose="020B0604030504040204" pitchFamily="34" charset="0"/>
              </a:rPr>
            </a:br>
            <a:endParaRPr lang="en-IN" sz="3200" dirty="0"/>
          </a:p>
        </p:txBody>
      </p:sp>
    </p:spTree>
    <p:extLst>
      <p:ext uri="{BB962C8B-B14F-4D97-AF65-F5344CB8AC3E}">
        <p14:creationId xmlns:p14="http://schemas.microsoft.com/office/powerpoint/2010/main" val="84703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AD4F8-6990-5FD3-BA27-7F23D30861A1}"/>
              </a:ext>
            </a:extLst>
          </p:cNvPr>
          <p:cNvSpPr txBox="1"/>
          <p:nvPr/>
        </p:nvSpPr>
        <p:spPr>
          <a:xfrm>
            <a:off x="307912" y="65315"/>
            <a:ext cx="4096137" cy="646331"/>
          </a:xfrm>
          <a:prstGeom prst="rect">
            <a:avLst/>
          </a:prstGeom>
          <a:noFill/>
        </p:spPr>
        <p:txBody>
          <a:bodyPr wrap="square" rtlCol="0">
            <a:spAutoFit/>
          </a:bodyPr>
          <a:lstStyle/>
          <a:p>
            <a:pPr marL="571500" indent="-571500">
              <a:buFont typeface="Wingdings" panose="05000000000000000000" pitchFamily="2" charset="2"/>
              <a:buChar char="Ø"/>
            </a:pPr>
            <a:r>
              <a:rPr lang="en-IN" sz="3600" b="1" dirty="0">
                <a:solidFill>
                  <a:srgbClr val="FF0000"/>
                </a:solidFill>
                <a:effectLst/>
                <a:latin typeface="verdana" panose="020B0604030504040204" pitchFamily="34" charset="0"/>
              </a:rPr>
              <a:t>Introduction</a:t>
            </a:r>
            <a:endParaRPr lang="en-IN" sz="3600" dirty="0">
              <a:solidFill>
                <a:srgbClr val="FF0000"/>
              </a:solidFill>
            </a:endParaRPr>
          </a:p>
        </p:txBody>
      </p:sp>
      <p:sp>
        <p:nvSpPr>
          <p:cNvPr id="4" name="Rectangle 1">
            <a:extLst>
              <a:ext uri="{FF2B5EF4-FFF2-40B4-BE49-F238E27FC236}">
                <a16:creationId xmlns:a16="http://schemas.microsoft.com/office/drawing/2014/main" id="{164A0231-4C60-5904-1E4B-05AF2CE97A90}"/>
              </a:ext>
            </a:extLst>
          </p:cNvPr>
          <p:cNvSpPr>
            <a:spLocks noChangeArrowheads="1"/>
          </p:cNvSpPr>
          <p:nvPr/>
        </p:nvSpPr>
        <p:spPr bwMode="auto">
          <a:xfrm>
            <a:off x="195943" y="922520"/>
            <a:ext cx="11812555"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585858"/>
                </a:solidFill>
                <a:effectLst/>
                <a:latin typeface="Verdana" panose="020B0604030504040204" pitchFamily="34" charset="0"/>
              </a:rPr>
              <a:t>The main aim of this project is to save the lives of people by providing blood.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585858"/>
                </a:solidFill>
                <a:effectLst/>
                <a:latin typeface="Verdana" panose="020B0604030504040204" pitchFamily="34" charset="0"/>
              </a:rPr>
              <a:t>Our project Online Blood Bank system using Android is developed so that users can view the information of nearby hospitals, blood banks, and volunteer donors.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585858"/>
                </a:solidFill>
                <a:effectLst/>
                <a:latin typeface="Verdana" panose="020B0604030504040204" pitchFamily="34" charset="0"/>
              </a:rPr>
              <a:t>This project is developed by four perspectives i.e. hospital, blood bank, volunteer donors and patient.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585858"/>
                </a:solidFill>
                <a:effectLst/>
                <a:latin typeface="Verdana" panose="020B0604030504040204" pitchFamily="34" charset="0"/>
              </a:rPr>
              <a:t>This application we are developing helps to select the nearby hospitals, blood banks, donors online instantly by tracing its location using GPS.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585858"/>
                </a:solidFill>
                <a:effectLst/>
                <a:latin typeface="Verdana" panose="020B0604030504040204" pitchFamily="34" charset="0"/>
              </a:rPr>
              <a:t>This application reduces the time to a greater extent that is searching for the required blood through blood banks and hospitals.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585858"/>
                </a:solidFill>
                <a:effectLst/>
                <a:latin typeface="Verdana" panose="020B0604030504040204" pitchFamily="34" charset="0"/>
              </a:rPr>
              <a:t>Thus this application provides the required information in less time and also helps in quicker decision making.</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507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C1CEE-09C3-B8E0-D48A-1015D58B56BB}"/>
              </a:ext>
            </a:extLst>
          </p:cNvPr>
          <p:cNvSpPr txBox="1"/>
          <p:nvPr/>
        </p:nvSpPr>
        <p:spPr>
          <a:xfrm>
            <a:off x="83976" y="111100"/>
            <a:ext cx="6055566" cy="1754326"/>
          </a:xfrm>
          <a:prstGeom prst="rect">
            <a:avLst/>
          </a:prstGeom>
          <a:noFill/>
        </p:spPr>
        <p:txBody>
          <a:bodyPr wrap="square" rtlCol="0">
            <a:spAutoFit/>
          </a:bodyPr>
          <a:lstStyle/>
          <a:p>
            <a:pPr marL="571500" indent="-571500" algn="l">
              <a:buFont typeface="Wingdings" panose="05000000000000000000" pitchFamily="2" charset="2"/>
              <a:buChar char="Ø"/>
            </a:pPr>
            <a:r>
              <a:rPr lang="en-IN" sz="3600" b="1" i="0" dirty="0">
                <a:solidFill>
                  <a:srgbClr val="FF0000"/>
                </a:solidFill>
                <a:effectLst/>
                <a:latin typeface="verdana" panose="020B0604030504040204" pitchFamily="34" charset="0"/>
              </a:rPr>
              <a:t>Problem Statement</a:t>
            </a:r>
            <a:endParaRPr lang="en-IN" sz="3600" b="0" i="0" dirty="0">
              <a:solidFill>
                <a:srgbClr val="FF0000"/>
              </a:solidFill>
              <a:effectLst/>
              <a:latin typeface="verdana" panose="020B0604030504040204" pitchFamily="34" charset="0"/>
            </a:endParaRPr>
          </a:p>
          <a:p>
            <a:br>
              <a:rPr lang="en-IN" sz="3600" dirty="0">
                <a:solidFill>
                  <a:srgbClr val="FF0000"/>
                </a:solidFill>
              </a:rPr>
            </a:br>
            <a:endParaRPr lang="en-IN" sz="3600" dirty="0">
              <a:solidFill>
                <a:srgbClr val="FF0000"/>
              </a:solidFill>
            </a:endParaRPr>
          </a:p>
        </p:txBody>
      </p:sp>
      <p:sp>
        <p:nvSpPr>
          <p:cNvPr id="3" name="TextBox 2">
            <a:extLst>
              <a:ext uri="{FF2B5EF4-FFF2-40B4-BE49-F238E27FC236}">
                <a16:creationId xmlns:a16="http://schemas.microsoft.com/office/drawing/2014/main" id="{459043C8-4C34-68BA-79C9-F0EF5705292F}"/>
              </a:ext>
            </a:extLst>
          </p:cNvPr>
          <p:cNvSpPr txBox="1"/>
          <p:nvPr/>
        </p:nvSpPr>
        <p:spPr>
          <a:xfrm>
            <a:off x="83976" y="1222311"/>
            <a:ext cx="12108024" cy="4647426"/>
          </a:xfrm>
          <a:prstGeom prst="rect">
            <a:avLst/>
          </a:prstGeom>
          <a:noFill/>
        </p:spPr>
        <p:txBody>
          <a:bodyPr wrap="square" rtlCol="0">
            <a:spAutoFit/>
          </a:bodyPr>
          <a:lstStyle/>
          <a:p>
            <a:pPr algn="l"/>
            <a:r>
              <a:rPr lang="en-US" b="0" i="0" u="sng" dirty="0">
                <a:solidFill>
                  <a:srgbClr val="585858"/>
                </a:solidFill>
                <a:effectLst/>
                <a:latin typeface="verdana" panose="020B0604030504040204" pitchFamily="34" charset="0"/>
              </a:rPr>
              <a:t>Problem</a:t>
            </a:r>
          </a:p>
          <a:p>
            <a:pPr algn="l"/>
            <a:endParaRPr lang="en-US" b="0" i="0" dirty="0">
              <a:solidFill>
                <a:srgbClr val="585858"/>
              </a:solidFill>
              <a:effectLst/>
              <a:latin typeface="verdana" panose="020B0604030504040204" pitchFamily="34" charset="0"/>
            </a:endParaRP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The major problem in old Blood banking systems was that they don’t follow the actual needs of users.</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Traditional blood banking systems were developed by a 1 or 2 perspectives.</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Tracking the database was complicated when the details are maintained manually.</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There was a shortage and sometimes unavailability of rare blood groups due to fewer modules i.e. patient and donors.</a:t>
            </a:r>
          </a:p>
          <a:p>
            <a:pPr algn="just"/>
            <a:r>
              <a:rPr lang="en-US" sz="2000" b="0" i="0" u="sng" dirty="0">
                <a:solidFill>
                  <a:srgbClr val="585858"/>
                </a:solidFill>
                <a:effectLst/>
                <a:latin typeface="verdana" panose="020B0604030504040204" pitchFamily="34" charset="0"/>
              </a:rPr>
              <a:t>Solution</a:t>
            </a:r>
          </a:p>
          <a:p>
            <a:pPr algn="just"/>
            <a:endParaRPr lang="en-US" sz="2000" b="0" i="0" dirty="0">
              <a:solidFill>
                <a:srgbClr val="585858"/>
              </a:solidFill>
              <a:effectLst/>
              <a:latin typeface="verdana" panose="020B0604030504040204" pitchFamily="34" charset="0"/>
            </a:endParaRP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A better idea is to use the application which Mobile device is very popular with people too.</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This application is providing each entity the facility to approach nearby blood donors so that it will become much easier to search rare blood groups in the hour of need.</a:t>
            </a:r>
          </a:p>
          <a:p>
            <a:br>
              <a:rPr lang="en-US" sz="2000" dirty="0"/>
            </a:br>
            <a:endParaRPr lang="en-IN" sz="2000" dirty="0"/>
          </a:p>
        </p:txBody>
      </p:sp>
    </p:spTree>
    <p:extLst>
      <p:ext uri="{BB962C8B-B14F-4D97-AF65-F5344CB8AC3E}">
        <p14:creationId xmlns:p14="http://schemas.microsoft.com/office/powerpoint/2010/main" val="178431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61C6F-64FB-B133-4113-6A02593E5851}"/>
              </a:ext>
            </a:extLst>
          </p:cNvPr>
          <p:cNvSpPr txBox="1"/>
          <p:nvPr/>
        </p:nvSpPr>
        <p:spPr>
          <a:xfrm>
            <a:off x="205273" y="0"/>
            <a:ext cx="5523723" cy="1754326"/>
          </a:xfrm>
          <a:prstGeom prst="rect">
            <a:avLst/>
          </a:prstGeom>
          <a:noFill/>
        </p:spPr>
        <p:txBody>
          <a:bodyPr wrap="square" rtlCol="0">
            <a:spAutoFit/>
          </a:bodyPr>
          <a:lstStyle/>
          <a:p>
            <a:pPr marL="571500" indent="-571500" algn="l">
              <a:buFont typeface="Wingdings" panose="05000000000000000000" pitchFamily="2" charset="2"/>
              <a:buChar char="Ø"/>
            </a:pPr>
            <a:r>
              <a:rPr lang="en-IN" sz="3600" b="1" i="0" dirty="0">
                <a:solidFill>
                  <a:srgbClr val="FF0000"/>
                </a:solidFill>
                <a:effectLst/>
                <a:latin typeface="verdana" panose="020B0604030504040204" pitchFamily="34" charset="0"/>
              </a:rPr>
              <a:t>Aims &amp; Objectives</a:t>
            </a:r>
            <a:endParaRPr lang="en-IN" sz="3600" b="0" i="0" dirty="0">
              <a:solidFill>
                <a:srgbClr val="FF0000"/>
              </a:solidFill>
              <a:effectLst/>
              <a:latin typeface="verdana" panose="020B0604030504040204" pitchFamily="34" charset="0"/>
            </a:endParaRPr>
          </a:p>
          <a:p>
            <a:br>
              <a:rPr lang="en-IN" sz="3600" b="0" i="0" dirty="0">
                <a:solidFill>
                  <a:srgbClr val="FF0000"/>
                </a:solidFill>
                <a:effectLst/>
                <a:latin typeface="verdana" panose="020B0604030504040204" pitchFamily="34" charset="0"/>
              </a:rPr>
            </a:br>
            <a:endParaRPr lang="en-IN" sz="3600" dirty="0">
              <a:solidFill>
                <a:srgbClr val="FF0000"/>
              </a:solidFill>
            </a:endParaRPr>
          </a:p>
        </p:txBody>
      </p:sp>
      <p:sp>
        <p:nvSpPr>
          <p:cNvPr id="3" name="TextBox 2">
            <a:extLst>
              <a:ext uri="{FF2B5EF4-FFF2-40B4-BE49-F238E27FC236}">
                <a16:creationId xmlns:a16="http://schemas.microsoft.com/office/drawing/2014/main" id="{1E513C59-999F-FE74-20E5-B8BD3A0FE91B}"/>
              </a:ext>
            </a:extLst>
          </p:cNvPr>
          <p:cNvSpPr txBox="1"/>
          <p:nvPr/>
        </p:nvSpPr>
        <p:spPr>
          <a:xfrm>
            <a:off x="205273" y="1227578"/>
            <a:ext cx="12098693" cy="3785652"/>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585858"/>
                </a:solidFill>
                <a:effectLst/>
                <a:latin typeface="verdana" panose="020B0604030504040204" pitchFamily="34" charset="0"/>
              </a:rPr>
              <a:t>To bridge the gap between blood banks, hospitals, volunteer donors and needy people, through this system.</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To facilitate the search process for needy people and make it easier than before.</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To reduce the data entry process.</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To use GPS service for locating the hospitals, blood banks &amp; volunteer donors to know if the seeker is near to or not.</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Some blood types are rare so the system can find the required donors with the required blood type easily from the huge database by using the search feature in the android app.</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To provide a dynamic database that is storing donors Information and can communicate with them easily.</a:t>
            </a:r>
          </a:p>
          <a:p>
            <a:br>
              <a:rPr lang="en-US" sz="2000" dirty="0"/>
            </a:br>
            <a:endParaRPr lang="en-IN" sz="2000" dirty="0"/>
          </a:p>
        </p:txBody>
      </p:sp>
    </p:spTree>
    <p:extLst>
      <p:ext uri="{BB962C8B-B14F-4D97-AF65-F5344CB8AC3E}">
        <p14:creationId xmlns:p14="http://schemas.microsoft.com/office/powerpoint/2010/main" val="416336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AC14B-D3F7-2DAB-288D-4A433A0D6179}"/>
              </a:ext>
            </a:extLst>
          </p:cNvPr>
          <p:cNvSpPr txBox="1"/>
          <p:nvPr/>
        </p:nvSpPr>
        <p:spPr>
          <a:xfrm>
            <a:off x="111968" y="102637"/>
            <a:ext cx="7613780" cy="646331"/>
          </a:xfrm>
          <a:prstGeom prst="rect">
            <a:avLst/>
          </a:prstGeom>
          <a:noFill/>
        </p:spPr>
        <p:txBody>
          <a:bodyPr wrap="square" rtlCol="0">
            <a:spAutoFit/>
          </a:bodyPr>
          <a:lstStyle/>
          <a:p>
            <a:pPr marL="571500" indent="-571500">
              <a:buFont typeface="Wingdings" panose="05000000000000000000" pitchFamily="2" charset="2"/>
              <a:buChar char="Ø"/>
            </a:pPr>
            <a:r>
              <a:rPr lang="en-IN" sz="3600" b="1" i="0">
                <a:solidFill>
                  <a:srgbClr val="FF0000"/>
                </a:solidFill>
                <a:effectLst/>
                <a:latin typeface="verdana" panose="020B0604030504040204" pitchFamily="34" charset="0"/>
              </a:rPr>
              <a:t>Methodology of Research</a:t>
            </a:r>
            <a:endParaRPr lang="en-IN" sz="3600" dirty="0">
              <a:solidFill>
                <a:srgbClr val="FF0000"/>
              </a:solidFill>
            </a:endParaRPr>
          </a:p>
        </p:txBody>
      </p:sp>
      <p:sp>
        <p:nvSpPr>
          <p:cNvPr id="3" name="TextBox 2">
            <a:extLst>
              <a:ext uri="{FF2B5EF4-FFF2-40B4-BE49-F238E27FC236}">
                <a16:creationId xmlns:a16="http://schemas.microsoft.com/office/drawing/2014/main" id="{3AA3A33B-54C2-233C-883A-EF2AB21D7782}"/>
              </a:ext>
            </a:extLst>
          </p:cNvPr>
          <p:cNvSpPr txBox="1"/>
          <p:nvPr/>
        </p:nvSpPr>
        <p:spPr>
          <a:xfrm>
            <a:off x="111968" y="1156996"/>
            <a:ext cx="11364685" cy="1938992"/>
          </a:xfrm>
          <a:prstGeom prst="rect">
            <a:avLst/>
          </a:prstGeom>
          <a:noFill/>
        </p:spPr>
        <p:txBody>
          <a:bodyPr wrap="square" rtlCol="0">
            <a:spAutoFit/>
          </a:bodyPr>
          <a:lstStyle/>
          <a:p>
            <a:pPr algn="just"/>
            <a:r>
              <a:rPr lang="en-US" sz="2000" b="0" i="1" u="sng">
                <a:solidFill>
                  <a:srgbClr val="585858"/>
                </a:solidFill>
                <a:effectLst/>
                <a:latin typeface="verdana" panose="020B0604030504040204" pitchFamily="34" charset="0"/>
              </a:rPr>
              <a:t>Theoretical Studies</a:t>
            </a:r>
            <a:endParaRPr lang="en-US" sz="2000" b="0" i="0">
              <a:solidFill>
                <a:srgbClr val="585858"/>
              </a:solidFill>
              <a:effectLst/>
              <a:latin typeface="verdana" panose="020B0604030504040204" pitchFamily="34" charset="0"/>
            </a:endParaRPr>
          </a:p>
          <a:p>
            <a:pPr algn="just"/>
            <a:r>
              <a:rPr lang="en-US" sz="2000" b="0" i="0">
                <a:solidFill>
                  <a:srgbClr val="585858"/>
                </a:solidFill>
                <a:effectLst/>
                <a:latin typeface="verdana" panose="020B0604030504040204" pitchFamily="34" charset="0"/>
              </a:rPr>
              <a:t>The theoretical study requires in-depth knowledge of the following fields:</a:t>
            </a:r>
          </a:p>
          <a:p>
            <a:pPr algn="just">
              <a:buFont typeface="Arial" panose="020B0604020202020204" pitchFamily="34" charset="0"/>
              <a:buChar char="•"/>
            </a:pPr>
            <a:r>
              <a:rPr lang="en-US" sz="2000" b="0" i="0">
                <a:solidFill>
                  <a:srgbClr val="585858"/>
                </a:solidFill>
                <a:effectLst/>
                <a:latin typeface="verdana" panose="020B0604030504040204" pitchFamily="34" charset="0"/>
              </a:rPr>
              <a:t>In-depth knowledge about existing Android Blood banking systems</a:t>
            </a:r>
          </a:p>
          <a:p>
            <a:pPr algn="just">
              <a:buFont typeface="Arial" panose="020B0604020202020204" pitchFamily="34" charset="0"/>
              <a:buChar char="•"/>
            </a:pPr>
            <a:r>
              <a:rPr lang="en-US" sz="2000" b="0" i="0">
                <a:solidFill>
                  <a:srgbClr val="585858"/>
                </a:solidFill>
                <a:effectLst/>
                <a:latin typeface="verdana" panose="020B0604030504040204" pitchFamily="34" charset="0"/>
              </a:rPr>
              <a:t>Requirement elicitation through comparison of android-based existing blood bank systems</a:t>
            </a:r>
          </a:p>
          <a:p>
            <a:pPr algn="just">
              <a:buFont typeface="Arial" panose="020B0604020202020204" pitchFamily="34" charset="0"/>
              <a:buChar char="•"/>
            </a:pPr>
            <a:r>
              <a:rPr lang="en-US" sz="2000" b="0" i="0">
                <a:solidFill>
                  <a:srgbClr val="585858"/>
                </a:solidFill>
                <a:effectLst/>
                <a:latin typeface="verdana" panose="020B0604030504040204" pitchFamily="34" charset="0"/>
              </a:rPr>
              <a:t>Knowledge about available tools used for the development of android applications</a:t>
            </a:r>
          </a:p>
        </p:txBody>
      </p:sp>
      <p:sp>
        <p:nvSpPr>
          <p:cNvPr id="4" name="TextBox 3">
            <a:extLst>
              <a:ext uri="{FF2B5EF4-FFF2-40B4-BE49-F238E27FC236}">
                <a16:creationId xmlns:a16="http://schemas.microsoft.com/office/drawing/2014/main" id="{A3A65B85-46B4-8939-1207-335C4531BEA6}"/>
              </a:ext>
            </a:extLst>
          </p:cNvPr>
          <p:cNvSpPr txBox="1"/>
          <p:nvPr/>
        </p:nvSpPr>
        <p:spPr>
          <a:xfrm>
            <a:off x="289249" y="3429000"/>
            <a:ext cx="11364685" cy="369332"/>
          </a:xfrm>
          <a:prstGeom prst="rect">
            <a:avLst/>
          </a:prstGeom>
          <a:noFill/>
        </p:spPr>
        <p:txBody>
          <a:bodyPr wrap="square" rtlCol="0">
            <a:spAutoFit/>
          </a:bodyPr>
          <a:lstStyle/>
          <a:p>
            <a:r>
              <a:rPr lang="en-IN" b="1" i="0" dirty="0">
                <a:solidFill>
                  <a:srgbClr val="585858"/>
                </a:solidFill>
                <a:effectLst/>
                <a:latin typeface="verdana" panose="020B0604030504040204" pitchFamily="34" charset="0"/>
              </a:rPr>
              <a:t>Results Expected</a:t>
            </a:r>
          </a:p>
        </p:txBody>
      </p:sp>
      <p:sp>
        <p:nvSpPr>
          <p:cNvPr id="5" name="TextBox 4">
            <a:extLst>
              <a:ext uri="{FF2B5EF4-FFF2-40B4-BE49-F238E27FC236}">
                <a16:creationId xmlns:a16="http://schemas.microsoft.com/office/drawing/2014/main" id="{AAAAEF96-A0F7-2AEA-02BA-42240BD62760}"/>
              </a:ext>
            </a:extLst>
          </p:cNvPr>
          <p:cNvSpPr txBox="1"/>
          <p:nvPr/>
        </p:nvSpPr>
        <p:spPr>
          <a:xfrm>
            <a:off x="289249" y="4105468"/>
            <a:ext cx="11187404" cy="1938992"/>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585858"/>
                </a:solidFill>
                <a:effectLst/>
                <a:latin typeface="verdana" panose="020B0604030504040204" pitchFamily="34" charset="0"/>
              </a:rPr>
              <a:t>The proposed android application framework will be better than any existing android based blood bank application in implementation as well as a performance point of view.</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GPS and nearest neighbor algorithms help patients to find and request nearby hospitals. Also helps Blood banks and Hospitals to find and request volunteer donors nearer to the location from where the request for the blood is generated</a:t>
            </a:r>
          </a:p>
        </p:txBody>
      </p:sp>
    </p:spTree>
    <p:extLst>
      <p:ext uri="{BB962C8B-B14F-4D97-AF65-F5344CB8AC3E}">
        <p14:creationId xmlns:p14="http://schemas.microsoft.com/office/powerpoint/2010/main" val="195617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C76F5-3424-F425-1C95-2FB9F619A414}"/>
              </a:ext>
            </a:extLst>
          </p:cNvPr>
          <p:cNvSpPr txBox="1"/>
          <p:nvPr/>
        </p:nvSpPr>
        <p:spPr>
          <a:xfrm>
            <a:off x="205273" y="186612"/>
            <a:ext cx="6195527" cy="923330"/>
          </a:xfrm>
          <a:prstGeom prst="rect">
            <a:avLst/>
          </a:prstGeom>
          <a:noFill/>
        </p:spPr>
        <p:txBody>
          <a:bodyPr wrap="square" rtlCol="0">
            <a:spAutoFit/>
          </a:bodyPr>
          <a:lstStyle/>
          <a:p>
            <a:pPr algn="l"/>
            <a:r>
              <a:rPr lang="en-US" dirty="0"/>
              <a:t> </a:t>
            </a:r>
            <a:r>
              <a:rPr lang="en-IN" b="1" i="0" dirty="0">
                <a:solidFill>
                  <a:srgbClr val="585858"/>
                </a:solidFill>
                <a:effectLst/>
                <a:latin typeface="verdana" panose="020B0604030504040204" pitchFamily="34" charset="0"/>
              </a:rPr>
              <a:t>Utilization of Research Results</a:t>
            </a:r>
            <a:endParaRPr lang="en-IN" b="0" i="0" dirty="0">
              <a:solidFill>
                <a:srgbClr val="585858"/>
              </a:solidFill>
              <a:effectLst/>
              <a:latin typeface="verdana" panose="020B0604030504040204" pitchFamily="34" charset="0"/>
            </a:endParaRPr>
          </a:p>
          <a:p>
            <a:br>
              <a:rPr lang="en-IN" b="0" i="0" dirty="0">
                <a:solidFill>
                  <a:srgbClr val="585858"/>
                </a:solidFill>
                <a:effectLst/>
                <a:latin typeface="verdana" panose="020B0604030504040204" pitchFamily="34" charset="0"/>
              </a:rPr>
            </a:br>
            <a:endParaRPr lang="en-IN" dirty="0"/>
          </a:p>
        </p:txBody>
      </p:sp>
      <p:sp>
        <p:nvSpPr>
          <p:cNvPr id="3" name="TextBox 2">
            <a:extLst>
              <a:ext uri="{FF2B5EF4-FFF2-40B4-BE49-F238E27FC236}">
                <a16:creationId xmlns:a16="http://schemas.microsoft.com/office/drawing/2014/main" id="{3FD7C9ED-EE41-F16D-BE48-23D227887B13}"/>
              </a:ext>
            </a:extLst>
          </p:cNvPr>
          <p:cNvSpPr txBox="1"/>
          <p:nvPr/>
        </p:nvSpPr>
        <p:spPr>
          <a:xfrm>
            <a:off x="205273" y="793101"/>
            <a:ext cx="11859209" cy="1631216"/>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585858"/>
                </a:solidFill>
                <a:effectLst/>
                <a:latin typeface="verdana" panose="020B0604030504040204" pitchFamily="34" charset="0"/>
              </a:rPr>
              <a:t>To make android technology more friendly for the patients, blood banks, hospitals and volunteer donors in the context of blood donation and blood transfusion.</a:t>
            </a:r>
          </a:p>
          <a:p>
            <a:pPr algn="just">
              <a:buFont typeface="Arial" panose="020B0604020202020204" pitchFamily="34" charset="0"/>
              <a:buChar char="•"/>
            </a:pPr>
            <a:r>
              <a:rPr lang="en-US" sz="2000" b="0" i="0" dirty="0">
                <a:solidFill>
                  <a:srgbClr val="585858"/>
                </a:solidFill>
                <a:effectLst/>
                <a:latin typeface="verdana" panose="020B0604030504040204" pitchFamily="34" charset="0"/>
              </a:rPr>
              <a:t>To save lives by rapid access to blood-related information anytime, anywhere.</a:t>
            </a:r>
          </a:p>
          <a:p>
            <a:pPr algn="just"/>
            <a:br>
              <a:rPr lang="en-US" sz="2000" dirty="0"/>
            </a:br>
            <a:endParaRPr lang="en-IN" sz="2000" dirty="0"/>
          </a:p>
        </p:txBody>
      </p:sp>
      <p:sp>
        <p:nvSpPr>
          <p:cNvPr id="4" name="TextBox 3">
            <a:extLst>
              <a:ext uri="{FF2B5EF4-FFF2-40B4-BE49-F238E27FC236}">
                <a16:creationId xmlns:a16="http://schemas.microsoft.com/office/drawing/2014/main" id="{41D4B2F2-476A-8A8C-561D-5F070E2785A1}"/>
              </a:ext>
            </a:extLst>
          </p:cNvPr>
          <p:cNvSpPr txBox="1"/>
          <p:nvPr/>
        </p:nvSpPr>
        <p:spPr>
          <a:xfrm>
            <a:off x="127518" y="2219044"/>
            <a:ext cx="8136294" cy="938500"/>
          </a:xfrm>
          <a:prstGeom prst="rect">
            <a:avLst/>
          </a:prstGeom>
          <a:noFill/>
        </p:spPr>
        <p:txBody>
          <a:bodyPr wrap="square" rtlCol="0">
            <a:spAutoFit/>
          </a:bodyPr>
          <a:lstStyle/>
          <a:p>
            <a:pPr algn="ctr"/>
            <a:r>
              <a:rPr lang="en-US" b="1" i="0" dirty="0">
                <a:solidFill>
                  <a:srgbClr val="FF0000"/>
                </a:solidFill>
                <a:effectLst/>
                <a:latin typeface="verdana" panose="020B0604030504040204" pitchFamily="34" charset="0"/>
              </a:rPr>
              <a:t>Important links for Blood Bank Management System Project</a:t>
            </a:r>
          </a:p>
          <a:p>
            <a:br>
              <a:rPr lang="en-US" b="0" i="0" dirty="0">
                <a:solidFill>
                  <a:srgbClr val="FF0000"/>
                </a:solidFill>
                <a:effectLst/>
                <a:latin typeface="verdana" panose="020B0604030504040204" pitchFamily="34" charset="0"/>
              </a:rPr>
            </a:br>
            <a:endParaRPr lang="en-IN" dirty="0">
              <a:solidFill>
                <a:srgbClr val="FF0000"/>
              </a:solidFill>
            </a:endParaRPr>
          </a:p>
        </p:txBody>
      </p:sp>
      <p:sp>
        <p:nvSpPr>
          <p:cNvPr id="6" name="Rectangle 1">
            <a:extLst>
              <a:ext uri="{FF2B5EF4-FFF2-40B4-BE49-F238E27FC236}">
                <a16:creationId xmlns:a16="http://schemas.microsoft.com/office/drawing/2014/main" id="{6A35370F-AA40-00EF-1734-EFAEAEF885AC}"/>
              </a:ext>
            </a:extLst>
          </p:cNvPr>
          <p:cNvSpPr>
            <a:spLocks noChangeArrowheads="1"/>
          </p:cNvSpPr>
          <p:nvPr/>
        </p:nvSpPr>
        <p:spPr bwMode="auto">
          <a:xfrm>
            <a:off x="205273" y="2535885"/>
            <a:ext cx="11986727"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sng" strike="noStrike" cap="none" normalizeH="0" baseline="0" dirty="0">
                <a:ln>
                  <a:noFill/>
                </a:ln>
                <a:solidFill>
                  <a:srgbClr val="585858"/>
                </a:solidFill>
                <a:effectLst/>
                <a:latin typeface="Verdana" panose="020B0604030504040204" pitchFamily="34" charset="0"/>
                <a:hlinkClick r:id="rId2"/>
              </a:rPr>
              <a:t>Use Cases Description of Blood Bank Project</a:t>
            </a:r>
            <a:endParaRPr kumimoji="0" lang="en-US" altLang="en-US" sz="2000" b="0" i="0" u="none" strike="noStrike" cap="none" normalizeH="0" baseline="0" dirty="0">
              <a:ln>
                <a:noFill/>
              </a:ln>
              <a:solidFill>
                <a:srgbClr val="585858"/>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sng" strike="noStrike" cap="none" normalizeH="0" baseline="0" dirty="0">
                <a:ln>
                  <a:noFill/>
                </a:ln>
                <a:solidFill>
                  <a:srgbClr val="585858"/>
                </a:solidFill>
                <a:effectLst/>
                <a:latin typeface="Verdana" panose="020B0604030504040204" pitchFamily="34" charset="0"/>
                <a:hlinkClick r:id="rId3"/>
              </a:rPr>
              <a:t>Download PPT slides and PDF file of Blood Bank Project</a:t>
            </a:r>
            <a:endParaRPr kumimoji="0" lang="en-US" altLang="en-US" sz="2000" b="0" i="0" u="none" strike="noStrike" cap="none" normalizeH="0" baseline="0" dirty="0">
              <a:ln>
                <a:noFill/>
              </a:ln>
              <a:solidFill>
                <a:srgbClr val="585858"/>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sng" strike="noStrike" cap="none" normalizeH="0" baseline="0" dirty="0">
                <a:ln>
                  <a:noFill/>
                </a:ln>
                <a:solidFill>
                  <a:srgbClr val="585858"/>
                </a:solidFill>
                <a:effectLst/>
                <a:latin typeface="Verdana" panose="020B0604030504040204" pitchFamily="34" charset="0"/>
                <a:hlinkClick r:id="rId4"/>
              </a:rPr>
              <a:t>Download Source Code of Blood Bank Management System Project in PHP</a:t>
            </a:r>
            <a:endParaRPr kumimoji="0" lang="en-US" altLang="en-US" sz="2000" b="0" i="0" u="none" strike="noStrike" cap="none" normalizeH="0" baseline="0" dirty="0">
              <a:ln>
                <a:noFill/>
              </a:ln>
              <a:solidFill>
                <a:srgbClr val="585858"/>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sng" strike="noStrike" cap="none" normalizeH="0" baseline="0" dirty="0">
                <a:ln>
                  <a:noFill/>
                </a:ln>
                <a:solidFill>
                  <a:srgbClr val="585858"/>
                </a:solidFill>
                <a:effectLst/>
                <a:latin typeface="Verdana" panose="020B0604030504040204" pitchFamily="34" charset="0"/>
                <a:hlinkClick r:id="rId5"/>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03018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603</Words>
  <Application>Microsoft Office PowerPoint</Application>
  <PresentationFormat>Widescreen</PresentationFormat>
  <Paragraphs>53</Paragraphs>
  <Slides>7</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Verdana</vt:lpstr>
      <vt:lpstr>Verdana</vt:lpstr>
      <vt:lpstr>Wingdings</vt:lpstr>
      <vt:lpstr>Office Theme</vt:lpstr>
      <vt:lpstr>PowerPoint Presentation</vt:lpstr>
      <vt:lpstr>Outline Introduction Problem Statement Aims and Objectives Methodology of Research Result Expected Utilization of Research Work Progress References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kumar</dc:creator>
  <cp:lastModifiedBy>Aditya kumar</cp:lastModifiedBy>
  <cp:revision>2</cp:revision>
  <dcterms:created xsi:type="dcterms:W3CDTF">2023-04-02T04:51:53Z</dcterms:created>
  <dcterms:modified xsi:type="dcterms:W3CDTF">2023-04-02T05:03:03Z</dcterms:modified>
</cp:coreProperties>
</file>