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8.png" ContentType="image/png"/>
  <Override PartName="/ppt/media/image5.png" ContentType="image/png"/>
  <Override PartName="/ppt/media/image30.png" ContentType="image/png"/>
  <Override PartName="/ppt/media/image9.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4D6DEBE-81FD-44C2-9F8E-60F57E655D9A}"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9" name="PlaceHolder 2"/>
          <p:cNvSpPr>
            <a:spLocks noGrp="1"/>
          </p:cNvSpPr>
          <p:nvPr>
            <p:ph/>
          </p:nvPr>
        </p:nvSpPr>
        <p:spPr>
          <a:xfrm>
            <a:off x="540000" y="144000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0" name="PlaceHolder 3"/>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576EAB8-615D-41E5-8F9E-A25D11DF044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42"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3"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4"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5" name="PlaceHolder 5"/>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D6BD7C9-4682-44AB-9EE1-3BEE453EDFC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47" name="PlaceHolder 2"/>
          <p:cNvSpPr>
            <a:spLocks noGrp="1"/>
          </p:cNvSpPr>
          <p:nvPr>
            <p:ph/>
          </p:nvPr>
        </p:nvSpPr>
        <p:spPr>
          <a:xfrm>
            <a:off x="5400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8" name="PlaceHolder 3"/>
          <p:cNvSpPr>
            <a:spLocks noGrp="1"/>
          </p:cNvSpPr>
          <p:nvPr>
            <p:ph/>
          </p:nvPr>
        </p:nvSpPr>
        <p:spPr>
          <a:xfrm>
            <a:off x="358308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49" name="PlaceHolder 4"/>
          <p:cNvSpPr>
            <a:spLocks noGrp="1"/>
          </p:cNvSpPr>
          <p:nvPr>
            <p:ph/>
          </p:nvPr>
        </p:nvSpPr>
        <p:spPr>
          <a:xfrm>
            <a:off x="66258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0" name="PlaceHolder 5"/>
          <p:cNvSpPr>
            <a:spLocks noGrp="1"/>
          </p:cNvSpPr>
          <p:nvPr>
            <p:ph/>
          </p:nvPr>
        </p:nvSpPr>
        <p:spPr>
          <a:xfrm>
            <a:off x="5400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1" name="PlaceHolder 6"/>
          <p:cNvSpPr>
            <a:spLocks noGrp="1"/>
          </p:cNvSpPr>
          <p:nvPr>
            <p:ph/>
          </p:nvPr>
        </p:nvSpPr>
        <p:spPr>
          <a:xfrm>
            <a:off x="358308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2" name="PlaceHolder 7"/>
          <p:cNvSpPr>
            <a:spLocks noGrp="1"/>
          </p:cNvSpPr>
          <p:nvPr>
            <p:ph/>
          </p:nvPr>
        </p:nvSpPr>
        <p:spPr>
          <a:xfrm>
            <a:off x="66258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14566C3-9907-4DB4-B1ED-84716DC5CC9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BE44374-09C1-49C5-B0F1-5D70085865F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74" name="PlaceHolder 2"/>
          <p:cNvSpPr>
            <a:spLocks noGrp="1"/>
          </p:cNvSpPr>
          <p:nvPr>
            <p:ph type="subTitle"/>
          </p:nvPr>
        </p:nvSpPr>
        <p:spPr>
          <a:xfrm>
            <a:off x="540000" y="1440000"/>
            <a:ext cx="9000000" cy="3600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DEAD9C1-3EE4-49C1-8746-2B3F436D5A3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76"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0287E91-0C99-4458-97B9-BF561B72661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78"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79"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FDADB20-EB6F-4AEC-A29A-B2845595BCF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04E1524-4867-42E6-BD25-06C33265F4A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AB2E616-5488-4BE9-82F5-C48F8B89C80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83"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4"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85"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0EBC1B1-2592-4695-8301-F3AEAA78B89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8" name="PlaceHolder 2"/>
          <p:cNvSpPr>
            <a:spLocks noGrp="1"/>
          </p:cNvSpPr>
          <p:nvPr>
            <p:ph type="subTitle"/>
          </p:nvPr>
        </p:nvSpPr>
        <p:spPr>
          <a:xfrm>
            <a:off x="540000" y="1440000"/>
            <a:ext cx="9000000" cy="3600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8982E97-1B95-4D94-813B-742AA32F8CA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87"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88"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89" name="PlaceHolder 4"/>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A1CE5D9-0382-4D68-9347-176860BDC8E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91"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2"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3" name="PlaceHolder 4"/>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99CF60C-8621-48F4-92BC-138E3867A9A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95" name="PlaceHolder 2"/>
          <p:cNvSpPr>
            <a:spLocks noGrp="1"/>
          </p:cNvSpPr>
          <p:nvPr>
            <p:ph/>
          </p:nvPr>
        </p:nvSpPr>
        <p:spPr>
          <a:xfrm>
            <a:off x="540000" y="144000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6" name="PlaceHolder 3"/>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935950F-6BC8-4E28-A768-88A779B1ABA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98"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9"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0"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1" name="PlaceHolder 5"/>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94A012E-93DC-46DF-A7C5-861725DC3F80}"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03" name="PlaceHolder 2"/>
          <p:cNvSpPr>
            <a:spLocks noGrp="1"/>
          </p:cNvSpPr>
          <p:nvPr>
            <p:ph/>
          </p:nvPr>
        </p:nvSpPr>
        <p:spPr>
          <a:xfrm>
            <a:off x="5400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4" name="PlaceHolder 3"/>
          <p:cNvSpPr>
            <a:spLocks noGrp="1"/>
          </p:cNvSpPr>
          <p:nvPr>
            <p:ph/>
          </p:nvPr>
        </p:nvSpPr>
        <p:spPr>
          <a:xfrm>
            <a:off x="358308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5" name="PlaceHolder 4"/>
          <p:cNvSpPr>
            <a:spLocks noGrp="1"/>
          </p:cNvSpPr>
          <p:nvPr>
            <p:ph/>
          </p:nvPr>
        </p:nvSpPr>
        <p:spPr>
          <a:xfrm>
            <a:off x="66258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6" name="PlaceHolder 5"/>
          <p:cNvSpPr>
            <a:spLocks noGrp="1"/>
          </p:cNvSpPr>
          <p:nvPr>
            <p:ph/>
          </p:nvPr>
        </p:nvSpPr>
        <p:spPr>
          <a:xfrm>
            <a:off x="5400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7" name="PlaceHolder 6"/>
          <p:cNvSpPr>
            <a:spLocks noGrp="1"/>
          </p:cNvSpPr>
          <p:nvPr>
            <p:ph/>
          </p:nvPr>
        </p:nvSpPr>
        <p:spPr>
          <a:xfrm>
            <a:off x="358308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08" name="PlaceHolder 7"/>
          <p:cNvSpPr>
            <a:spLocks noGrp="1"/>
          </p:cNvSpPr>
          <p:nvPr>
            <p:ph/>
          </p:nvPr>
        </p:nvSpPr>
        <p:spPr>
          <a:xfrm>
            <a:off x="66258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4210D06-C9B1-4EE5-86BE-1BF08361E061}"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3F567C0-C5FD-44D8-8244-F4C8E9E9D219}"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24" name="PlaceHolder 2"/>
          <p:cNvSpPr>
            <a:spLocks noGrp="1"/>
          </p:cNvSpPr>
          <p:nvPr>
            <p:ph type="subTitle"/>
          </p:nvPr>
        </p:nvSpPr>
        <p:spPr>
          <a:xfrm>
            <a:off x="540000" y="1440000"/>
            <a:ext cx="9000000" cy="3600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4582C05-64B5-4803-84F4-6BB8B96C876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26"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980C123-C83F-4D9B-AEBD-2122A59C474A}"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28"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129"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2984C61-745D-4DB0-BEB4-F147226B7B9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720403F-483F-43C8-858E-A7F0C333275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20"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endParaRPr b="0" lang="en-IN" sz="24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8C47EA2-BF1B-4756-9180-ED9D9B4B400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07570EB-B9C9-4F3D-A473-03A0FA3D95E0}"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33"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34"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135"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1392C8C-F746-4D4B-AF97-DF0F926B704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37"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138"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39" name="PlaceHolder 4"/>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F739C6F-C3ED-4D82-953B-71B16DB67BA0}"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41"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42"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43" name="PlaceHolder 4"/>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7565AEF-C611-42D0-A748-CD230819E24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45" name="PlaceHolder 2"/>
          <p:cNvSpPr>
            <a:spLocks noGrp="1"/>
          </p:cNvSpPr>
          <p:nvPr>
            <p:ph/>
          </p:nvPr>
        </p:nvSpPr>
        <p:spPr>
          <a:xfrm>
            <a:off x="540000" y="144000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46" name="PlaceHolder 3"/>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AC332AD-5330-4834-AB02-EED3858C013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48"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49"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0"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1" name="PlaceHolder 5"/>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86D13C6-A605-4B0A-A5A6-EAA93B08AF75}"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53" name="PlaceHolder 2"/>
          <p:cNvSpPr>
            <a:spLocks noGrp="1"/>
          </p:cNvSpPr>
          <p:nvPr>
            <p:ph/>
          </p:nvPr>
        </p:nvSpPr>
        <p:spPr>
          <a:xfrm>
            <a:off x="5400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4" name="PlaceHolder 3"/>
          <p:cNvSpPr>
            <a:spLocks noGrp="1"/>
          </p:cNvSpPr>
          <p:nvPr>
            <p:ph/>
          </p:nvPr>
        </p:nvSpPr>
        <p:spPr>
          <a:xfrm>
            <a:off x="358308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5" name="PlaceHolder 4"/>
          <p:cNvSpPr>
            <a:spLocks noGrp="1"/>
          </p:cNvSpPr>
          <p:nvPr>
            <p:ph/>
          </p:nvPr>
        </p:nvSpPr>
        <p:spPr>
          <a:xfrm>
            <a:off x="6625800" y="144000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6" name="PlaceHolder 5"/>
          <p:cNvSpPr>
            <a:spLocks noGrp="1"/>
          </p:cNvSpPr>
          <p:nvPr>
            <p:ph/>
          </p:nvPr>
        </p:nvSpPr>
        <p:spPr>
          <a:xfrm>
            <a:off x="5400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7" name="PlaceHolder 6"/>
          <p:cNvSpPr>
            <a:spLocks noGrp="1"/>
          </p:cNvSpPr>
          <p:nvPr>
            <p:ph/>
          </p:nvPr>
        </p:nvSpPr>
        <p:spPr>
          <a:xfrm>
            <a:off x="358308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158" name="PlaceHolder 7"/>
          <p:cNvSpPr>
            <a:spLocks noGrp="1"/>
          </p:cNvSpPr>
          <p:nvPr>
            <p:ph/>
          </p:nvPr>
        </p:nvSpPr>
        <p:spPr>
          <a:xfrm>
            <a:off x="6625800" y="3320280"/>
            <a:ext cx="2897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347D0D4-8B19-42DE-84CB-3C76CCA5DFE6}"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22"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23"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F6A5984-30D9-460E-9443-7B1391F8373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88E255C-61DE-4933-93CB-219EA197846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6DBEC98-8168-49C3-B5AD-9FEE5206585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27"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28" name="PlaceHolder 3"/>
          <p:cNvSpPr>
            <a:spLocks noGrp="1"/>
          </p:cNvSpPr>
          <p:nvPr>
            <p:ph/>
          </p:nvPr>
        </p:nvSpPr>
        <p:spPr>
          <a:xfrm>
            <a:off x="51516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29" name="PlaceHolder 4"/>
          <p:cNvSpPr>
            <a:spLocks noGrp="1"/>
          </p:cNvSpPr>
          <p:nvPr>
            <p:ph/>
          </p:nvPr>
        </p:nvSpPr>
        <p:spPr>
          <a:xfrm>
            <a:off x="5400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21D2AC1-B79A-4FEE-8660-813151247F8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1" name="PlaceHolder 2"/>
          <p:cNvSpPr>
            <a:spLocks noGrp="1"/>
          </p:cNvSpPr>
          <p:nvPr>
            <p:ph/>
          </p:nvPr>
        </p:nvSpPr>
        <p:spPr>
          <a:xfrm>
            <a:off x="540000" y="1440000"/>
            <a:ext cx="4391640" cy="3600000"/>
          </a:xfrm>
          <a:prstGeom prst="rect">
            <a:avLst/>
          </a:prstGeom>
          <a:noFill/>
          <a:ln w="0">
            <a:noFill/>
          </a:ln>
        </p:spPr>
        <p:txBody>
          <a:bodyPr lIns="0" rIns="0" tIns="0" bIns="0" anchor="t">
            <a:normAutofit/>
          </a:bodyPr>
          <a:p>
            <a:endParaRPr b="0" lang="en-IN" sz="2400" spc="-1" strike="noStrike">
              <a:latin typeface="Arial"/>
            </a:endParaRPr>
          </a:p>
        </p:txBody>
      </p:sp>
      <p:sp>
        <p:nvSpPr>
          <p:cNvPr id="32"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3" name="PlaceHolder 4"/>
          <p:cNvSpPr>
            <a:spLocks noGrp="1"/>
          </p:cNvSpPr>
          <p:nvPr>
            <p:ph/>
          </p:nvPr>
        </p:nvSpPr>
        <p:spPr>
          <a:xfrm>
            <a:off x="5151600" y="332028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5759D6-558B-4C87-B1E6-300F5857A92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35" name="PlaceHolder 2"/>
          <p:cNvSpPr>
            <a:spLocks noGrp="1"/>
          </p:cNvSpPr>
          <p:nvPr>
            <p:ph/>
          </p:nvPr>
        </p:nvSpPr>
        <p:spPr>
          <a:xfrm>
            <a:off x="5400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6" name="PlaceHolder 3"/>
          <p:cNvSpPr>
            <a:spLocks noGrp="1"/>
          </p:cNvSpPr>
          <p:nvPr>
            <p:ph/>
          </p:nvPr>
        </p:nvSpPr>
        <p:spPr>
          <a:xfrm>
            <a:off x="5151600" y="1440000"/>
            <a:ext cx="4391640" cy="1716840"/>
          </a:xfrm>
          <a:prstGeom prst="rect">
            <a:avLst/>
          </a:prstGeom>
          <a:noFill/>
          <a:ln w="0">
            <a:noFill/>
          </a:ln>
        </p:spPr>
        <p:txBody>
          <a:bodyPr lIns="0" rIns="0" tIns="0" bIns="0" anchor="t">
            <a:normAutofit/>
          </a:bodyPr>
          <a:p>
            <a:endParaRPr b="0" lang="en-IN" sz="2400" spc="-1" strike="noStrike">
              <a:latin typeface="Arial"/>
            </a:endParaRPr>
          </a:p>
        </p:txBody>
      </p:sp>
      <p:sp>
        <p:nvSpPr>
          <p:cNvPr id="37" name="PlaceHolder 4"/>
          <p:cNvSpPr>
            <a:spLocks noGrp="1"/>
          </p:cNvSpPr>
          <p:nvPr>
            <p:ph/>
          </p:nvPr>
        </p:nvSpPr>
        <p:spPr>
          <a:xfrm>
            <a:off x="540000" y="3320280"/>
            <a:ext cx="9000000" cy="1716840"/>
          </a:xfrm>
          <a:prstGeom prst="rect">
            <a:avLst/>
          </a:prstGeom>
          <a:noFill/>
          <a:ln w="0">
            <a:noFill/>
          </a:ln>
        </p:spPr>
        <p:txBody>
          <a:bodyPr lIns="0" rIns="0" tIns="0" bIns="0" anchor="t">
            <a:normAutofit/>
          </a:bodyPr>
          <a:p>
            <a:endParaRPr b="0" lang="en-IN"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0A99925-15A7-4240-A4E6-127283A0C83F}"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fontScale="99000"/>
          </a:bodyPr>
          <a:p>
            <a:pPr marL="432000" indent="-324000">
              <a:spcAft>
                <a:spcPts val="1057"/>
              </a:spcAft>
              <a:buClr>
                <a:srgbClr val="ffffff"/>
              </a:buClr>
              <a:buSzPct val="45000"/>
              <a:buFont typeface="Wingdings" charset="2"/>
              <a:buChar char=""/>
            </a:pPr>
            <a:r>
              <a:rPr b="0" lang="en-IN" sz="2400" spc="-1" strike="noStrike">
                <a:solidFill>
                  <a:srgbClr val="ffffff"/>
                </a:solidFill>
                <a:latin typeface="Arial"/>
              </a:rPr>
              <a:t>Click to edit the outline text format</a:t>
            </a:r>
            <a:endParaRPr b="0" lang="en-IN"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en-IN" sz="2100" spc="-1" strike="noStrike">
                <a:solidFill>
                  <a:srgbClr val="ffffff"/>
                </a:solidFill>
                <a:latin typeface="Arial"/>
              </a:rPr>
              <a:t>Second Outline Level</a:t>
            </a:r>
            <a:endParaRPr b="0" lang="en-IN"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solidFill>
                  <a:srgbClr val="ffffff"/>
                </a:solidFill>
                <a:latin typeface="Arial"/>
              </a:defRPr>
            </a:lvl1pPr>
          </a:lstStyle>
          <a:p>
            <a:pPr algn="r">
              <a:buNone/>
            </a:pPr>
            <a:fld id="{4AD38F49-5115-4853-8820-546EF2042686}"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flipH="1">
            <a:off x="-288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55" name=""/>
          <p:cNvSpPr txBox="1"/>
          <p:nvPr/>
        </p:nvSpPr>
        <p:spPr>
          <a:xfrm>
            <a:off x="180360" y="5130360"/>
            <a:ext cx="2340000" cy="392400"/>
          </a:xfrm>
          <a:prstGeom prst="rect">
            <a:avLst/>
          </a:prstGeom>
          <a:noFill/>
          <a:ln w="0">
            <a:noFill/>
          </a:ln>
        </p:spPr>
        <p:txBody>
          <a:bodyPr lIns="0" rIns="0" tIns="0" bIns="0" anchor="b">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56" name=""/>
          <p:cNvSpPr txBox="1"/>
          <p:nvPr/>
        </p:nvSpPr>
        <p:spPr>
          <a:xfrm>
            <a:off x="7560360" y="5130360"/>
            <a:ext cx="2340000" cy="392400"/>
          </a:xfrm>
          <a:prstGeom prst="rect">
            <a:avLst/>
          </a:prstGeom>
          <a:noFill/>
          <a:ln w="0">
            <a:noFill/>
          </a:ln>
        </p:spPr>
        <p:txBody>
          <a:bodyPr lIns="0" rIns="0" tIns="0" bIns="0" anchor="b">
            <a:noAutofit/>
          </a:bodyPr>
          <a:p>
            <a:pPr algn="r">
              <a:buNone/>
            </a:pPr>
            <a:fld id="{88994B7D-D3CE-448B-A240-D59D2957DBDE}"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
        <p:nvSpPr>
          <p:cNvPr id="57"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58"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59"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sp>
      <p:sp>
        <p:nvSpPr>
          <p:cNvPr id="60"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sp>
      <p:sp>
        <p:nvSpPr>
          <p:cNvPr id="61"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62"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sp>
      <p:sp>
        <p:nvSpPr>
          <p:cNvPr id="64"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sp>
      <p:sp>
        <p:nvSpPr>
          <p:cNvPr id="65"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sp>
      <p:sp>
        <p:nvSpPr>
          <p:cNvPr id="66"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sp>
      <p:sp>
        <p:nvSpPr>
          <p:cNvPr id="67"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sp>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69"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IN" sz="2400" spc="-1" strike="noStrike">
                <a:latin typeface="Arial"/>
              </a:rPr>
              <a:t>Click to edit the outline text </a:t>
            </a:r>
            <a:r>
              <a:rPr b="0" lang="en-IN" sz="2400" spc="-1" strike="noStrike">
                <a:latin typeface="Arial"/>
              </a:rPr>
              <a:t>format</a:t>
            </a:r>
            <a:endParaRPr b="0" lang="en-IN" sz="2400" spc="-1" strike="noStrike">
              <a:latin typeface="Arial"/>
            </a:endParaRPr>
          </a:p>
          <a:p>
            <a:pPr lvl="1" marL="864000" indent="-324000">
              <a:spcAft>
                <a:spcPts val="845"/>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2"/>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3"/>
              </a:spcAft>
              <a:buClr>
                <a:srgbClr val="000000"/>
              </a:buClr>
              <a:buSzPct val="45000"/>
              <a:buFont typeface="Wingdings" charset="2"/>
              <a:buChar char=""/>
            </a:pPr>
            <a:r>
              <a:rPr b="0" lang="en-IN" sz="1500" spc="-1" strike="noStrike">
                <a:latin typeface="Arial"/>
              </a:rPr>
              <a:t>Seventh Outline </a:t>
            </a:r>
            <a:r>
              <a:rPr b="0" lang="en-IN" sz="1500" spc="-1" strike="noStrike">
                <a:latin typeface="Arial"/>
              </a:rPr>
              <a:t>Level</a:t>
            </a:r>
            <a:endParaRPr b="0" lang="en-IN" sz="1500" spc="-1" strike="noStrike">
              <a:latin typeface="Arial"/>
            </a:endParaRPr>
          </a:p>
        </p:txBody>
      </p:sp>
      <p:sp>
        <p:nvSpPr>
          <p:cNvPr id="70" name="PlaceHolder 3"/>
          <p:cNvSpPr>
            <a:spLocks noGrp="1"/>
          </p:cNvSpPr>
          <p:nvPr>
            <p:ph type="dt" idx="4"/>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solidFill>
                  <a:srgbClr val="ffffff"/>
                </a:solidFill>
                <a:latin typeface="Arial"/>
              </a:defRPr>
            </a:lvl1pPr>
          </a:lstStyle>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71" name="PlaceHolder 4"/>
          <p:cNvSpPr>
            <a:spLocks noGrp="1"/>
          </p:cNvSpPr>
          <p:nvPr>
            <p:ph type="ftr" idx="5"/>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solidFill>
                  <a:srgbClr val="ffffff"/>
                </a:solidFill>
                <a:latin typeface="Arial"/>
              </a:defRPr>
            </a:lvl1pPr>
          </a:lstStyle>
          <a:p>
            <a:pPr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72" name="PlaceHolder 5"/>
          <p:cNvSpPr>
            <a:spLocks noGrp="1"/>
          </p:cNvSpPr>
          <p:nvPr>
            <p:ph type="sldNum" idx="6"/>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solidFill>
                  <a:srgbClr val="ffffff"/>
                </a:solidFill>
                <a:latin typeface="Arial"/>
              </a:defRPr>
            </a:lvl1pPr>
          </a:lstStyle>
          <a:p>
            <a:pPr algn="r">
              <a:buNone/>
            </a:pPr>
            <a:fld id="{88D7D1DC-4E4D-458F-B487-DC22BDD78401}"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10" name=""/>
          <p:cNvSpPr/>
          <p:nvPr/>
        </p:nvSpPr>
        <p:spPr>
          <a:xfrm flipH="1">
            <a:off x="-252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111" name=""/>
          <p:cNvSpPr/>
          <p:nvPr/>
        </p:nvSpPr>
        <p:spPr>
          <a:xfrm>
            <a:off x="0" y="1260360"/>
            <a:ext cx="10260000" cy="4499640"/>
          </a:xfrm>
          <a:prstGeom prst="rect">
            <a:avLst/>
          </a:prstGeom>
          <a:solidFill>
            <a:srgbClr val="ffffff"/>
          </a:solidFill>
          <a:ln w="0">
            <a:noFill/>
          </a:ln>
        </p:spPr>
        <p:style>
          <a:lnRef idx="0"/>
          <a:fillRef idx="0"/>
          <a:effectRef idx="0"/>
          <a:fontRef idx="minor"/>
        </p:style>
      </p:sp>
      <p:sp>
        <p:nvSpPr>
          <p:cNvPr id="112" name=""/>
          <p:cNvSpPr txBox="1"/>
          <p:nvPr/>
        </p:nvSpPr>
        <p:spPr>
          <a:xfrm>
            <a:off x="180360" y="5130360"/>
            <a:ext cx="2340000" cy="392400"/>
          </a:xfrm>
          <a:prstGeom prst="rect">
            <a:avLst/>
          </a:prstGeom>
          <a:noFill/>
          <a:ln w="0">
            <a:noFill/>
          </a:ln>
        </p:spPr>
        <p:txBody>
          <a:bodyPr lIns="0" rIns="0" tIns="0" bIns="0" anchor="b">
            <a:noAutofit/>
          </a:bodyPr>
          <a:p>
            <a:r>
              <a:rPr b="0" lang="en-IN" sz="1400" spc="-1" strike="noStrike">
                <a:latin typeface="Arial"/>
              </a:rPr>
              <a:t>&lt;date/time&gt;</a:t>
            </a:r>
            <a:endParaRPr b="0" lang="en-IN" sz="1400" spc="-1" strike="noStrike">
              <a:latin typeface="Arial"/>
            </a:endParaRPr>
          </a:p>
        </p:txBody>
      </p:sp>
      <p:sp>
        <p:nvSpPr>
          <p:cNvPr id="113" name=""/>
          <p:cNvSpPr txBox="1"/>
          <p:nvPr/>
        </p:nvSpPr>
        <p:spPr>
          <a:xfrm>
            <a:off x="7560360" y="5130360"/>
            <a:ext cx="2340000" cy="392400"/>
          </a:xfrm>
          <a:prstGeom prst="rect">
            <a:avLst/>
          </a:prstGeom>
          <a:noFill/>
          <a:ln w="0">
            <a:noFill/>
          </a:ln>
        </p:spPr>
        <p:txBody>
          <a:bodyPr lIns="0" rIns="0" tIns="0" bIns="0" anchor="b">
            <a:noAutofit/>
          </a:bodyPr>
          <a:p>
            <a:pPr algn="r">
              <a:buNone/>
            </a:pPr>
            <a:fld id="{1C018347-42FF-4605-85AC-65ACB52938FB}" type="slidenum">
              <a:rPr b="0" lang="en-IN" sz="1400" spc="-1" strike="noStrike">
                <a:latin typeface="Arial"/>
              </a:rPr>
              <a:t>&lt;number&gt;</a:t>
            </a:fld>
            <a:endParaRPr b="0" lang="en-IN" sz="1400" spc="-1" strike="noStrike">
              <a:latin typeface="Arial"/>
            </a:endParaRPr>
          </a:p>
        </p:txBody>
      </p:sp>
      <p:sp>
        <p:nvSpPr>
          <p:cNvPr id="114"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116"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1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Click to edit the title text format</a:t>
            </a:r>
            <a:endParaRPr b="0" lang="en-IN" sz="3300" spc="-1" strike="noStrike">
              <a:solidFill>
                <a:srgbClr val="ffffff"/>
              </a:solidFill>
              <a:latin typeface="Arial"/>
            </a:endParaRPr>
          </a:p>
        </p:txBody>
      </p:sp>
      <p:sp>
        <p:nvSpPr>
          <p:cNvPr id="119"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2400" spc="-1" strike="noStrike">
                <a:latin typeface="Arial"/>
              </a:rPr>
              <a:t>Click to edit the outline text </a:t>
            </a:r>
            <a:r>
              <a:rPr b="0" lang="en-IN" sz="2400" spc="-1" strike="noStrike">
                <a:latin typeface="Arial"/>
              </a:rPr>
              <a:t>format</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5"/>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3"/>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3"/>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3"/>
              </a:spcAft>
              <a:buClr>
                <a:srgbClr val="000000"/>
              </a:buClr>
              <a:buSzPct val="45000"/>
              <a:buFont typeface="Wingdings" charset="2"/>
              <a:buChar char=""/>
            </a:pPr>
            <a:r>
              <a:rPr b="0" lang="en-IN" sz="1500" spc="-1" strike="noStrike">
                <a:latin typeface="Arial"/>
              </a:rPr>
              <a:t>Seventh Outline </a:t>
            </a:r>
            <a:r>
              <a:rPr b="0" lang="en-IN" sz="1500" spc="-1" strike="noStrike">
                <a:latin typeface="Arial"/>
              </a:rPr>
              <a:t>Level</a:t>
            </a:r>
            <a:endParaRPr b="0" lang="en-IN" sz="1500" spc="-1" strike="noStrike">
              <a:latin typeface="Arial"/>
            </a:endParaRPr>
          </a:p>
        </p:txBody>
      </p:sp>
      <p:sp>
        <p:nvSpPr>
          <p:cNvPr id="120" name="PlaceHolder 3"/>
          <p:cNvSpPr>
            <a:spLocks noGrp="1"/>
          </p:cNvSpPr>
          <p:nvPr>
            <p:ph type="dt" idx="7"/>
          </p:nvPr>
        </p:nvSpPr>
        <p:spPr>
          <a:xfrm>
            <a:off x="180000" y="5130000"/>
            <a:ext cx="2340000" cy="392400"/>
          </a:xfrm>
          <a:prstGeom prst="rect">
            <a:avLst/>
          </a:prstGeom>
          <a:noFill/>
          <a:ln w="0">
            <a:noFill/>
          </a:ln>
        </p:spPr>
        <p:txBody>
          <a:bodyPr lIns="0" rIns="0" tIns="0" bIns="0" anchor="b">
            <a:noAutofit/>
          </a:bodyPr>
          <a:lstStyle>
            <a:lvl1pPr>
              <a:defRPr b="0" lang="en-IN" sz="1400" spc="-1" strike="noStrike">
                <a:latin typeface="Arial"/>
              </a:defRPr>
            </a:lvl1pPr>
          </a:lstStyle>
          <a:p>
            <a:r>
              <a:rPr b="0" lang="en-IN" sz="1400" spc="-1" strike="noStrike">
                <a:latin typeface="Arial"/>
              </a:rPr>
              <a:t>&lt;date/time&gt;</a:t>
            </a:r>
            <a:endParaRPr b="0" lang="en-IN" sz="1400" spc="-1" strike="noStrike">
              <a:latin typeface="Arial"/>
            </a:endParaRPr>
          </a:p>
        </p:txBody>
      </p:sp>
      <p:sp>
        <p:nvSpPr>
          <p:cNvPr id="121" name="PlaceHolder 4"/>
          <p:cNvSpPr>
            <a:spLocks noGrp="1"/>
          </p:cNvSpPr>
          <p:nvPr>
            <p:ph type="ftr" idx="8"/>
          </p:nvPr>
        </p:nvSpPr>
        <p:spPr>
          <a:xfrm>
            <a:off x="3420000" y="5130000"/>
            <a:ext cx="3240000" cy="392400"/>
          </a:xfrm>
          <a:prstGeom prst="rect">
            <a:avLst/>
          </a:prstGeom>
          <a:noFill/>
          <a:ln w="0">
            <a:noFill/>
          </a:ln>
        </p:spPr>
        <p:txBody>
          <a:bodyPr lIns="0" rIns="0" tIns="0" bIns="0" anchor="b">
            <a:noAutofit/>
          </a:bodyPr>
          <a:lstStyle>
            <a:lvl1pPr algn="ctr">
              <a:buNone/>
              <a:defRPr b="0" lang="en-IN" sz="1400" spc="-1" strike="noStrike">
                <a:latin typeface="Arial"/>
              </a:defRPr>
            </a:lvl1pPr>
          </a:lstStyle>
          <a:p>
            <a:pPr algn="ctr">
              <a:buNone/>
            </a:pPr>
            <a:r>
              <a:rPr b="0" lang="en-IN" sz="1400" spc="-1" strike="noStrike">
                <a:latin typeface="Arial"/>
              </a:rPr>
              <a:t>&lt;footer&gt;</a:t>
            </a:r>
            <a:endParaRPr b="0" lang="en-IN" sz="1400" spc="-1" strike="noStrike">
              <a:latin typeface="Arial"/>
            </a:endParaRPr>
          </a:p>
        </p:txBody>
      </p:sp>
      <p:sp>
        <p:nvSpPr>
          <p:cNvPr id="122" name="PlaceHolder 5"/>
          <p:cNvSpPr>
            <a:spLocks noGrp="1"/>
          </p:cNvSpPr>
          <p:nvPr>
            <p:ph type="sldNum" idx="9"/>
          </p:nvPr>
        </p:nvSpPr>
        <p:spPr>
          <a:xfrm>
            <a:off x="7560000" y="5130000"/>
            <a:ext cx="2340000" cy="392400"/>
          </a:xfrm>
          <a:prstGeom prst="rect">
            <a:avLst/>
          </a:prstGeom>
          <a:noFill/>
          <a:ln w="0">
            <a:noFill/>
          </a:ln>
        </p:spPr>
        <p:txBody>
          <a:bodyPr lIns="0" rIns="0" tIns="0" bIns="0" anchor="b">
            <a:noAutofit/>
          </a:bodyPr>
          <a:lstStyle>
            <a:lvl1pPr algn="r">
              <a:buNone/>
              <a:defRPr b="0" lang="en-IN" sz="1400" spc="-1" strike="noStrike">
                <a:latin typeface="Arial"/>
              </a:defRPr>
            </a:lvl1pPr>
          </a:lstStyle>
          <a:p>
            <a:pPr algn="r">
              <a:buNone/>
            </a:pPr>
            <a:fld id="{ED489260-29E8-497D-AF73-30047BF428A1}"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4.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4.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4.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4.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4.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4.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4.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4.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4.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
</Relationships>
</file>

<file path=ppt/slides/_rels/slide3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8.xml"/>
</Relationships>
</file>

<file path=ppt/slides/_rels/slide3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
</Relationships>
</file>

<file path=ppt/slides/_rels/slide3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8.xml"/>
</Relationships>
</file>

<file path=ppt/slides/_rels/slide3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4.xml"/>
</Relationships>
</file>

<file path=ppt/slides/_rels/slide3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4.xml"/>
</Relationships>
</file>

<file path=ppt/slides/_rels/slide3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8.xml"/>
</Relationships>
</file>

<file path=ppt/slides/_rels/slide4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8.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93200"/>
            <a:ext cx="9071640" cy="946800"/>
          </a:xfrm>
          <a:prstGeom prst="rect">
            <a:avLst/>
          </a:prstGeom>
          <a:noFill/>
          <a:ln w="0">
            <a:noFill/>
          </a:ln>
        </p:spPr>
        <p:txBody>
          <a:bodyPr lIns="0" rIns="0" tIns="0" bIns="0" anchor="ctr">
            <a:noAutofit/>
          </a:bodyPr>
          <a:p>
            <a:pPr algn="ctr">
              <a:lnSpc>
                <a:spcPct val="90000"/>
              </a:lnSpc>
              <a:buNone/>
            </a:pPr>
            <a:r>
              <a:rPr b="0" lang="en-US" sz="4800" spc="-1" strike="noStrike" cap="all">
                <a:solidFill>
                  <a:srgbClr val="ffffff"/>
                </a:solidFill>
                <a:latin typeface="Tw Cen MT"/>
              </a:rPr>
              <a:t>CREDIT EDA CASE STUDY</a:t>
            </a:r>
            <a:endParaRPr b="0" lang="en-IN" sz="4800" spc="-1" strike="noStrike">
              <a:solidFill>
                <a:srgbClr val="ffffff"/>
              </a:solidFill>
              <a:latin typeface="Arial"/>
            </a:endParaRPr>
          </a:p>
        </p:txBody>
      </p:sp>
      <p:sp>
        <p:nvSpPr>
          <p:cNvPr id="160" name="PlaceHolder 2"/>
          <p:cNvSpPr>
            <a:spLocks noGrp="1"/>
          </p:cNvSpPr>
          <p:nvPr>
            <p:ph type="subTitle"/>
          </p:nvPr>
        </p:nvSpPr>
        <p:spPr>
          <a:xfrm>
            <a:off x="504000" y="2592000"/>
            <a:ext cx="9071640" cy="2022840"/>
          </a:xfrm>
          <a:prstGeom prst="rect">
            <a:avLst/>
          </a:prstGeom>
          <a:noFill/>
          <a:ln w="0">
            <a:noFill/>
          </a:ln>
        </p:spPr>
        <p:txBody>
          <a:bodyPr lIns="0" rIns="0" tIns="0" bIns="0" anchor="ctr">
            <a:noAutofit/>
          </a:bodyPr>
          <a:p>
            <a:pPr algn="ctr">
              <a:buNone/>
            </a:pPr>
            <a:r>
              <a:rPr b="0" lang="en-IN" sz="2400" spc="-1" strike="noStrike">
                <a:solidFill>
                  <a:srgbClr val="ffffff"/>
                </a:solidFill>
                <a:latin typeface="Arial"/>
              </a:rPr>
              <a:t>BY CHANDAN KUMAR</a:t>
            </a: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81"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AMT_GOODS_PRICE have some number of outliers which is relevent.</a:t>
            </a:r>
            <a:endParaRPr b="0" lang="en-IN" sz="1800" spc="-1" strike="noStrike">
              <a:latin typeface="Arial"/>
            </a:endParaRPr>
          </a:p>
        </p:txBody>
      </p:sp>
      <p:pic>
        <p:nvPicPr>
          <p:cNvPr id="182"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84"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DAYS_BIRTH has no outliers which means the data is reliable.</a:t>
            </a:r>
            <a:endParaRPr b="0" lang="en-IN" sz="1800" spc="-1" strike="noStrike">
              <a:latin typeface="Arial"/>
            </a:endParaRPr>
          </a:p>
        </p:txBody>
      </p:sp>
      <p:pic>
        <p:nvPicPr>
          <p:cNvPr id="185"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87"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DAYS_EMPLOYED has outlier values around 350000(days) which is around 958 years which is impossible and hence this has to be incorrect entry.</a:t>
            </a:r>
            <a:endParaRPr b="0" lang="en-IN" sz="1800" spc="-1" strike="noStrike">
              <a:latin typeface="Arial"/>
            </a:endParaRPr>
          </a:p>
        </p:txBody>
      </p:sp>
      <p:pic>
        <p:nvPicPr>
          <p:cNvPr id="188"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40000" y="2700000"/>
            <a:ext cx="9000000" cy="990000"/>
          </a:xfrm>
          <a:prstGeom prst="rect">
            <a:avLst/>
          </a:prstGeom>
          <a:noFill/>
          <a:ln w="0">
            <a:noFill/>
          </a:ln>
        </p:spPr>
        <p:txBody>
          <a:bodyPr lIns="0" rIns="0" tIns="0" bIns="0" anchor="ctr">
            <a:noAutofit/>
          </a:bodyPr>
          <a:p>
            <a:pPr algn="ctr">
              <a:buNone/>
            </a:pPr>
            <a:r>
              <a:rPr b="1" lang="en-IN" sz="3600" spc="-1" strike="noStrike">
                <a:solidFill>
                  <a:srgbClr val="000000"/>
                </a:solidFill>
                <a:latin typeface="Arial"/>
              </a:rPr>
              <a:t>ANALYSIS</a:t>
            </a:r>
            <a:endParaRPr b="1"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Imbalance Data</a:t>
            </a:r>
            <a:endParaRPr b="0" lang="en-IN" sz="3300" spc="-1" strike="noStrike">
              <a:solidFill>
                <a:srgbClr val="ffffff"/>
              </a:solidFill>
              <a:latin typeface="Arial"/>
            </a:endParaRPr>
          </a:p>
        </p:txBody>
      </p:sp>
      <p:pic>
        <p:nvPicPr>
          <p:cNvPr id="191" name="" descr=""/>
          <p:cNvPicPr/>
          <p:nvPr/>
        </p:nvPicPr>
        <p:blipFill>
          <a:blip r:embed="rId1">
            <a:alphaModFix amt="70000"/>
          </a:blip>
          <a:stretch/>
        </p:blipFill>
        <p:spPr>
          <a:xfrm>
            <a:off x="732960" y="1440000"/>
            <a:ext cx="8614080" cy="360000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40000" y="2790000"/>
            <a:ext cx="9000000" cy="990000"/>
          </a:xfrm>
          <a:prstGeom prst="rect">
            <a:avLst/>
          </a:prstGeom>
          <a:noFill/>
          <a:ln w="0">
            <a:noFill/>
          </a:ln>
        </p:spPr>
        <p:txBody>
          <a:bodyPr lIns="0" rIns="0" tIns="0" bIns="0" anchor="ctr">
            <a:noAutofit/>
          </a:bodyPr>
          <a:p>
            <a:pPr algn="ctr">
              <a:buNone/>
            </a:pPr>
            <a:r>
              <a:rPr b="1" lang="en-IN" sz="3300" spc="-1" strike="noStrike">
                <a:solidFill>
                  <a:srgbClr val="000000"/>
                </a:solidFill>
                <a:latin typeface="Arial"/>
              </a:rPr>
              <a:t>CATEGORICAL VARIATE ANALYSIS</a:t>
            </a:r>
            <a:endParaRPr b="1" lang="en-IN"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Contract Type</a:t>
            </a:r>
            <a:endParaRPr b="0" lang="en-IN" sz="3300" spc="-1" strike="noStrike">
              <a:solidFill>
                <a:srgbClr val="ffffff"/>
              </a:solidFill>
              <a:latin typeface="Arial"/>
            </a:endParaRPr>
          </a:p>
        </p:txBody>
      </p:sp>
      <p:pic>
        <p:nvPicPr>
          <p:cNvPr id="194" name="" descr=""/>
          <p:cNvPicPr/>
          <p:nvPr/>
        </p:nvPicPr>
        <p:blipFill>
          <a:blip r:embed="rId1">
            <a:alphaModFix amt="70000"/>
          </a:blip>
          <a:stretch/>
        </p:blipFill>
        <p:spPr>
          <a:xfrm>
            <a:off x="1200960" y="1260000"/>
            <a:ext cx="7619040" cy="3668760"/>
          </a:xfrm>
          <a:prstGeom prst="rect">
            <a:avLst/>
          </a:prstGeom>
          <a:ln w="18000">
            <a:noFill/>
          </a:ln>
        </p:spPr>
      </p:pic>
      <p:sp>
        <p:nvSpPr>
          <p:cNvPr id="195" name="PlaceHolder 2"/>
          <p:cNvSpPr>
            <a:spLocks noGrp="1"/>
          </p:cNvSpPr>
          <p:nvPr>
            <p:ph/>
          </p:nvPr>
        </p:nvSpPr>
        <p:spPr>
          <a:xfrm>
            <a:off x="720000" y="4943160"/>
            <a:ext cx="9000000" cy="72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500" spc="-1" strike="noStrike">
                <a:latin typeface="Arial"/>
              </a:rPr>
              <a:t>Revolving loans are just a small fraction (10%) </a:t>
            </a:r>
            <a:r>
              <a:rPr b="0" lang="en-IN" sz="1500" spc="-1" strike="noStrike">
                <a:latin typeface="Arial"/>
              </a:rPr>
              <a:t>from the total number of loans</a:t>
            </a:r>
            <a:endParaRPr b="0" lang="en-IN" sz="1500" spc="-1" strike="noStrike">
              <a:latin typeface="Arial"/>
            </a:endParaRPr>
          </a:p>
          <a:p>
            <a:pPr marL="432000" indent="-324000">
              <a:spcAft>
                <a:spcPts val="1060"/>
              </a:spcAft>
              <a:buClr>
                <a:srgbClr val="000000"/>
              </a:buClr>
              <a:buSzPct val="45000"/>
              <a:buFont typeface="Wingdings" charset="2"/>
              <a:buChar char=""/>
            </a:pPr>
            <a:r>
              <a:rPr b="0" lang="en-IN" sz="1500" spc="-1" strike="noStrike">
                <a:latin typeface="Arial"/>
              </a:rPr>
              <a:t>Around 8-9% Cash loan applicants and 5-6% </a:t>
            </a:r>
            <a:r>
              <a:rPr b="0" lang="en-IN" sz="1500" spc="-1" strike="noStrike">
                <a:latin typeface="Arial"/>
              </a:rPr>
              <a:t>Revolving loan applicant are in defaulters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Code Gender</a:t>
            </a:r>
            <a:endParaRPr b="0" lang="en-IN" sz="3300" spc="-1" strike="noStrike">
              <a:solidFill>
                <a:srgbClr val="ffffff"/>
              </a:solidFill>
              <a:latin typeface="Arial"/>
            </a:endParaRPr>
          </a:p>
        </p:txBody>
      </p:sp>
      <p:sp>
        <p:nvSpPr>
          <p:cNvPr id="197" name="PlaceHolder 2"/>
          <p:cNvSpPr>
            <a:spLocks noGrp="1"/>
          </p:cNvSpPr>
          <p:nvPr>
            <p:ph/>
          </p:nvPr>
        </p:nvSpPr>
        <p:spPr>
          <a:xfrm>
            <a:off x="720000" y="4943160"/>
            <a:ext cx="9000000" cy="72684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The number of female clients is almost double </a:t>
            </a:r>
            <a:r>
              <a:rPr b="0" lang="en-IN" sz="1500" spc="-1" strike="noStrike">
                <a:latin typeface="Arial"/>
              </a:rPr>
              <a:t>the number of male clients.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Based on the percentage of defaulted credits, </a:t>
            </a:r>
            <a:r>
              <a:rPr b="0" lang="en-IN" sz="1500" spc="-1" strike="noStrike">
                <a:latin typeface="Arial"/>
              </a:rPr>
              <a:t>males have a higher chance of not returning </a:t>
            </a:r>
            <a:r>
              <a:rPr b="0" lang="en-IN" sz="1500" spc="-1" strike="noStrike">
                <a:latin typeface="Arial"/>
              </a:rPr>
              <a:t>their loans about 10%, comparing with women </a:t>
            </a:r>
            <a:r>
              <a:rPr b="0" lang="en-IN" sz="1500" spc="-1" strike="noStrike">
                <a:latin typeface="Arial"/>
              </a:rPr>
              <a:t>about 7%</a:t>
            </a:r>
            <a:endParaRPr b="0" lang="en-IN" sz="1500" spc="-1" strike="noStrike">
              <a:latin typeface="Arial"/>
            </a:endParaRPr>
          </a:p>
        </p:txBody>
      </p:sp>
      <p:pic>
        <p:nvPicPr>
          <p:cNvPr id="198" name="" descr=""/>
          <p:cNvPicPr/>
          <p:nvPr/>
        </p:nvPicPr>
        <p:blipFill>
          <a:blip r:embed="rId1">
            <a:alphaModFix amt="70000"/>
          </a:blip>
          <a:stretch/>
        </p:blipFill>
        <p:spPr>
          <a:xfrm>
            <a:off x="1620000" y="135684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FLAG OWN REALTY</a:t>
            </a:r>
            <a:endParaRPr b="0" lang="en-IN" sz="3300" spc="-1" strike="noStrike">
              <a:solidFill>
                <a:srgbClr val="ffffff"/>
              </a:solidFill>
              <a:latin typeface="Arial"/>
            </a:endParaRPr>
          </a:p>
        </p:txBody>
      </p:sp>
      <p:sp>
        <p:nvSpPr>
          <p:cNvPr id="200" name="PlaceHolder 2"/>
          <p:cNvSpPr>
            <a:spLocks noGrp="1"/>
          </p:cNvSpPr>
          <p:nvPr>
            <p:ph/>
          </p:nvPr>
        </p:nvSpPr>
        <p:spPr>
          <a:xfrm>
            <a:off x="720000" y="4943160"/>
            <a:ext cx="9000000" cy="72684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The clients who own real estate are more than double of the ones that don't own.</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 defaulting rate of both categories are around the same (~8%). Thus we can infer that there is no </a:t>
            </a:r>
            <a:r>
              <a:rPr b="0" lang="en-IN" sz="1500" spc="-1" strike="noStrike">
                <a:latin typeface="Arial"/>
              </a:rPr>
              <a:t>correlation between owning a reality and defaulting the loan.</a:t>
            </a:r>
            <a:endParaRPr b="0" lang="en-IN" sz="1500" spc="-1" strike="noStrike">
              <a:latin typeface="Arial"/>
            </a:endParaRPr>
          </a:p>
        </p:txBody>
      </p:sp>
      <p:pic>
        <p:nvPicPr>
          <p:cNvPr id="201"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HOUSING TYPE</a:t>
            </a:r>
            <a:endParaRPr b="0" lang="en-IN" sz="3300" spc="-1" strike="noStrike">
              <a:solidFill>
                <a:srgbClr val="ffffff"/>
              </a:solidFill>
              <a:latin typeface="Arial"/>
            </a:endParaRPr>
          </a:p>
        </p:txBody>
      </p:sp>
      <p:sp>
        <p:nvSpPr>
          <p:cNvPr id="203"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92000"/>
          </a:bodyPr>
          <a:p>
            <a:pPr marL="432000" indent="-324000">
              <a:spcAft>
                <a:spcPts val="482"/>
              </a:spcAft>
              <a:buClr>
                <a:srgbClr val="000000"/>
              </a:buClr>
              <a:buSzPct val="45000"/>
              <a:buFont typeface="Wingdings" charset="2"/>
              <a:buChar char=""/>
            </a:pPr>
            <a:r>
              <a:rPr b="0" lang="en-IN" sz="1500" spc="-1" strike="noStrike">
                <a:latin typeface="Arial"/>
              </a:rPr>
              <a:t>Majority of people live in House/apartment</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People living in office apartments have lowest default rate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People living with parents (~11.5%) and living in rented apartments(&gt;12%) have higher probability of defaulting</a:t>
            </a:r>
            <a:endParaRPr b="0" lang="en-IN" sz="1500" spc="-1" strike="noStrike">
              <a:latin typeface="Arial"/>
            </a:endParaRPr>
          </a:p>
        </p:txBody>
      </p:sp>
      <p:pic>
        <p:nvPicPr>
          <p:cNvPr id="204"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INTRODUCTION</a:t>
            </a:r>
            <a:endParaRPr b="0" lang="en-IN" sz="3300" spc="-1" strike="noStrike">
              <a:solidFill>
                <a:srgbClr val="ffffff"/>
              </a:solidFill>
              <a:latin typeface="Arial"/>
            </a:endParaRPr>
          </a:p>
        </p:txBody>
      </p:sp>
      <p:sp>
        <p:nvSpPr>
          <p:cNvPr id="162" name="PlaceHolder 2"/>
          <p:cNvSpPr>
            <a:spLocks noGrp="1"/>
          </p:cNvSpPr>
          <p:nvPr>
            <p:ph/>
          </p:nvPr>
        </p:nvSpPr>
        <p:spPr>
          <a:xfrm>
            <a:off x="540000" y="2790000"/>
            <a:ext cx="9000000" cy="2430000"/>
          </a:xfrm>
          <a:prstGeom prst="rect">
            <a:avLst/>
          </a:prstGeom>
          <a:noFill/>
          <a:ln w="0">
            <a:noFill/>
          </a:ln>
        </p:spPr>
        <p:txBody>
          <a:bodyPr lIns="0" rIns="0" tIns="0" bIns="0" anchor="t">
            <a:normAutofit/>
          </a:bodyPr>
          <a:p>
            <a:pPr marL="432000" indent="-324000" algn="just">
              <a:lnSpc>
                <a:spcPct val="115000"/>
              </a:lnSpc>
              <a:spcAft>
                <a:spcPts val="1049"/>
              </a:spcAft>
              <a:buClr>
                <a:srgbClr val="000000"/>
              </a:buClr>
              <a:buSzPct val="45000"/>
              <a:buFont typeface="Wingdings" charset="2"/>
              <a:buChar char=""/>
            </a:pPr>
            <a:r>
              <a:rPr b="0" lang="en-IN" sz="2400" spc="-1" strike="noStrike">
                <a:solidFill>
                  <a:srgbClr val="000000"/>
                </a:solidFill>
                <a:latin typeface="Arial"/>
              </a:rPr>
              <a:t>This case study aims to give </a:t>
            </a:r>
            <a:r>
              <a:rPr b="0" lang="en-IN" sz="2400" spc="-1" strike="noStrike">
                <a:solidFill>
                  <a:srgbClr val="000000"/>
                </a:solidFill>
                <a:latin typeface="Arial"/>
              </a:rPr>
              <a:t>you an idea of applying EDA </a:t>
            </a:r>
            <a:r>
              <a:rPr b="0" lang="en-IN" sz="2400" spc="-1" strike="noStrike">
                <a:solidFill>
                  <a:srgbClr val="000000"/>
                </a:solidFill>
                <a:latin typeface="Arial"/>
              </a:rPr>
              <a:t>in a real business scenario. </a:t>
            </a:r>
            <a:r>
              <a:rPr b="0" lang="en-IN" sz="2400" spc="-1" strike="noStrike">
                <a:solidFill>
                  <a:srgbClr val="000000"/>
                </a:solidFill>
                <a:latin typeface="Arial"/>
              </a:rPr>
              <a:t>In thiscase study, apart from </a:t>
            </a:r>
            <a:r>
              <a:rPr b="0" lang="en-IN" sz="2400" spc="-1" strike="noStrike">
                <a:solidFill>
                  <a:srgbClr val="000000"/>
                </a:solidFill>
                <a:latin typeface="Arial"/>
              </a:rPr>
              <a:t>applying the techniques that </a:t>
            </a:r>
            <a:r>
              <a:rPr b="0" lang="en-IN" sz="2400" spc="-1" strike="noStrike">
                <a:solidFill>
                  <a:srgbClr val="000000"/>
                </a:solidFill>
                <a:latin typeface="Arial"/>
              </a:rPr>
              <a:t>you have learnt in the EDA </a:t>
            </a:r>
            <a:r>
              <a:rPr b="0" lang="en-IN" sz="2400" spc="-1" strike="noStrike">
                <a:solidFill>
                  <a:srgbClr val="000000"/>
                </a:solidFill>
                <a:latin typeface="Arial"/>
              </a:rPr>
              <a:t>module, youwill also develop </a:t>
            </a:r>
            <a:r>
              <a:rPr b="0" lang="en-IN" sz="2400" spc="-1" strike="noStrike">
                <a:solidFill>
                  <a:srgbClr val="000000"/>
                </a:solidFill>
                <a:latin typeface="Arial"/>
              </a:rPr>
              <a:t>a basic understanding of risk </a:t>
            </a:r>
            <a:r>
              <a:rPr b="0" lang="en-IN" sz="2400" spc="-1" strike="noStrike">
                <a:solidFill>
                  <a:srgbClr val="000000"/>
                </a:solidFill>
                <a:latin typeface="Arial"/>
              </a:rPr>
              <a:t>analytics in banking and </a:t>
            </a:r>
            <a:r>
              <a:rPr b="0" lang="en-IN" sz="2400" spc="-1" strike="noStrike">
                <a:solidFill>
                  <a:srgbClr val="000000"/>
                </a:solidFill>
                <a:latin typeface="Arial"/>
              </a:rPr>
              <a:t>financial servicesand </a:t>
            </a:r>
            <a:r>
              <a:rPr b="0" lang="en-IN" sz="2400" spc="-1" strike="noStrike">
                <a:solidFill>
                  <a:srgbClr val="000000"/>
                </a:solidFill>
                <a:latin typeface="Arial"/>
              </a:rPr>
              <a:t>understand how data is used </a:t>
            </a:r>
            <a:r>
              <a:rPr b="0" lang="en-IN" sz="2400" spc="-1" strike="noStrike">
                <a:solidFill>
                  <a:srgbClr val="000000"/>
                </a:solidFill>
                <a:latin typeface="Arial"/>
              </a:rPr>
              <a:t>to minimize the risk of losing </a:t>
            </a:r>
            <a:r>
              <a:rPr b="0" lang="en-IN" sz="2400" spc="-1" strike="noStrike">
                <a:solidFill>
                  <a:srgbClr val="000000"/>
                </a:solidFill>
                <a:latin typeface="Arial"/>
              </a:rPr>
              <a:t>money while lending </a:t>
            </a:r>
            <a:r>
              <a:rPr b="0" lang="en-IN" sz="2400" spc="-1" strike="noStrike">
                <a:solidFill>
                  <a:srgbClr val="000000"/>
                </a:solidFill>
                <a:latin typeface="Arial"/>
              </a:rPr>
              <a:t>tocustomers.</a:t>
            </a:r>
            <a:endParaRPr b="0" lang="en-IN" sz="2400" spc="-1" strike="noStrike">
              <a:solidFill>
                <a:srgbClr val="000000"/>
              </a:solidFill>
              <a:latin typeface="Arial"/>
            </a:endParaRPr>
          </a:p>
          <a:p>
            <a:pPr marL="432000" indent="-324000" algn="just">
              <a:lnSpc>
                <a:spcPct val="115000"/>
              </a:lnSpc>
              <a:spcAft>
                <a:spcPts val="1049"/>
              </a:spcAft>
              <a:buClr>
                <a:srgbClr val="000000"/>
              </a:buClr>
              <a:buSzPct val="45000"/>
              <a:buFont typeface="Wingdings" charset="2"/>
              <a:buChar char=""/>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FAMILY STATUS</a:t>
            </a:r>
            <a:endParaRPr b="0" lang="en-IN" sz="3300" spc="-1" strike="noStrike">
              <a:solidFill>
                <a:srgbClr val="ffffff"/>
              </a:solidFill>
              <a:latin typeface="Arial"/>
            </a:endParaRPr>
          </a:p>
        </p:txBody>
      </p:sp>
      <p:sp>
        <p:nvSpPr>
          <p:cNvPr id="206"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99000"/>
          </a:bodyPr>
          <a:p>
            <a:pPr marL="432000" indent="-324000">
              <a:spcAft>
                <a:spcPts val="482"/>
              </a:spcAft>
              <a:buClr>
                <a:srgbClr val="000000"/>
              </a:buClr>
              <a:buSzPct val="45000"/>
              <a:buFont typeface="Wingdings" charset="2"/>
              <a:buChar char=""/>
            </a:pPr>
            <a:r>
              <a:rPr b="0" lang="en-IN" sz="1500" spc="-1" strike="noStrike">
                <a:latin typeface="Arial"/>
              </a:rPr>
              <a:t>Most of the people who have taken loan are married, followed by Single/not married and civil marriage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In Percentage of defaulters, Civil marriage has the highest percent around (10%) and widow has the lowest around 6% (exception being Unknown).</a:t>
            </a:r>
            <a:endParaRPr b="0" lang="en-IN" sz="1500" spc="-1" strike="noStrike">
              <a:latin typeface="Arial"/>
            </a:endParaRPr>
          </a:p>
        </p:txBody>
      </p:sp>
      <p:pic>
        <p:nvPicPr>
          <p:cNvPr id="207"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EDUCATION TYPE</a:t>
            </a:r>
            <a:endParaRPr b="0" lang="en-IN" sz="3300" spc="-1" strike="noStrike">
              <a:solidFill>
                <a:srgbClr val="ffffff"/>
              </a:solidFill>
              <a:latin typeface="Arial"/>
            </a:endParaRPr>
          </a:p>
        </p:txBody>
      </p:sp>
      <p:sp>
        <p:nvSpPr>
          <p:cNvPr id="209"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70000"/>
          </a:bodyPr>
          <a:p>
            <a:pPr marL="432000" indent="-324000">
              <a:spcAft>
                <a:spcPts val="482"/>
              </a:spcAft>
              <a:buClr>
                <a:srgbClr val="000000"/>
              </a:buClr>
              <a:buSzPct val="45000"/>
              <a:buFont typeface="Wingdings" charset="2"/>
              <a:buChar char=""/>
            </a:pPr>
            <a:r>
              <a:rPr b="0" lang="en-IN" sz="1500" spc="-1" strike="noStrike">
                <a:latin typeface="Arial"/>
              </a:rPr>
              <a:t>Majority of clients have Secondary/secondary special education, followed by clients with Higher </a:t>
            </a:r>
            <a:r>
              <a:rPr b="0" lang="en-IN" sz="1500" spc="-1" strike="noStrike">
                <a:latin typeface="Arial"/>
              </a:rPr>
              <a:t>education.</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Very few clients have an academic degree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Lower secondary category have highest rate of defaulting around 11%.</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People with Academic degree are least likely to default.</a:t>
            </a:r>
            <a:endParaRPr b="0" lang="en-IN" sz="1500" spc="-1" strike="noStrike">
              <a:latin typeface="Arial"/>
            </a:endParaRPr>
          </a:p>
        </p:txBody>
      </p:sp>
      <p:pic>
        <p:nvPicPr>
          <p:cNvPr id="210"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INCOME TYPE</a:t>
            </a:r>
            <a:endParaRPr b="0" lang="en-IN" sz="3300" spc="-1" strike="noStrike">
              <a:solidFill>
                <a:srgbClr val="ffffff"/>
              </a:solidFill>
              <a:latin typeface="Arial"/>
            </a:endParaRPr>
          </a:p>
        </p:txBody>
      </p:sp>
      <p:sp>
        <p:nvSpPr>
          <p:cNvPr id="212"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74000"/>
          </a:bodyPr>
          <a:p>
            <a:pPr marL="432000" indent="-324000">
              <a:spcAft>
                <a:spcPts val="482"/>
              </a:spcAft>
              <a:buClr>
                <a:srgbClr val="000000"/>
              </a:buClr>
              <a:buSzPct val="45000"/>
              <a:buFont typeface="Wingdings" charset="2"/>
              <a:buChar char=""/>
            </a:pPr>
            <a:r>
              <a:rPr b="0" lang="en-IN" sz="1500" spc="-1" strike="noStrike">
                <a:latin typeface="Arial"/>
              </a:rPr>
              <a:t>Most of applicants for loans income type is Working, followed by Commercial associate, Pensioner and State servant.</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 applicants who are on Maternity leave have defaulting percentage of 40% which is the highest, followed by Unemployed (37%). The rest under average around 10% defaultees.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Student and Businessmen though less in numbers, do not have default record. Safest two categories for providing loan.</a:t>
            </a:r>
            <a:endParaRPr b="0" lang="en-IN" sz="1500" spc="-1" strike="noStrike">
              <a:latin typeface="Arial"/>
            </a:endParaRPr>
          </a:p>
        </p:txBody>
      </p:sp>
      <p:pic>
        <p:nvPicPr>
          <p:cNvPr id="213"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OCCUPATION TYPE</a:t>
            </a:r>
            <a:endParaRPr b="0" lang="en-IN" sz="3300" spc="-1" strike="noStrike">
              <a:solidFill>
                <a:srgbClr val="ffffff"/>
              </a:solidFill>
              <a:latin typeface="Arial"/>
            </a:endParaRPr>
          </a:p>
        </p:txBody>
      </p:sp>
      <p:pic>
        <p:nvPicPr>
          <p:cNvPr id="215" name="" descr=""/>
          <p:cNvPicPr/>
          <p:nvPr/>
        </p:nvPicPr>
        <p:blipFill>
          <a:blip r:embed="rId1">
            <a:alphaModFix amt="70000"/>
          </a:blip>
          <a:stretch/>
        </p:blipFill>
        <p:spPr>
          <a:xfrm>
            <a:off x="720000" y="1353240"/>
            <a:ext cx="4173480" cy="2966760"/>
          </a:xfrm>
          <a:prstGeom prst="rect">
            <a:avLst/>
          </a:prstGeom>
          <a:ln w="18000">
            <a:noFill/>
          </a:ln>
        </p:spPr>
      </p:pic>
      <p:pic>
        <p:nvPicPr>
          <p:cNvPr id="216" name="" descr=""/>
          <p:cNvPicPr/>
          <p:nvPr/>
        </p:nvPicPr>
        <p:blipFill>
          <a:blip r:embed="rId2">
            <a:alphaModFix amt="70000"/>
          </a:blip>
          <a:stretch/>
        </p:blipFill>
        <p:spPr>
          <a:xfrm>
            <a:off x="5769360" y="1439640"/>
            <a:ext cx="4168800" cy="2963520"/>
          </a:xfrm>
          <a:prstGeom prst="rect">
            <a:avLst/>
          </a:prstGeom>
          <a:ln w="18000">
            <a:noFill/>
          </a:ln>
        </p:spPr>
      </p:pic>
      <p:sp>
        <p:nvSpPr>
          <p:cNvPr id="217" name="PlaceHolder 2"/>
          <p:cNvSpPr>
            <a:spLocks noGrp="1"/>
          </p:cNvSpPr>
          <p:nvPr>
            <p:ph/>
          </p:nvPr>
        </p:nvSpPr>
        <p:spPr>
          <a:xfrm>
            <a:off x="540000" y="4403160"/>
            <a:ext cx="9000000" cy="117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400" spc="-1" strike="noStrike">
                <a:latin typeface="Arial"/>
              </a:rPr>
              <a:t>Most of the loans are taken by Laborers, followed by Sales staff.</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IT staff and HR Staff are less likely to apply for Loan.</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Category with highest percent of defauters are Low-skill Laborers (above 17%), followed by Drivers and Waiters/barmen staff, Security staff, Laborers and Cooking staff</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ORGANIZATION TYPE</a:t>
            </a:r>
            <a:endParaRPr b="0" lang="en-IN" sz="3300" spc="-1" strike="noStrike">
              <a:solidFill>
                <a:srgbClr val="ffffff"/>
              </a:solidFill>
              <a:latin typeface="Arial"/>
            </a:endParaRPr>
          </a:p>
        </p:txBody>
      </p:sp>
      <p:pic>
        <p:nvPicPr>
          <p:cNvPr id="219" name="" descr=""/>
          <p:cNvPicPr/>
          <p:nvPr/>
        </p:nvPicPr>
        <p:blipFill>
          <a:blip r:embed="rId1">
            <a:alphaModFix amt="70000"/>
          </a:blip>
          <a:stretch/>
        </p:blipFill>
        <p:spPr>
          <a:xfrm>
            <a:off x="720000" y="1353240"/>
            <a:ext cx="4173480" cy="2966760"/>
          </a:xfrm>
          <a:prstGeom prst="rect">
            <a:avLst/>
          </a:prstGeom>
          <a:ln w="18000">
            <a:noFill/>
          </a:ln>
        </p:spPr>
      </p:pic>
      <p:pic>
        <p:nvPicPr>
          <p:cNvPr id="220" name="" descr=""/>
          <p:cNvPicPr/>
          <p:nvPr/>
        </p:nvPicPr>
        <p:blipFill>
          <a:blip r:embed="rId2">
            <a:alphaModFix amt="70000"/>
          </a:blip>
          <a:stretch/>
        </p:blipFill>
        <p:spPr>
          <a:xfrm>
            <a:off x="5769360" y="1439640"/>
            <a:ext cx="4168800" cy="2963520"/>
          </a:xfrm>
          <a:prstGeom prst="rect">
            <a:avLst/>
          </a:prstGeom>
          <a:ln w="18000">
            <a:noFill/>
          </a:ln>
        </p:spPr>
      </p:pic>
      <p:sp>
        <p:nvSpPr>
          <p:cNvPr id="221" name="PlaceHolder 2"/>
          <p:cNvSpPr>
            <a:spLocks noGrp="1"/>
          </p:cNvSpPr>
          <p:nvPr>
            <p:ph/>
          </p:nvPr>
        </p:nvSpPr>
        <p:spPr>
          <a:xfrm>
            <a:off x="540000" y="4403160"/>
            <a:ext cx="9000000" cy="1176840"/>
          </a:xfrm>
          <a:prstGeom prst="rect">
            <a:avLst/>
          </a:prstGeom>
          <a:noFill/>
          <a:ln w="0">
            <a:noFill/>
          </a:ln>
        </p:spPr>
        <p:txBody>
          <a:bodyPr lIns="0" rIns="0" tIns="0" bIns="0" anchor="t">
            <a:normAutofit fontScale="67000"/>
          </a:bodyPr>
          <a:p>
            <a:pPr marL="432000" indent="-324000">
              <a:spcAft>
                <a:spcPts val="1060"/>
              </a:spcAft>
              <a:buClr>
                <a:srgbClr val="000000"/>
              </a:buClr>
              <a:buSzPct val="45000"/>
              <a:buFont typeface="Wingdings" charset="2"/>
              <a:buChar char=""/>
            </a:pPr>
            <a:r>
              <a:rPr b="0" lang="en-IN" sz="1400" spc="-1" strike="noStrike">
                <a:latin typeface="Arial"/>
              </a:rPr>
              <a:t>Organizations with highest percent of defaultess are Transport: type 3 (16%), Industry: type 13 (13.5%), Industry: type 8 (12.5%) and Restaurant (less than 12%).</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Self employed people have relative high defaulting rate,to be safer side loan disbursement should be avoided or provide loan with higher interest rate to mitigate the risk of defaulting.</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Most of the people application for loan are from Business Entity Type 3</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For a very high number of applications, Organization type information is unavailable(XNA)</a:t>
            </a:r>
            <a:endParaRPr b="0" lang="en-IN" sz="1400" spc="-1" strike="noStrike">
              <a:latin typeface="Arial"/>
            </a:endParaRPr>
          </a:p>
          <a:p>
            <a:pPr marL="432000" indent="-324000">
              <a:spcAft>
                <a:spcPts val="1060"/>
              </a:spcAft>
              <a:buClr>
                <a:srgbClr val="000000"/>
              </a:buClr>
              <a:buSzPct val="45000"/>
              <a:buFont typeface="Wingdings" charset="2"/>
              <a:buChar char=""/>
            </a:pPr>
            <a:r>
              <a:rPr b="0" lang="en-IN" sz="1400" spc="-1" strike="noStrike">
                <a:latin typeface="Arial"/>
              </a:rPr>
              <a:t>It can be seen that following category of organization type has lesser defaulters thus safer for providing loans: Trade Type 4 and 5, Industry type 8</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EMPLOYMENT YEARS</a:t>
            </a:r>
            <a:endParaRPr b="0" lang="en-IN" sz="3300" spc="-1" strike="noStrike">
              <a:solidFill>
                <a:srgbClr val="ffffff"/>
              </a:solidFill>
              <a:latin typeface="Arial"/>
            </a:endParaRPr>
          </a:p>
        </p:txBody>
      </p:sp>
      <p:sp>
        <p:nvSpPr>
          <p:cNvPr id="223"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74000"/>
          </a:bodyPr>
          <a:p>
            <a:pPr marL="432000" indent="-324000">
              <a:spcAft>
                <a:spcPts val="482"/>
              </a:spcAft>
              <a:buClr>
                <a:srgbClr val="000000"/>
              </a:buClr>
              <a:buSzPct val="45000"/>
              <a:buFont typeface="Wingdings" charset="2"/>
              <a:buChar char=""/>
            </a:pPr>
            <a:r>
              <a:rPr b="0" lang="en-IN" sz="1500" spc="-1" strike="noStrike">
                <a:latin typeface="Arial"/>
              </a:rPr>
              <a:t>Majority of the applicants having working experience between 0-5 years are defaultees. The defaulting rating of this group is also the highest which is around 10%</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With increase of employment year, defaulting rate is radually decreasing.</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With people having 40+ year experience have less than 1% default rate</a:t>
            </a:r>
            <a:endParaRPr b="0" lang="en-IN" sz="1500" spc="-1" strike="noStrike">
              <a:latin typeface="Arial"/>
            </a:endParaRPr>
          </a:p>
        </p:txBody>
      </p:sp>
      <p:pic>
        <p:nvPicPr>
          <p:cNvPr id="224"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AMOUNT CREDIT</a:t>
            </a:r>
            <a:endParaRPr b="0" lang="en-IN" sz="3300" spc="-1" strike="noStrike">
              <a:solidFill>
                <a:srgbClr val="ffffff"/>
              </a:solidFill>
              <a:latin typeface="Arial"/>
            </a:endParaRPr>
          </a:p>
        </p:txBody>
      </p:sp>
      <p:sp>
        <p:nvSpPr>
          <p:cNvPr id="226" name="PlaceHolder 2"/>
          <p:cNvSpPr>
            <a:spLocks noGrp="1"/>
          </p:cNvSpPr>
          <p:nvPr>
            <p:ph/>
          </p:nvPr>
        </p:nvSpPr>
        <p:spPr>
          <a:xfrm>
            <a:off x="720000" y="4943160"/>
            <a:ext cx="9000000" cy="72684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There are high number of applicants have loan in range of 2-3 Lakhs followed by 10 Lakh above range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People who get loan for 3-6 Lakhs have most number of defaulters than other loan range.</a:t>
            </a:r>
            <a:endParaRPr b="0" lang="en-IN" sz="1500" spc="-1" strike="noStrike">
              <a:latin typeface="Arial"/>
            </a:endParaRPr>
          </a:p>
        </p:txBody>
      </p:sp>
      <p:pic>
        <p:nvPicPr>
          <p:cNvPr id="227"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AMOUNT INCOME</a:t>
            </a:r>
            <a:endParaRPr b="0" lang="en-IN" sz="3300" spc="-1" strike="noStrike">
              <a:solidFill>
                <a:srgbClr val="ffffff"/>
              </a:solidFill>
              <a:latin typeface="Arial"/>
            </a:endParaRPr>
          </a:p>
        </p:txBody>
      </p:sp>
      <p:sp>
        <p:nvSpPr>
          <p:cNvPr id="229"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95000"/>
          </a:bodyPr>
          <a:p>
            <a:pPr marL="432000" indent="-324000">
              <a:spcAft>
                <a:spcPts val="482"/>
              </a:spcAft>
              <a:buClr>
                <a:srgbClr val="000000"/>
              </a:buClr>
              <a:buSzPct val="45000"/>
              <a:buFont typeface="Wingdings" charset="2"/>
              <a:buChar char=""/>
            </a:pPr>
            <a:r>
              <a:rPr b="0" lang="en-IN" sz="1500" spc="-1" strike="noStrike">
                <a:latin typeface="Arial"/>
              </a:rPr>
              <a:t>Majority of the applications have Income total less than 3 Lakhs.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Application with Income less than 3 Lakhs has high probability of defaulting</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Applicant with Income 7-8 Lakhas are less likely to default.</a:t>
            </a:r>
            <a:endParaRPr b="0" lang="en-IN" sz="1500" spc="-1" strike="noStrike">
              <a:latin typeface="Arial"/>
            </a:endParaRPr>
          </a:p>
        </p:txBody>
      </p:sp>
      <p:pic>
        <p:nvPicPr>
          <p:cNvPr id="230"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AMOUNT INCOME</a:t>
            </a:r>
            <a:endParaRPr b="0" lang="en-IN" sz="3300" spc="-1" strike="noStrike">
              <a:solidFill>
                <a:srgbClr val="ffffff"/>
              </a:solidFill>
              <a:latin typeface="Arial"/>
            </a:endParaRPr>
          </a:p>
        </p:txBody>
      </p:sp>
      <p:sp>
        <p:nvSpPr>
          <p:cNvPr id="232" name="PlaceHolder 2"/>
          <p:cNvSpPr>
            <a:spLocks noGrp="1"/>
          </p:cNvSpPr>
          <p:nvPr>
            <p:ph/>
          </p:nvPr>
        </p:nvSpPr>
        <p:spPr>
          <a:xfrm>
            <a:off x="720000" y="4943160"/>
            <a:ext cx="9000000" cy="726840"/>
          </a:xfrm>
          <a:prstGeom prst="rect">
            <a:avLst/>
          </a:prstGeom>
          <a:noFill/>
          <a:ln w="0">
            <a:noFill/>
          </a:ln>
        </p:spPr>
        <p:txBody>
          <a:bodyPr lIns="0" rIns="0" tIns="0" bIns="0" anchor="t">
            <a:normAutofit fontScale="86000"/>
          </a:bodyPr>
          <a:p>
            <a:pPr marL="432000" indent="-324000">
              <a:spcAft>
                <a:spcPts val="482"/>
              </a:spcAft>
              <a:buClr>
                <a:srgbClr val="000000"/>
              </a:buClr>
              <a:buSzPct val="45000"/>
              <a:buFont typeface="Wingdings" charset="2"/>
              <a:buChar char=""/>
            </a:pPr>
            <a:r>
              <a:rPr b="0" lang="en-IN" sz="1500" spc="-1" strike="noStrike">
                <a:latin typeface="Arial"/>
              </a:rPr>
              <a:t>Most of the applicants do not have children</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Very few clients have more than 3 children.</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Client who have more than 4 children has a very high default rate with child count 9 and 11 showing 100% default rate</a:t>
            </a:r>
            <a:endParaRPr b="0" lang="en-IN" sz="1500" spc="-1" strike="noStrike">
              <a:latin typeface="Arial"/>
            </a:endParaRPr>
          </a:p>
        </p:txBody>
      </p:sp>
      <p:pic>
        <p:nvPicPr>
          <p:cNvPr id="233"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720000" y="2520000"/>
            <a:ext cx="9000000" cy="990000"/>
          </a:xfrm>
          <a:prstGeom prst="rect">
            <a:avLst/>
          </a:prstGeom>
          <a:noFill/>
          <a:ln w="0">
            <a:noFill/>
          </a:ln>
        </p:spPr>
        <p:txBody>
          <a:bodyPr lIns="0" rIns="0" tIns="0" bIns="0" anchor="ctr">
            <a:noAutofit/>
          </a:bodyPr>
          <a:p>
            <a:pPr algn="ctr">
              <a:buNone/>
            </a:pPr>
            <a:r>
              <a:rPr b="1" lang="en-IN" sz="3300" spc="-1" strike="noStrike">
                <a:solidFill>
                  <a:srgbClr val="000000"/>
                </a:solidFill>
                <a:latin typeface="Arial"/>
              </a:rPr>
              <a:t>CATEGORICAL BI-VARIATE ANALYSIS</a:t>
            </a:r>
            <a:endParaRPr b="1" lang="en-IN"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Business Understanding</a:t>
            </a:r>
            <a:endParaRPr b="0" lang="en-IN" sz="3300" spc="-1" strike="noStrike">
              <a:solidFill>
                <a:srgbClr val="ffffff"/>
              </a:solidFill>
              <a:latin typeface="Arial"/>
            </a:endParaRPr>
          </a:p>
        </p:txBody>
      </p:sp>
      <p:sp>
        <p:nvSpPr>
          <p:cNvPr id="164" name="PlaceHolder 2"/>
          <p:cNvSpPr>
            <a:spLocks noGrp="1"/>
          </p:cNvSpPr>
          <p:nvPr>
            <p:ph type="subTitle"/>
          </p:nvPr>
        </p:nvSpPr>
        <p:spPr>
          <a:xfrm>
            <a:off x="540000" y="1440000"/>
            <a:ext cx="9000000" cy="3600000"/>
          </a:xfrm>
          <a:prstGeom prst="rect">
            <a:avLst/>
          </a:prstGeom>
          <a:noFill/>
          <a:ln w="0">
            <a:noFill/>
          </a:ln>
        </p:spPr>
        <p:txBody>
          <a:bodyPr lIns="0" rIns="0" tIns="0" bIns="0" anchor="ctr">
            <a:noAutofit/>
          </a:bodyPr>
          <a:p>
            <a:pPr algn="just">
              <a:buNone/>
            </a:pPr>
            <a:r>
              <a:rPr b="0" lang="en-IN" sz="2800" spc="-1" strike="noStrike">
                <a:latin typeface="Arial"/>
              </a:rPr>
              <a:t>The loan providing companies find it hard to give loans to the people due to their insufficient or non-existent credit history. Because of that, some consumers use it to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AMOUNT INCOME</a:t>
            </a:r>
            <a:endParaRPr b="0" lang="en-IN" sz="3300" spc="-1" strike="noStrike">
              <a:solidFill>
                <a:srgbClr val="ffffff"/>
              </a:solidFill>
              <a:latin typeface="Arial"/>
            </a:endParaRPr>
          </a:p>
        </p:txBody>
      </p:sp>
      <p:sp>
        <p:nvSpPr>
          <p:cNvPr id="236" name="PlaceHolder 2"/>
          <p:cNvSpPr>
            <a:spLocks noGrp="1"/>
          </p:cNvSpPr>
          <p:nvPr>
            <p:ph/>
          </p:nvPr>
        </p:nvSpPr>
        <p:spPr>
          <a:xfrm>
            <a:off x="720000" y="4943160"/>
            <a:ext cx="9000000" cy="72684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It can be seen that “Businessman” income is the highest and the estimated range with default 95% confidence level seem to indicate that the income of a Businessman could be in the range of slightly close to 4 lakhs and slightly above 10 lakhs</a:t>
            </a:r>
            <a:endParaRPr b="0" lang="en-IN" sz="1500" spc="-1" strike="noStrike">
              <a:latin typeface="Arial"/>
            </a:endParaRPr>
          </a:p>
        </p:txBody>
      </p:sp>
      <p:pic>
        <p:nvPicPr>
          <p:cNvPr id="237" name="" descr=""/>
          <p:cNvPicPr/>
          <p:nvPr/>
        </p:nvPicPr>
        <p:blipFill>
          <a:blip r:embed="rId1">
            <a:alphaModFix amt="70000"/>
          </a:blip>
          <a:stretch/>
        </p:blipFill>
        <p:spPr>
          <a:xfrm>
            <a:off x="1620000" y="1368000"/>
            <a:ext cx="6973920" cy="3575160"/>
          </a:xfrm>
          <a:prstGeom prst="rect">
            <a:avLst/>
          </a:prstGeom>
          <a:ln w="1800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720000" y="2520000"/>
            <a:ext cx="9000000" cy="990000"/>
          </a:xfrm>
          <a:prstGeom prst="rect">
            <a:avLst/>
          </a:prstGeom>
          <a:noFill/>
          <a:ln w="0">
            <a:noFill/>
          </a:ln>
        </p:spPr>
        <p:txBody>
          <a:bodyPr lIns="0" rIns="0" tIns="0" bIns="0" anchor="ctr">
            <a:noAutofit/>
          </a:bodyPr>
          <a:p>
            <a:pPr algn="ctr">
              <a:buNone/>
            </a:pPr>
            <a:r>
              <a:rPr b="1" lang="en-IN" sz="3300" spc="-1" strike="noStrike">
                <a:solidFill>
                  <a:srgbClr val="000000"/>
                </a:solidFill>
                <a:latin typeface="Arial"/>
              </a:rPr>
              <a:t>NUMERIC VARIABLE ANALYSIS</a:t>
            </a:r>
            <a:endParaRPr b="1" lang="en-IN"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Correlating factors amongst repayers</a:t>
            </a:r>
            <a:endParaRPr b="0" lang="en-IN" sz="3300" spc="-1" strike="noStrike">
              <a:solidFill>
                <a:srgbClr val="ffffff"/>
              </a:solidFill>
              <a:latin typeface="Arial"/>
            </a:endParaRPr>
          </a:p>
        </p:txBody>
      </p:sp>
      <p:sp>
        <p:nvSpPr>
          <p:cNvPr id="240" name="PlaceHolder 2"/>
          <p:cNvSpPr>
            <a:spLocks noGrp="1"/>
          </p:cNvSpPr>
          <p:nvPr>
            <p:ph/>
          </p:nvPr>
        </p:nvSpPr>
        <p:spPr>
          <a:xfrm>
            <a:off x="360000" y="1440000"/>
            <a:ext cx="2160000" cy="396000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1. Credit amount is highly correlated with:</a:t>
            </a:r>
            <a:endParaRPr b="0" lang="en-IN" sz="1500" spc="-1" strike="noStrike">
              <a:latin typeface="Arial"/>
            </a:endParaRPr>
          </a:p>
          <a:p>
            <a:pPr lvl="1" marL="864000" indent="-324000">
              <a:spcAft>
                <a:spcPts val="850"/>
              </a:spcAft>
              <a:buClr>
                <a:srgbClr val="000000"/>
              </a:buClr>
              <a:buSzPct val="75000"/>
              <a:buFont typeface="Symbol" charset="2"/>
              <a:buChar char=""/>
            </a:pPr>
            <a:r>
              <a:rPr b="0" lang="en-IN" sz="1500" spc="-1" strike="noStrike">
                <a:latin typeface="Arial"/>
              </a:rPr>
              <a:t>Goods Price Amount</a:t>
            </a:r>
            <a:endParaRPr b="0" lang="en-IN" sz="1500" spc="-1" strike="noStrike">
              <a:latin typeface="Arial"/>
            </a:endParaRPr>
          </a:p>
          <a:p>
            <a:pPr lvl="1" marL="864000" indent="-324000">
              <a:spcAft>
                <a:spcPts val="850"/>
              </a:spcAft>
              <a:buClr>
                <a:srgbClr val="000000"/>
              </a:buClr>
              <a:buSzPct val="75000"/>
              <a:buFont typeface="Symbol" charset="2"/>
              <a:buChar char=""/>
            </a:pPr>
            <a:r>
              <a:rPr b="0" lang="en-IN" sz="1500" spc="-1" strike="noStrike">
                <a:latin typeface="Arial"/>
              </a:rPr>
              <a:t>Loan Annuity</a:t>
            </a:r>
            <a:endParaRPr b="0" lang="en-IN" sz="1500" spc="-1" strike="noStrike">
              <a:latin typeface="Arial"/>
            </a:endParaRPr>
          </a:p>
          <a:p>
            <a:pPr lvl="1" marL="864000" indent="-324000">
              <a:spcAft>
                <a:spcPts val="850"/>
              </a:spcAft>
              <a:buClr>
                <a:srgbClr val="000000"/>
              </a:buClr>
              <a:buSzPct val="75000"/>
              <a:buFont typeface="Symbol" charset="2"/>
              <a:buChar char=""/>
            </a:pPr>
            <a:r>
              <a:rPr b="0" lang="en-IN" sz="1500" spc="-1" strike="noStrike">
                <a:latin typeface="Arial"/>
              </a:rPr>
              <a:t>Total Income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2. We can also see that repayers have high correlation in number of days employed.</a:t>
            </a:r>
            <a:endParaRPr b="0" lang="en-IN" sz="1500" spc="-1" strike="noStrike">
              <a:latin typeface="Arial"/>
            </a:endParaRPr>
          </a:p>
        </p:txBody>
      </p:sp>
      <p:pic>
        <p:nvPicPr>
          <p:cNvPr id="241" name="" descr=""/>
          <p:cNvPicPr/>
          <p:nvPr/>
        </p:nvPicPr>
        <p:blipFill>
          <a:blip r:embed="rId1">
            <a:alphaModFix amt="70000"/>
          </a:blip>
          <a:stretch/>
        </p:blipFill>
        <p:spPr>
          <a:xfrm>
            <a:off x="2520000" y="1514160"/>
            <a:ext cx="7473600" cy="4065840"/>
          </a:xfrm>
          <a:prstGeom prst="rect">
            <a:avLst/>
          </a:prstGeom>
          <a:ln w="1800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Correlating factors amongst defaulters</a:t>
            </a:r>
            <a:endParaRPr b="0" lang="en-IN" sz="3300" spc="-1" strike="noStrike">
              <a:solidFill>
                <a:srgbClr val="ffffff"/>
              </a:solidFill>
              <a:latin typeface="Arial"/>
            </a:endParaRPr>
          </a:p>
        </p:txBody>
      </p:sp>
      <p:sp>
        <p:nvSpPr>
          <p:cNvPr id="243" name="PlaceHolder 2"/>
          <p:cNvSpPr>
            <a:spLocks noGrp="1"/>
          </p:cNvSpPr>
          <p:nvPr>
            <p:ph/>
          </p:nvPr>
        </p:nvSpPr>
        <p:spPr>
          <a:xfrm>
            <a:off x="360000" y="1440000"/>
            <a:ext cx="2160000" cy="3960000"/>
          </a:xfrm>
          <a:prstGeom prst="rect">
            <a:avLst/>
          </a:prstGeom>
          <a:noFill/>
          <a:ln w="0">
            <a:noFill/>
          </a:ln>
        </p:spPr>
        <p:txBody>
          <a:bodyPr lIns="0" rIns="0" tIns="0" bIns="0" anchor="t">
            <a:normAutofit fontScale="66000"/>
          </a:bodyPr>
          <a:p>
            <a:pPr marL="432000" indent="-324000">
              <a:spcAft>
                <a:spcPts val="482"/>
              </a:spcAft>
              <a:buClr>
                <a:srgbClr val="000000"/>
              </a:buClr>
              <a:buSzPct val="45000"/>
              <a:buFont typeface="Wingdings" charset="2"/>
              <a:buChar char=""/>
            </a:pPr>
            <a:r>
              <a:rPr b="0" lang="en-IN" sz="1500" spc="-1" strike="noStrike">
                <a:latin typeface="Arial"/>
              </a:rPr>
              <a:t>Credit amount is highly correlated with good price amount which is same as repayers.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Loan annuity correlation with credit amount has slightly reduced in defaulters(0.75) when compared to repayers(0.77)</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We can also see that repayers have high correlation in number of days employed(0.62) when compared to defaulters(0.58).</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There is a severe drop in the correlation between total income of the client and the credit amount(0.038) amongst defaulters whereas it is 0.342 among repayers.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Days_birth and number of children correlation has reduced to 0.259 in defaulters when compared to 0.337 in repayers.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There is a slight increase in defaulted to observed count in social circle among defaulters(0.264) when compared to repayers(0.254)</a:t>
            </a:r>
            <a:endParaRPr b="0" lang="en-IN" sz="1500" spc="-1" strike="noStrike">
              <a:latin typeface="Arial"/>
            </a:endParaRPr>
          </a:p>
        </p:txBody>
      </p:sp>
      <p:pic>
        <p:nvPicPr>
          <p:cNvPr id="244" name="" descr=""/>
          <p:cNvPicPr/>
          <p:nvPr/>
        </p:nvPicPr>
        <p:blipFill>
          <a:blip r:embed="rId1">
            <a:alphaModFix amt="70000"/>
          </a:blip>
          <a:stretch/>
        </p:blipFill>
        <p:spPr>
          <a:xfrm>
            <a:off x="2850840" y="1514160"/>
            <a:ext cx="7142760" cy="3885840"/>
          </a:xfrm>
          <a:prstGeom prst="rect">
            <a:avLst/>
          </a:prstGeom>
          <a:ln w="1800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NUMERIC UNI-VARIABLE ANALYSIS</a:t>
            </a:r>
            <a:endParaRPr b="0" lang="en-IN" sz="3300" spc="-1" strike="noStrike">
              <a:solidFill>
                <a:srgbClr val="ffffff"/>
              </a:solidFill>
              <a:latin typeface="Arial"/>
            </a:endParaRPr>
          </a:p>
        </p:txBody>
      </p:sp>
      <p:sp>
        <p:nvSpPr>
          <p:cNvPr id="246" name="PlaceHolder 2"/>
          <p:cNvSpPr>
            <a:spLocks noGrp="1"/>
          </p:cNvSpPr>
          <p:nvPr>
            <p:ph/>
          </p:nvPr>
        </p:nvSpPr>
        <p:spPr>
          <a:xfrm>
            <a:off x="360000" y="1440000"/>
            <a:ext cx="2160000" cy="3960000"/>
          </a:xfrm>
          <a:prstGeom prst="rect">
            <a:avLst/>
          </a:prstGeom>
          <a:noFill/>
          <a:ln w="0">
            <a:noFill/>
          </a:ln>
        </p:spPr>
        <p:txBody>
          <a:bodyPr lIns="0" rIns="0" tIns="0" bIns="0" anchor="t">
            <a:normAutofit fontScale="97000"/>
          </a:bodyPr>
          <a:p>
            <a:pPr marL="432000" indent="-324000">
              <a:spcAft>
                <a:spcPts val="482"/>
              </a:spcAft>
              <a:buClr>
                <a:srgbClr val="000000"/>
              </a:buClr>
              <a:buSzPct val="45000"/>
              <a:buFont typeface="Wingdings" charset="2"/>
              <a:buChar char=""/>
            </a:pPr>
            <a:r>
              <a:rPr b="0" lang="en-IN" sz="1500" spc="-1" strike="noStrike">
                <a:latin typeface="Arial"/>
              </a:rPr>
              <a:t>Most no of loans are given for goods price below 10 lakhs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Most people pay annuity below 50K for the credit loan</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Credit amount of the loan is mostly less then 10 lakhs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 repayers and defaulters distribution overlap in all the plots and hence we cannot use any of these variables in isolation to make a decision</a:t>
            </a:r>
            <a:endParaRPr b="0" lang="en-IN" sz="1500" spc="-1" strike="noStrike">
              <a:latin typeface="Arial"/>
            </a:endParaRPr>
          </a:p>
        </p:txBody>
      </p:sp>
      <p:pic>
        <p:nvPicPr>
          <p:cNvPr id="247" name="" descr=""/>
          <p:cNvPicPr/>
          <p:nvPr/>
        </p:nvPicPr>
        <p:blipFill>
          <a:blip r:embed="rId1">
            <a:alphaModFix amt="70000"/>
          </a:blip>
          <a:stretch/>
        </p:blipFill>
        <p:spPr>
          <a:xfrm>
            <a:off x="2850840" y="1514160"/>
            <a:ext cx="7142760" cy="3885840"/>
          </a:xfrm>
          <a:prstGeom prst="rect">
            <a:avLst/>
          </a:prstGeom>
          <a:ln w="1800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NUMERIC BI-VARIABLE ANALYSIS</a:t>
            </a:r>
            <a:endParaRPr b="0" lang="en-IN" sz="3300" spc="-1" strike="noStrike">
              <a:solidFill>
                <a:srgbClr val="ffffff"/>
              </a:solidFill>
              <a:latin typeface="Arial"/>
            </a:endParaRPr>
          </a:p>
        </p:txBody>
      </p:sp>
      <p:sp>
        <p:nvSpPr>
          <p:cNvPr id="249" name="PlaceHolder 2"/>
          <p:cNvSpPr>
            <a:spLocks noGrp="1"/>
          </p:cNvSpPr>
          <p:nvPr>
            <p:ph/>
          </p:nvPr>
        </p:nvSpPr>
        <p:spPr>
          <a:xfrm>
            <a:off x="360000" y="1440000"/>
            <a:ext cx="2160000" cy="3960000"/>
          </a:xfrm>
          <a:prstGeom prst="rect">
            <a:avLst/>
          </a:prstGeom>
          <a:noFill/>
          <a:ln w="0">
            <a:noFill/>
          </a:ln>
        </p:spPr>
        <p:txBody>
          <a:bodyPr lIns="0" rIns="0" tIns="0" bIns="0" anchor="t">
            <a:normAutofit/>
          </a:bodyPr>
          <a:p>
            <a:pPr marL="432000" indent="-324000">
              <a:spcAft>
                <a:spcPts val="482"/>
              </a:spcAft>
              <a:buClr>
                <a:srgbClr val="000000"/>
              </a:buClr>
              <a:buSzPct val="45000"/>
              <a:buFont typeface="Wingdings" charset="2"/>
              <a:buChar char=""/>
            </a:pPr>
            <a:r>
              <a:rPr b="0" lang="en-IN" sz="1500" spc="-1" strike="noStrike">
                <a:latin typeface="Arial"/>
              </a:rPr>
              <a:t>When the credit amount goes beyond 30 Lakhs, there is an increase in defaulters.</a:t>
            </a:r>
            <a:endParaRPr b="0" lang="en-IN" sz="1500" spc="-1" strike="noStrike">
              <a:latin typeface="Arial"/>
            </a:endParaRPr>
          </a:p>
        </p:txBody>
      </p:sp>
      <p:pic>
        <p:nvPicPr>
          <p:cNvPr id="250" name="" descr=""/>
          <p:cNvPicPr/>
          <p:nvPr/>
        </p:nvPicPr>
        <p:blipFill>
          <a:blip r:embed="rId1">
            <a:alphaModFix amt="70000"/>
          </a:blip>
          <a:stretch/>
        </p:blipFill>
        <p:spPr>
          <a:xfrm>
            <a:off x="2850840" y="1514160"/>
            <a:ext cx="7142760" cy="3885840"/>
          </a:xfrm>
          <a:prstGeom prst="rect">
            <a:avLst/>
          </a:prstGeom>
          <a:ln w="1800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NUMERIC BI-VARIABLE ANALYSIS</a:t>
            </a:r>
            <a:endParaRPr b="0" lang="en-IN" sz="3300" spc="-1" strike="noStrike">
              <a:solidFill>
                <a:srgbClr val="ffffff"/>
              </a:solidFill>
              <a:latin typeface="Arial"/>
            </a:endParaRPr>
          </a:p>
        </p:txBody>
      </p:sp>
      <p:sp>
        <p:nvSpPr>
          <p:cNvPr id="252" name="PlaceHolder 2"/>
          <p:cNvSpPr>
            <a:spLocks noGrp="1"/>
          </p:cNvSpPr>
          <p:nvPr>
            <p:ph/>
          </p:nvPr>
        </p:nvSpPr>
        <p:spPr>
          <a:xfrm>
            <a:off x="360000" y="1440000"/>
            <a:ext cx="2160000" cy="3960000"/>
          </a:xfrm>
          <a:prstGeom prst="rect">
            <a:avLst/>
          </a:prstGeom>
          <a:noFill/>
          <a:ln w="0">
            <a:noFill/>
          </a:ln>
        </p:spPr>
        <p:txBody>
          <a:bodyPr lIns="0" rIns="0" tIns="0" bIns="0" anchor="t">
            <a:normAutofit fontScale="93000"/>
          </a:bodyPr>
          <a:p>
            <a:pPr marL="432000" indent="-324000">
              <a:spcAft>
                <a:spcPts val="482"/>
              </a:spcAft>
              <a:buClr>
                <a:srgbClr val="000000"/>
              </a:buClr>
              <a:buSzPct val="45000"/>
              <a:buFont typeface="Wingdings" charset="2"/>
              <a:buChar char=""/>
            </a:pPr>
            <a:r>
              <a:rPr b="0" lang="en-IN" sz="1500" spc="-1" strike="noStrike">
                <a:latin typeface="Arial"/>
              </a:rPr>
              <a:t>When Annuity Amount &gt; 15K and Good Price Amount &gt; 20 Lakhs, there is a lesser chance of defaulters</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Loan Amount(AMT_CREDIT) and Goods price(AMT_GOODS_PRICE) are highly correlated as based on the scatterplot where most of the data are consolidated in form of a line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There are very less defaulters for AMT_CREDIT &gt;20 Lakhs</a:t>
            </a:r>
            <a:endParaRPr b="0" lang="en-IN" sz="1500" spc="-1" strike="noStrike">
              <a:latin typeface="Arial"/>
            </a:endParaRPr>
          </a:p>
        </p:txBody>
      </p:sp>
      <p:pic>
        <p:nvPicPr>
          <p:cNvPr id="253" name="" descr=""/>
          <p:cNvPicPr/>
          <p:nvPr/>
        </p:nvPicPr>
        <p:blipFill>
          <a:blip r:embed="rId1">
            <a:alphaModFix amt="70000"/>
          </a:blip>
          <a:stretch/>
        </p:blipFill>
        <p:spPr>
          <a:xfrm>
            <a:off x="2850840" y="1514160"/>
            <a:ext cx="7142760" cy="3885840"/>
          </a:xfrm>
          <a:prstGeom prst="rect">
            <a:avLst/>
          </a:prstGeom>
          <a:ln w="1800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Distribution of Contract Status vs purpose of the loan for Repayer</a:t>
            </a:r>
            <a:endParaRPr b="0" lang="en-IN" sz="3300" spc="-1" strike="noStrike">
              <a:solidFill>
                <a:srgbClr val="ffffff"/>
              </a:solidFill>
              <a:latin typeface="Arial"/>
            </a:endParaRPr>
          </a:p>
        </p:txBody>
      </p:sp>
      <p:pic>
        <p:nvPicPr>
          <p:cNvPr id="255" name="" descr=""/>
          <p:cNvPicPr/>
          <p:nvPr/>
        </p:nvPicPr>
        <p:blipFill>
          <a:blip r:embed="rId1">
            <a:alphaModFix amt="70000"/>
          </a:blip>
          <a:stretch/>
        </p:blipFill>
        <p:spPr>
          <a:xfrm>
            <a:off x="759960" y="1269360"/>
            <a:ext cx="8168040" cy="4380480"/>
          </a:xfrm>
          <a:prstGeom prst="rect">
            <a:avLst/>
          </a:prstGeom>
          <a:ln w="1800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Distribution of Contract Status vs purpose of the loan for Defaulters</a:t>
            </a:r>
            <a:endParaRPr b="0" lang="en-IN" sz="3300" spc="-1" strike="noStrike">
              <a:solidFill>
                <a:srgbClr val="ffffff"/>
              </a:solidFill>
              <a:latin typeface="Arial"/>
            </a:endParaRPr>
          </a:p>
        </p:txBody>
      </p:sp>
      <p:sp>
        <p:nvSpPr>
          <p:cNvPr id="257" name="PlaceHolder 2"/>
          <p:cNvSpPr>
            <a:spLocks noGrp="1"/>
          </p:cNvSpPr>
          <p:nvPr>
            <p:ph/>
          </p:nvPr>
        </p:nvSpPr>
        <p:spPr>
          <a:xfrm>
            <a:off x="432000" y="1440000"/>
            <a:ext cx="2486160" cy="3960000"/>
          </a:xfrm>
          <a:prstGeom prst="rect">
            <a:avLst/>
          </a:prstGeom>
          <a:noFill/>
          <a:ln w="0">
            <a:noFill/>
          </a:ln>
        </p:spPr>
        <p:txBody>
          <a:bodyPr lIns="0" rIns="0" tIns="0" bIns="0" anchor="t">
            <a:normAutofit fontScale="91000"/>
          </a:bodyPr>
          <a:p>
            <a:pPr marL="432000" indent="-324000">
              <a:spcAft>
                <a:spcPts val="482"/>
              </a:spcAft>
              <a:buClr>
                <a:srgbClr val="000000"/>
              </a:buClr>
              <a:buSzPct val="45000"/>
              <a:buFont typeface="Wingdings" charset="2"/>
              <a:buChar char=""/>
            </a:pPr>
            <a:r>
              <a:rPr b="0" lang="en-IN" sz="1500" spc="-1" strike="noStrike">
                <a:latin typeface="Arial"/>
              </a:rPr>
              <a:t>Loan purpose has high number of unknown values (XAP, XNA)</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Loan taken for the purpose of Repairs looks to have highest default rate</a:t>
            </a:r>
            <a:endParaRPr b="0" lang="en-IN" sz="1500" spc="-1" strike="noStrike">
              <a:latin typeface="Arial"/>
            </a:endParaRPr>
          </a:p>
          <a:p>
            <a:pPr marL="432000" indent="-324000">
              <a:spcAft>
                <a:spcPts val="482"/>
              </a:spcAft>
              <a:buClr>
                <a:srgbClr val="000000"/>
              </a:buClr>
              <a:buSzPct val="45000"/>
              <a:buFont typeface="Wingdings" charset="2"/>
              <a:buChar char=""/>
            </a:pPr>
            <a:r>
              <a:rPr b="0" lang="en-IN" sz="1500" spc="-1" strike="noStrike">
                <a:latin typeface="Arial"/>
              </a:rPr>
              <a:t>Huge number application have been rejected by bank or refused by client which are applied for Repair or Other. from this we can infer that repair is considered high risk by bank. Also, either they are rejected or bank offers loan on high interest rate which is not feasible by the clients and they refuse the loan.</a:t>
            </a:r>
            <a:endParaRPr b="0" lang="en-IN" sz="1500" spc="-1" strike="noStrike">
              <a:latin typeface="Arial"/>
            </a:endParaRPr>
          </a:p>
        </p:txBody>
      </p:sp>
      <p:pic>
        <p:nvPicPr>
          <p:cNvPr id="258" name="" descr=""/>
          <p:cNvPicPr/>
          <p:nvPr/>
        </p:nvPicPr>
        <p:blipFill>
          <a:blip r:embed="rId1">
            <a:alphaModFix amt="70000"/>
          </a:blip>
          <a:stretch/>
        </p:blipFill>
        <p:spPr>
          <a:xfrm>
            <a:off x="3026160" y="1640520"/>
            <a:ext cx="7009920" cy="3759480"/>
          </a:xfrm>
          <a:prstGeom prst="rect">
            <a:avLst/>
          </a:prstGeom>
          <a:ln w="1800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Contract Status based on loan repayment status</a:t>
            </a:r>
            <a:endParaRPr b="0" lang="en-IN" sz="3300" spc="-1" strike="noStrike">
              <a:solidFill>
                <a:srgbClr val="ffffff"/>
              </a:solidFill>
              <a:latin typeface="Arial"/>
            </a:endParaRPr>
          </a:p>
        </p:txBody>
      </p:sp>
      <p:sp>
        <p:nvSpPr>
          <p:cNvPr id="260" name="PlaceHolder 2"/>
          <p:cNvSpPr>
            <a:spLocks noGrp="1"/>
          </p:cNvSpPr>
          <p:nvPr>
            <p:ph/>
          </p:nvPr>
        </p:nvSpPr>
        <p:spPr>
          <a:xfrm>
            <a:off x="540000" y="1440000"/>
            <a:ext cx="4391640" cy="3600000"/>
          </a:xfrm>
          <a:prstGeom prst="rect">
            <a:avLst/>
          </a:prstGeom>
          <a:noFill/>
          <a:ln w="0">
            <a:noFill/>
          </a:ln>
        </p:spPr>
        <p:txBody>
          <a:bodyPr lIns="0" rIns="0" tIns="0" bIns="0" anchor="t">
            <a:normAutofit fontScale="81000"/>
          </a:bodyPr>
          <a:p>
            <a:pPr marL="432000" indent="-324000">
              <a:spcAft>
                <a:spcPts val="1060"/>
              </a:spcAft>
              <a:buClr>
                <a:srgbClr val="000000"/>
              </a:buClr>
              <a:buSzPct val="45000"/>
              <a:buFont typeface="Wingdings" charset="2"/>
              <a:buChar char=""/>
            </a:pPr>
            <a:r>
              <a:rPr b="0" lang="en-IN" sz="2400" spc="-1" strike="noStrike">
                <a:latin typeface="Arial"/>
              </a:rPr>
              <a:t>90% of the previously cancelled client have actually repayed the loan. Revising the interest rates would increase business opportunity for these clients</a:t>
            </a:r>
            <a:endParaRPr b="0" lang="en-IN" sz="2400" spc="-1" strike="noStrike">
              <a:latin typeface="Arial"/>
            </a:endParaRPr>
          </a:p>
          <a:p>
            <a:pPr marL="432000" indent="-324000">
              <a:spcAft>
                <a:spcPts val="1060"/>
              </a:spcAft>
              <a:buClr>
                <a:srgbClr val="000000"/>
              </a:buClr>
              <a:buSzPct val="45000"/>
              <a:buFont typeface="Wingdings" charset="2"/>
              <a:buChar char=""/>
            </a:pPr>
            <a:r>
              <a:rPr b="0" lang="en-IN" sz="2400" spc="-1" strike="noStrike">
                <a:latin typeface="Arial"/>
              </a:rPr>
              <a:t>88% of the clients who have been previously refused a loan has payed back the loan in current case.</a:t>
            </a:r>
            <a:endParaRPr b="0" lang="en-IN" sz="2400" spc="-1" strike="noStrike">
              <a:latin typeface="Arial"/>
            </a:endParaRPr>
          </a:p>
          <a:p>
            <a:pPr marL="432000" indent="-324000">
              <a:spcAft>
                <a:spcPts val="1060"/>
              </a:spcAft>
              <a:buClr>
                <a:srgbClr val="000000"/>
              </a:buClr>
              <a:buSzPct val="45000"/>
              <a:buFont typeface="Wingdings" charset="2"/>
              <a:buChar char=""/>
            </a:pPr>
            <a:r>
              <a:rPr b="0" lang="en-IN" sz="2400" spc="-1" strike="noStrike">
                <a:latin typeface="Arial"/>
              </a:rPr>
              <a:t>Refusal reason should be recorded for further analysis as these clients could turn into potential repaying customer.</a:t>
            </a:r>
            <a:endParaRPr b="0" lang="en-IN" sz="2400" spc="-1" strike="noStrike">
              <a:latin typeface="Arial"/>
            </a:endParaRPr>
          </a:p>
        </p:txBody>
      </p:sp>
      <p:pic>
        <p:nvPicPr>
          <p:cNvPr id="261" name="" descr=""/>
          <p:cNvPicPr/>
          <p:nvPr/>
        </p:nvPicPr>
        <p:blipFill>
          <a:blip r:embed="rId1">
            <a:alphaModFix amt="70000"/>
          </a:blip>
          <a:stretch/>
        </p:blipFill>
        <p:spPr>
          <a:xfrm>
            <a:off x="5449320" y="1440000"/>
            <a:ext cx="4270680" cy="4050720"/>
          </a:xfrm>
          <a:prstGeom prst="rect">
            <a:avLst/>
          </a:prstGeom>
          <a:ln w="180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Business Objectives</a:t>
            </a:r>
            <a:endParaRPr b="0" lang="en-IN" sz="3300" spc="-1" strike="noStrike">
              <a:solidFill>
                <a:srgbClr val="ffffff"/>
              </a:solidFill>
              <a:latin typeface="Arial"/>
            </a:endParaRPr>
          </a:p>
        </p:txBody>
      </p:sp>
      <p:sp>
        <p:nvSpPr>
          <p:cNvPr id="166" name="PlaceHolder 2"/>
          <p:cNvSpPr>
            <a:spLocks noGrp="1"/>
          </p:cNvSpPr>
          <p:nvPr>
            <p:ph type="subTitle"/>
          </p:nvPr>
        </p:nvSpPr>
        <p:spPr>
          <a:xfrm>
            <a:off x="540000" y="1330560"/>
            <a:ext cx="9000000" cy="4250160"/>
          </a:xfrm>
          <a:prstGeom prst="rect">
            <a:avLst/>
          </a:prstGeom>
          <a:noFill/>
          <a:ln w="0">
            <a:noFill/>
          </a:ln>
        </p:spPr>
        <p:txBody>
          <a:bodyPr lIns="0" rIns="0" tIns="0" bIns="0" anchor="ctr">
            <a:noAutofit/>
          </a:bodyPr>
          <a:p>
            <a:pPr algn="just">
              <a:buNone/>
            </a:pPr>
            <a:r>
              <a:rPr b="0" lang="en-IN" sz="2000" spc="-1" strike="noStrike">
                <a:latin typeface="Arial"/>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b="0" lang="en-IN" sz="2000" spc="-1" strike="noStrike">
              <a:latin typeface="Arial"/>
            </a:endParaRPr>
          </a:p>
          <a:p>
            <a:pPr algn="just">
              <a:buNone/>
            </a:pPr>
            <a:endParaRPr b="0" lang="en-IN" sz="2000" spc="-1" strike="noStrike">
              <a:latin typeface="Arial"/>
            </a:endParaRPr>
          </a:p>
          <a:p>
            <a:pPr algn="just">
              <a:buNone/>
            </a:pPr>
            <a:r>
              <a:rPr b="0" lang="en-IN" sz="2000" spc="-1" strike="noStrike">
                <a:latin typeface="Arial"/>
              </a:rPr>
              <a:t>In other words, the company wants to understand the driving factors (or driver variables) behind loan default, i.e. the variables which are strong indicators of default.  The company can utilise this knowledge for its portfolio and risk assessment.</a:t>
            </a:r>
            <a:endParaRPr b="0" lang="en-IN" sz="2000" spc="-1" strike="noStrike">
              <a:latin typeface="Arial"/>
            </a:endParaRPr>
          </a:p>
          <a:p>
            <a:pPr algn="just">
              <a:buNone/>
            </a:pPr>
            <a:endParaRPr b="0" lang="en-IN" sz="2000" spc="-1" strike="noStrike">
              <a:latin typeface="Arial"/>
            </a:endParaRPr>
          </a:p>
          <a:p>
            <a:pPr algn="just">
              <a:buNone/>
            </a:pPr>
            <a:r>
              <a:rPr b="0" lang="en-IN" sz="2000" spc="-1" strike="noStrike">
                <a:latin typeface="Arial"/>
              </a:rPr>
              <a:t>To develop your understanding of the domain, you are advised to independently research a little about risk analytics - understanding the types of variables and their significance should be enough.</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3300" spc="-1" strike="noStrike">
                <a:solidFill>
                  <a:srgbClr val="ffffff"/>
                </a:solidFill>
                <a:latin typeface="Arial"/>
              </a:rPr>
              <a:t>Plotting the relationship between income total and contact status</a:t>
            </a:r>
            <a:endParaRPr b="0" lang="en-IN" sz="3300" spc="-1" strike="noStrike">
              <a:solidFill>
                <a:srgbClr val="ffffff"/>
              </a:solidFill>
              <a:latin typeface="Arial"/>
            </a:endParaRPr>
          </a:p>
        </p:txBody>
      </p:sp>
      <p:sp>
        <p:nvSpPr>
          <p:cNvPr id="263" name="PlaceHolder 2"/>
          <p:cNvSpPr>
            <a:spLocks noGrp="1"/>
          </p:cNvSpPr>
          <p:nvPr>
            <p:ph/>
          </p:nvPr>
        </p:nvSpPr>
        <p:spPr>
          <a:xfrm>
            <a:off x="540000" y="1440000"/>
            <a:ext cx="288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2400" spc="-1" strike="noStrike">
                <a:latin typeface="Arial"/>
              </a:rPr>
              <a:t>The point plot show that the people who have not used offer earlier have defaulted even when there average income is higher than others</a:t>
            </a:r>
            <a:endParaRPr b="0" lang="en-IN" sz="2400" spc="-1" strike="noStrike">
              <a:latin typeface="Arial"/>
            </a:endParaRPr>
          </a:p>
        </p:txBody>
      </p:sp>
      <p:pic>
        <p:nvPicPr>
          <p:cNvPr id="264" name="" descr=""/>
          <p:cNvPicPr/>
          <p:nvPr/>
        </p:nvPicPr>
        <p:blipFill>
          <a:blip r:embed="rId1">
            <a:alphaModFix amt="70000"/>
          </a:blip>
          <a:stretch/>
        </p:blipFill>
        <p:spPr>
          <a:xfrm>
            <a:off x="3600000" y="1440000"/>
            <a:ext cx="6120000" cy="4050720"/>
          </a:xfrm>
          <a:prstGeom prst="rect">
            <a:avLst/>
          </a:prstGeom>
          <a:ln w="1800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IN" sz="2800" spc="-1" strike="noStrike">
                <a:solidFill>
                  <a:srgbClr val="ffffff"/>
                </a:solidFill>
                <a:latin typeface="Arial"/>
              </a:rPr>
              <a:t>plotting the relationship between people who defaulted in last 60 days being in client's social circle</a:t>
            </a:r>
            <a:endParaRPr b="0" lang="en-IN" sz="2800" spc="-1" strike="noStrike">
              <a:solidFill>
                <a:srgbClr val="ffffff"/>
              </a:solidFill>
              <a:latin typeface="Arial"/>
            </a:endParaRPr>
          </a:p>
        </p:txBody>
      </p:sp>
      <p:sp>
        <p:nvSpPr>
          <p:cNvPr id="266" name="PlaceHolder 2"/>
          <p:cNvSpPr>
            <a:spLocks noGrp="1"/>
          </p:cNvSpPr>
          <p:nvPr>
            <p:ph/>
          </p:nvPr>
        </p:nvSpPr>
        <p:spPr>
          <a:xfrm>
            <a:off x="252000" y="1440000"/>
            <a:ext cx="2448000" cy="3600000"/>
          </a:xfrm>
          <a:prstGeom prst="rect">
            <a:avLst/>
          </a:prstGeom>
          <a:noFill/>
          <a:ln w="0">
            <a:noFill/>
          </a:ln>
        </p:spPr>
        <p:txBody>
          <a:bodyPr lIns="0" rIns="0" tIns="0" bIns="0" anchor="t">
            <a:normAutofit fontScale="87000"/>
          </a:bodyPr>
          <a:p>
            <a:pPr marL="432000" indent="-324000">
              <a:spcAft>
                <a:spcPts val="1060"/>
              </a:spcAft>
              <a:buClr>
                <a:srgbClr val="000000"/>
              </a:buClr>
              <a:buSzPct val="45000"/>
              <a:buFont typeface="Wingdings" charset="2"/>
              <a:buChar char=""/>
            </a:pPr>
            <a:r>
              <a:rPr b="0" lang="en-IN" sz="2400" spc="-1" strike="noStrike">
                <a:latin typeface="Arial"/>
              </a:rPr>
              <a:t>Clients who have average of 0.13 or higher their DEF_60_CNT_SOCIAL_CIRCLE score tend to default more and thus analysing client's social circle could help in disbursment of the loan.</a:t>
            </a:r>
            <a:endParaRPr b="0" lang="en-IN" sz="2400" spc="-1" strike="noStrike">
              <a:latin typeface="Arial"/>
            </a:endParaRPr>
          </a:p>
        </p:txBody>
      </p:sp>
      <p:pic>
        <p:nvPicPr>
          <p:cNvPr id="267" name="" descr=""/>
          <p:cNvPicPr/>
          <p:nvPr/>
        </p:nvPicPr>
        <p:blipFill>
          <a:blip r:embed="rId1">
            <a:alphaModFix amt="70000"/>
          </a:blip>
          <a:stretch/>
        </p:blipFill>
        <p:spPr>
          <a:xfrm>
            <a:off x="3060000" y="1440000"/>
            <a:ext cx="6660000" cy="4050720"/>
          </a:xfrm>
          <a:prstGeom prst="rect">
            <a:avLst/>
          </a:prstGeom>
          <a:ln w="1800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1" lang="en-IN" sz="3300" spc="-1" strike="noStrike">
                <a:solidFill>
                  <a:srgbClr val="ffffff"/>
                </a:solidFill>
                <a:latin typeface="Arial"/>
              </a:rPr>
              <a:t>CONCLUSIONS</a:t>
            </a:r>
            <a:endParaRPr b="1" lang="en-IN" sz="3300" spc="-1" strike="noStrike">
              <a:solidFill>
                <a:srgbClr val="ffffff"/>
              </a:solidFill>
              <a:latin typeface="Arial"/>
            </a:endParaRPr>
          </a:p>
        </p:txBody>
      </p:sp>
      <p:sp>
        <p:nvSpPr>
          <p:cNvPr id="269" name="PlaceHolder 2"/>
          <p:cNvSpPr>
            <a:spLocks noGrp="1"/>
          </p:cNvSpPr>
          <p:nvPr>
            <p:ph/>
          </p:nvPr>
        </p:nvSpPr>
        <p:spPr>
          <a:xfrm>
            <a:off x="540000" y="1440000"/>
            <a:ext cx="9000000" cy="3600000"/>
          </a:xfrm>
          <a:prstGeom prst="rect">
            <a:avLst/>
          </a:prstGeom>
          <a:noFill/>
          <a:ln w="0">
            <a:noFill/>
          </a:ln>
        </p:spPr>
        <p:txBody>
          <a:bodyPr lIns="0" rIns="0" tIns="0" bIns="0" anchor="t">
            <a:normAutofit fontScale="90000"/>
          </a:bodyPr>
          <a:p>
            <a:pPr marL="432000" indent="-324000">
              <a:spcAft>
                <a:spcPts val="1060"/>
              </a:spcAft>
              <a:buClr>
                <a:srgbClr val="000000"/>
              </a:buClr>
              <a:buSzPct val="45000"/>
              <a:buFont typeface="Wingdings" charset="2"/>
              <a:buChar char=""/>
            </a:pPr>
            <a:r>
              <a:rPr b="1" lang="en-IN" sz="2400" spc="-1" strike="noStrike">
                <a:latin typeface="Arial"/>
              </a:rPr>
              <a:t>After analysing the datasets, there are few attributes of a client with which the bank would be able to identify if they will repay the loan or not. The analysis is consised as below with the contributing factors and categorization:</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90% of the previously cancelled client have actually repayed the loan. Record the reason for cancellation which might help the bank to determine and negotiate terms with these repaying customers in future for increase business opportunity.</a:t>
            </a:r>
            <a:endParaRPr b="0" lang="en-IN" sz="21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88% of the clients who were refused by bank for loan earlier have now turned into a repaying client. Hence documenting the reason for rejection could mitigate the business loss and these clients could be contacted for further loans.</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2520000"/>
            <a:ext cx="9000000" cy="990000"/>
          </a:xfrm>
          <a:prstGeom prst="rect">
            <a:avLst/>
          </a:prstGeom>
          <a:noFill/>
          <a:ln w="0">
            <a:noFill/>
          </a:ln>
        </p:spPr>
        <p:txBody>
          <a:bodyPr lIns="0" rIns="0" tIns="0" bIns="0" anchor="ctr">
            <a:noAutofit/>
          </a:bodyPr>
          <a:p>
            <a:pPr algn="ctr">
              <a:buNone/>
            </a:pPr>
            <a:r>
              <a:rPr b="1" lang="en-IN" sz="3600" spc="-1" strike="noStrike">
                <a:solidFill>
                  <a:srgbClr val="000000"/>
                </a:solidFill>
                <a:latin typeface="Arial"/>
              </a:rPr>
              <a:t>CHECKING FOR OUTLIERS</a:t>
            </a:r>
            <a:endParaRPr b="1"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69"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CNT_CHILDREN have some number </a:t>
            </a:r>
            <a:r>
              <a:rPr b="0" lang="en-IN" sz="1800" spc="-1" strike="noStrike">
                <a:latin typeface="Arial"/>
              </a:rPr>
              <a:t>of outliers.</a:t>
            </a:r>
            <a:endParaRPr b="0" lang="en-IN" sz="1800" spc="-1" strike="noStrike">
              <a:latin typeface="Arial"/>
            </a:endParaRPr>
          </a:p>
        </p:txBody>
      </p:sp>
      <p:pic>
        <p:nvPicPr>
          <p:cNvPr id="170" name="" descr=""/>
          <p:cNvPicPr/>
          <p:nvPr/>
        </p:nvPicPr>
        <p:blipFill>
          <a:blip r:embed="rId1">
            <a:alphaModFix amt="70000"/>
          </a:blip>
          <a:stretch/>
        </p:blipFill>
        <p:spPr>
          <a:xfrm>
            <a:off x="5151240" y="1781640"/>
            <a:ext cx="4391640" cy="291672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72"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AMT_INCOME_TOTAL has huge number of outliers which indicate that few of the loan applicants have very high income when compared to the others.</a:t>
            </a:r>
            <a:endParaRPr b="0" lang="en-IN" sz="1800" spc="-1" strike="noStrike">
              <a:latin typeface="Arial"/>
            </a:endParaRPr>
          </a:p>
          <a:p>
            <a:pPr marL="432000" indent="-324000">
              <a:spcAft>
                <a:spcPts val="1060"/>
              </a:spcAft>
              <a:buClr>
                <a:srgbClr val="000000"/>
              </a:buClr>
              <a:buSzPct val="45000"/>
              <a:buFont typeface="Wingdings" charset="2"/>
              <a:buChar char=""/>
            </a:pPr>
            <a:endParaRPr b="0" lang="en-IN" sz="1800" spc="-1" strike="noStrike">
              <a:latin typeface="Arial"/>
            </a:endParaRPr>
          </a:p>
        </p:txBody>
      </p:sp>
      <p:pic>
        <p:nvPicPr>
          <p:cNvPr id="173"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75"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The outliers in </a:t>
            </a:r>
            <a:r>
              <a:rPr b="0" lang="en-IN" sz="1800" spc="-1" strike="noStrike">
                <a:latin typeface="Arial"/>
              </a:rPr>
              <a:t>AMT_CREDIT is most likely relevant value. This value can be binned when analyzing.</a:t>
            </a:r>
            <a:endParaRPr b="0" lang="en-IN" sz="1800" spc="-1" strike="noStrike">
              <a:latin typeface="Arial"/>
            </a:endParaRPr>
          </a:p>
        </p:txBody>
      </p:sp>
      <p:pic>
        <p:nvPicPr>
          <p:cNvPr id="176"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IN" sz="3300" spc="-1" strike="noStrike">
              <a:solidFill>
                <a:srgbClr val="ffffff"/>
              </a:solidFill>
              <a:latin typeface="Arial"/>
            </a:endParaRPr>
          </a:p>
        </p:txBody>
      </p:sp>
      <p:sp>
        <p:nvSpPr>
          <p:cNvPr id="178" name="PlaceHolder 2"/>
          <p:cNvSpPr>
            <a:spLocks noGrp="1"/>
          </p:cNvSpPr>
          <p:nvPr>
            <p:ph/>
          </p:nvPr>
        </p:nvSpPr>
        <p:spPr>
          <a:xfrm>
            <a:off x="360000" y="2520000"/>
            <a:ext cx="4391640" cy="17168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IN" sz="1800" spc="-1" strike="noStrike">
                <a:latin typeface="Arial"/>
              </a:rPr>
              <a:t>The outliers in </a:t>
            </a:r>
            <a:r>
              <a:rPr b="0" lang="en-IN" sz="1800" spc="-1" strike="noStrike">
                <a:latin typeface="Arial"/>
              </a:rPr>
              <a:t>AMT_ANNUITY is most </a:t>
            </a:r>
            <a:r>
              <a:rPr b="0" lang="en-IN" sz="1800" spc="-1" strike="noStrike">
                <a:latin typeface="Arial"/>
              </a:rPr>
              <a:t>likely relevant value. This value can be </a:t>
            </a:r>
            <a:r>
              <a:rPr b="0" lang="en-IN" sz="1800" spc="-1" strike="noStrike">
                <a:latin typeface="Arial"/>
              </a:rPr>
              <a:t>binned when analyzing.</a:t>
            </a:r>
            <a:endParaRPr b="0" lang="en-IN" sz="1800" spc="-1" strike="noStrike">
              <a:latin typeface="Arial"/>
            </a:endParaRPr>
          </a:p>
        </p:txBody>
      </p:sp>
      <p:pic>
        <p:nvPicPr>
          <p:cNvPr id="179" name="" descr=""/>
          <p:cNvPicPr/>
          <p:nvPr/>
        </p:nvPicPr>
        <p:blipFill>
          <a:blip r:embed="rId1">
            <a:alphaModFix amt="70000"/>
          </a:blip>
          <a:stretch/>
        </p:blipFill>
        <p:spPr>
          <a:xfrm>
            <a:off x="5151240" y="1781640"/>
            <a:ext cx="4391280" cy="291672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2023-12-30T12:37:58Z</dcterms:created>
  <dc:creator/>
  <dc:description/>
  <dc:language>en-IN</dc:language>
  <cp:lastModifiedBy/>
  <dcterms:modified xsi:type="dcterms:W3CDTF">2023-12-31T15:16:13Z</dcterms:modified>
  <cp:revision>6</cp:revision>
  <dc:subject/>
  <dc:title>Lights</dc:title>
</cp:coreProperties>
</file>