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76" r:id="rId6"/>
    <p:sldId id="277" r:id="rId7"/>
    <p:sldId id="260" r:id="rId8"/>
    <p:sldId id="261" r:id="rId9"/>
    <p:sldId id="278" r:id="rId10"/>
    <p:sldId id="262" r:id="rId11"/>
    <p:sldId id="263" r:id="rId12"/>
    <p:sldId id="273" r:id="rId13"/>
    <p:sldId id="264" r:id="rId14"/>
    <p:sldId id="274" r:id="rId15"/>
    <p:sldId id="265" r:id="rId16"/>
    <p:sldId id="266" r:id="rId17"/>
    <p:sldId id="267" r:id="rId18"/>
    <p:sldId id="268" r:id="rId19"/>
    <p:sldId id="275" r:id="rId20"/>
    <p:sldId id="269" r:id="rId21"/>
    <p:sldId id="270" r:id="rId22"/>
    <p:sldId id="279" r:id="rId23"/>
    <p:sldId id="271" r:id="rId24"/>
    <p:sldId id="272" r:id="rId2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8" d="100"/>
          <a:sy n="78" d="100"/>
        </p:scale>
        <p:origin x="192"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D845ED3-5AB5-4D23-A185-034BD4D00988}" type="datetimeFigureOut">
              <a:rPr lang="en-IN" smtClean="0"/>
              <a:t>11-12-2023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1AC88EE-B285-408D-8768-10A830D62353}" type="slidenum">
              <a:rPr lang="en-IN" smtClean="0"/>
              <a:t>‹#›</a:t>
            </a:fld>
            <a:endParaRPr lang="en-IN"/>
          </a:p>
        </p:txBody>
      </p:sp>
    </p:spTree>
    <p:extLst>
      <p:ext uri="{BB962C8B-B14F-4D97-AF65-F5344CB8AC3E}">
        <p14:creationId xmlns:p14="http://schemas.microsoft.com/office/powerpoint/2010/main" val="1159417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AC88EE-B285-408D-8768-10A830D62353}" type="slidenum">
              <a:rPr lang="en-IN" smtClean="0"/>
              <a:t>6</a:t>
            </a:fld>
            <a:endParaRPr lang="en-IN"/>
          </a:p>
        </p:txBody>
      </p:sp>
    </p:spTree>
    <p:extLst>
      <p:ext uri="{BB962C8B-B14F-4D97-AF65-F5344CB8AC3E}">
        <p14:creationId xmlns:p14="http://schemas.microsoft.com/office/powerpoint/2010/main" val="1509639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AC88EE-B285-408D-8768-10A830D62353}" type="slidenum">
              <a:rPr lang="en-IN" smtClean="0"/>
              <a:t>11</a:t>
            </a:fld>
            <a:endParaRPr lang="en-IN"/>
          </a:p>
        </p:txBody>
      </p:sp>
    </p:spTree>
    <p:extLst>
      <p:ext uri="{BB962C8B-B14F-4D97-AF65-F5344CB8AC3E}">
        <p14:creationId xmlns:p14="http://schemas.microsoft.com/office/powerpoint/2010/main" val="4071865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AC88EE-B285-408D-8768-10A830D62353}" type="slidenum">
              <a:rPr lang="en-IN" smtClean="0"/>
              <a:t>12</a:t>
            </a:fld>
            <a:endParaRPr lang="en-IN"/>
          </a:p>
        </p:txBody>
      </p:sp>
    </p:spTree>
    <p:extLst>
      <p:ext uri="{BB962C8B-B14F-4D97-AF65-F5344CB8AC3E}">
        <p14:creationId xmlns:p14="http://schemas.microsoft.com/office/powerpoint/2010/main" val="3056286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AC88EE-B285-408D-8768-10A830D62353}" type="slidenum">
              <a:rPr lang="en-IN" smtClean="0"/>
              <a:t>15</a:t>
            </a:fld>
            <a:endParaRPr lang="en-IN"/>
          </a:p>
        </p:txBody>
      </p:sp>
    </p:spTree>
    <p:extLst>
      <p:ext uri="{BB962C8B-B14F-4D97-AF65-F5344CB8AC3E}">
        <p14:creationId xmlns:p14="http://schemas.microsoft.com/office/powerpoint/2010/main" val="184185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AC88EE-B285-408D-8768-10A830D62353}" type="slidenum">
              <a:rPr lang="en-IN" smtClean="0"/>
              <a:t>19</a:t>
            </a:fld>
            <a:endParaRPr lang="en-IN"/>
          </a:p>
        </p:txBody>
      </p:sp>
    </p:spTree>
    <p:extLst>
      <p:ext uri="{BB962C8B-B14F-4D97-AF65-F5344CB8AC3E}">
        <p14:creationId xmlns:p14="http://schemas.microsoft.com/office/powerpoint/2010/main" val="937416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12/11/2023</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38100">
              <a:lnSpc>
                <a:spcPts val="1655"/>
              </a:lnSpc>
            </a:pPr>
            <a:fld id="{81D60167-4931-47E6-BA6A-407CBD079E47}" type="slidenum">
              <a:rPr spc="-5" dirty="0"/>
              <a:pPr marL="38100">
                <a:lnSpc>
                  <a:spcPts val="1655"/>
                </a:lnSpc>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12/11/2023</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38100">
              <a:lnSpc>
                <a:spcPts val="1655"/>
              </a:lnSpc>
            </a:pPr>
            <a:fld id="{81D60167-4931-47E6-BA6A-407CBD079E47}" type="slidenum">
              <a:rPr spc="-5" dirty="0"/>
              <a:pPr marL="38100">
                <a:lnSpc>
                  <a:spcPts val="1655"/>
                </a:lnSpc>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12/11/2023</a:t>
            </a:fld>
            <a:endParaRPr lang="en-US"/>
          </a:p>
        </p:txBody>
      </p:sp>
      <p:sp>
        <p:nvSpPr>
          <p:cNvPr id="7" name="Holder 7"/>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38100">
              <a:lnSpc>
                <a:spcPts val="1655"/>
              </a:lnSpc>
            </a:pPr>
            <a:fld id="{81D60167-4931-47E6-BA6A-407CBD079E47}" type="slidenum">
              <a:rPr spc="-5" dirty="0"/>
              <a:pPr marL="38100">
                <a:lnSpc>
                  <a:spcPts val="1655"/>
                </a:lnSpc>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8391" y="70104"/>
            <a:ext cx="12015216" cy="6690360"/>
          </a:xfrm>
          <a:prstGeom prst="rect">
            <a:avLst/>
          </a:prstGeom>
        </p:spPr>
      </p:pic>
      <p:sp>
        <p:nvSpPr>
          <p:cNvPr id="17" name="bg object 17"/>
          <p:cNvSpPr/>
          <p:nvPr/>
        </p:nvSpPr>
        <p:spPr>
          <a:xfrm>
            <a:off x="88391" y="70104"/>
            <a:ext cx="12015470" cy="6690359"/>
          </a:xfrm>
          <a:custGeom>
            <a:avLst/>
            <a:gdLst/>
            <a:ahLst/>
            <a:cxnLst/>
            <a:rect l="l" t="t" r="r" b="b"/>
            <a:pathLst>
              <a:path w="12015470" h="6690359">
                <a:moveTo>
                  <a:pt x="0" y="329819"/>
                </a:moveTo>
                <a:lnTo>
                  <a:pt x="3575" y="281088"/>
                </a:lnTo>
                <a:lnTo>
                  <a:pt x="13961" y="234576"/>
                </a:lnTo>
                <a:lnTo>
                  <a:pt x="30648" y="190791"/>
                </a:lnTo>
                <a:lnTo>
                  <a:pt x="53125" y="150245"/>
                </a:lnTo>
                <a:lnTo>
                  <a:pt x="80883" y="113448"/>
                </a:lnTo>
                <a:lnTo>
                  <a:pt x="113412" y="80911"/>
                </a:lnTo>
                <a:lnTo>
                  <a:pt x="150200" y="53144"/>
                </a:lnTo>
                <a:lnTo>
                  <a:pt x="190739" y="30660"/>
                </a:lnTo>
                <a:lnTo>
                  <a:pt x="234518" y="13967"/>
                </a:lnTo>
                <a:lnTo>
                  <a:pt x="281026" y="3576"/>
                </a:lnTo>
                <a:lnTo>
                  <a:pt x="329755" y="0"/>
                </a:lnTo>
                <a:lnTo>
                  <a:pt x="11685397" y="0"/>
                </a:lnTo>
                <a:lnTo>
                  <a:pt x="11734127" y="3576"/>
                </a:lnTo>
                <a:lnTo>
                  <a:pt x="11780639" y="13967"/>
                </a:lnTo>
                <a:lnTo>
                  <a:pt x="11824424" y="30660"/>
                </a:lnTo>
                <a:lnTo>
                  <a:pt x="11864970" y="53144"/>
                </a:lnTo>
                <a:lnTo>
                  <a:pt x="11901767" y="80911"/>
                </a:lnTo>
                <a:lnTo>
                  <a:pt x="11934304" y="113448"/>
                </a:lnTo>
                <a:lnTo>
                  <a:pt x="11962071" y="150245"/>
                </a:lnTo>
                <a:lnTo>
                  <a:pt x="11984555" y="190791"/>
                </a:lnTo>
                <a:lnTo>
                  <a:pt x="12001248" y="234576"/>
                </a:lnTo>
                <a:lnTo>
                  <a:pt x="12011639" y="281088"/>
                </a:lnTo>
                <a:lnTo>
                  <a:pt x="12015216" y="329819"/>
                </a:lnTo>
                <a:lnTo>
                  <a:pt x="12015216" y="6360591"/>
                </a:lnTo>
                <a:lnTo>
                  <a:pt x="12011639" y="6409323"/>
                </a:lnTo>
                <a:lnTo>
                  <a:pt x="12001248" y="6455834"/>
                </a:lnTo>
                <a:lnTo>
                  <a:pt x="11984555" y="6499615"/>
                </a:lnTo>
                <a:lnTo>
                  <a:pt x="11962071" y="6540156"/>
                </a:lnTo>
                <a:lnTo>
                  <a:pt x="11934304" y="6576945"/>
                </a:lnTo>
                <a:lnTo>
                  <a:pt x="11901767" y="6609475"/>
                </a:lnTo>
                <a:lnTo>
                  <a:pt x="11864970" y="6637233"/>
                </a:lnTo>
                <a:lnTo>
                  <a:pt x="11824424" y="6659711"/>
                </a:lnTo>
                <a:lnTo>
                  <a:pt x="11780639" y="6676398"/>
                </a:lnTo>
                <a:lnTo>
                  <a:pt x="11734127" y="6686784"/>
                </a:lnTo>
                <a:lnTo>
                  <a:pt x="11685397" y="6690360"/>
                </a:lnTo>
                <a:lnTo>
                  <a:pt x="329755" y="6690360"/>
                </a:lnTo>
                <a:lnTo>
                  <a:pt x="281026" y="6686784"/>
                </a:lnTo>
                <a:lnTo>
                  <a:pt x="234518" y="6676398"/>
                </a:lnTo>
                <a:lnTo>
                  <a:pt x="190739" y="6659711"/>
                </a:lnTo>
                <a:lnTo>
                  <a:pt x="150200" y="6637233"/>
                </a:lnTo>
                <a:lnTo>
                  <a:pt x="113412" y="6609475"/>
                </a:lnTo>
                <a:lnTo>
                  <a:pt x="80883" y="6576945"/>
                </a:lnTo>
                <a:lnTo>
                  <a:pt x="53125" y="6540156"/>
                </a:lnTo>
                <a:lnTo>
                  <a:pt x="30648" y="6499615"/>
                </a:lnTo>
                <a:lnTo>
                  <a:pt x="13961" y="6455834"/>
                </a:lnTo>
                <a:lnTo>
                  <a:pt x="3575" y="6409323"/>
                </a:lnTo>
                <a:lnTo>
                  <a:pt x="0" y="6360591"/>
                </a:lnTo>
                <a:lnTo>
                  <a:pt x="0" y="329819"/>
                </a:lnTo>
                <a:close/>
              </a:path>
            </a:pathLst>
          </a:custGeom>
          <a:ln w="6096">
            <a:solidFill>
              <a:srgbClr val="000000"/>
            </a:solidFill>
          </a:ln>
        </p:spPr>
        <p:txBody>
          <a:bodyPr wrap="square" lIns="0" tIns="0" rIns="0" bIns="0" rtlCol="0"/>
          <a:lstStyle/>
          <a:p>
            <a:endParaRPr/>
          </a:p>
        </p:txBody>
      </p:sp>
      <p:sp>
        <p:nvSpPr>
          <p:cNvPr id="18" name="bg object 18"/>
          <p:cNvSpPr/>
          <p:nvPr/>
        </p:nvSpPr>
        <p:spPr>
          <a:xfrm>
            <a:off x="85343" y="1395983"/>
            <a:ext cx="12027535" cy="121920"/>
          </a:xfrm>
          <a:custGeom>
            <a:avLst/>
            <a:gdLst/>
            <a:ahLst/>
            <a:cxnLst/>
            <a:rect l="l" t="t" r="r" b="b"/>
            <a:pathLst>
              <a:path w="12027535" h="121919">
                <a:moveTo>
                  <a:pt x="12027408" y="0"/>
                </a:moveTo>
                <a:lnTo>
                  <a:pt x="0" y="0"/>
                </a:lnTo>
                <a:lnTo>
                  <a:pt x="0" y="121920"/>
                </a:lnTo>
                <a:lnTo>
                  <a:pt x="12027408" y="121920"/>
                </a:lnTo>
                <a:lnTo>
                  <a:pt x="12027408" y="0"/>
                </a:lnTo>
                <a:close/>
              </a:path>
            </a:pathLst>
          </a:custGeom>
          <a:solidFill>
            <a:srgbClr val="E6B0AB"/>
          </a:solidFill>
        </p:spPr>
        <p:txBody>
          <a:bodyPr wrap="square" lIns="0" tIns="0" rIns="0" bIns="0" rtlCol="0"/>
          <a:lstStyle/>
          <a:p>
            <a:endParaRPr/>
          </a:p>
        </p:txBody>
      </p:sp>
      <p:sp>
        <p:nvSpPr>
          <p:cNvPr id="19" name="bg object 19"/>
          <p:cNvSpPr/>
          <p:nvPr/>
        </p:nvSpPr>
        <p:spPr>
          <a:xfrm>
            <a:off x="85343" y="2977895"/>
            <a:ext cx="12027535" cy="109855"/>
          </a:xfrm>
          <a:custGeom>
            <a:avLst/>
            <a:gdLst/>
            <a:ahLst/>
            <a:cxnLst/>
            <a:rect l="l" t="t" r="r" b="b"/>
            <a:pathLst>
              <a:path w="12027535" h="109855">
                <a:moveTo>
                  <a:pt x="12027408" y="0"/>
                </a:moveTo>
                <a:lnTo>
                  <a:pt x="0" y="0"/>
                </a:lnTo>
                <a:lnTo>
                  <a:pt x="0" y="109727"/>
                </a:lnTo>
                <a:lnTo>
                  <a:pt x="12027408" y="109727"/>
                </a:lnTo>
                <a:lnTo>
                  <a:pt x="12027408" y="0"/>
                </a:lnTo>
                <a:close/>
              </a:path>
            </a:pathLst>
          </a:custGeom>
          <a:solidFill>
            <a:srgbClr val="91848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1"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12/11/2023</a:t>
            </a:fld>
            <a:endParaRPr lang="en-US"/>
          </a:p>
        </p:txBody>
      </p:sp>
      <p:sp>
        <p:nvSpPr>
          <p:cNvPr id="5" name="Holder 5"/>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38100">
              <a:lnSpc>
                <a:spcPts val="1655"/>
              </a:lnSpc>
            </a:pPr>
            <a:fld id="{81D60167-4931-47E6-BA6A-407CBD079E47}" type="slidenum">
              <a:rPr spc="-5" dirty="0"/>
              <a:pPr marL="38100">
                <a:lnSpc>
                  <a:spcPts val="1655"/>
                </a:lnSpc>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12/11/2023</a:t>
            </a:fld>
            <a:endParaRPr lang="en-US"/>
          </a:p>
        </p:txBody>
      </p:sp>
      <p:sp>
        <p:nvSpPr>
          <p:cNvPr id="4" name="Holder 4"/>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38100">
              <a:lnSpc>
                <a:spcPts val="1655"/>
              </a:lnSpc>
            </a:pPr>
            <a:fld id="{81D60167-4931-47E6-BA6A-407CBD079E47}" type="slidenum">
              <a:rPr spc="-5" dirty="0"/>
              <a:pPr marL="38100">
                <a:lnSpc>
                  <a:spcPts val="1655"/>
                </a:lnSpc>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5343" y="70103"/>
            <a:ext cx="12018645" cy="6693534"/>
          </a:xfrm>
          <a:custGeom>
            <a:avLst/>
            <a:gdLst/>
            <a:ahLst/>
            <a:cxnLst/>
            <a:rect l="l" t="t" r="r" b="b"/>
            <a:pathLst>
              <a:path w="12018645"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11688317" y="0"/>
                </a:lnTo>
                <a:lnTo>
                  <a:pt x="11737079" y="3576"/>
                </a:lnTo>
                <a:lnTo>
                  <a:pt x="11783618" y="13967"/>
                </a:lnTo>
                <a:lnTo>
                  <a:pt x="11827423" y="30662"/>
                </a:lnTo>
                <a:lnTo>
                  <a:pt x="11867986" y="53151"/>
                </a:lnTo>
                <a:lnTo>
                  <a:pt x="11904795" y="80923"/>
                </a:lnTo>
                <a:lnTo>
                  <a:pt x="11937340" y="113468"/>
                </a:lnTo>
                <a:lnTo>
                  <a:pt x="11965112" y="150277"/>
                </a:lnTo>
                <a:lnTo>
                  <a:pt x="11987601" y="190840"/>
                </a:lnTo>
                <a:lnTo>
                  <a:pt x="12004296" y="234645"/>
                </a:lnTo>
                <a:lnTo>
                  <a:pt x="12014687" y="281184"/>
                </a:lnTo>
                <a:lnTo>
                  <a:pt x="12018264" y="329946"/>
                </a:lnTo>
                <a:lnTo>
                  <a:pt x="12018264" y="6363487"/>
                </a:lnTo>
                <a:lnTo>
                  <a:pt x="12014687" y="6412239"/>
                </a:lnTo>
                <a:lnTo>
                  <a:pt x="12004296" y="6458771"/>
                </a:lnTo>
                <a:lnTo>
                  <a:pt x="11987601" y="6502572"/>
                </a:lnTo>
                <a:lnTo>
                  <a:pt x="11965112" y="6543131"/>
                </a:lnTo>
                <a:lnTo>
                  <a:pt x="11937340" y="6579938"/>
                </a:lnTo>
                <a:lnTo>
                  <a:pt x="11904795" y="6612482"/>
                </a:lnTo>
                <a:lnTo>
                  <a:pt x="11867986" y="6640254"/>
                </a:lnTo>
                <a:lnTo>
                  <a:pt x="11827423" y="6662743"/>
                </a:lnTo>
                <a:lnTo>
                  <a:pt x="11783618" y="6679439"/>
                </a:lnTo>
                <a:lnTo>
                  <a:pt x="11737079" y="6689830"/>
                </a:lnTo>
                <a:lnTo>
                  <a:pt x="11688317" y="6693408"/>
                </a:lnTo>
                <a:lnTo>
                  <a:pt x="329920" y="6693408"/>
                </a:lnTo>
                <a:lnTo>
                  <a:pt x="281168" y="6689830"/>
                </a:lnTo>
                <a:lnTo>
                  <a:pt x="234636" y="6679439"/>
                </a:lnTo>
                <a:lnTo>
                  <a:pt x="190835" y="6662743"/>
                </a:lnTo>
                <a:lnTo>
                  <a:pt x="150276" y="6640254"/>
                </a:lnTo>
                <a:lnTo>
                  <a:pt x="113469" y="6612482"/>
                </a:lnTo>
                <a:lnTo>
                  <a:pt x="80925" y="6579938"/>
                </a:lnTo>
                <a:lnTo>
                  <a:pt x="53153" y="6543131"/>
                </a:lnTo>
                <a:lnTo>
                  <a:pt x="30664" y="6502572"/>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a:p>
        </p:txBody>
      </p:sp>
      <p:sp>
        <p:nvSpPr>
          <p:cNvPr id="2" name="Holder 2"/>
          <p:cNvSpPr>
            <a:spLocks noGrp="1"/>
          </p:cNvSpPr>
          <p:nvPr>
            <p:ph type="title"/>
          </p:nvPr>
        </p:nvSpPr>
        <p:spPr>
          <a:xfrm>
            <a:off x="4565649" y="513968"/>
            <a:ext cx="3060700" cy="636269"/>
          </a:xfrm>
          <a:prstGeom prst="rect">
            <a:avLst/>
          </a:prstGeom>
        </p:spPr>
        <p:txBody>
          <a:bodyPr wrap="square" lIns="0" tIns="0" rIns="0" bIns="0">
            <a:spAutoFit/>
          </a:bodyPr>
          <a:lstStyle>
            <a:lvl1pPr>
              <a:defRPr sz="4000" b="1" i="0">
                <a:solidFill>
                  <a:schemeClr val="tx1"/>
                </a:solidFill>
                <a:latin typeface="Cambria"/>
                <a:cs typeface="Cambria"/>
              </a:defRPr>
            </a:lvl1pPr>
          </a:lstStyle>
          <a:p>
            <a:endParaRPr/>
          </a:p>
        </p:txBody>
      </p:sp>
      <p:sp>
        <p:nvSpPr>
          <p:cNvPr id="3" name="Holder 3"/>
          <p:cNvSpPr>
            <a:spLocks noGrp="1"/>
          </p:cNvSpPr>
          <p:nvPr>
            <p:ph type="body" idx="1"/>
          </p:nvPr>
        </p:nvSpPr>
        <p:spPr>
          <a:xfrm>
            <a:off x="339521" y="1395521"/>
            <a:ext cx="11512956" cy="1839595"/>
          </a:xfrm>
          <a:prstGeom prst="rect">
            <a:avLst/>
          </a:prstGeom>
        </p:spPr>
        <p:txBody>
          <a:bodyPr wrap="square" lIns="0" tIns="0" rIns="0" bIns="0">
            <a:spAutoFit/>
          </a:bodyPr>
          <a:lstStyle>
            <a:lvl1pPr>
              <a:defRPr sz="2600" b="0" i="0">
                <a:solidFill>
                  <a:schemeClr val="tx1"/>
                </a:solidFill>
                <a:latin typeface="Cambria"/>
                <a:cs typeface="Cambr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12/11/2023</a:t>
            </a:fld>
            <a:endParaRPr lang="en-US"/>
          </a:p>
        </p:txBody>
      </p:sp>
      <p:sp>
        <p:nvSpPr>
          <p:cNvPr id="6" name="Holder 6"/>
          <p:cNvSpPr>
            <a:spLocks noGrp="1"/>
          </p:cNvSpPr>
          <p:nvPr>
            <p:ph type="sldNum" sz="quarter" idx="7"/>
          </p:nvPr>
        </p:nvSpPr>
        <p:spPr>
          <a:xfrm>
            <a:off x="359663" y="6334280"/>
            <a:ext cx="277495" cy="226059"/>
          </a:xfrm>
          <a:prstGeom prst="rect">
            <a:avLst/>
          </a:prstGeom>
        </p:spPr>
        <p:txBody>
          <a:bodyPr wrap="square" lIns="0" tIns="0" rIns="0" bIns="0">
            <a:spAutoFit/>
          </a:bodyPr>
          <a:lstStyle>
            <a:lvl1pPr>
              <a:defRPr sz="1400" b="0" i="0">
                <a:solidFill>
                  <a:schemeClr val="bg1"/>
                </a:solidFill>
                <a:latin typeface="Franklin Gothic Medium"/>
                <a:cs typeface="Franklin Gothic Medium"/>
              </a:defRPr>
            </a:lvl1pPr>
          </a:lstStyle>
          <a:p>
            <a:pPr marL="38100">
              <a:lnSpc>
                <a:spcPts val="1655"/>
              </a:lnSpc>
            </a:pPr>
            <a:fld id="{81D60167-4931-47E6-BA6A-407CBD079E47}" type="slidenum">
              <a:rPr spc="-5" dirty="0"/>
              <a:pPr marL="38100">
                <a:lnSpc>
                  <a:spcPts val="1655"/>
                </a:lnSpc>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79722" y="3346830"/>
            <a:ext cx="5764277" cy="666849"/>
          </a:xfrm>
          <a:prstGeom prst="rect">
            <a:avLst/>
          </a:prstGeom>
        </p:spPr>
        <p:txBody>
          <a:bodyPr vert="horz" wrap="square" lIns="0" tIns="12700" rIns="0" bIns="0" rtlCol="0">
            <a:spAutoFit/>
          </a:bodyPr>
          <a:lstStyle/>
          <a:p>
            <a:pPr algn="ctr">
              <a:lnSpc>
                <a:spcPts val="2150"/>
              </a:lnSpc>
              <a:spcBef>
                <a:spcPts val="100"/>
              </a:spcBef>
            </a:pPr>
            <a:r>
              <a:rPr sz="1800" spc="-5" dirty="0">
                <a:latin typeface="Cambria"/>
                <a:cs typeface="Cambria"/>
              </a:rPr>
              <a:t>Academic</a:t>
            </a:r>
            <a:r>
              <a:rPr sz="1800" spc="-10" dirty="0">
                <a:latin typeface="Cambria"/>
                <a:cs typeface="Cambria"/>
              </a:rPr>
              <a:t> </a:t>
            </a:r>
            <a:r>
              <a:rPr sz="1800" spc="-5" dirty="0">
                <a:latin typeface="Cambria"/>
                <a:cs typeface="Cambria"/>
              </a:rPr>
              <a:t>Project</a:t>
            </a:r>
            <a:r>
              <a:rPr sz="1800" spc="-55" dirty="0">
                <a:latin typeface="Cambria"/>
                <a:cs typeface="Cambria"/>
              </a:rPr>
              <a:t> </a:t>
            </a:r>
            <a:r>
              <a:rPr sz="1800" dirty="0">
                <a:latin typeface="Cambria"/>
                <a:cs typeface="Cambria"/>
              </a:rPr>
              <a:t>Phase-1.1 (18CSP77)</a:t>
            </a:r>
            <a:r>
              <a:rPr sz="1800" spc="-60" dirty="0">
                <a:latin typeface="Cambria"/>
                <a:cs typeface="Cambria"/>
              </a:rPr>
              <a:t> </a:t>
            </a:r>
            <a:r>
              <a:rPr sz="1800" spc="-5" dirty="0">
                <a:latin typeface="Cambria"/>
                <a:cs typeface="Cambria"/>
              </a:rPr>
              <a:t>Presentation</a:t>
            </a:r>
            <a:r>
              <a:rPr sz="1800" spc="-35" dirty="0">
                <a:latin typeface="Cambria"/>
                <a:cs typeface="Cambria"/>
              </a:rPr>
              <a:t> </a:t>
            </a:r>
            <a:r>
              <a:rPr sz="1800" dirty="0">
                <a:latin typeface="Cambria"/>
                <a:cs typeface="Cambria"/>
              </a:rPr>
              <a:t>on</a:t>
            </a:r>
          </a:p>
          <a:p>
            <a:pPr algn="ctr">
              <a:lnSpc>
                <a:spcPts val="2870"/>
              </a:lnSpc>
            </a:pPr>
            <a:r>
              <a:rPr sz="2000" b="1" spc="-15" dirty="0">
                <a:latin typeface="Cambria"/>
                <a:cs typeface="Cambria"/>
              </a:rPr>
              <a:t>“</a:t>
            </a:r>
            <a:r>
              <a:rPr lang="en-IN" sz="2000" b="1" spc="-15" dirty="0">
                <a:latin typeface="Cambria"/>
                <a:cs typeface="Cambria"/>
              </a:rPr>
              <a:t>VIRTUAL ASSISTANT FOR OPERATING SYSTEM</a:t>
            </a:r>
            <a:r>
              <a:rPr sz="2400" b="1" spc="-5" dirty="0">
                <a:latin typeface="Cambria"/>
                <a:cs typeface="Cambria"/>
              </a:rPr>
              <a:t>”</a:t>
            </a:r>
            <a:endParaRPr sz="2400" dirty="0">
              <a:latin typeface="Cambria"/>
              <a:cs typeface="Cambria"/>
            </a:endParaRPr>
          </a:p>
        </p:txBody>
      </p:sp>
      <p:sp>
        <p:nvSpPr>
          <p:cNvPr id="3" name="object 3"/>
          <p:cNvSpPr txBox="1"/>
          <p:nvPr/>
        </p:nvSpPr>
        <p:spPr>
          <a:xfrm>
            <a:off x="9007856" y="4444060"/>
            <a:ext cx="2593975" cy="1123950"/>
          </a:xfrm>
          <a:prstGeom prst="rect">
            <a:avLst/>
          </a:prstGeom>
        </p:spPr>
        <p:txBody>
          <a:bodyPr vert="horz" wrap="square" lIns="0" tIns="12700" rIns="0" bIns="0" rtlCol="0">
            <a:spAutoFit/>
          </a:bodyPr>
          <a:lstStyle/>
          <a:p>
            <a:pPr marL="213360">
              <a:lnSpc>
                <a:spcPct val="100000"/>
              </a:lnSpc>
              <a:spcBef>
                <a:spcPts val="100"/>
              </a:spcBef>
            </a:pPr>
            <a:r>
              <a:rPr sz="1800" b="1" spc="-5" dirty="0">
                <a:latin typeface="Cambria"/>
                <a:cs typeface="Cambria"/>
              </a:rPr>
              <a:t>Under</a:t>
            </a:r>
            <a:r>
              <a:rPr sz="1800" b="1" spc="-30" dirty="0">
                <a:latin typeface="Cambria"/>
                <a:cs typeface="Cambria"/>
              </a:rPr>
              <a:t> </a:t>
            </a:r>
            <a:r>
              <a:rPr sz="1800" b="1" spc="-5" dirty="0">
                <a:latin typeface="Cambria"/>
                <a:cs typeface="Cambria"/>
              </a:rPr>
              <a:t>the</a:t>
            </a:r>
            <a:r>
              <a:rPr sz="1800" b="1" spc="-30" dirty="0">
                <a:latin typeface="Cambria"/>
                <a:cs typeface="Cambria"/>
              </a:rPr>
              <a:t> </a:t>
            </a:r>
            <a:r>
              <a:rPr sz="1800" b="1" dirty="0">
                <a:latin typeface="Cambria"/>
                <a:cs typeface="Cambria"/>
              </a:rPr>
              <a:t>guidance</a:t>
            </a:r>
            <a:r>
              <a:rPr sz="1800" b="1" spc="-35" dirty="0">
                <a:latin typeface="Cambria"/>
                <a:cs typeface="Cambria"/>
              </a:rPr>
              <a:t> </a:t>
            </a:r>
            <a:r>
              <a:rPr sz="1800" b="1" spc="-5" dirty="0">
                <a:latin typeface="Cambria"/>
                <a:cs typeface="Cambria"/>
              </a:rPr>
              <a:t>of:</a:t>
            </a:r>
            <a:endParaRPr sz="1800">
              <a:latin typeface="Cambria"/>
              <a:cs typeface="Cambria"/>
            </a:endParaRPr>
          </a:p>
          <a:p>
            <a:pPr marL="12700" algn="ctr">
              <a:lnSpc>
                <a:spcPct val="100000"/>
              </a:lnSpc>
              <a:spcBef>
                <a:spcPts val="5"/>
              </a:spcBef>
            </a:pPr>
            <a:r>
              <a:rPr sz="1800" spc="-60">
                <a:latin typeface="Cambria"/>
                <a:cs typeface="Cambria"/>
              </a:rPr>
              <a:t>Mr.</a:t>
            </a:r>
            <a:r>
              <a:rPr lang="en-IN" sz="1800" spc="-60" dirty="0">
                <a:latin typeface="Cambria"/>
                <a:cs typeface="Cambria"/>
              </a:rPr>
              <a:t> M Gowtham Raj</a:t>
            </a:r>
            <a:endParaRPr sz="1800">
              <a:latin typeface="Cambria"/>
              <a:cs typeface="Cambria"/>
            </a:endParaRPr>
          </a:p>
          <a:p>
            <a:pPr marL="365760">
              <a:lnSpc>
                <a:spcPct val="100000"/>
              </a:lnSpc>
            </a:pPr>
            <a:r>
              <a:rPr sz="1800" spc="-5" dirty="0">
                <a:latin typeface="Cambria"/>
                <a:cs typeface="Cambria"/>
              </a:rPr>
              <a:t>Assistant</a:t>
            </a:r>
            <a:r>
              <a:rPr sz="1800" spc="-10" dirty="0">
                <a:latin typeface="Cambria"/>
                <a:cs typeface="Cambria"/>
              </a:rPr>
              <a:t> </a:t>
            </a:r>
            <a:r>
              <a:rPr sz="1800" spc="-5" dirty="0">
                <a:latin typeface="Cambria"/>
                <a:cs typeface="Cambria"/>
              </a:rPr>
              <a:t>Professor</a:t>
            </a:r>
            <a:endParaRPr sz="1800">
              <a:latin typeface="Cambria"/>
              <a:cs typeface="Cambria"/>
            </a:endParaRPr>
          </a:p>
          <a:p>
            <a:pPr marL="317500">
              <a:lnSpc>
                <a:spcPct val="100000"/>
              </a:lnSpc>
            </a:pPr>
            <a:r>
              <a:rPr sz="1800" dirty="0">
                <a:latin typeface="Cambria"/>
                <a:cs typeface="Cambria"/>
              </a:rPr>
              <a:t>Department</a:t>
            </a:r>
            <a:r>
              <a:rPr sz="1800" spc="-75" dirty="0">
                <a:latin typeface="Cambria"/>
                <a:cs typeface="Cambria"/>
              </a:rPr>
              <a:t> </a:t>
            </a:r>
            <a:r>
              <a:rPr sz="1800" dirty="0">
                <a:latin typeface="Cambria"/>
                <a:cs typeface="Cambria"/>
              </a:rPr>
              <a:t>of</a:t>
            </a:r>
            <a:r>
              <a:rPr sz="1800" spc="-35" dirty="0">
                <a:latin typeface="Cambria"/>
                <a:cs typeface="Cambria"/>
              </a:rPr>
              <a:t> </a:t>
            </a:r>
            <a:r>
              <a:rPr sz="1800" spc="-5" dirty="0">
                <a:latin typeface="Cambria"/>
                <a:cs typeface="Cambria"/>
              </a:rPr>
              <a:t>CS&amp;E</a:t>
            </a:r>
            <a:endParaRPr sz="1800">
              <a:latin typeface="Cambria"/>
              <a:cs typeface="Cambria"/>
            </a:endParaRPr>
          </a:p>
        </p:txBody>
      </p:sp>
      <p:sp>
        <p:nvSpPr>
          <p:cNvPr id="4" name="object 4"/>
          <p:cNvSpPr txBox="1"/>
          <p:nvPr/>
        </p:nvSpPr>
        <p:spPr>
          <a:xfrm>
            <a:off x="267106" y="4444060"/>
            <a:ext cx="3847694" cy="1397819"/>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mbria"/>
                <a:cs typeface="Cambria"/>
              </a:rPr>
              <a:t>Presented</a:t>
            </a:r>
            <a:r>
              <a:rPr sz="1800" b="1" spc="-40" dirty="0">
                <a:latin typeface="Cambria"/>
                <a:cs typeface="Cambria"/>
              </a:rPr>
              <a:t> </a:t>
            </a:r>
            <a:r>
              <a:rPr sz="1800" b="1" spc="-20" dirty="0">
                <a:latin typeface="Cambria"/>
                <a:cs typeface="Cambria"/>
              </a:rPr>
              <a:t>by:</a:t>
            </a:r>
            <a:endParaRPr sz="1800">
              <a:latin typeface="Cambria"/>
              <a:cs typeface="Cambria"/>
            </a:endParaRPr>
          </a:p>
          <a:p>
            <a:pPr marL="237490" indent="-225425">
              <a:lnSpc>
                <a:spcPct val="100000"/>
              </a:lnSpc>
              <a:spcBef>
                <a:spcPts val="5"/>
              </a:spcBef>
              <a:buAutoNum type="arabicPeriod"/>
              <a:tabLst>
                <a:tab pos="238125" algn="l"/>
              </a:tabLst>
            </a:pPr>
            <a:r>
              <a:rPr lang="en-IN" spc="-5" dirty="0">
                <a:latin typeface="Cambria"/>
                <a:cs typeface="Cambria"/>
              </a:rPr>
              <a:t>Abhay H S</a:t>
            </a:r>
            <a:r>
              <a:rPr sz="1800">
                <a:latin typeface="Cambria"/>
                <a:cs typeface="Cambria"/>
              </a:rPr>
              <a:t> </a:t>
            </a:r>
            <a:r>
              <a:rPr sz="1800" spc="-10">
                <a:latin typeface="Cambria"/>
                <a:cs typeface="Cambria"/>
              </a:rPr>
              <a:t>(1AY</a:t>
            </a:r>
            <a:r>
              <a:rPr lang="en-IN" sz="1800" spc="-10" dirty="0">
                <a:latin typeface="Cambria"/>
                <a:cs typeface="Cambria"/>
              </a:rPr>
              <a:t>20</a:t>
            </a:r>
            <a:r>
              <a:rPr sz="1800" spc="-10">
                <a:latin typeface="Cambria"/>
                <a:cs typeface="Cambria"/>
              </a:rPr>
              <a:t>CS00</a:t>
            </a:r>
            <a:r>
              <a:rPr lang="en-IN" sz="1800" spc="-10" dirty="0">
                <a:latin typeface="Cambria"/>
                <a:cs typeface="Cambria"/>
              </a:rPr>
              <a:t>2</a:t>
            </a:r>
            <a:r>
              <a:rPr sz="1800" spc="-10">
                <a:latin typeface="Cambria"/>
                <a:cs typeface="Cambria"/>
              </a:rPr>
              <a:t>)</a:t>
            </a:r>
            <a:endParaRPr sz="1800">
              <a:latin typeface="Cambria"/>
              <a:cs typeface="Cambria"/>
            </a:endParaRPr>
          </a:p>
          <a:p>
            <a:pPr marL="238125" indent="-226060">
              <a:lnSpc>
                <a:spcPct val="100000"/>
              </a:lnSpc>
              <a:buAutoNum type="arabicPeriod"/>
              <a:tabLst>
                <a:tab pos="238760" algn="l"/>
              </a:tabLst>
            </a:pPr>
            <a:r>
              <a:rPr lang="en-IN" sz="1800" spc="-25" dirty="0">
                <a:latin typeface="Cambria"/>
                <a:cs typeface="Cambria"/>
              </a:rPr>
              <a:t>Chandan Girish Patil</a:t>
            </a:r>
            <a:r>
              <a:rPr sz="1800" spc="-25">
                <a:latin typeface="Cambria"/>
                <a:cs typeface="Cambria"/>
              </a:rPr>
              <a:t> </a:t>
            </a:r>
            <a:r>
              <a:rPr sz="1800" spc="-10">
                <a:latin typeface="Cambria"/>
                <a:cs typeface="Cambria"/>
              </a:rPr>
              <a:t>(1AY</a:t>
            </a:r>
            <a:r>
              <a:rPr lang="en-IN" sz="1800" spc="-10" dirty="0">
                <a:latin typeface="Cambria"/>
                <a:cs typeface="Cambria"/>
              </a:rPr>
              <a:t>20</a:t>
            </a:r>
            <a:r>
              <a:rPr sz="1800" spc="-10">
                <a:latin typeface="Cambria"/>
                <a:cs typeface="Cambria"/>
              </a:rPr>
              <a:t>CS</a:t>
            </a:r>
            <a:r>
              <a:rPr lang="en-IN" sz="1800" spc="-10" dirty="0">
                <a:latin typeface="Cambria"/>
                <a:cs typeface="Cambria"/>
              </a:rPr>
              <a:t>041</a:t>
            </a:r>
            <a:r>
              <a:rPr sz="1800" spc="-10">
                <a:latin typeface="Cambria"/>
                <a:cs typeface="Cambria"/>
              </a:rPr>
              <a:t>)</a:t>
            </a:r>
            <a:endParaRPr sz="1800">
              <a:latin typeface="Cambria"/>
              <a:cs typeface="Cambria"/>
            </a:endParaRPr>
          </a:p>
          <a:p>
            <a:pPr marL="237490" indent="-225425">
              <a:lnSpc>
                <a:spcPct val="100000"/>
              </a:lnSpc>
              <a:buAutoNum type="arabicPeriod"/>
              <a:tabLst>
                <a:tab pos="238125" algn="l"/>
              </a:tabLst>
            </a:pPr>
            <a:r>
              <a:rPr lang="en-IN" spc="-10" dirty="0">
                <a:latin typeface="Cambria"/>
                <a:cs typeface="Cambria"/>
              </a:rPr>
              <a:t>Chandan N </a:t>
            </a:r>
            <a:r>
              <a:rPr sz="1800" spc="-10">
                <a:latin typeface="Cambria"/>
                <a:cs typeface="Cambria"/>
              </a:rPr>
              <a:t>(1AY</a:t>
            </a:r>
            <a:r>
              <a:rPr lang="en-IN" sz="1800" spc="-10" dirty="0">
                <a:latin typeface="Cambria"/>
                <a:cs typeface="Cambria"/>
              </a:rPr>
              <a:t>20</a:t>
            </a:r>
            <a:r>
              <a:rPr sz="1800" spc="-10">
                <a:latin typeface="Cambria"/>
                <a:cs typeface="Cambria"/>
              </a:rPr>
              <a:t>CS</a:t>
            </a:r>
            <a:r>
              <a:rPr lang="en-IN" sz="1800" spc="-10" dirty="0">
                <a:latin typeface="Cambria"/>
                <a:cs typeface="Cambria"/>
              </a:rPr>
              <a:t>043</a:t>
            </a:r>
            <a:r>
              <a:rPr sz="1800" spc="-10">
                <a:latin typeface="Cambria"/>
                <a:cs typeface="Cambria"/>
              </a:rPr>
              <a:t>)</a:t>
            </a:r>
            <a:endParaRPr sz="1800">
              <a:latin typeface="Cambria"/>
              <a:cs typeface="Cambria"/>
            </a:endParaRPr>
          </a:p>
          <a:p>
            <a:pPr marL="237490" indent="-225425">
              <a:lnSpc>
                <a:spcPct val="100000"/>
              </a:lnSpc>
              <a:buAutoNum type="arabicPeriod"/>
              <a:tabLst>
                <a:tab pos="238125" algn="l"/>
              </a:tabLst>
            </a:pPr>
            <a:r>
              <a:rPr lang="en-IN" sz="1800" spc="-10" dirty="0">
                <a:latin typeface="Cambria"/>
                <a:cs typeface="Cambria"/>
              </a:rPr>
              <a:t>G U Gagan Ganapathi </a:t>
            </a:r>
            <a:r>
              <a:rPr sz="1800" spc="-10">
                <a:latin typeface="Cambria"/>
                <a:cs typeface="Cambria"/>
              </a:rPr>
              <a:t>(1AY</a:t>
            </a:r>
            <a:r>
              <a:rPr lang="en-IN" sz="1800" spc="-10" dirty="0">
                <a:latin typeface="Cambria"/>
                <a:cs typeface="Cambria"/>
              </a:rPr>
              <a:t>20</a:t>
            </a:r>
            <a:r>
              <a:rPr sz="1800" spc="-10">
                <a:latin typeface="Cambria"/>
                <a:cs typeface="Cambria"/>
              </a:rPr>
              <a:t>CS</a:t>
            </a:r>
            <a:r>
              <a:rPr lang="en-IN" sz="1800" spc="-10" dirty="0">
                <a:latin typeface="Cambria"/>
                <a:cs typeface="Cambria"/>
              </a:rPr>
              <a:t>05</a:t>
            </a:r>
            <a:r>
              <a:rPr sz="1800" spc="-10">
                <a:latin typeface="Cambria"/>
                <a:cs typeface="Cambria"/>
              </a:rPr>
              <a:t>4</a:t>
            </a:r>
            <a:r>
              <a:rPr sz="1800" spc="-10" dirty="0">
                <a:latin typeface="Cambria"/>
                <a:cs typeface="Cambria"/>
              </a:rPr>
              <a:t>)</a:t>
            </a:r>
            <a:endParaRPr sz="1800">
              <a:latin typeface="Cambria"/>
              <a:cs typeface="Cambria"/>
            </a:endParaRPr>
          </a:p>
        </p:txBody>
      </p:sp>
      <p:pic>
        <p:nvPicPr>
          <p:cNvPr id="5" name="object 5"/>
          <p:cNvPicPr/>
          <p:nvPr/>
        </p:nvPicPr>
        <p:blipFill>
          <a:blip r:embed="rId2" cstate="print"/>
          <a:stretch>
            <a:fillRect/>
          </a:stretch>
        </p:blipFill>
        <p:spPr>
          <a:xfrm>
            <a:off x="5462015" y="1792223"/>
            <a:ext cx="1496567" cy="1429512"/>
          </a:xfrm>
          <a:prstGeom prst="rect">
            <a:avLst/>
          </a:prstGeom>
        </p:spPr>
      </p:pic>
      <p:sp>
        <p:nvSpPr>
          <p:cNvPr id="6" name="object 6"/>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7" name="object 7"/>
          <p:cNvSpPr txBox="1"/>
          <p:nvPr/>
        </p:nvSpPr>
        <p:spPr>
          <a:xfrm>
            <a:off x="4067047" y="347294"/>
            <a:ext cx="404876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mbria"/>
                <a:cs typeface="Cambria"/>
              </a:rPr>
              <a:t>ACHARYA</a:t>
            </a:r>
            <a:r>
              <a:rPr sz="1800" b="1" spc="10" dirty="0">
                <a:latin typeface="Cambria"/>
                <a:cs typeface="Cambria"/>
              </a:rPr>
              <a:t> </a:t>
            </a:r>
            <a:r>
              <a:rPr sz="1800" b="1" spc="-10" dirty="0">
                <a:latin typeface="Cambria"/>
                <a:cs typeface="Cambria"/>
              </a:rPr>
              <a:t>INSTITUTE</a:t>
            </a:r>
            <a:r>
              <a:rPr sz="1800" b="1" spc="-20" dirty="0">
                <a:latin typeface="Cambria"/>
                <a:cs typeface="Cambria"/>
              </a:rPr>
              <a:t> </a:t>
            </a:r>
            <a:r>
              <a:rPr sz="1800" b="1" spc="-5" dirty="0">
                <a:latin typeface="Cambria"/>
                <a:cs typeface="Cambria"/>
              </a:rPr>
              <a:t>OF</a:t>
            </a:r>
            <a:r>
              <a:rPr sz="1800" b="1" spc="-25" dirty="0">
                <a:latin typeface="Cambria"/>
                <a:cs typeface="Cambria"/>
              </a:rPr>
              <a:t> </a:t>
            </a:r>
            <a:r>
              <a:rPr sz="1800" b="1" spc="-20" dirty="0">
                <a:latin typeface="Cambria"/>
                <a:cs typeface="Cambria"/>
              </a:rPr>
              <a:t>TECHNOLOGY</a:t>
            </a:r>
            <a:endParaRPr sz="1800">
              <a:latin typeface="Cambria"/>
              <a:cs typeface="Cambria"/>
            </a:endParaRPr>
          </a:p>
        </p:txBody>
      </p:sp>
      <p:sp>
        <p:nvSpPr>
          <p:cNvPr id="10" name="object 10"/>
          <p:cNvSpPr txBox="1"/>
          <p:nvPr/>
        </p:nvSpPr>
        <p:spPr>
          <a:xfrm>
            <a:off x="1099210" y="6290224"/>
            <a:ext cx="4340860" cy="233045"/>
          </a:xfrm>
          <a:prstGeom prst="rect">
            <a:avLst/>
          </a:prstGeom>
        </p:spPr>
        <p:txBody>
          <a:bodyPr vert="horz" wrap="square" lIns="0" tIns="2540" rIns="0" bIns="0" rtlCol="0">
            <a:spAutoFit/>
          </a:bodyPr>
          <a:lstStyle/>
          <a:p>
            <a:pPr marL="12700">
              <a:lnSpc>
                <a:spcPct val="100000"/>
              </a:lnSpc>
              <a:spcBef>
                <a:spcPts val="2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11" name="object 11"/>
          <p:cNvSpPr txBox="1"/>
          <p:nvPr/>
        </p:nvSpPr>
        <p:spPr>
          <a:xfrm>
            <a:off x="10794618" y="6318875"/>
            <a:ext cx="873125" cy="218008"/>
          </a:xfrm>
          <a:prstGeom prst="rect">
            <a:avLst/>
          </a:prstGeom>
        </p:spPr>
        <p:txBody>
          <a:bodyPr vert="horz" wrap="square" lIns="0" tIns="254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12" name="object 12"/>
          <p:cNvSpPr txBox="1"/>
          <p:nvPr/>
        </p:nvSpPr>
        <p:spPr>
          <a:xfrm>
            <a:off x="408431" y="6334280"/>
            <a:ext cx="180340" cy="226060"/>
          </a:xfrm>
          <a:prstGeom prst="rect">
            <a:avLst/>
          </a:prstGeom>
        </p:spPr>
        <p:txBody>
          <a:bodyPr vert="horz" wrap="square" lIns="0" tIns="0" rIns="0" bIns="0" rtlCol="0">
            <a:spAutoFit/>
          </a:bodyPr>
          <a:lstStyle/>
          <a:p>
            <a:pPr marL="38100">
              <a:lnSpc>
                <a:spcPts val="1655"/>
              </a:lnSpc>
            </a:pPr>
            <a:fld id="{81D60167-4931-47E6-BA6A-407CBD079E47}" type="slidenum">
              <a:rPr sz="1400" spc="-5" dirty="0">
                <a:solidFill>
                  <a:srgbClr val="FFFFFF"/>
                </a:solidFill>
                <a:latin typeface="Franklin Gothic Medium"/>
                <a:cs typeface="Franklin Gothic Medium"/>
              </a:rPr>
              <a:pPr marL="38100">
                <a:lnSpc>
                  <a:spcPts val="1655"/>
                </a:lnSpc>
              </a:pPr>
              <a:t>1</a:t>
            </a:fld>
            <a:endParaRPr sz="1400">
              <a:latin typeface="Franklin Gothic Medium"/>
              <a:cs typeface="Franklin Gothic Medium"/>
            </a:endParaRPr>
          </a:p>
        </p:txBody>
      </p:sp>
      <p:sp>
        <p:nvSpPr>
          <p:cNvPr id="8" name="object 8"/>
          <p:cNvSpPr txBox="1">
            <a:spLocks noGrp="1"/>
          </p:cNvSpPr>
          <p:nvPr>
            <p:ph type="title"/>
          </p:nvPr>
        </p:nvSpPr>
        <p:spPr>
          <a:xfrm>
            <a:off x="2256282" y="594740"/>
            <a:ext cx="7670800" cy="391160"/>
          </a:xfrm>
          <a:prstGeom prst="rect">
            <a:avLst/>
          </a:prstGeom>
        </p:spPr>
        <p:txBody>
          <a:bodyPr vert="horz" wrap="square" lIns="0" tIns="12700" rIns="0" bIns="0" rtlCol="0">
            <a:spAutoFit/>
          </a:bodyPr>
          <a:lstStyle/>
          <a:p>
            <a:pPr marL="12700">
              <a:lnSpc>
                <a:spcPct val="100000"/>
              </a:lnSpc>
              <a:spcBef>
                <a:spcPts val="100"/>
              </a:spcBef>
            </a:pPr>
            <a:r>
              <a:rPr sz="2400" spc="-35" dirty="0"/>
              <a:t>DEPARTMENT </a:t>
            </a:r>
            <a:r>
              <a:rPr sz="2400" dirty="0"/>
              <a:t>OF</a:t>
            </a:r>
            <a:r>
              <a:rPr sz="2400" spc="-15" dirty="0"/>
              <a:t> </a:t>
            </a:r>
            <a:r>
              <a:rPr sz="2400" spc="-5" dirty="0"/>
              <a:t>COMPUTER</a:t>
            </a:r>
            <a:r>
              <a:rPr sz="2400" spc="-35" dirty="0"/>
              <a:t> </a:t>
            </a:r>
            <a:r>
              <a:rPr sz="2400" spc="-5" dirty="0"/>
              <a:t>SCIENCE</a:t>
            </a:r>
            <a:r>
              <a:rPr sz="2400" spc="15" dirty="0"/>
              <a:t> </a:t>
            </a:r>
            <a:r>
              <a:rPr sz="2400" dirty="0"/>
              <a:t>&amp;</a:t>
            </a:r>
            <a:r>
              <a:rPr sz="2400" spc="-35" dirty="0"/>
              <a:t> </a:t>
            </a:r>
            <a:r>
              <a:rPr sz="2400" dirty="0"/>
              <a:t>ENGINEERING</a:t>
            </a:r>
            <a:endParaRPr sz="2400"/>
          </a:p>
        </p:txBody>
      </p:sp>
      <p:sp>
        <p:nvSpPr>
          <p:cNvPr id="9" name="object 9"/>
          <p:cNvSpPr txBox="1"/>
          <p:nvPr/>
        </p:nvSpPr>
        <p:spPr>
          <a:xfrm>
            <a:off x="1295780" y="964799"/>
            <a:ext cx="9592310" cy="537210"/>
          </a:xfrm>
          <a:prstGeom prst="rect">
            <a:avLst/>
          </a:prstGeom>
        </p:spPr>
        <p:txBody>
          <a:bodyPr vert="horz" wrap="square" lIns="0" tIns="22225" rIns="0" bIns="0" rtlCol="0">
            <a:spAutoFit/>
          </a:bodyPr>
          <a:lstStyle/>
          <a:p>
            <a:pPr marL="57785">
              <a:lnSpc>
                <a:spcPct val="100000"/>
              </a:lnSpc>
              <a:spcBef>
                <a:spcPts val="175"/>
              </a:spcBef>
            </a:pPr>
            <a:r>
              <a:rPr sz="1400" spc="-10" dirty="0">
                <a:latin typeface="Cambria"/>
                <a:cs typeface="Cambria"/>
              </a:rPr>
              <a:t>(Affiliated</a:t>
            </a:r>
            <a:r>
              <a:rPr sz="1400" spc="45" dirty="0">
                <a:latin typeface="Cambria"/>
                <a:cs typeface="Cambria"/>
              </a:rPr>
              <a:t> </a:t>
            </a:r>
            <a:r>
              <a:rPr sz="1400" spc="-15" dirty="0">
                <a:latin typeface="Cambria"/>
                <a:cs typeface="Cambria"/>
              </a:rPr>
              <a:t>to</a:t>
            </a:r>
            <a:r>
              <a:rPr sz="1400" spc="15" dirty="0">
                <a:latin typeface="Cambria"/>
                <a:cs typeface="Cambria"/>
              </a:rPr>
              <a:t> </a:t>
            </a:r>
            <a:r>
              <a:rPr sz="1400" spc="-20" dirty="0">
                <a:latin typeface="Cambria"/>
                <a:cs typeface="Cambria"/>
              </a:rPr>
              <a:t>Visvesvaraya</a:t>
            </a:r>
            <a:r>
              <a:rPr sz="1400" spc="50" dirty="0">
                <a:latin typeface="Cambria"/>
                <a:cs typeface="Cambria"/>
              </a:rPr>
              <a:t> </a:t>
            </a:r>
            <a:r>
              <a:rPr sz="1400" spc="-15" dirty="0">
                <a:latin typeface="Cambria"/>
                <a:cs typeface="Cambria"/>
              </a:rPr>
              <a:t>Technological</a:t>
            </a:r>
            <a:r>
              <a:rPr sz="1400" spc="35" dirty="0">
                <a:latin typeface="Cambria"/>
                <a:cs typeface="Cambria"/>
              </a:rPr>
              <a:t> </a:t>
            </a:r>
            <a:r>
              <a:rPr sz="1400" spc="-25" dirty="0">
                <a:latin typeface="Cambria"/>
                <a:cs typeface="Cambria"/>
              </a:rPr>
              <a:t>University,</a:t>
            </a:r>
            <a:r>
              <a:rPr sz="1400" spc="30" dirty="0">
                <a:latin typeface="Cambria"/>
                <a:cs typeface="Cambria"/>
              </a:rPr>
              <a:t> </a:t>
            </a:r>
            <a:r>
              <a:rPr sz="1400" spc="-15" dirty="0">
                <a:latin typeface="Cambria"/>
                <a:cs typeface="Cambria"/>
              </a:rPr>
              <a:t>Belagavi,</a:t>
            </a:r>
            <a:r>
              <a:rPr sz="1400" spc="55" dirty="0">
                <a:latin typeface="Cambria"/>
                <a:cs typeface="Cambria"/>
              </a:rPr>
              <a:t> </a:t>
            </a:r>
            <a:r>
              <a:rPr sz="1400" spc="-20" dirty="0">
                <a:latin typeface="Cambria"/>
                <a:cs typeface="Cambria"/>
              </a:rPr>
              <a:t>Approved</a:t>
            </a:r>
            <a:r>
              <a:rPr sz="1400" spc="50" dirty="0">
                <a:latin typeface="Cambria"/>
                <a:cs typeface="Cambria"/>
              </a:rPr>
              <a:t> </a:t>
            </a:r>
            <a:r>
              <a:rPr sz="1400" spc="-15" dirty="0">
                <a:latin typeface="Cambria"/>
                <a:cs typeface="Cambria"/>
              </a:rPr>
              <a:t>by</a:t>
            </a:r>
            <a:r>
              <a:rPr sz="1400" spc="5" dirty="0">
                <a:latin typeface="Cambria"/>
                <a:cs typeface="Cambria"/>
              </a:rPr>
              <a:t> </a:t>
            </a:r>
            <a:r>
              <a:rPr sz="1400" spc="-10" dirty="0">
                <a:latin typeface="Cambria"/>
                <a:cs typeface="Cambria"/>
              </a:rPr>
              <a:t>AICTE,</a:t>
            </a:r>
            <a:r>
              <a:rPr sz="1400" spc="30" dirty="0">
                <a:latin typeface="Cambria"/>
                <a:cs typeface="Cambria"/>
              </a:rPr>
              <a:t> </a:t>
            </a:r>
            <a:r>
              <a:rPr sz="1400" spc="-15" dirty="0">
                <a:latin typeface="Cambria"/>
                <a:cs typeface="Cambria"/>
              </a:rPr>
              <a:t>New</a:t>
            </a:r>
            <a:r>
              <a:rPr sz="1400" spc="35" dirty="0">
                <a:latin typeface="Cambria"/>
                <a:cs typeface="Cambria"/>
              </a:rPr>
              <a:t> </a:t>
            </a:r>
            <a:r>
              <a:rPr sz="1400" spc="-10" dirty="0">
                <a:latin typeface="Cambria"/>
                <a:cs typeface="Cambria"/>
              </a:rPr>
              <a:t>Delhi</a:t>
            </a:r>
            <a:r>
              <a:rPr sz="1400" spc="30" dirty="0">
                <a:latin typeface="Cambria"/>
                <a:cs typeface="Cambria"/>
              </a:rPr>
              <a:t> </a:t>
            </a:r>
            <a:r>
              <a:rPr sz="1400" spc="-10" dirty="0">
                <a:latin typeface="Cambria"/>
                <a:cs typeface="Cambria"/>
              </a:rPr>
              <a:t>and</a:t>
            </a:r>
            <a:r>
              <a:rPr sz="1400" spc="50" dirty="0">
                <a:latin typeface="Cambria"/>
                <a:cs typeface="Cambria"/>
              </a:rPr>
              <a:t> </a:t>
            </a:r>
            <a:r>
              <a:rPr sz="1400" spc="-10" dirty="0">
                <a:latin typeface="Cambria"/>
                <a:cs typeface="Cambria"/>
              </a:rPr>
              <a:t>Accredited</a:t>
            </a:r>
            <a:r>
              <a:rPr sz="1400" spc="50" dirty="0">
                <a:latin typeface="Cambria"/>
                <a:cs typeface="Cambria"/>
              </a:rPr>
              <a:t> </a:t>
            </a:r>
            <a:r>
              <a:rPr sz="1400" spc="-15" dirty="0">
                <a:latin typeface="Cambria"/>
                <a:cs typeface="Cambria"/>
              </a:rPr>
              <a:t>by</a:t>
            </a:r>
            <a:r>
              <a:rPr sz="1400" dirty="0">
                <a:latin typeface="Cambria"/>
                <a:cs typeface="Cambria"/>
              </a:rPr>
              <a:t> </a:t>
            </a:r>
            <a:r>
              <a:rPr sz="1400" spc="-25" dirty="0">
                <a:latin typeface="Cambria"/>
                <a:cs typeface="Cambria"/>
              </a:rPr>
              <a:t>NBA</a:t>
            </a:r>
            <a:r>
              <a:rPr sz="1400" spc="30" dirty="0">
                <a:latin typeface="Cambria"/>
                <a:cs typeface="Cambria"/>
              </a:rPr>
              <a:t> </a:t>
            </a:r>
            <a:r>
              <a:rPr sz="1400" spc="-5" dirty="0">
                <a:latin typeface="Cambria"/>
                <a:cs typeface="Cambria"/>
              </a:rPr>
              <a:t>&amp;</a:t>
            </a:r>
            <a:r>
              <a:rPr sz="1400" spc="35" dirty="0">
                <a:latin typeface="Cambria"/>
                <a:cs typeface="Cambria"/>
              </a:rPr>
              <a:t> </a:t>
            </a:r>
            <a:r>
              <a:rPr sz="1400" spc="-20" dirty="0">
                <a:latin typeface="Cambria"/>
                <a:cs typeface="Cambria"/>
              </a:rPr>
              <a:t>NAAC)</a:t>
            </a:r>
            <a:endParaRPr sz="1400">
              <a:latin typeface="Cambria"/>
              <a:cs typeface="Cambria"/>
            </a:endParaRPr>
          </a:p>
          <a:p>
            <a:pPr marL="12700">
              <a:lnSpc>
                <a:spcPct val="100000"/>
              </a:lnSpc>
              <a:spcBef>
                <a:spcPts val="110"/>
              </a:spcBef>
            </a:pPr>
            <a:r>
              <a:rPr sz="1800" spc="-15" dirty="0">
                <a:latin typeface="Cambria"/>
                <a:cs typeface="Cambria"/>
              </a:rPr>
              <a:t>Acharya</a:t>
            </a:r>
            <a:r>
              <a:rPr sz="1800" spc="20" dirty="0">
                <a:latin typeface="Cambria"/>
                <a:cs typeface="Cambria"/>
              </a:rPr>
              <a:t> </a:t>
            </a:r>
            <a:r>
              <a:rPr sz="1800" spc="-55" dirty="0">
                <a:latin typeface="Cambria"/>
                <a:cs typeface="Cambria"/>
              </a:rPr>
              <a:t>Dr.</a:t>
            </a:r>
            <a:r>
              <a:rPr sz="1800" spc="-10" dirty="0">
                <a:latin typeface="Cambria"/>
                <a:cs typeface="Cambria"/>
              </a:rPr>
              <a:t> </a:t>
            </a:r>
            <a:r>
              <a:rPr sz="1800" spc="-5" dirty="0">
                <a:latin typeface="Cambria"/>
                <a:cs typeface="Cambria"/>
              </a:rPr>
              <a:t>Sarvepalli</a:t>
            </a:r>
            <a:r>
              <a:rPr sz="1800" spc="-20" dirty="0">
                <a:latin typeface="Cambria"/>
                <a:cs typeface="Cambria"/>
              </a:rPr>
              <a:t> </a:t>
            </a:r>
            <a:r>
              <a:rPr sz="1800" spc="-5" dirty="0">
                <a:latin typeface="Cambria"/>
                <a:cs typeface="Cambria"/>
              </a:rPr>
              <a:t>Radhakrishnan</a:t>
            </a:r>
            <a:r>
              <a:rPr sz="1800" spc="-25" dirty="0">
                <a:latin typeface="Cambria"/>
                <a:cs typeface="Cambria"/>
              </a:rPr>
              <a:t> </a:t>
            </a:r>
            <a:r>
              <a:rPr sz="1800" dirty="0">
                <a:latin typeface="Cambria"/>
                <a:cs typeface="Cambria"/>
              </a:rPr>
              <a:t>Road,</a:t>
            </a:r>
            <a:r>
              <a:rPr sz="1800" spc="-30" dirty="0">
                <a:latin typeface="Cambria"/>
                <a:cs typeface="Cambria"/>
              </a:rPr>
              <a:t> </a:t>
            </a:r>
            <a:r>
              <a:rPr sz="1800" spc="-10" dirty="0">
                <a:latin typeface="Cambria"/>
                <a:cs typeface="Cambria"/>
              </a:rPr>
              <a:t>Achitnagar</a:t>
            </a:r>
            <a:r>
              <a:rPr sz="1800" spc="20" dirty="0">
                <a:latin typeface="Cambria"/>
                <a:cs typeface="Cambria"/>
              </a:rPr>
              <a:t> </a:t>
            </a:r>
            <a:r>
              <a:rPr sz="1800" spc="-5" dirty="0">
                <a:latin typeface="Cambria"/>
                <a:cs typeface="Cambria"/>
              </a:rPr>
              <a:t>Post</a:t>
            </a:r>
            <a:r>
              <a:rPr sz="1800" b="1" spc="-5" dirty="0">
                <a:latin typeface="Cambria"/>
                <a:cs typeface="Cambria"/>
              </a:rPr>
              <a:t>,</a:t>
            </a:r>
            <a:r>
              <a:rPr sz="1800" b="1" spc="-20" dirty="0">
                <a:latin typeface="Cambria"/>
                <a:cs typeface="Cambria"/>
              </a:rPr>
              <a:t> </a:t>
            </a:r>
            <a:r>
              <a:rPr sz="1800" spc="-5" dirty="0">
                <a:latin typeface="Cambria"/>
                <a:cs typeface="Cambria"/>
              </a:rPr>
              <a:t>Soladevanahalli,</a:t>
            </a:r>
            <a:r>
              <a:rPr sz="1800" spc="-45" dirty="0">
                <a:latin typeface="Cambria"/>
                <a:cs typeface="Cambria"/>
              </a:rPr>
              <a:t> </a:t>
            </a:r>
            <a:r>
              <a:rPr sz="1600" spc="-5" dirty="0">
                <a:latin typeface="Cambria"/>
                <a:cs typeface="Cambria"/>
              </a:rPr>
              <a:t>BENGALURU</a:t>
            </a:r>
            <a:r>
              <a:rPr sz="1600" spc="-40" dirty="0">
                <a:latin typeface="Cambria"/>
                <a:cs typeface="Cambria"/>
              </a:rPr>
              <a:t> </a:t>
            </a:r>
            <a:r>
              <a:rPr sz="1600" dirty="0">
                <a:latin typeface="Cambria"/>
                <a:cs typeface="Cambria"/>
              </a:rPr>
              <a:t>–</a:t>
            </a:r>
            <a:r>
              <a:rPr sz="1600" spc="5" dirty="0">
                <a:latin typeface="Cambria"/>
                <a:cs typeface="Cambria"/>
              </a:rPr>
              <a:t> </a:t>
            </a:r>
            <a:r>
              <a:rPr sz="1600" spc="-5" dirty="0">
                <a:latin typeface="Cambria"/>
                <a:cs typeface="Cambria"/>
              </a:rPr>
              <a:t>560107</a:t>
            </a:r>
            <a:endParaRPr sz="160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343" y="1517903"/>
            <a:ext cx="12027535" cy="1460500"/>
          </a:xfrm>
          <a:prstGeom prst="rect">
            <a:avLst/>
          </a:prstGeom>
          <a:solidFill>
            <a:srgbClr val="D24717"/>
          </a:solidFill>
        </p:spPr>
        <p:txBody>
          <a:bodyPr vert="horz" wrap="square" lIns="0" tIns="382270" rIns="0" bIns="0" rtlCol="0">
            <a:spAutoFit/>
          </a:bodyPr>
          <a:lstStyle/>
          <a:p>
            <a:pPr marL="106680" algn="ctr">
              <a:lnSpc>
                <a:spcPct val="100000"/>
              </a:lnSpc>
              <a:spcBef>
                <a:spcPts val="3010"/>
              </a:spcBef>
            </a:pPr>
            <a:r>
              <a:rPr spc="-15" dirty="0">
                <a:solidFill>
                  <a:srgbClr val="FFFFFF"/>
                </a:solidFill>
              </a:rPr>
              <a:t>REQUIREMENTS</a:t>
            </a:r>
            <a:r>
              <a:rPr spc="5" dirty="0">
                <a:solidFill>
                  <a:srgbClr val="FFFFFF"/>
                </a:solidFill>
              </a:rPr>
              <a:t> </a:t>
            </a:r>
            <a:r>
              <a:rPr spc="-30" dirty="0">
                <a:solidFill>
                  <a:srgbClr val="FFFFFF"/>
                </a:solidFill>
              </a:rPr>
              <a:t>SPECIFICATION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8207" y="429844"/>
            <a:ext cx="8370570" cy="505267"/>
          </a:xfrm>
          <a:prstGeom prst="rect">
            <a:avLst/>
          </a:prstGeom>
        </p:spPr>
        <p:txBody>
          <a:bodyPr vert="horz" wrap="square" lIns="0" tIns="12700" rIns="0" bIns="0" rtlCol="0">
            <a:spAutoFit/>
          </a:bodyPr>
          <a:lstStyle/>
          <a:p>
            <a:pPr marL="12700" algn="ctr">
              <a:lnSpc>
                <a:spcPct val="100000"/>
              </a:lnSpc>
              <a:spcBef>
                <a:spcPts val="100"/>
              </a:spcBef>
            </a:pPr>
            <a:r>
              <a:rPr sz="3200" spc="-10" dirty="0"/>
              <a:t>FUNCTIONAL</a:t>
            </a:r>
            <a:r>
              <a:rPr sz="3200" spc="-85" dirty="0"/>
              <a:t> </a:t>
            </a:r>
            <a:r>
              <a:rPr sz="3200" spc="-10" dirty="0"/>
              <a:t>REQUIREMENTS</a:t>
            </a:r>
            <a:endParaRPr sz="3200" dirty="0"/>
          </a:p>
        </p:txBody>
      </p:sp>
      <p:sp>
        <p:nvSpPr>
          <p:cNvPr id="3" name="object 3"/>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4" name="object 4"/>
          <p:cNvSpPr txBox="1"/>
          <p:nvPr/>
        </p:nvSpPr>
        <p:spPr>
          <a:xfrm>
            <a:off x="312102" y="1192471"/>
            <a:ext cx="11567795" cy="5235408"/>
          </a:xfrm>
          <a:prstGeom prst="rect">
            <a:avLst/>
          </a:prstGeom>
        </p:spPr>
        <p:txBody>
          <a:bodyPr vert="horz" wrap="square" lIns="0" tIns="48895" rIns="0" bIns="0" rtlCol="0">
            <a:spAutoFit/>
          </a:bodyPr>
          <a:lstStyle/>
          <a:p>
            <a:pPr marL="469900" indent="-457200" algn="just">
              <a:lnSpc>
                <a:spcPct val="150000"/>
              </a:lnSpc>
              <a:spcBef>
                <a:spcPts val="290"/>
              </a:spcBef>
              <a:buClr>
                <a:srgbClr val="D24717"/>
              </a:buClr>
              <a:buSzPct val="130000"/>
              <a:buFont typeface="Arial" panose="020B0604020202020204" pitchFamily="34" charset="0"/>
              <a:buChar char="•"/>
              <a:tabLst>
                <a:tab pos="287020" algn="l"/>
              </a:tabLst>
            </a:pPr>
            <a:r>
              <a:rPr lang="en-US" sz="2000" b="1" dirty="0">
                <a:latin typeface="Cambria"/>
                <a:cs typeface="Cambria"/>
              </a:rPr>
              <a:t>Speech Input: </a:t>
            </a:r>
            <a:r>
              <a:rPr lang="en-US" sz="2000" dirty="0">
                <a:latin typeface="Cambria"/>
                <a:cs typeface="Cambria"/>
              </a:rPr>
              <a:t>The system must be able to receive speech input from the user through a microphone.</a:t>
            </a:r>
          </a:p>
          <a:p>
            <a:pPr marL="469900" indent="-457200" algn="just">
              <a:lnSpc>
                <a:spcPct val="150000"/>
              </a:lnSpc>
              <a:spcBef>
                <a:spcPts val="290"/>
              </a:spcBef>
              <a:buClr>
                <a:srgbClr val="D24717"/>
              </a:buClr>
              <a:buSzPct val="130000"/>
              <a:buFont typeface="Arial" panose="020B0604020202020204" pitchFamily="34" charset="0"/>
              <a:buChar char="•"/>
              <a:tabLst>
                <a:tab pos="287020" algn="l"/>
              </a:tabLst>
            </a:pPr>
            <a:r>
              <a:rPr lang="en-US" sz="2000" b="1" dirty="0">
                <a:latin typeface="Cambria"/>
                <a:cs typeface="Cambria"/>
              </a:rPr>
              <a:t>Speech Recognition: </a:t>
            </a:r>
            <a:r>
              <a:rPr lang="en-US" sz="2000" dirty="0">
                <a:latin typeface="Cambria"/>
                <a:cs typeface="Cambria"/>
              </a:rPr>
              <a:t>The system must be capable of recognizing and converting the user's speech input into text.</a:t>
            </a:r>
          </a:p>
          <a:p>
            <a:pPr marL="469900" indent="-457200" algn="just">
              <a:lnSpc>
                <a:spcPct val="150000"/>
              </a:lnSpc>
              <a:spcBef>
                <a:spcPts val="290"/>
              </a:spcBef>
              <a:buClr>
                <a:srgbClr val="D24717"/>
              </a:buClr>
              <a:buSzPct val="130000"/>
              <a:buFont typeface="Arial" panose="020B0604020202020204" pitchFamily="34" charset="0"/>
              <a:buChar char="•"/>
              <a:tabLst>
                <a:tab pos="287020" algn="l"/>
              </a:tabLst>
            </a:pPr>
            <a:r>
              <a:rPr lang="en-US" sz="2000" b="1" dirty="0">
                <a:latin typeface="Cambria"/>
                <a:cs typeface="Cambria"/>
              </a:rPr>
              <a:t>Text-to-Speech (TTS): </a:t>
            </a:r>
            <a:r>
              <a:rPr lang="en-US" sz="2000" dirty="0">
                <a:latin typeface="Cambria"/>
                <a:cs typeface="Cambria"/>
              </a:rPr>
              <a:t>The system must convert text responses generated by GPT-3 into speech for the user.</a:t>
            </a:r>
          </a:p>
          <a:p>
            <a:pPr marL="355600" indent="-342900" algn="just">
              <a:lnSpc>
                <a:spcPct val="150000"/>
              </a:lnSpc>
              <a:spcBef>
                <a:spcPts val="290"/>
              </a:spcBef>
              <a:buClr>
                <a:srgbClr val="D24717"/>
              </a:buClr>
              <a:buSzPct val="130000"/>
              <a:buFont typeface="Arial" panose="020B0604020202020204" pitchFamily="34" charset="0"/>
              <a:buChar char="•"/>
              <a:tabLst>
                <a:tab pos="287020" algn="l"/>
              </a:tabLst>
            </a:pPr>
            <a:r>
              <a:rPr lang="en-US" sz="2000" b="1" dirty="0">
                <a:latin typeface="Cambria"/>
                <a:cs typeface="Cambria"/>
              </a:rPr>
              <a:t>Chat with GPT: </a:t>
            </a:r>
            <a:r>
              <a:rPr lang="en-US" sz="2000" dirty="0">
                <a:latin typeface="Cambria"/>
                <a:cs typeface="Cambria"/>
              </a:rPr>
              <a:t>The system should interact with the GPT-3 API to generate contextually relevant and coherent responses based on user input.</a:t>
            </a:r>
          </a:p>
          <a:p>
            <a:pPr marL="355600" indent="-342900" algn="just">
              <a:lnSpc>
                <a:spcPct val="150000"/>
              </a:lnSpc>
              <a:spcBef>
                <a:spcPts val="290"/>
              </a:spcBef>
              <a:buClr>
                <a:srgbClr val="D24717"/>
              </a:buClr>
              <a:buSzPct val="130000"/>
              <a:buFont typeface="Arial" panose="020B0604020202020204" pitchFamily="34" charset="0"/>
              <a:buChar char="•"/>
              <a:tabLst>
                <a:tab pos="287020" algn="l"/>
              </a:tabLst>
            </a:pPr>
            <a:r>
              <a:rPr lang="en-US" sz="2000" b="1" dirty="0">
                <a:latin typeface="Cambria"/>
                <a:cs typeface="Cambria"/>
              </a:rPr>
              <a:t>Initiation and Termination: </a:t>
            </a:r>
            <a:r>
              <a:rPr lang="en-US" sz="2000" dirty="0">
                <a:latin typeface="Cambria"/>
                <a:cs typeface="Cambria"/>
              </a:rPr>
              <a:t>The system should initiate with a greeting and be capable of terminating when the user gives a specific command (e.g., saying "exit").</a:t>
            </a:r>
          </a:p>
          <a:p>
            <a:pPr marL="355600" indent="-342900" algn="just">
              <a:lnSpc>
                <a:spcPct val="100000"/>
              </a:lnSpc>
              <a:spcBef>
                <a:spcPts val="290"/>
              </a:spcBef>
              <a:buClr>
                <a:srgbClr val="D24717"/>
              </a:buClr>
              <a:buSzPct val="130000"/>
              <a:buFont typeface="Arial" panose="020B0604020202020204" pitchFamily="34" charset="0"/>
              <a:buChar char="•"/>
              <a:tabLst>
                <a:tab pos="287020" algn="l"/>
              </a:tabLst>
            </a:pPr>
            <a:endParaRPr sz="2000" dirty="0">
              <a:latin typeface="Cambria"/>
              <a:cs typeface="Cambria"/>
            </a:endParaRPr>
          </a:p>
          <a:p>
            <a:pPr>
              <a:lnSpc>
                <a:spcPct val="100000"/>
              </a:lnSpc>
              <a:spcBef>
                <a:spcPts val="5"/>
              </a:spcBef>
              <a:buClr>
                <a:srgbClr val="D24717"/>
              </a:buClr>
            </a:pPr>
            <a:endParaRPr sz="3450" dirty="0">
              <a:latin typeface="Cambria"/>
              <a:cs typeface="Cambria"/>
            </a:endParaRPr>
          </a:p>
        </p:txBody>
      </p:sp>
      <p:sp>
        <p:nvSpPr>
          <p:cNvPr id="5" name="object 5"/>
          <p:cNvSpPr txBox="1"/>
          <p:nvPr/>
        </p:nvSpPr>
        <p:spPr>
          <a:xfrm>
            <a:off x="1016304" y="6290224"/>
            <a:ext cx="4380865" cy="233045"/>
          </a:xfrm>
          <a:prstGeom prst="rect">
            <a:avLst/>
          </a:prstGeom>
        </p:spPr>
        <p:txBody>
          <a:bodyPr vert="horz" wrap="square" lIns="0" tIns="2540" rIns="0" bIns="0" rtlCol="0">
            <a:spAutoFit/>
          </a:bodyPr>
          <a:lstStyle/>
          <a:p>
            <a:pPr marL="12700">
              <a:lnSpc>
                <a:spcPct val="100000"/>
              </a:lnSpc>
              <a:spcBef>
                <a:spcPts val="2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45"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6" name="object 6"/>
          <p:cNvSpPr txBox="1"/>
          <p:nvPr/>
        </p:nvSpPr>
        <p:spPr>
          <a:xfrm>
            <a:off x="10809478" y="6318875"/>
            <a:ext cx="873125" cy="218008"/>
          </a:xfrm>
          <a:prstGeom prst="rect">
            <a:avLst/>
          </a:prstGeom>
        </p:spPr>
        <p:txBody>
          <a:bodyPr vert="horz" wrap="square" lIns="0" tIns="254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5" dirty="0"/>
              <a:pPr marL="38100">
                <a:lnSpc>
                  <a:spcPts val="1655"/>
                </a:lnSpc>
              </a:pPr>
              <a:t>11</a:t>
            </a:fld>
            <a:endParaRPr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8207" y="429844"/>
            <a:ext cx="8370570" cy="505267"/>
          </a:xfrm>
          <a:prstGeom prst="rect">
            <a:avLst/>
          </a:prstGeom>
        </p:spPr>
        <p:txBody>
          <a:bodyPr vert="horz" wrap="square" lIns="0" tIns="12700" rIns="0" bIns="0" rtlCol="0">
            <a:spAutoFit/>
          </a:bodyPr>
          <a:lstStyle/>
          <a:p>
            <a:pPr marL="12700" algn="ctr">
              <a:lnSpc>
                <a:spcPct val="100000"/>
              </a:lnSpc>
              <a:spcBef>
                <a:spcPts val="100"/>
              </a:spcBef>
            </a:pPr>
            <a:r>
              <a:rPr sz="3200" spc="-10" dirty="0"/>
              <a:t>FUNCTIONAL</a:t>
            </a:r>
            <a:r>
              <a:rPr sz="3200" spc="-85" dirty="0"/>
              <a:t> </a:t>
            </a:r>
            <a:r>
              <a:rPr sz="3200" spc="-10" dirty="0"/>
              <a:t>REQUIREMENTS</a:t>
            </a:r>
            <a:endParaRPr sz="3200" dirty="0"/>
          </a:p>
        </p:txBody>
      </p:sp>
      <p:sp>
        <p:nvSpPr>
          <p:cNvPr id="3" name="object 3"/>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4" name="object 4"/>
          <p:cNvSpPr txBox="1"/>
          <p:nvPr/>
        </p:nvSpPr>
        <p:spPr>
          <a:xfrm>
            <a:off x="300634" y="1395485"/>
            <a:ext cx="11567795" cy="4735271"/>
          </a:xfrm>
          <a:prstGeom prst="rect">
            <a:avLst/>
          </a:prstGeom>
        </p:spPr>
        <p:txBody>
          <a:bodyPr vert="horz" wrap="square" lIns="0" tIns="48895" rIns="0" bIns="0" rtlCol="0">
            <a:spAutoFit/>
          </a:bodyPr>
          <a:lstStyle/>
          <a:p>
            <a:pPr marL="355600" indent="-342900" algn="just">
              <a:lnSpc>
                <a:spcPct val="150000"/>
              </a:lnSpc>
              <a:spcBef>
                <a:spcPts val="290"/>
              </a:spcBef>
              <a:buClr>
                <a:srgbClr val="D24717"/>
              </a:buClr>
              <a:buSzPct val="130000"/>
              <a:buFont typeface="Arial" panose="020B0604020202020204" pitchFamily="34" charset="0"/>
              <a:buChar char="•"/>
              <a:tabLst>
                <a:tab pos="287020" algn="l"/>
              </a:tabLst>
            </a:pPr>
            <a:r>
              <a:rPr lang="en-US" sz="2000" b="1" dirty="0">
                <a:latin typeface="Cambria"/>
                <a:cs typeface="Cambria"/>
              </a:rPr>
              <a:t>Voice Commands: </a:t>
            </a:r>
            <a:r>
              <a:rPr lang="en-US" sz="2000" dirty="0">
                <a:latin typeface="Cambria"/>
                <a:cs typeface="Cambria"/>
              </a:rPr>
              <a:t>The system should recognize specific voice commands, such as initiating a conversation or terminating the program.</a:t>
            </a:r>
          </a:p>
          <a:p>
            <a:pPr marL="355600" indent="-342900" algn="just">
              <a:lnSpc>
                <a:spcPct val="150000"/>
              </a:lnSpc>
              <a:spcBef>
                <a:spcPts val="290"/>
              </a:spcBef>
              <a:buClr>
                <a:srgbClr val="D24717"/>
              </a:buClr>
              <a:buSzPct val="130000"/>
              <a:buFont typeface="Arial" panose="020B0604020202020204" pitchFamily="34" charset="0"/>
              <a:buChar char="•"/>
              <a:tabLst>
                <a:tab pos="287020" algn="l"/>
              </a:tabLst>
            </a:pPr>
            <a:r>
              <a:rPr lang="en-US" sz="2000" b="1" dirty="0">
                <a:latin typeface="Cambria"/>
                <a:cs typeface="Cambria"/>
              </a:rPr>
              <a:t>Error Handling: </a:t>
            </a:r>
            <a:r>
              <a:rPr lang="en-US" sz="2000" dirty="0">
                <a:latin typeface="Cambria"/>
                <a:cs typeface="Cambria"/>
              </a:rPr>
              <a:t>The system should gracefully handle errors, such as when speech recognition fails to recognize user input or when there's an issue with the TTS engine.</a:t>
            </a:r>
          </a:p>
          <a:p>
            <a:pPr marL="355600" indent="-342900" algn="just">
              <a:lnSpc>
                <a:spcPct val="150000"/>
              </a:lnSpc>
              <a:spcBef>
                <a:spcPts val="290"/>
              </a:spcBef>
              <a:buClr>
                <a:srgbClr val="D24717"/>
              </a:buClr>
              <a:buSzPct val="130000"/>
              <a:buFont typeface="Arial" panose="020B0604020202020204" pitchFamily="34" charset="0"/>
              <a:buChar char="•"/>
              <a:tabLst>
                <a:tab pos="287020" algn="l"/>
              </a:tabLst>
            </a:pPr>
            <a:r>
              <a:rPr lang="en-US" sz="2000" b="1" dirty="0">
                <a:latin typeface="Cambria"/>
                <a:cs typeface="Cambria"/>
              </a:rPr>
              <a:t>User Feedback: </a:t>
            </a:r>
            <a:r>
              <a:rPr lang="en-US" sz="2000" dirty="0">
                <a:latin typeface="Cambria"/>
                <a:cs typeface="Cambria"/>
              </a:rPr>
              <a:t>The system should provide feedback to the user, indicating whether it is listening, recognizing speech, generating responses, etc.</a:t>
            </a:r>
          </a:p>
          <a:p>
            <a:pPr marL="355600" indent="-342900" algn="just">
              <a:lnSpc>
                <a:spcPct val="150000"/>
              </a:lnSpc>
              <a:spcBef>
                <a:spcPts val="290"/>
              </a:spcBef>
              <a:buClr>
                <a:srgbClr val="D24717"/>
              </a:buClr>
              <a:buSzPct val="130000"/>
              <a:buFont typeface="Arial" panose="020B0604020202020204" pitchFamily="34" charset="0"/>
              <a:buChar char="•"/>
              <a:tabLst>
                <a:tab pos="287020" algn="l"/>
              </a:tabLst>
            </a:pPr>
            <a:r>
              <a:rPr lang="en-US" sz="2000" b="1" dirty="0">
                <a:latin typeface="Cambria"/>
                <a:cs typeface="Cambria"/>
              </a:rPr>
              <a:t>Security Measures: </a:t>
            </a:r>
            <a:r>
              <a:rPr lang="en-US" sz="2000" dirty="0">
                <a:latin typeface="Cambria"/>
                <a:cs typeface="Cambria"/>
              </a:rPr>
              <a:t>If the system handles sensitive information or interacts with external APIs, it should implement appropriate security measures to protect user data.</a:t>
            </a:r>
          </a:p>
          <a:p>
            <a:pPr marL="355600" indent="-342900" algn="just">
              <a:lnSpc>
                <a:spcPct val="100000"/>
              </a:lnSpc>
              <a:spcBef>
                <a:spcPts val="290"/>
              </a:spcBef>
              <a:buClr>
                <a:srgbClr val="D24717"/>
              </a:buClr>
              <a:buSzPct val="130000"/>
              <a:buFont typeface="Arial" panose="020B0604020202020204" pitchFamily="34" charset="0"/>
              <a:buChar char="•"/>
              <a:tabLst>
                <a:tab pos="287020" algn="l"/>
              </a:tabLst>
            </a:pPr>
            <a:endParaRPr sz="2000" dirty="0">
              <a:latin typeface="Cambria"/>
              <a:cs typeface="Cambria"/>
            </a:endParaRPr>
          </a:p>
          <a:p>
            <a:pPr>
              <a:lnSpc>
                <a:spcPct val="100000"/>
              </a:lnSpc>
              <a:spcBef>
                <a:spcPts val="5"/>
              </a:spcBef>
              <a:buClr>
                <a:srgbClr val="D24717"/>
              </a:buClr>
            </a:pPr>
            <a:endParaRPr sz="3450" dirty="0">
              <a:latin typeface="Cambria"/>
              <a:cs typeface="Cambria"/>
            </a:endParaRPr>
          </a:p>
        </p:txBody>
      </p:sp>
      <p:sp>
        <p:nvSpPr>
          <p:cNvPr id="5" name="object 5"/>
          <p:cNvSpPr txBox="1"/>
          <p:nvPr/>
        </p:nvSpPr>
        <p:spPr>
          <a:xfrm>
            <a:off x="1016304" y="6290224"/>
            <a:ext cx="4380865" cy="233045"/>
          </a:xfrm>
          <a:prstGeom prst="rect">
            <a:avLst/>
          </a:prstGeom>
        </p:spPr>
        <p:txBody>
          <a:bodyPr vert="horz" wrap="square" lIns="0" tIns="2540" rIns="0" bIns="0" rtlCol="0">
            <a:spAutoFit/>
          </a:bodyPr>
          <a:lstStyle/>
          <a:p>
            <a:pPr marL="12700">
              <a:lnSpc>
                <a:spcPct val="100000"/>
              </a:lnSpc>
              <a:spcBef>
                <a:spcPts val="2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45"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6" name="object 6"/>
          <p:cNvSpPr txBox="1"/>
          <p:nvPr/>
        </p:nvSpPr>
        <p:spPr>
          <a:xfrm>
            <a:off x="10809478" y="6318875"/>
            <a:ext cx="873125" cy="218008"/>
          </a:xfrm>
          <a:prstGeom prst="rect">
            <a:avLst/>
          </a:prstGeom>
        </p:spPr>
        <p:txBody>
          <a:bodyPr vert="horz" wrap="square" lIns="0" tIns="254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5" dirty="0"/>
              <a:pPr marL="38100">
                <a:lnSpc>
                  <a:spcPts val="1655"/>
                </a:lnSpc>
              </a:pPr>
              <a:t>12</a:t>
            </a:fld>
            <a:endParaRPr spc="-5" dirty="0"/>
          </a:p>
        </p:txBody>
      </p:sp>
    </p:spTree>
    <p:extLst>
      <p:ext uri="{BB962C8B-B14F-4D97-AF65-F5344CB8AC3E}">
        <p14:creationId xmlns:p14="http://schemas.microsoft.com/office/powerpoint/2010/main" val="378936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2913" y="429844"/>
            <a:ext cx="9822815" cy="505267"/>
          </a:xfrm>
          <a:prstGeom prst="rect">
            <a:avLst/>
          </a:prstGeom>
        </p:spPr>
        <p:txBody>
          <a:bodyPr vert="horz" wrap="square" lIns="0" tIns="12700" rIns="0" bIns="0" rtlCol="0">
            <a:spAutoFit/>
          </a:bodyPr>
          <a:lstStyle/>
          <a:p>
            <a:pPr marL="12700" algn="ctr">
              <a:lnSpc>
                <a:spcPct val="100000"/>
              </a:lnSpc>
              <a:spcBef>
                <a:spcPts val="100"/>
              </a:spcBef>
            </a:pPr>
            <a:r>
              <a:rPr sz="3200" spc="-10" dirty="0"/>
              <a:t>NON-FUNCTIONAL</a:t>
            </a:r>
            <a:r>
              <a:rPr sz="3200" spc="-40" dirty="0"/>
              <a:t> </a:t>
            </a:r>
            <a:r>
              <a:rPr sz="3200" spc="-15" dirty="0"/>
              <a:t>REQUIREMENTS</a:t>
            </a:r>
            <a:endParaRPr sz="3200" dirty="0"/>
          </a:p>
        </p:txBody>
      </p:sp>
      <p:sp>
        <p:nvSpPr>
          <p:cNvPr id="3" name="object 3"/>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4" name="object 4"/>
          <p:cNvSpPr txBox="1"/>
          <p:nvPr/>
        </p:nvSpPr>
        <p:spPr>
          <a:xfrm>
            <a:off x="355803" y="1395521"/>
            <a:ext cx="11499215" cy="5648982"/>
          </a:xfrm>
          <a:prstGeom prst="rect">
            <a:avLst/>
          </a:prstGeom>
        </p:spPr>
        <p:txBody>
          <a:bodyPr vert="horz" wrap="square" lIns="0" tIns="88265" rIns="0" bIns="0" rtlCol="0">
            <a:spAutoFit/>
          </a:bodyPr>
          <a:lstStyle/>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Performance: </a:t>
            </a:r>
            <a:r>
              <a:rPr lang="en-US" sz="2000" dirty="0">
                <a:latin typeface="Cambria"/>
                <a:cs typeface="Cambria"/>
              </a:rPr>
              <a:t>The system should respond to user inputs and generate GPT-3 responses within a reasonable time frame, ensuring a smooth conversational flow.</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Scalability: </a:t>
            </a:r>
            <a:r>
              <a:rPr lang="en-US" sz="2000" dirty="0">
                <a:latin typeface="Cambria"/>
                <a:cs typeface="Cambria"/>
              </a:rPr>
              <a:t>The code should be designed to scale if there is an increase in the number of users or concurrent requests.</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Security: </a:t>
            </a:r>
          </a:p>
          <a:p>
            <a:pPr marL="355600" indent="-342900" algn="just">
              <a:lnSpc>
                <a:spcPct val="150000"/>
              </a:lnSpc>
              <a:spcBef>
                <a:spcPts val="695"/>
              </a:spcBef>
              <a:buClr>
                <a:schemeClr val="accent6">
                  <a:lumMod val="75000"/>
                </a:schemeClr>
              </a:buClr>
              <a:buSzPct val="80000"/>
              <a:buFont typeface="Wingdings" panose="05000000000000000000" pitchFamily="2" charset="2"/>
              <a:buChar char="Ø"/>
            </a:pPr>
            <a:r>
              <a:rPr lang="en-US" sz="2000" dirty="0">
                <a:latin typeface="Cambria"/>
                <a:cs typeface="Cambria"/>
              </a:rPr>
              <a:t>Data Protection: User data, especially sensitive information, should be handled securely, and communication with the GPT-3 API should be encrypted.</a:t>
            </a:r>
          </a:p>
          <a:p>
            <a:pPr marL="355600" indent="-342900" algn="just">
              <a:lnSpc>
                <a:spcPct val="150000"/>
              </a:lnSpc>
              <a:spcBef>
                <a:spcPts val="695"/>
              </a:spcBef>
              <a:buClr>
                <a:schemeClr val="accent6">
                  <a:lumMod val="75000"/>
                </a:schemeClr>
              </a:buClr>
              <a:buSzPct val="80000"/>
              <a:buFont typeface="Wingdings" panose="05000000000000000000" pitchFamily="2" charset="2"/>
              <a:buChar char="Ø"/>
            </a:pPr>
            <a:r>
              <a:rPr lang="en-US" sz="2000" dirty="0">
                <a:latin typeface="Cambria"/>
                <a:cs typeface="Cambria"/>
              </a:rPr>
              <a:t>Authentication: If applicable, implement secure authentication mechanisms for users interacting with the assistant.</a:t>
            </a:r>
          </a:p>
          <a:p>
            <a:pPr marL="12700" algn="just">
              <a:lnSpc>
                <a:spcPct val="150000"/>
              </a:lnSpc>
              <a:spcBef>
                <a:spcPts val="695"/>
              </a:spcBef>
              <a:buClr>
                <a:schemeClr val="accent6">
                  <a:lumMod val="75000"/>
                </a:schemeClr>
              </a:buClr>
              <a:buSzPct val="130000"/>
            </a:pPr>
            <a:endParaRPr lang="en-US" sz="2000" dirty="0">
              <a:latin typeface="Cambria"/>
              <a:cs typeface="Cambria"/>
            </a:endParaRP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endParaRPr lang="en-US" sz="2000" dirty="0">
              <a:latin typeface="Cambria"/>
              <a:cs typeface="Cambria"/>
            </a:endParaRPr>
          </a:p>
        </p:txBody>
      </p:sp>
      <p:sp>
        <p:nvSpPr>
          <p:cNvPr id="5" name="object 5"/>
          <p:cNvSpPr txBox="1"/>
          <p:nvPr/>
        </p:nvSpPr>
        <p:spPr>
          <a:xfrm>
            <a:off x="1016304" y="6290224"/>
            <a:ext cx="4380865" cy="233045"/>
          </a:xfrm>
          <a:prstGeom prst="rect">
            <a:avLst/>
          </a:prstGeom>
        </p:spPr>
        <p:txBody>
          <a:bodyPr vert="horz" wrap="square" lIns="0" tIns="2540" rIns="0" bIns="0" rtlCol="0">
            <a:spAutoFit/>
          </a:bodyPr>
          <a:lstStyle/>
          <a:p>
            <a:pPr marL="12700">
              <a:lnSpc>
                <a:spcPct val="100000"/>
              </a:lnSpc>
              <a:spcBef>
                <a:spcPts val="2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45"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6" name="object 6"/>
          <p:cNvSpPr txBox="1"/>
          <p:nvPr/>
        </p:nvSpPr>
        <p:spPr>
          <a:xfrm>
            <a:off x="10809478" y="6318875"/>
            <a:ext cx="873125" cy="218008"/>
          </a:xfrm>
          <a:prstGeom prst="rect">
            <a:avLst/>
          </a:prstGeom>
        </p:spPr>
        <p:txBody>
          <a:bodyPr vert="horz" wrap="square" lIns="0" tIns="254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5" dirty="0"/>
              <a:pPr marL="38100">
                <a:lnSpc>
                  <a:spcPts val="1655"/>
                </a:lnSpc>
              </a:pPr>
              <a:t>13</a:t>
            </a:fld>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2913" y="429844"/>
            <a:ext cx="9822815" cy="505267"/>
          </a:xfrm>
          <a:prstGeom prst="rect">
            <a:avLst/>
          </a:prstGeom>
        </p:spPr>
        <p:txBody>
          <a:bodyPr vert="horz" wrap="square" lIns="0" tIns="12700" rIns="0" bIns="0" rtlCol="0">
            <a:spAutoFit/>
          </a:bodyPr>
          <a:lstStyle/>
          <a:p>
            <a:pPr marL="12700" algn="ctr">
              <a:lnSpc>
                <a:spcPct val="100000"/>
              </a:lnSpc>
              <a:spcBef>
                <a:spcPts val="100"/>
              </a:spcBef>
            </a:pPr>
            <a:r>
              <a:rPr sz="3200" spc="-10" dirty="0"/>
              <a:t>NON-FUNCTIONAL</a:t>
            </a:r>
            <a:r>
              <a:rPr sz="3200" spc="-40" dirty="0"/>
              <a:t> </a:t>
            </a:r>
            <a:r>
              <a:rPr sz="3200" spc="-15" dirty="0"/>
              <a:t>REQUIREMENTS</a:t>
            </a:r>
            <a:endParaRPr sz="3200" dirty="0"/>
          </a:p>
        </p:txBody>
      </p:sp>
      <p:sp>
        <p:nvSpPr>
          <p:cNvPr id="3" name="object 3"/>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4" name="object 4"/>
          <p:cNvSpPr txBox="1"/>
          <p:nvPr/>
        </p:nvSpPr>
        <p:spPr>
          <a:xfrm>
            <a:off x="359663" y="1128859"/>
            <a:ext cx="11499215" cy="5559214"/>
          </a:xfrm>
          <a:prstGeom prst="rect">
            <a:avLst/>
          </a:prstGeom>
        </p:spPr>
        <p:txBody>
          <a:bodyPr vert="horz" wrap="square" lIns="0" tIns="88265" rIns="0" bIns="0" rtlCol="0">
            <a:spAutoFit/>
          </a:bodyPr>
          <a:lstStyle/>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Compatibility: </a:t>
            </a:r>
            <a:r>
              <a:rPr lang="en-US" sz="2000" dirty="0">
                <a:latin typeface="Cambria"/>
                <a:cs typeface="Cambria"/>
              </a:rPr>
              <a:t>The code should be compatible with various operating systems, audio input devices, and text-to-speech engines.</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Maintainability: </a:t>
            </a:r>
            <a:r>
              <a:rPr lang="en-US" sz="2000" dirty="0">
                <a:latin typeface="Cambria"/>
                <a:cs typeface="Cambria"/>
              </a:rPr>
              <a:t>The code should be well-structured and documented, making it easy for developers to maintain and update.</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Robustness: </a:t>
            </a:r>
            <a:r>
              <a:rPr lang="en-US" sz="2000" dirty="0">
                <a:latin typeface="Cambria"/>
                <a:cs typeface="Cambria"/>
              </a:rPr>
              <a:t>The system should handle unexpected or invalid inputs gracefully, avoiding crashes or unpredictable behavior.</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Adaptability: </a:t>
            </a:r>
            <a:r>
              <a:rPr lang="en-US" sz="2000" dirty="0">
                <a:latin typeface="Cambria"/>
                <a:cs typeface="Cambria"/>
              </a:rPr>
              <a:t>The system should adapt to changes in the GPT-3 API or other external services it interacts with.</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Network Latency: </a:t>
            </a:r>
            <a:r>
              <a:rPr lang="en-US" sz="2000" dirty="0">
                <a:latin typeface="Cambria"/>
                <a:cs typeface="Cambria"/>
              </a:rPr>
              <a:t>Minimize network latency when communicating with external services, such as the GPT-3 API.</a:t>
            </a:r>
          </a:p>
          <a:p>
            <a:pPr marL="355600" indent="-342900" algn="just">
              <a:lnSpc>
                <a:spcPct val="150000"/>
              </a:lnSpc>
              <a:spcBef>
                <a:spcPts val="695"/>
              </a:spcBef>
              <a:buClr>
                <a:schemeClr val="accent6">
                  <a:lumMod val="75000"/>
                </a:schemeClr>
              </a:buClr>
              <a:buSzPct val="80000"/>
              <a:buFont typeface="Wingdings" panose="05000000000000000000" pitchFamily="2" charset="2"/>
              <a:buChar char="Ø"/>
            </a:pPr>
            <a:endParaRPr lang="en-US" sz="2000" dirty="0">
              <a:latin typeface="Cambria"/>
              <a:cs typeface="Cambria"/>
            </a:endParaRPr>
          </a:p>
        </p:txBody>
      </p:sp>
      <p:sp>
        <p:nvSpPr>
          <p:cNvPr id="5" name="object 5"/>
          <p:cNvSpPr txBox="1"/>
          <p:nvPr/>
        </p:nvSpPr>
        <p:spPr>
          <a:xfrm>
            <a:off x="1016304" y="6290224"/>
            <a:ext cx="4380865" cy="233045"/>
          </a:xfrm>
          <a:prstGeom prst="rect">
            <a:avLst/>
          </a:prstGeom>
        </p:spPr>
        <p:txBody>
          <a:bodyPr vert="horz" wrap="square" lIns="0" tIns="2540" rIns="0" bIns="0" rtlCol="0">
            <a:spAutoFit/>
          </a:bodyPr>
          <a:lstStyle/>
          <a:p>
            <a:pPr marL="12700">
              <a:lnSpc>
                <a:spcPct val="100000"/>
              </a:lnSpc>
              <a:spcBef>
                <a:spcPts val="2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45"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6" name="object 6"/>
          <p:cNvSpPr txBox="1"/>
          <p:nvPr/>
        </p:nvSpPr>
        <p:spPr>
          <a:xfrm>
            <a:off x="10809478" y="6318875"/>
            <a:ext cx="873125" cy="218008"/>
          </a:xfrm>
          <a:prstGeom prst="rect">
            <a:avLst/>
          </a:prstGeom>
        </p:spPr>
        <p:txBody>
          <a:bodyPr vert="horz" wrap="square" lIns="0" tIns="254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5" dirty="0"/>
              <a:pPr marL="38100">
                <a:lnSpc>
                  <a:spcPts val="1655"/>
                </a:lnSpc>
              </a:pPr>
              <a:t>14</a:t>
            </a:fld>
            <a:endParaRPr spc="-5" dirty="0"/>
          </a:p>
        </p:txBody>
      </p:sp>
    </p:spTree>
    <p:extLst>
      <p:ext uri="{BB962C8B-B14F-4D97-AF65-F5344CB8AC3E}">
        <p14:creationId xmlns:p14="http://schemas.microsoft.com/office/powerpoint/2010/main" val="157450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3792" y="429844"/>
            <a:ext cx="7839709" cy="505267"/>
          </a:xfrm>
          <a:prstGeom prst="rect">
            <a:avLst/>
          </a:prstGeom>
        </p:spPr>
        <p:txBody>
          <a:bodyPr vert="horz" wrap="square" lIns="0" tIns="12700" rIns="0" bIns="0" rtlCol="0">
            <a:spAutoFit/>
          </a:bodyPr>
          <a:lstStyle/>
          <a:p>
            <a:pPr marL="12700" algn="ctr">
              <a:lnSpc>
                <a:spcPct val="100000"/>
              </a:lnSpc>
              <a:spcBef>
                <a:spcPts val="100"/>
              </a:spcBef>
            </a:pPr>
            <a:r>
              <a:rPr sz="3200" spc="-60" dirty="0"/>
              <a:t>SOFTWARE</a:t>
            </a:r>
            <a:r>
              <a:rPr sz="3200" spc="-15" dirty="0"/>
              <a:t> REQUIREMENTS</a:t>
            </a:r>
            <a:endParaRPr sz="3200" dirty="0"/>
          </a:p>
        </p:txBody>
      </p:sp>
      <p:sp>
        <p:nvSpPr>
          <p:cNvPr id="3" name="object 3"/>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4" name="object 4"/>
          <p:cNvSpPr txBox="1">
            <a:spLocks noGrp="1"/>
          </p:cNvSpPr>
          <p:nvPr>
            <p:ph type="body" idx="1"/>
          </p:nvPr>
        </p:nvSpPr>
        <p:spPr>
          <a:xfrm>
            <a:off x="317168" y="985676"/>
            <a:ext cx="11512956" cy="5379678"/>
          </a:xfrm>
          <a:prstGeom prst="rect">
            <a:avLst/>
          </a:prstGeom>
        </p:spPr>
        <p:txBody>
          <a:bodyPr vert="horz" wrap="square" lIns="0" tIns="88265" rIns="0" bIns="0" rtlCol="0">
            <a:spAutoFit/>
          </a:bodyPr>
          <a:lstStyle/>
          <a:p>
            <a:pPr marL="371475" indent="-342900">
              <a:lnSpc>
                <a:spcPct val="150000"/>
              </a:lnSpc>
              <a:spcBef>
                <a:spcPts val="695"/>
              </a:spcBef>
              <a:buClr>
                <a:schemeClr val="accent6">
                  <a:lumMod val="75000"/>
                </a:schemeClr>
              </a:buClr>
              <a:buSzPct val="130000"/>
              <a:buFont typeface="Arial" panose="020B0604020202020204" pitchFamily="34" charset="0"/>
              <a:buChar char="•"/>
            </a:pPr>
            <a:r>
              <a:rPr lang="en-IN" sz="2000" b="1" spc="-5" dirty="0"/>
              <a:t>Operating System: </a:t>
            </a:r>
            <a:r>
              <a:rPr lang="en-US" sz="2000" b="0" i="0" u="none" strike="noStrike" baseline="0" dirty="0">
                <a:solidFill>
                  <a:srgbClr val="000009"/>
                </a:solidFill>
                <a:latin typeface="Cambria" panose="02040503050406030204" pitchFamily="18" charset="0"/>
                <a:ea typeface="Cambria" panose="02040503050406030204" pitchFamily="18" charset="0"/>
                <a:cs typeface="Calibri" panose="020F0502020204030204" pitchFamily="34" charset="0"/>
              </a:rPr>
              <a:t>The </a:t>
            </a:r>
            <a:r>
              <a:rPr lang="en-US" sz="2000" dirty="0">
                <a:solidFill>
                  <a:srgbClr val="000009"/>
                </a:solidFill>
                <a:latin typeface="Cambria" panose="02040503050406030204" pitchFamily="18" charset="0"/>
                <a:ea typeface="Cambria" panose="02040503050406030204" pitchFamily="18" charset="0"/>
                <a:cs typeface="Calibri" panose="020F0502020204030204" pitchFamily="34" charset="0"/>
              </a:rPr>
              <a:t>Virtual Assistant </a:t>
            </a:r>
            <a:r>
              <a:rPr lang="en-US" sz="2000" b="0" i="0" u="none" strike="noStrike" baseline="0" dirty="0">
                <a:solidFill>
                  <a:srgbClr val="000009"/>
                </a:solidFill>
                <a:latin typeface="Cambria" panose="02040503050406030204" pitchFamily="18" charset="0"/>
                <a:ea typeface="Cambria" panose="02040503050406030204" pitchFamily="18" charset="0"/>
                <a:cs typeface="Calibri" panose="020F0502020204030204" pitchFamily="34" charset="0"/>
              </a:rPr>
              <a:t>can run on various operating systems, like Windows, Linux, and macOS. The specific operating system used will depend on the deployment environment.</a:t>
            </a:r>
            <a:endParaRPr lang="en-US" sz="2000" spc="-5" dirty="0">
              <a:latin typeface="Cambria" panose="02040503050406030204" pitchFamily="18" charset="0"/>
              <a:ea typeface="Cambria" panose="02040503050406030204" pitchFamily="18" charset="0"/>
            </a:endParaRPr>
          </a:p>
          <a:p>
            <a:pPr marL="371475"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spc="-5" dirty="0"/>
              <a:t>Pyttsx3 Library: </a:t>
            </a:r>
            <a:r>
              <a:rPr lang="en-US" sz="2000" spc="-5" dirty="0"/>
              <a:t>This library converts text to speech and is crucial for the assistant's output. It works offline and supports multiple platforms, including Windows. </a:t>
            </a:r>
          </a:p>
          <a:p>
            <a:pPr marL="371475"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spc="-5" dirty="0"/>
              <a:t>SpeechRecognition Library: </a:t>
            </a:r>
            <a:r>
              <a:rPr lang="en-US" sz="2000" spc="-5" dirty="0"/>
              <a:t>This library handles speech recognition, allowing the assistant to interpret your voice commands. It supports various speech recognition APIs, including Google Speech Recognition. </a:t>
            </a:r>
          </a:p>
          <a:p>
            <a:pPr marL="371475"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spc="-5" dirty="0"/>
              <a:t>Python Programming Language: </a:t>
            </a:r>
            <a:r>
              <a:rPr lang="en-US" sz="2000" spc="-5" dirty="0"/>
              <a:t>Python facilitates efficient development, allowing for rapid iteration and easy maintenance of the virtual assistant codebase. Its extensive ecosystem of libraries and frameworks, such as NLTK for natural language processing, empowers the virtual assistant with advanced functionalities.</a:t>
            </a:r>
            <a:endParaRPr sz="2000" spc="-5" dirty="0"/>
          </a:p>
        </p:txBody>
      </p:sp>
      <p:sp>
        <p:nvSpPr>
          <p:cNvPr id="5" name="object 5"/>
          <p:cNvSpPr txBox="1"/>
          <p:nvPr/>
        </p:nvSpPr>
        <p:spPr>
          <a:xfrm>
            <a:off x="1016304" y="6290224"/>
            <a:ext cx="4380865" cy="233045"/>
          </a:xfrm>
          <a:prstGeom prst="rect">
            <a:avLst/>
          </a:prstGeom>
        </p:spPr>
        <p:txBody>
          <a:bodyPr vert="horz" wrap="square" lIns="0" tIns="2540" rIns="0" bIns="0" rtlCol="0">
            <a:spAutoFit/>
          </a:bodyPr>
          <a:lstStyle/>
          <a:p>
            <a:pPr marL="12700">
              <a:lnSpc>
                <a:spcPct val="100000"/>
              </a:lnSpc>
              <a:spcBef>
                <a:spcPts val="2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45"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dirty="0">
              <a:latin typeface="Cambria"/>
              <a:cs typeface="Cambria"/>
            </a:endParaRPr>
          </a:p>
        </p:txBody>
      </p:sp>
      <p:sp>
        <p:nvSpPr>
          <p:cNvPr id="6" name="object 6"/>
          <p:cNvSpPr txBox="1"/>
          <p:nvPr/>
        </p:nvSpPr>
        <p:spPr>
          <a:xfrm>
            <a:off x="10809478" y="6318875"/>
            <a:ext cx="873125" cy="218008"/>
          </a:xfrm>
          <a:prstGeom prst="rect">
            <a:avLst/>
          </a:prstGeom>
        </p:spPr>
        <p:txBody>
          <a:bodyPr vert="horz" wrap="square" lIns="0" tIns="254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5" dirty="0"/>
              <a:pPr marL="38100">
                <a:lnSpc>
                  <a:spcPts val="1655"/>
                </a:lnSpc>
              </a:pPr>
              <a:t>15</a:t>
            </a:fld>
            <a:endParaRPr spc="-5" dirty="0"/>
          </a:p>
        </p:txBody>
      </p:sp>
      <p:sp>
        <p:nvSpPr>
          <p:cNvPr id="8" name="Rectangle 1">
            <a:extLst>
              <a:ext uri="{FF2B5EF4-FFF2-40B4-BE49-F238E27FC236}">
                <a16:creationId xmlns:a16="http://schemas.microsoft.com/office/drawing/2014/main" id="{CFCDA8EA-A7DF-45BC-2EA0-8075A87B3AD9}"/>
              </a:ext>
            </a:extLst>
          </p:cNvPr>
          <p:cNvSpPr>
            <a:spLocks noChangeArrowheads="1"/>
          </p:cNvSpPr>
          <p:nvPr/>
        </p:nvSpPr>
        <p:spPr bwMode="auto">
          <a:xfrm>
            <a:off x="0" y="0"/>
            <a:ext cx="12192000" cy="0"/>
          </a:xfrm>
          <a:prstGeom prst="rect">
            <a:avLst/>
          </a:prstGeom>
          <a:solidFill>
            <a:srgbClr val="13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E3E3E3"/>
                </a:solidFill>
                <a:effectLst/>
                <a:latin typeface="Google Sans"/>
              </a:rPr>
              <a:t>Pyttsx3: This library converts text to speech and is crucial for the assistant's output. It works offline and supports multiple platforms, including Windows. (Install using </a:t>
            </a:r>
            <a:r>
              <a:rPr kumimoji="0" lang="en-US" altLang="en-US" sz="1000" b="0" i="0" u="none" strike="noStrike" cap="none" normalizeH="0" baseline="0" dirty="0">
                <a:ln>
                  <a:noFill/>
                </a:ln>
                <a:solidFill>
                  <a:srgbClr val="E3E3E3"/>
                </a:solidFill>
                <a:effectLst/>
                <a:latin typeface="Google Sans Mono"/>
              </a:rPr>
              <a:t>pip install pyttsx3</a:t>
            </a:r>
            <a:r>
              <a:rPr kumimoji="0" lang="en-US" altLang="en-US" sz="1200" b="0" i="0" u="none" strike="noStrike" cap="none" normalizeH="0" baseline="0" dirty="0">
                <a:ln>
                  <a:noFill/>
                </a:ln>
                <a:solidFill>
                  <a:srgbClr val="E3E3E3"/>
                </a:solidFill>
                <a:effectLst/>
                <a:latin typeface="Google Sans"/>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E3E3E3"/>
                </a:solidFill>
                <a:effectLst/>
                <a:latin typeface="Google Sans"/>
              </a:rPr>
              <a:t>SpeechRecognition: This library handles speech recognition, allowing the assistant to interpret your voice commands. It supports various speech recognition APIs, including Google Speech Recognition. (Install using </a:t>
            </a:r>
            <a:r>
              <a:rPr kumimoji="0" lang="en-US" altLang="en-US" sz="1000" b="0" i="0" u="none" strike="noStrike" cap="none" normalizeH="0" baseline="0" dirty="0">
                <a:ln>
                  <a:noFill/>
                </a:ln>
                <a:solidFill>
                  <a:srgbClr val="E3E3E3"/>
                </a:solidFill>
                <a:effectLst/>
                <a:latin typeface="Google Sans Mono"/>
              </a:rPr>
              <a:t>pip install SpeechRecognition</a:t>
            </a:r>
            <a:r>
              <a:rPr kumimoji="0" lang="en-US" altLang="en-US" sz="1200" b="0" i="0" u="none" strike="noStrike" cap="none" normalizeH="0" baseline="0" dirty="0">
                <a:ln>
                  <a:noFill/>
                </a:ln>
                <a:solidFill>
                  <a:srgbClr val="E3E3E3"/>
                </a:solidFill>
                <a:effectLst/>
                <a:latin typeface="Google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6257" y="429844"/>
            <a:ext cx="8037195" cy="505267"/>
          </a:xfrm>
          <a:prstGeom prst="rect">
            <a:avLst/>
          </a:prstGeom>
        </p:spPr>
        <p:txBody>
          <a:bodyPr vert="horz" wrap="square" lIns="0" tIns="12700" rIns="0" bIns="0" rtlCol="0">
            <a:spAutoFit/>
          </a:bodyPr>
          <a:lstStyle/>
          <a:p>
            <a:pPr marL="12700" algn="ctr">
              <a:lnSpc>
                <a:spcPct val="100000"/>
              </a:lnSpc>
              <a:spcBef>
                <a:spcPts val="100"/>
              </a:spcBef>
            </a:pPr>
            <a:r>
              <a:rPr sz="3200" spc="-70" dirty="0"/>
              <a:t>HARDWARE</a:t>
            </a:r>
            <a:r>
              <a:rPr sz="3200" spc="-5" dirty="0"/>
              <a:t> </a:t>
            </a:r>
            <a:r>
              <a:rPr sz="3200" spc="-15" dirty="0"/>
              <a:t>REQUIREMENTS</a:t>
            </a:r>
            <a:endParaRPr sz="3200" dirty="0"/>
          </a:p>
        </p:txBody>
      </p:sp>
      <p:sp>
        <p:nvSpPr>
          <p:cNvPr id="3" name="object 3"/>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4" name="object 4"/>
          <p:cNvSpPr txBox="1">
            <a:spLocks noGrp="1"/>
          </p:cNvSpPr>
          <p:nvPr>
            <p:ph type="body" idx="1"/>
          </p:nvPr>
        </p:nvSpPr>
        <p:spPr>
          <a:xfrm>
            <a:off x="318376" y="1173759"/>
            <a:ext cx="11512956" cy="5007781"/>
          </a:xfrm>
          <a:prstGeom prst="rect">
            <a:avLst/>
          </a:prstGeom>
        </p:spPr>
        <p:txBody>
          <a:bodyPr vert="horz" wrap="square" lIns="0" tIns="88265" rIns="0" bIns="0" rtlCol="0">
            <a:spAutoFit/>
          </a:bodyPr>
          <a:lstStyle/>
          <a:p>
            <a:pPr marL="371475"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spc="-5" dirty="0"/>
              <a:t>Processor (CPU): </a:t>
            </a:r>
            <a:r>
              <a:rPr lang="en-US" sz="2000" spc="-5" dirty="0"/>
              <a:t>A multi-core processor is recommended for efficient execution, but the specific requirements are not demanding.</a:t>
            </a:r>
          </a:p>
          <a:p>
            <a:pPr marL="371475"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spc="-5" dirty="0"/>
              <a:t>Memory (RAM): </a:t>
            </a:r>
            <a:r>
              <a:rPr lang="en-US" sz="2000" spc="-5" dirty="0"/>
              <a:t>A minimum of 4 GB of RAM is generally sufficient. More RAM may be beneficial for improved performance, especially if you have other applications running simultaneously.</a:t>
            </a:r>
          </a:p>
          <a:p>
            <a:pPr marL="371475"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spc="-5" dirty="0"/>
              <a:t>Storage: </a:t>
            </a:r>
            <a:r>
              <a:rPr lang="en-US" sz="2000" spc="-5" dirty="0"/>
              <a:t>The code itself does not have significant storage requirements. Ensure there is enough free storage space for the Python environment and any additional libraries.</a:t>
            </a:r>
          </a:p>
          <a:p>
            <a:pPr marL="371475"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spc="-5" dirty="0"/>
              <a:t>Microphone: </a:t>
            </a:r>
            <a:r>
              <a:rPr lang="en-US" sz="2000" spc="-5" dirty="0"/>
              <a:t>The Virtual Assistant makes use of the speech recognition feature, so a functional microphone should be connected to the computer.</a:t>
            </a:r>
          </a:p>
          <a:p>
            <a:pPr marL="371475"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spc="-5" dirty="0"/>
              <a:t>Speakers: </a:t>
            </a:r>
            <a:r>
              <a:rPr lang="en-US" sz="2000" spc="-5" dirty="0"/>
              <a:t>For the text-to-speech feature, a speaker should be connected to the computer to hear the assistant's responses.</a:t>
            </a:r>
            <a:endParaRPr sz="2000" spc="-5" dirty="0"/>
          </a:p>
        </p:txBody>
      </p:sp>
      <p:sp>
        <p:nvSpPr>
          <p:cNvPr id="5" name="object 5"/>
          <p:cNvSpPr txBox="1"/>
          <p:nvPr/>
        </p:nvSpPr>
        <p:spPr>
          <a:xfrm>
            <a:off x="1016304" y="6290224"/>
            <a:ext cx="4380865" cy="233045"/>
          </a:xfrm>
          <a:prstGeom prst="rect">
            <a:avLst/>
          </a:prstGeom>
        </p:spPr>
        <p:txBody>
          <a:bodyPr vert="horz" wrap="square" lIns="0" tIns="2540" rIns="0" bIns="0" rtlCol="0">
            <a:spAutoFit/>
          </a:bodyPr>
          <a:lstStyle/>
          <a:p>
            <a:pPr marL="12700">
              <a:lnSpc>
                <a:spcPct val="100000"/>
              </a:lnSpc>
              <a:spcBef>
                <a:spcPts val="2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45"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6" name="object 6"/>
          <p:cNvSpPr txBox="1"/>
          <p:nvPr/>
        </p:nvSpPr>
        <p:spPr>
          <a:xfrm>
            <a:off x="10809478" y="6318875"/>
            <a:ext cx="873125" cy="218008"/>
          </a:xfrm>
          <a:prstGeom prst="rect">
            <a:avLst/>
          </a:prstGeom>
        </p:spPr>
        <p:txBody>
          <a:bodyPr vert="horz" wrap="square" lIns="0" tIns="254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5" dirty="0"/>
              <a:pPr marL="38100">
                <a:lnSpc>
                  <a:spcPts val="1655"/>
                </a:lnSpc>
              </a:pPr>
              <a:t>16</a:t>
            </a:fld>
            <a:endParaRPr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343" y="1517903"/>
            <a:ext cx="12027535" cy="1460500"/>
          </a:xfrm>
          <a:prstGeom prst="rect">
            <a:avLst/>
          </a:prstGeom>
          <a:solidFill>
            <a:srgbClr val="D24717"/>
          </a:solidFill>
        </p:spPr>
        <p:txBody>
          <a:bodyPr vert="horz" wrap="square" lIns="0" tIns="382270" rIns="0" bIns="0" rtlCol="0">
            <a:spAutoFit/>
          </a:bodyPr>
          <a:lstStyle/>
          <a:p>
            <a:pPr algn="ctr">
              <a:lnSpc>
                <a:spcPct val="100000"/>
              </a:lnSpc>
              <a:spcBef>
                <a:spcPts val="3010"/>
              </a:spcBef>
            </a:pPr>
            <a:r>
              <a:rPr spc="-20" dirty="0">
                <a:solidFill>
                  <a:srgbClr val="FFFFFF"/>
                </a:solidFill>
              </a:rPr>
              <a:t>PROPOSED</a:t>
            </a:r>
            <a:r>
              <a:rPr spc="-60" dirty="0">
                <a:solidFill>
                  <a:srgbClr val="FFFFFF"/>
                </a:solidFill>
              </a:rPr>
              <a:t> </a:t>
            </a:r>
            <a:r>
              <a:rPr spc="-20" dirty="0">
                <a:solidFill>
                  <a:srgbClr val="FFFFFF"/>
                </a:solidFill>
              </a:rPr>
              <a:t>METHODOLOGY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7613" y="429844"/>
            <a:ext cx="7706359" cy="505267"/>
          </a:xfrm>
          <a:prstGeom prst="rect">
            <a:avLst/>
          </a:prstGeom>
        </p:spPr>
        <p:txBody>
          <a:bodyPr vert="horz" wrap="square" lIns="0" tIns="12700" rIns="0" bIns="0" rtlCol="0">
            <a:spAutoFit/>
          </a:bodyPr>
          <a:lstStyle/>
          <a:p>
            <a:pPr marL="12700" algn="ctr">
              <a:lnSpc>
                <a:spcPct val="100000"/>
              </a:lnSpc>
              <a:spcBef>
                <a:spcPts val="100"/>
              </a:spcBef>
            </a:pPr>
            <a:r>
              <a:rPr sz="3200" spc="-20" dirty="0"/>
              <a:t>PROPOSED</a:t>
            </a:r>
            <a:r>
              <a:rPr sz="3200" spc="-70" dirty="0"/>
              <a:t> </a:t>
            </a:r>
            <a:r>
              <a:rPr sz="3200" spc="-25" dirty="0"/>
              <a:t>METHODOLOGY</a:t>
            </a:r>
            <a:endParaRPr sz="3200" dirty="0"/>
          </a:p>
        </p:txBody>
      </p:sp>
      <p:sp>
        <p:nvSpPr>
          <p:cNvPr id="3" name="object 3"/>
          <p:cNvSpPr txBox="1"/>
          <p:nvPr/>
        </p:nvSpPr>
        <p:spPr>
          <a:xfrm>
            <a:off x="10843006" y="6310071"/>
            <a:ext cx="873125" cy="226985"/>
          </a:xfrm>
          <a:prstGeom prst="rect">
            <a:avLst/>
          </a:prstGeom>
        </p:spPr>
        <p:txBody>
          <a:bodyPr vert="horz" wrap="square" lIns="0" tIns="1143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4" name="object 4"/>
          <p:cNvSpPr txBox="1"/>
          <p:nvPr/>
        </p:nvSpPr>
        <p:spPr>
          <a:xfrm>
            <a:off x="1099819"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5" dirty="0">
                <a:solidFill>
                  <a:srgbClr val="696363"/>
                </a:solidFill>
                <a:latin typeface="Cambria"/>
                <a:cs typeface="Cambria"/>
              </a:rPr>
              <a:t> </a:t>
            </a:r>
            <a:r>
              <a:rPr sz="1400" b="1" spc="-15" dirty="0">
                <a:solidFill>
                  <a:srgbClr val="696363"/>
                </a:solidFill>
                <a:latin typeface="Cambria"/>
                <a:cs typeface="Cambria"/>
              </a:rPr>
              <a:t>Acharya</a:t>
            </a:r>
            <a:r>
              <a:rPr sz="1400" b="1" spc="30"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5" name="object 5"/>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6" name="object 6"/>
          <p:cNvSpPr txBox="1"/>
          <p:nvPr/>
        </p:nvSpPr>
        <p:spPr>
          <a:xfrm>
            <a:off x="385063" y="6319520"/>
            <a:ext cx="226695" cy="226985"/>
          </a:xfrm>
          <a:prstGeom prst="rect">
            <a:avLst/>
          </a:prstGeom>
        </p:spPr>
        <p:txBody>
          <a:bodyPr vert="horz" wrap="square" lIns="0" tIns="11430" rIns="0" bIns="0" rtlCol="0">
            <a:spAutoFit/>
          </a:bodyPr>
          <a:lstStyle/>
          <a:p>
            <a:pPr marL="12700">
              <a:lnSpc>
                <a:spcPct val="100000"/>
              </a:lnSpc>
              <a:spcBef>
                <a:spcPts val="90"/>
              </a:spcBef>
            </a:pPr>
            <a:r>
              <a:rPr sz="1400" spc="-30" dirty="0">
                <a:solidFill>
                  <a:srgbClr val="FFFFFF"/>
                </a:solidFill>
                <a:latin typeface="Franklin Gothic Medium"/>
                <a:cs typeface="Franklin Gothic Medium"/>
              </a:rPr>
              <a:t>1</a:t>
            </a:r>
            <a:r>
              <a:rPr lang="en-IN" sz="1400" spc="-30" dirty="0">
                <a:solidFill>
                  <a:srgbClr val="FFFFFF"/>
                </a:solidFill>
                <a:latin typeface="Franklin Gothic Medium"/>
                <a:cs typeface="Franklin Gothic Medium"/>
              </a:rPr>
              <a:t>8</a:t>
            </a:r>
            <a:endParaRPr sz="1400" dirty="0">
              <a:latin typeface="Franklin Gothic Medium"/>
              <a:cs typeface="Franklin Gothic Medium"/>
            </a:endParaRPr>
          </a:p>
        </p:txBody>
      </p:sp>
      <p:sp>
        <p:nvSpPr>
          <p:cNvPr id="7" name="object 7"/>
          <p:cNvSpPr txBox="1"/>
          <p:nvPr/>
        </p:nvSpPr>
        <p:spPr>
          <a:xfrm>
            <a:off x="287527" y="921504"/>
            <a:ext cx="11606530" cy="6572312"/>
          </a:xfrm>
          <a:prstGeom prst="rect">
            <a:avLst/>
          </a:prstGeom>
        </p:spPr>
        <p:txBody>
          <a:bodyPr vert="horz" wrap="square" lIns="0" tIns="88265" rIns="0" bIns="0" rtlCol="0">
            <a:spAutoFit/>
          </a:bodyPr>
          <a:lstStyle/>
          <a:p>
            <a:pPr marL="12700" algn="just">
              <a:lnSpc>
                <a:spcPct val="150000"/>
              </a:lnSpc>
              <a:spcBef>
                <a:spcPts val="695"/>
              </a:spcBef>
              <a:buClr>
                <a:schemeClr val="accent6">
                  <a:lumMod val="75000"/>
                </a:schemeClr>
              </a:buClr>
              <a:buSzPct val="130000"/>
            </a:pPr>
            <a:r>
              <a:rPr lang="en-US" sz="2000" dirty="0">
                <a:latin typeface="Cambria"/>
                <a:cs typeface="Cambria"/>
              </a:rPr>
              <a:t>Developing a virtual assistant for an operating system involves several key steps:</a:t>
            </a:r>
          </a:p>
          <a:p>
            <a:pPr marL="469900" indent="-4572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Define Requirements and Scope: </a:t>
            </a:r>
            <a:r>
              <a:rPr lang="en-US" sz="2000" dirty="0">
                <a:latin typeface="Cambria"/>
                <a:cs typeface="Cambria"/>
              </a:rPr>
              <a:t>Identify the target operating system like Windows, macOS, Linux. Determine the functionalities and features of the virtual assistant such as speech recognition, text-to-speech, task automation, etc.</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Choose and Install Libraries: </a:t>
            </a:r>
            <a:r>
              <a:rPr lang="en-US" sz="2000" dirty="0">
                <a:latin typeface="Cambria"/>
                <a:cs typeface="Cambria"/>
              </a:rPr>
              <a:t>Select libraries based on requirements such as speech recognition, NLP, text-to-speech, etc.</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Design and Develop Core Functionality: </a:t>
            </a:r>
            <a:r>
              <a:rPr lang="en-US" sz="2000" dirty="0">
                <a:latin typeface="Cambria"/>
                <a:cs typeface="Cambria"/>
              </a:rPr>
              <a:t>Implement speech recognition using chosen library. Build Natural Language Processing (NLP) pipeline based on intent recognition, entity extraction, sentiment analysis etc. Develop text-to-speech functionality for converting text to audio responses. Integrate operating system interaction like file management, application launching, system control.</a:t>
            </a:r>
          </a:p>
          <a:p>
            <a:pPr marL="12700">
              <a:lnSpc>
                <a:spcPct val="150000"/>
              </a:lnSpc>
              <a:spcBef>
                <a:spcPts val="695"/>
              </a:spcBef>
              <a:buClr>
                <a:schemeClr val="accent6">
                  <a:lumMod val="75000"/>
                </a:schemeClr>
              </a:buClr>
              <a:buSzPct val="130000"/>
            </a:pPr>
            <a:endParaRPr lang="en-US" sz="2000" dirty="0">
              <a:latin typeface="Cambria"/>
              <a:cs typeface="Cambria"/>
            </a:endParaRPr>
          </a:p>
          <a:p>
            <a:pPr marL="12700">
              <a:lnSpc>
                <a:spcPct val="150000"/>
              </a:lnSpc>
              <a:spcBef>
                <a:spcPts val="695"/>
              </a:spcBef>
              <a:buClr>
                <a:schemeClr val="accent6">
                  <a:lumMod val="75000"/>
                </a:schemeClr>
              </a:buClr>
              <a:buSzPct val="130000"/>
            </a:pPr>
            <a:endParaRPr lang="en-US" sz="2000" dirty="0">
              <a:latin typeface="Cambria"/>
              <a:cs typeface="Cambria"/>
            </a:endParaRPr>
          </a:p>
          <a:p>
            <a:pPr marL="469900" indent="-457200">
              <a:lnSpc>
                <a:spcPct val="150000"/>
              </a:lnSpc>
              <a:spcBef>
                <a:spcPts val="695"/>
              </a:spcBef>
              <a:buClr>
                <a:schemeClr val="accent6">
                  <a:lumMod val="75000"/>
                </a:schemeClr>
              </a:buClr>
              <a:buSzPct val="130000"/>
              <a:buAutoNum type="arabicPeriod"/>
            </a:pPr>
            <a:endParaRPr lang="en-US" sz="2000" dirty="0">
              <a:latin typeface="Cambria"/>
              <a:cs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7613" y="429844"/>
            <a:ext cx="7706359" cy="505267"/>
          </a:xfrm>
          <a:prstGeom prst="rect">
            <a:avLst/>
          </a:prstGeom>
        </p:spPr>
        <p:txBody>
          <a:bodyPr vert="horz" wrap="square" lIns="0" tIns="12700" rIns="0" bIns="0" rtlCol="0">
            <a:spAutoFit/>
          </a:bodyPr>
          <a:lstStyle/>
          <a:p>
            <a:pPr marL="12700" algn="ctr">
              <a:lnSpc>
                <a:spcPct val="100000"/>
              </a:lnSpc>
              <a:spcBef>
                <a:spcPts val="100"/>
              </a:spcBef>
            </a:pPr>
            <a:r>
              <a:rPr sz="3200" spc="-20" dirty="0"/>
              <a:t>PROPOSED</a:t>
            </a:r>
            <a:r>
              <a:rPr sz="3200" spc="-70" dirty="0"/>
              <a:t> </a:t>
            </a:r>
            <a:r>
              <a:rPr sz="3200" spc="-25" dirty="0"/>
              <a:t>METHODOLOGY</a:t>
            </a:r>
            <a:endParaRPr sz="3200" dirty="0"/>
          </a:p>
        </p:txBody>
      </p:sp>
      <p:sp>
        <p:nvSpPr>
          <p:cNvPr id="3" name="object 3"/>
          <p:cNvSpPr txBox="1"/>
          <p:nvPr/>
        </p:nvSpPr>
        <p:spPr>
          <a:xfrm>
            <a:off x="10843006" y="6310071"/>
            <a:ext cx="873125" cy="226985"/>
          </a:xfrm>
          <a:prstGeom prst="rect">
            <a:avLst/>
          </a:prstGeom>
        </p:spPr>
        <p:txBody>
          <a:bodyPr vert="horz" wrap="square" lIns="0" tIns="1143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4" name="object 4"/>
          <p:cNvSpPr txBox="1"/>
          <p:nvPr/>
        </p:nvSpPr>
        <p:spPr>
          <a:xfrm>
            <a:off x="1099819"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5" dirty="0">
                <a:solidFill>
                  <a:srgbClr val="696363"/>
                </a:solidFill>
                <a:latin typeface="Cambria"/>
                <a:cs typeface="Cambria"/>
              </a:rPr>
              <a:t> </a:t>
            </a:r>
            <a:r>
              <a:rPr sz="1400" b="1" spc="-15" dirty="0">
                <a:solidFill>
                  <a:srgbClr val="696363"/>
                </a:solidFill>
                <a:latin typeface="Cambria"/>
                <a:cs typeface="Cambria"/>
              </a:rPr>
              <a:t>Acharya</a:t>
            </a:r>
            <a:r>
              <a:rPr sz="1400" b="1" spc="30"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5" name="object 5"/>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6" name="object 6"/>
          <p:cNvSpPr txBox="1"/>
          <p:nvPr/>
        </p:nvSpPr>
        <p:spPr>
          <a:xfrm>
            <a:off x="385063" y="6319520"/>
            <a:ext cx="226695" cy="226985"/>
          </a:xfrm>
          <a:prstGeom prst="rect">
            <a:avLst/>
          </a:prstGeom>
        </p:spPr>
        <p:txBody>
          <a:bodyPr vert="horz" wrap="square" lIns="0" tIns="11430" rIns="0" bIns="0" rtlCol="0">
            <a:spAutoFit/>
          </a:bodyPr>
          <a:lstStyle/>
          <a:p>
            <a:pPr marL="12700">
              <a:lnSpc>
                <a:spcPct val="100000"/>
              </a:lnSpc>
              <a:spcBef>
                <a:spcPts val="90"/>
              </a:spcBef>
            </a:pPr>
            <a:r>
              <a:rPr sz="1400" spc="-30" dirty="0">
                <a:solidFill>
                  <a:srgbClr val="FFFFFF"/>
                </a:solidFill>
                <a:latin typeface="Franklin Gothic Medium"/>
                <a:cs typeface="Franklin Gothic Medium"/>
              </a:rPr>
              <a:t>1</a:t>
            </a:r>
            <a:r>
              <a:rPr lang="en-IN" sz="1400" spc="-30" dirty="0">
                <a:solidFill>
                  <a:srgbClr val="FFFFFF"/>
                </a:solidFill>
                <a:latin typeface="Franklin Gothic Medium"/>
                <a:cs typeface="Franklin Gothic Medium"/>
              </a:rPr>
              <a:t>9</a:t>
            </a:r>
            <a:endParaRPr sz="1400" dirty="0">
              <a:latin typeface="Franklin Gothic Medium"/>
              <a:cs typeface="Franklin Gothic Medium"/>
            </a:endParaRPr>
          </a:p>
        </p:txBody>
      </p:sp>
      <p:sp>
        <p:nvSpPr>
          <p:cNvPr id="7" name="object 7"/>
          <p:cNvSpPr txBox="1"/>
          <p:nvPr/>
        </p:nvSpPr>
        <p:spPr>
          <a:xfrm>
            <a:off x="287527" y="1143000"/>
            <a:ext cx="11606530" cy="4456348"/>
          </a:xfrm>
          <a:prstGeom prst="rect">
            <a:avLst/>
          </a:prstGeom>
        </p:spPr>
        <p:txBody>
          <a:bodyPr vert="horz" wrap="square" lIns="0" tIns="88265" rIns="0" bIns="0" rtlCol="0">
            <a:spAutoFit/>
          </a:bodyPr>
          <a:lstStyle/>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Implement Additional Features: </a:t>
            </a:r>
            <a:r>
              <a:rPr lang="en-US" sz="2000" dirty="0">
                <a:latin typeface="Cambria"/>
                <a:cs typeface="Cambria"/>
              </a:rPr>
              <a:t>Add user authentication and personalization. Integrate web services and APIs such as weather, news, social media etc. Build a graphical user interface (optional) for visual representation of the virtual assistant.</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Testing and Deployment: </a:t>
            </a:r>
            <a:r>
              <a:rPr lang="en-US" sz="2000" dirty="0">
                <a:latin typeface="Cambria"/>
                <a:cs typeface="Cambria"/>
              </a:rPr>
              <a:t>Test the virtual assistant thoroughly by providing different user inputs, scenarios, edge cases. Fix bugs and improve performance by optimizing code and tuning libraries.</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Maintenance and Improvement: </a:t>
            </a:r>
            <a:r>
              <a:rPr lang="en-US" sz="2000" dirty="0">
                <a:latin typeface="Cambria"/>
                <a:cs typeface="Cambria"/>
              </a:rPr>
              <a:t>Monitor user feedback and logs, identify issues, improve the existing features. Continuously update libraries and dependencies to ensure compatibility and security. Add new features and functionalities to expand the capabilities of your virtual assistant.</a:t>
            </a:r>
          </a:p>
          <a:p>
            <a:pPr marL="469900" indent="-457200">
              <a:lnSpc>
                <a:spcPct val="150000"/>
              </a:lnSpc>
              <a:spcBef>
                <a:spcPts val="695"/>
              </a:spcBef>
              <a:buClr>
                <a:schemeClr val="accent6">
                  <a:lumMod val="75000"/>
                </a:schemeClr>
              </a:buClr>
              <a:buSzPct val="130000"/>
              <a:buAutoNum type="arabicPeriod"/>
            </a:pPr>
            <a:endParaRPr lang="en-US" sz="2000" dirty="0">
              <a:latin typeface="Cambria"/>
              <a:cs typeface="Cambria"/>
            </a:endParaRPr>
          </a:p>
        </p:txBody>
      </p:sp>
    </p:spTree>
    <p:extLst>
      <p:ext uri="{BB962C8B-B14F-4D97-AF65-F5344CB8AC3E}">
        <p14:creationId xmlns:p14="http://schemas.microsoft.com/office/powerpoint/2010/main" val="294230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6551" y="382904"/>
            <a:ext cx="2375535" cy="505267"/>
          </a:xfrm>
          <a:prstGeom prst="rect">
            <a:avLst/>
          </a:prstGeom>
        </p:spPr>
        <p:txBody>
          <a:bodyPr vert="horz" wrap="square" lIns="0" tIns="12700" rIns="0" bIns="0" rtlCol="0">
            <a:spAutoFit/>
          </a:bodyPr>
          <a:lstStyle/>
          <a:p>
            <a:pPr marL="12700" algn="ctr">
              <a:lnSpc>
                <a:spcPct val="100000"/>
              </a:lnSpc>
              <a:spcBef>
                <a:spcPts val="100"/>
              </a:spcBef>
            </a:pPr>
            <a:r>
              <a:rPr sz="3200" spc="-105" dirty="0"/>
              <a:t>A</a:t>
            </a:r>
            <a:r>
              <a:rPr sz="3200" spc="-5" dirty="0"/>
              <a:t>GEN</a:t>
            </a:r>
            <a:r>
              <a:rPr sz="3200" spc="-165" dirty="0"/>
              <a:t>D</a:t>
            </a:r>
            <a:r>
              <a:rPr sz="3200" dirty="0"/>
              <a:t>A</a:t>
            </a:r>
          </a:p>
        </p:txBody>
      </p:sp>
      <p:sp>
        <p:nvSpPr>
          <p:cNvPr id="3" name="object 3"/>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5" name="object 5"/>
          <p:cNvSpPr txBox="1"/>
          <p:nvPr/>
        </p:nvSpPr>
        <p:spPr>
          <a:xfrm>
            <a:off x="1099210" y="6290224"/>
            <a:ext cx="4340860" cy="233045"/>
          </a:xfrm>
          <a:prstGeom prst="rect">
            <a:avLst/>
          </a:prstGeom>
        </p:spPr>
        <p:txBody>
          <a:bodyPr vert="horz" wrap="square" lIns="0" tIns="2540" rIns="0" bIns="0" rtlCol="0">
            <a:spAutoFit/>
          </a:bodyPr>
          <a:lstStyle/>
          <a:p>
            <a:pPr marL="12700">
              <a:lnSpc>
                <a:spcPct val="100000"/>
              </a:lnSpc>
              <a:spcBef>
                <a:spcPts val="2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6" name="object 6"/>
          <p:cNvSpPr txBox="1"/>
          <p:nvPr/>
        </p:nvSpPr>
        <p:spPr>
          <a:xfrm>
            <a:off x="10794618" y="6318875"/>
            <a:ext cx="873125" cy="218008"/>
          </a:xfrm>
          <a:prstGeom prst="rect">
            <a:avLst/>
          </a:prstGeom>
        </p:spPr>
        <p:txBody>
          <a:bodyPr vert="horz" wrap="square" lIns="0" tIns="254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7" name="object 7"/>
          <p:cNvSpPr txBox="1"/>
          <p:nvPr/>
        </p:nvSpPr>
        <p:spPr>
          <a:xfrm>
            <a:off x="408431" y="6334280"/>
            <a:ext cx="180340" cy="226060"/>
          </a:xfrm>
          <a:prstGeom prst="rect">
            <a:avLst/>
          </a:prstGeom>
        </p:spPr>
        <p:txBody>
          <a:bodyPr vert="horz" wrap="square" lIns="0" tIns="0" rIns="0" bIns="0" rtlCol="0">
            <a:spAutoFit/>
          </a:bodyPr>
          <a:lstStyle/>
          <a:p>
            <a:pPr marL="38100">
              <a:lnSpc>
                <a:spcPts val="1655"/>
              </a:lnSpc>
            </a:pPr>
            <a:fld id="{81D60167-4931-47E6-BA6A-407CBD079E47}" type="slidenum">
              <a:rPr sz="1400" spc="-5" dirty="0">
                <a:solidFill>
                  <a:srgbClr val="FFFFFF"/>
                </a:solidFill>
                <a:latin typeface="Franklin Gothic Medium"/>
                <a:cs typeface="Franklin Gothic Medium"/>
              </a:rPr>
              <a:pPr marL="38100">
                <a:lnSpc>
                  <a:spcPts val="1655"/>
                </a:lnSpc>
              </a:pPr>
              <a:t>2</a:t>
            </a:fld>
            <a:endParaRPr sz="1400">
              <a:latin typeface="Franklin Gothic Medium"/>
              <a:cs typeface="Franklin Gothic Medium"/>
            </a:endParaRPr>
          </a:p>
        </p:txBody>
      </p:sp>
      <p:sp>
        <p:nvSpPr>
          <p:cNvPr id="9" name="TextBox 8">
            <a:extLst>
              <a:ext uri="{FF2B5EF4-FFF2-40B4-BE49-F238E27FC236}">
                <a16:creationId xmlns:a16="http://schemas.microsoft.com/office/drawing/2014/main" id="{8338F377-F13F-26ED-4C27-2483CBC80536}"/>
              </a:ext>
            </a:extLst>
          </p:cNvPr>
          <p:cNvSpPr txBox="1"/>
          <p:nvPr/>
        </p:nvSpPr>
        <p:spPr>
          <a:xfrm>
            <a:off x="588771" y="1371600"/>
            <a:ext cx="11078972" cy="4001095"/>
          </a:xfrm>
          <a:prstGeom prst="rect">
            <a:avLst/>
          </a:prstGeom>
          <a:noFill/>
        </p:spPr>
        <p:txBody>
          <a:bodyPr wrap="square" rtlCol="0">
            <a:spAutoFit/>
          </a:bodyPr>
          <a:lstStyle/>
          <a:p>
            <a:pPr marL="342900" indent="-342900">
              <a:lnSpc>
                <a:spcPct val="200000"/>
              </a:lnSpc>
              <a:buClr>
                <a:schemeClr val="accent6">
                  <a:lumMod val="75000"/>
                </a:schemeClr>
              </a:buClr>
              <a:buSzPct val="115000"/>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INTRODUCTION</a:t>
            </a:r>
          </a:p>
          <a:p>
            <a:pPr marL="342900" indent="-342900">
              <a:lnSpc>
                <a:spcPct val="200000"/>
              </a:lnSpc>
              <a:buClr>
                <a:schemeClr val="accent6">
                  <a:lumMod val="75000"/>
                </a:schemeClr>
              </a:buClr>
              <a:buSzPct val="115000"/>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LITERATURE SURVEY</a:t>
            </a:r>
          </a:p>
          <a:p>
            <a:pPr marL="342900" indent="-342900">
              <a:lnSpc>
                <a:spcPct val="200000"/>
              </a:lnSpc>
              <a:buClr>
                <a:schemeClr val="accent6">
                  <a:lumMod val="75000"/>
                </a:schemeClr>
              </a:buClr>
              <a:buSzPct val="115000"/>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REQUIREMENT SPECIFICATION</a:t>
            </a:r>
          </a:p>
          <a:p>
            <a:pPr marL="342900" indent="-342900">
              <a:lnSpc>
                <a:spcPct val="200000"/>
              </a:lnSpc>
              <a:buClr>
                <a:schemeClr val="accent6">
                  <a:lumMod val="75000"/>
                </a:schemeClr>
              </a:buClr>
              <a:buSzPct val="115000"/>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PROPOSED METHODOLOGY</a:t>
            </a:r>
          </a:p>
          <a:p>
            <a:pPr marL="342900" indent="-342900">
              <a:lnSpc>
                <a:spcPct val="200000"/>
              </a:lnSpc>
              <a:buClr>
                <a:schemeClr val="accent6">
                  <a:lumMod val="75000"/>
                </a:schemeClr>
              </a:buClr>
              <a:buSzPct val="115000"/>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CONCLUSION</a:t>
            </a:r>
          </a:p>
          <a:p>
            <a:endParaRPr lang="en-IN" dirty="0"/>
          </a:p>
          <a:p>
            <a:endParaRPr lang="en-IN"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343" y="1517903"/>
            <a:ext cx="12027535" cy="1460500"/>
          </a:xfrm>
          <a:prstGeom prst="rect">
            <a:avLst/>
          </a:prstGeom>
          <a:solidFill>
            <a:srgbClr val="D24717"/>
          </a:solidFill>
        </p:spPr>
        <p:txBody>
          <a:bodyPr vert="horz" wrap="square" lIns="0" tIns="382270" rIns="0" bIns="0" rtlCol="0">
            <a:spAutoFit/>
          </a:bodyPr>
          <a:lstStyle/>
          <a:p>
            <a:pPr marL="1028065">
              <a:lnSpc>
                <a:spcPct val="100000"/>
              </a:lnSpc>
              <a:spcBef>
                <a:spcPts val="3010"/>
              </a:spcBef>
            </a:pPr>
            <a:r>
              <a:rPr spc="-15" dirty="0">
                <a:solidFill>
                  <a:srgbClr val="FFFFFF"/>
                </a:solidFill>
              </a:rPr>
              <a:t>CONCLUSION</a:t>
            </a:r>
            <a:r>
              <a:rPr spc="-100" dirty="0">
                <a:solidFill>
                  <a:srgbClr val="FFFFFF"/>
                </a:solidFill>
              </a:rPr>
              <a:t> </a:t>
            </a:r>
            <a:r>
              <a:rPr spc="5" dirty="0">
                <a:solidFill>
                  <a:srgbClr val="FFFFFF"/>
                </a:solidFill>
              </a:rPr>
              <a:t>AND</a:t>
            </a:r>
            <a:r>
              <a:rPr spc="-55" dirty="0">
                <a:solidFill>
                  <a:srgbClr val="FFFFFF"/>
                </a:solidFill>
              </a:rPr>
              <a:t> </a:t>
            </a:r>
            <a:r>
              <a:rPr dirty="0">
                <a:solidFill>
                  <a:srgbClr val="FFFFFF"/>
                </a:solidFill>
              </a:rPr>
              <a:t>FUTURE</a:t>
            </a:r>
            <a:r>
              <a:rPr spc="-50" dirty="0">
                <a:solidFill>
                  <a:srgbClr val="FFFFFF"/>
                </a:solidFill>
              </a:rPr>
              <a:t> </a:t>
            </a:r>
            <a:r>
              <a:rPr spc="-5" dirty="0">
                <a:solidFill>
                  <a:srgbClr val="FFFFFF"/>
                </a:solidFill>
              </a:rPr>
              <a:t>ENHANCEMENT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381000"/>
            <a:ext cx="7000240" cy="505908"/>
          </a:xfrm>
          <a:prstGeom prst="rect">
            <a:avLst/>
          </a:prstGeom>
        </p:spPr>
        <p:txBody>
          <a:bodyPr vert="horz" wrap="square" lIns="0" tIns="13335" rIns="0" bIns="0" rtlCol="0">
            <a:spAutoFit/>
          </a:bodyPr>
          <a:lstStyle/>
          <a:p>
            <a:pPr marL="12700" algn="ctr">
              <a:lnSpc>
                <a:spcPct val="100000"/>
              </a:lnSpc>
              <a:spcBef>
                <a:spcPts val="105"/>
              </a:spcBef>
            </a:pPr>
            <a:r>
              <a:rPr sz="3200" spc="-15" dirty="0"/>
              <a:t>CONCLUSION</a:t>
            </a:r>
            <a:r>
              <a:rPr sz="3200" spc="-35" dirty="0"/>
              <a:t> </a:t>
            </a:r>
            <a:endParaRPr sz="3200" dirty="0"/>
          </a:p>
        </p:txBody>
      </p:sp>
      <p:sp>
        <p:nvSpPr>
          <p:cNvPr id="3" name="object 3"/>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4" name="object 4"/>
          <p:cNvSpPr txBox="1"/>
          <p:nvPr/>
        </p:nvSpPr>
        <p:spPr>
          <a:xfrm>
            <a:off x="197059" y="829429"/>
            <a:ext cx="11676380" cy="4366580"/>
          </a:xfrm>
          <a:prstGeom prst="rect">
            <a:avLst/>
          </a:prstGeom>
        </p:spPr>
        <p:txBody>
          <a:bodyPr vert="horz" wrap="square" lIns="0" tIns="88265" rIns="0" bIns="0" rtlCol="0">
            <a:spAutoFit/>
          </a:bodyPr>
          <a:lstStyle/>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dirty="0">
                <a:latin typeface="Cambria"/>
                <a:cs typeface="Cambria"/>
              </a:rPr>
              <a:t>Developing a virtual assistant for desktop operating systems presents a unique opportunity to enhance user experience and improve efficiency. </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dirty="0">
                <a:latin typeface="Cambria"/>
                <a:cs typeface="Cambria"/>
              </a:rPr>
              <a:t>By leveraging advances in natural language processing, speech recognition, and machine learning, we can create intuitive and personalized tools that empower users to interact with their computers in a more natural and seamless way.</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dirty="0">
                <a:latin typeface="Cambria"/>
                <a:cs typeface="Cambria"/>
              </a:rPr>
              <a:t>By addressing the key challenges and leveraging the latest technologies, we can create powerful tools that revolutionize the way we interact with computers and access information. As virtual assistants become more sophisticated and personalized, they will undoubtedly play an increasingly vital role in our daily lives.</a:t>
            </a:r>
          </a:p>
        </p:txBody>
      </p:sp>
      <p:sp>
        <p:nvSpPr>
          <p:cNvPr id="5" name="object 5"/>
          <p:cNvSpPr txBox="1"/>
          <p:nvPr/>
        </p:nvSpPr>
        <p:spPr>
          <a:xfrm>
            <a:off x="1043127" y="6290224"/>
            <a:ext cx="4340860" cy="233045"/>
          </a:xfrm>
          <a:prstGeom prst="rect">
            <a:avLst/>
          </a:prstGeom>
        </p:spPr>
        <p:txBody>
          <a:bodyPr vert="horz" wrap="square" lIns="0" tIns="2540" rIns="0" bIns="0" rtlCol="0">
            <a:spAutoFit/>
          </a:bodyPr>
          <a:lstStyle/>
          <a:p>
            <a:pPr marL="12700">
              <a:lnSpc>
                <a:spcPct val="100000"/>
              </a:lnSpc>
              <a:spcBef>
                <a:spcPts val="2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6" name="object 6"/>
          <p:cNvSpPr txBox="1"/>
          <p:nvPr/>
        </p:nvSpPr>
        <p:spPr>
          <a:xfrm>
            <a:off x="10844530" y="6318875"/>
            <a:ext cx="873125" cy="218008"/>
          </a:xfrm>
          <a:prstGeom prst="rect">
            <a:avLst/>
          </a:prstGeom>
        </p:spPr>
        <p:txBody>
          <a:bodyPr vert="horz" wrap="square" lIns="0" tIns="254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5" dirty="0"/>
              <a:pPr marL="38100">
                <a:lnSpc>
                  <a:spcPts val="1655"/>
                </a:lnSpc>
              </a:pPr>
              <a:t>21</a:t>
            </a:fld>
            <a:endParaRPr spc="-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381000"/>
            <a:ext cx="7000240" cy="505908"/>
          </a:xfrm>
          <a:prstGeom prst="rect">
            <a:avLst/>
          </a:prstGeom>
        </p:spPr>
        <p:txBody>
          <a:bodyPr vert="horz" wrap="square" lIns="0" tIns="13335" rIns="0" bIns="0" rtlCol="0">
            <a:spAutoFit/>
          </a:bodyPr>
          <a:lstStyle/>
          <a:p>
            <a:pPr marL="12700" algn="ctr">
              <a:lnSpc>
                <a:spcPct val="100000"/>
              </a:lnSpc>
              <a:spcBef>
                <a:spcPts val="105"/>
              </a:spcBef>
            </a:pPr>
            <a:r>
              <a:rPr lang="en-IN" sz="3200" spc="-35" dirty="0"/>
              <a:t>FUTURE ENHANCEMENT</a:t>
            </a:r>
            <a:r>
              <a:rPr sz="3200" spc="-35" dirty="0"/>
              <a:t> </a:t>
            </a:r>
            <a:endParaRPr sz="3200" dirty="0"/>
          </a:p>
        </p:txBody>
      </p:sp>
      <p:sp>
        <p:nvSpPr>
          <p:cNvPr id="3" name="object 3"/>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4" name="object 4"/>
          <p:cNvSpPr txBox="1"/>
          <p:nvPr/>
        </p:nvSpPr>
        <p:spPr>
          <a:xfrm>
            <a:off x="226214" y="1219200"/>
            <a:ext cx="11676380" cy="3994683"/>
          </a:xfrm>
          <a:prstGeom prst="rect">
            <a:avLst/>
          </a:prstGeom>
        </p:spPr>
        <p:txBody>
          <a:bodyPr vert="horz" wrap="square" lIns="0" tIns="88265" rIns="0" bIns="0" rtlCol="0">
            <a:spAutoFit/>
          </a:bodyPr>
          <a:lstStyle/>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Improved Natural Language Processing (NLP): </a:t>
            </a:r>
            <a:r>
              <a:rPr lang="en-US" sz="2000" dirty="0">
                <a:latin typeface="Cambria"/>
                <a:cs typeface="Cambria"/>
              </a:rPr>
              <a:t>More sophisticated NLP models will enable deeper understanding of user intent, leading to more natural and intuitive interactions.</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Multimodal Interaction: </a:t>
            </a:r>
            <a:r>
              <a:rPr lang="en-US" sz="2000" dirty="0">
                <a:latin typeface="Cambria"/>
                <a:cs typeface="Cambria"/>
              </a:rPr>
              <a:t>Seamless integration of voice, gesture, and text input will offer users more natural ways to communicate with their virtual assistants.</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Personalized Learning: </a:t>
            </a:r>
            <a:r>
              <a:rPr lang="en-US" sz="2000" dirty="0">
                <a:latin typeface="Cambria"/>
                <a:cs typeface="Cambria"/>
              </a:rPr>
              <a:t>Virtual assistants will continuously adapt to individual user preferences, habits, and goals, providing a truly personalized experience.</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Advanced Context Awareness: </a:t>
            </a:r>
            <a:r>
              <a:rPr lang="en-US" sz="2000" dirty="0">
                <a:latin typeface="Cambria"/>
                <a:cs typeface="Cambria"/>
              </a:rPr>
              <a:t>By leveraging context from calendar entries, emails, and other data sources, virtual assistants can anticipate needs and proactively offer assistance.</a:t>
            </a:r>
          </a:p>
        </p:txBody>
      </p:sp>
      <p:sp>
        <p:nvSpPr>
          <p:cNvPr id="5" name="object 5"/>
          <p:cNvSpPr txBox="1"/>
          <p:nvPr/>
        </p:nvSpPr>
        <p:spPr>
          <a:xfrm>
            <a:off x="1043127" y="6290224"/>
            <a:ext cx="4340860" cy="233045"/>
          </a:xfrm>
          <a:prstGeom prst="rect">
            <a:avLst/>
          </a:prstGeom>
        </p:spPr>
        <p:txBody>
          <a:bodyPr vert="horz" wrap="square" lIns="0" tIns="2540" rIns="0" bIns="0" rtlCol="0">
            <a:spAutoFit/>
          </a:bodyPr>
          <a:lstStyle/>
          <a:p>
            <a:pPr marL="12700">
              <a:lnSpc>
                <a:spcPct val="100000"/>
              </a:lnSpc>
              <a:spcBef>
                <a:spcPts val="2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6" name="object 6"/>
          <p:cNvSpPr txBox="1"/>
          <p:nvPr/>
        </p:nvSpPr>
        <p:spPr>
          <a:xfrm>
            <a:off x="10844530" y="6318875"/>
            <a:ext cx="873125" cy="218008"/>
          </a:xfrm>
          <a:prstGeom prst="rect">
            <a:avLst/>
          </a:prstGeom>
        </p:spPr>
        <p:txBody>
          <a:bodyPr vert="horz" wrap="square" lIns="0" tIns="254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sz="1400" b="1" spc="5" dirty="0">
                <a:solidFill>
                  <a:srgbClr val="696363"/>
                </a:solidFill>
                <a:latin typeface="Cambria"/>
                <a:cs typeface="Cambria"/>
              </a:rPr>
              <a:t>-</a:t>
            </a:r>
            <a:r>
              <a:rPr lang="en-IN" sz="1400" b="1" spc="-20" dirty="0">
                <a:solidFill>
                  <a:srgbClr val="696363"/>
                </a:solidFill>
                <a:latin typeface="Cambria"/>
                <a:cs typeface="Cambria"/>
              </a:rPr>
              <a:t>Dec</a:t>
            </a:r>
            <a:r>
              <a:rPr sz="1400" b="1" spc="5" dirty="0">
                <a:solidFill>
                  <a:srgbClr val="696363"/>
                </a:solidFill>
                <a:latin typeface="Cambria"/>
                <a:cs typeface="Cambria"/>
              </a:rPr>
              <a:t>-</a:t>
            </a:r>
            <a:r>
              <a:rPr sz="1400" b="1" spc="-15" dirty="0">
                <a:solidFill>
                  <a:srgbClr val="696363"/>
                </a:solidFill>
                <a:latin typeface="Cambria"/>
                <a:cs typeface="Cambria"/>
              </a:rPr>
              <a:t>23</a:t>
            </a:r>
            <a:endParaRPr sz="1400" dirty="0">
              <a:latin typeface="Cambria"/>
              <a:cs typeface="Cambria"/>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5" dirty="0"/>
              <a:pPr marL="38100">
                <a:lnSpc>
                  <a:spcPts val="1655"/>
                </a:lnSpc>
              </a:pPr>
              <a:t>22</a:t>
            </a:fld>
            <a:endParaRPr spc="-5" dirty="0"/>
          </a:p>
        </p:txBody>
      </p:sp>
    </p:spTree>
    <p:extLst>
      <p:ext uri="{BB962C8B-B14F-4D97-AF65-F5344CB8AC3E}">
        <p14:creationId xmlns:p14="http://schemas.microsoft.com/office/powerpoint/2010/main" val="1709979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0634" y="1537538"/>
            <a:ext cx="11623040" cy="3674724"/>
          </a:xfrm>
          <a:prstGeom prst="rect">
            <a:avLst/>
          </a:prstGeom>
        </p:spPr>
        <p:txBody>
          <a:bodyPr vert="horz" wrap="square" lIns="0" tIns="12700" rIns="0" bIns="0" rtlCol="0">
            <a:spAutoFit/>
          </a:bodyPr>
          <a:lstStyle/>
          <a:p>
            <a:pPr marL="356870" indent="-344805" algn="just">
              <a:lnSpc>
                <a:spcPct val="150000"/>
              </a:lnSpc>
              <a:spcBef>
                <a:spcPts val="100"/>
              </a:spcBef>
              <a:buAutoNum type="arabicPlain"/>
              <a:tabLst>
                <a:tab pos="357505" algn="l"/>
              </a:tabLst>
            </a:pPr>
            <a:r>
              <a:rPr lang="en-US" sz="2000" dirty="0">
                <a:latin typeface="Cambria"/>
                <a:cs typeface="Cambria"/>
              </a:rPr>
              <a:t>An Artificial Intelligence Based Virtual Assistant Using Conversational Agents by M. </a:t>
            </a:r>
            <a:r>
              <a:rPr lang="en-US" sz="2000" dirty="0" err="1">
                <a:latin typeface="Cambria"/>
                <a:cs typeface="Cambria"/>
              </a:rPr>
              <a:t>Mekni</a:t>
            </a:r>
            <a:r>
              <a:rPr lang="en-US" sz="2000" dirty="0">
                <a:latin typeface="Cambria"/>
                <a:cs typeface="Cambria"/>
              </a:rPr>
              <a:t> (2021): This paper describes the design and implementation of a conversational agent system for assisting students at universities.</a:t>
            </a:r>
          </a:p>
          <a:p>
            <a:pPr marL="356870" indent="-344805" algn="just">
              <a:lnSpc>
                <a:spcPct val="150000"/>
              </a:lnSpc>
              <a:spcBef>
                <a:spcPts val="100"/>
              </a:spcBef>
              <a:buAutoNum type="arabicPlain"/>
              <a:tabLst>
                <a:tab pos="357505" algn="l"/>
              </a:tabLst>
            </a:pPr>
            <a:r>
              <a:rPr lang="en-US" sz="2000" dirty="0">
                <a:latin typeface="Cambria"/>
                <a:cs typeface="Cambria"/>
              </a:rPr>
              <a:t>VIRTUAL ASSISTANT FOR WINDOWS USING AI &amp; ML by S. Cho (2021): This paper discusses the development of an AI-based virtual assistant for Windows using natural language processing and machine learning techniques.</a:t>
            </a:r>
          </a:p>
          <a:p>
            <a:pPr marL="356870" indent="-344805" algn="just">
              <a:lnSpc>
                <a:spcPct val="150000"/>
              </a:lnSpc>
              <a:spcBef>
                <a:spcPts val="100"/>
              </a:spcBef>
              <a:buAutoNum type="arabicPlain"/>
              <a:tabLst>
                <a:tab pos="357505" algn="l"/>
              </a:tabLst>
            </a:pPr>
            <a:r>
              <a:rPr lang="en-US" sz="2000" dirty="0">
                <a:latin typeface="Cambria"/>
                <a:cs typeface="Cambria"/>
              </a:rPr>
              <a:t>Build Your Own AI Voice Assistant to Control Your PC by Bharath K (2022): This article provides a tutorial on building your own AI voice assistant to control your PC using Python and Google AI.</a:t>
            </a:r>
            <a:endParaRPr lang="en-IN" sz="2000" dirty="0">
              <a:latin typeface="Cambria"/>
              <a:cs typeface="Cambria"/>
            </a:endParaRPr>
          </a:p>
        </p:txBody>
      </p:sp>
      <p:sp>
        <p:nvSpPr>
          <p:cNvPr id="3" name="object 3"/>
          <p:cNvSpPr txBox="1">
            <a:spLocks noGrp="1"/>
          </p:cNvSpPr>
          <p:nvPr>
            <p:ph type="title"/>
          </p:nvPr>
        </p:nvSpPr>
        <p:spPr>
          <a:xfrm>
            <a:off x="4565649" y="513968"/>
            <a:ext cx="3060700" cy="505908"/>
          </a:xfrm>
          <a:prstGeom prst="rect">
            <a:avLst/>
          </a:prstGeom>
        </p:spPr>
        <p:txBody>
          <a:bodyPr vert="horz" wrap="square" lIns="0" tIns="13335" rIns="0" bIns="0" rtlCol="0">
            <a:spAutoFit/>
          </a:bodyPr>
          <a:lstStyle/>
          <a:p>
            <a:pPr marL="27940" algn="ctr">
              <a:lnSpc>
                <a:spcPct val="100000"/>
              </a:lnSpc>
              <a:spcBef>
                <a:spcPts val="105"/>
              </a:spcBef>
            </a:pPr>
            <a:r>
              <a:rPr sz="3200" spc="-10" dirty="0"/>
              <a:t>REFERENCES</a:t>
            </a:r>
          </a:p>
        </p:txBody>
      </p:sp>
      <p:sp>
        <p:nvSpPr>
          <p:cNvPr id="4" name="object 4"/>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5" name="object 5"/>
          <p:cNvSpPr txBox="1"/>
          <p:nvPr/>
        </p:nvSpPr>
        <p:spPr>
          <a:xfrm>
            <a:off x="1043127" y="6290224"/>
            <a:ext cx="4340860" cy="233045"/>
          </a:xfrm>
          <a:prstGeom prst="rect">
            <a:avLst/>
          </a:prstGeom>
        </p:spPr>
        <p:txBody>
          <a:bodyPr vert="horz" wrap="square" lIns="0" tIns="2540" rIns="0" bIns="0" rtlCol="0">
            <a:spAutoFit/>
          </a:bodyPr>
          <a:lstStyle/>
          <a:p>
            <a:pPr marL="12700">
              <a:lnSpc>
                <a:spcPct val="100000"/>
              </a:lnSpc>
              <a:spcBef>
                <a:spcPts val="2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6" name="object 6"/>
          <p:cNvSpPr txBox="1"/>
          <p:nvPr/>
        </p:nvSpPr>
        <p:spPr>
          <a:xfrm>
            <a:off x="10844530" y="6318875"/>
            <a:ext cx="873125" cy="218008"/>
          </a:xfrm>
          <a:prstGeom prst="rect">
            <a:avLst/>
          </a:prstGeom>
        </p:spPr>
        <p:txBody>
          <a:bodyPr vert="horz" wrap="square" lIns="0" tIns="254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5" dirty="0"/>
              <a:pPr marL="38100">
                <a:lnSpc>
                  <a:spcPts val="1655"/>
                </a:lnSpc>
              </a:pPr>
              <a:t>23</a:t>
            </a:fld>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343" y="70103"/>
            <a:ext cx="12018645" cy="6693534"/>
          </a:xfrm>
          <a:custGeom>
            <a:avLst/>
            <a:gdLst/>
            <a:ahLst/>
            <a:cxnLst/>
            <a:rect l="l" t="t" r="r" b="b"/>
            <a:pathLst>
              <a:path w="12018645"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11688317" y="0"/>
                </a:lnTo>
                <a:lnTo>
                  <a:pt x="11737079" y="3576"/>
                </a:lnTo>
                <a:lnTo>
                  <a:pt x="11783618" y="13967"/>
                </a:lnTo>
                <a:lnTo>
                  <a:pt x="11827423" y="30662"/>
                </a:lnTo>
                <a:lnTo>
                  <a:pt x="11867986" y="53151"/>
                </a:lnTo>
                <a:lnTo>
                  <a:pt x="11904795" y="80923"/>
                </a:lnTo>
                <a:lnTo>
                  <a:pt x="11937340" y="113468"/>
                </a:lnTo>
                <a:lnTo>
                  <a:pt x="11965112" y="150277"/>
                </a:lnTo>
                <a:lnTo>
                  <a:pt x="11987601" y="190840"/>
                </a:lnTo>
                <a:lnTo>
                  <a:pt x="12004296" y="234645"/>
                </a:lnTo>
                <a:lnTo>
                  <a:pt x="12014687" y="281184"/>
                </a:lnTo>
                <a:lnTo>
                  <a:pt x="12018264" y="329946"/>
                </a:lnTo>
                <a:lnTo>
                  <a:pt x="12018264" y="6363487"/>
                </a:lnTo>
                <a:lnTo>
                  <a:pt x="12014687" y="6412239"/>
                </a:lnTo>
                <a:lnTo>
                  <a:pt x="12004296" y="6458771"/>
                </a:lnTo>
                <a:lnTo>
                  <a:pt x="11987601" y="6502572"/>
                </a:lnTo>
                <a:lnTo>
                  <a:pt x="11965112" y="6543131"/>
                </a:lnTo>
                <a:lnTo>
                  <a:pt x="11937340" y="6579938"/>
                </a:lnTo>
                <a:lnTo>
                  <a:pt x="11904795" y="6612482"/>
                </a:lnTo>
                <a:lnTo>
                  <a:pt x="11867986" y="6640254"/>
                </a:lnTo>
                <a:lnTo>
                  <a:pt x="11827423" y="6662743"/>
                </a:lnTo>
                <a:lnTo>
                  <a:pt x="11783618" y="6679439"/>
                </a:lnTo>
                <a:lnTo>
                  <a:pt x="11737079" y="6689830"/>
                </a:lnTo>
                <a:lnTo>
                  <a:pt x="11688317" y="6693408"/>
                </a:lnTo>
                <a:lnTo>
                  <a:pt x="329920" y="6693408"/>
                </a:lnTo>
                <a:lnTo>
                  <a:pt x="281168" y="6689830"/>
                </a:lnTo>
                <a:lnTo>
                  <a:pt x="234636" y="6679439"/>
                </a:lnTo>
                <a:lnTo>
                  <a:pt x="190835" y="6662743"/>
                </a:lnTo>
                <a:lnTo>
                  <a:pt x="150276" y="6640254"/>
                </a:lnTo>
                <a:lnTo>
                  <a:pt x="113469" y="6612482"/>
                </a:lnTo>
                <a:lnTo>
                  <a:pt x="80925" y="6579938"/>
                </a:lnTo>
                <a:lnTo>
                  <a:pt x="53153" y="6543131"/>
                </a:lnTo>
                <a:lnTo>
                  <a:pt x="30664" y="6502572"/>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2649473" y="2080031"/>
            <a:ext cx="7030720" cy="1489710"/>
          </a:xfrm>
          <a:prstGeom prst="rect">
            <a:avLst/>
          </a:prstGeom>
        </p:spPr>
        <p:txBody>
          <a:bodyPr vert="horz" wrap="square" lIns="0" tIns="13335" rIns="0" bIns="0" rtlCol="0">
            <a:spAutoFit/>
          </a:bodyPr>
          <a:lstStyle/>
          <a:p>
            <a:pPr marL="12700">
              <a:lnSpc>
                <a:spcPct val="100000"/>
              </a:lnSpc>
              <a:spcBef>
                <a:spcPts val="105"/>
              </a:spcBef>
              <a:tabLst>
                <a:tab pos="4662170" algn="l"/>
              </a:tabLst>
            </a:pPr>
            <a:r>
              <a:rPr sz="9600" spc="-5" dirty="0"/>
              <a:t>THAN</a:t>
            </a:r>
            <a:r>
              <a:rPr sz="9600" dirty="0"/>
              <a:t>K	</a:t>
            </a:r>
            <a:r>
              <a:rPr sz="9600" spc="-430" dirty="0"/>
              <a:t>Y</a:t>
            </a:r>
            <a:r>
              <a:rPr sz="9600" spc="-5" dirty="0"/>
              <a:t>OU</a:t>
            </a:r>
            <a:endParaRPr sz="9600"/>
          </a:p>
        </p:txBody>
      </p:sp>
      <p:sp>
        <p:nvSpPr>
          <p:cNvPr id="4" name="object 4"/>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5" name="object 5"/>
          <p:cNvSpPr txBox="1"/>
          <p:nvPr/>
        </p:nvSpPr>
        <p:spPr>
          <a:xfrm>
            <a:off x="1043127" y="6290224"/>
            <a:ext cx="4340860" cy="233045"/>
          </a:xfrm>
          <a:prstGeom prst="rect">
            <a:avLst/>
          </a:prstGeom>
        </p:spPr>
        <p:txBody>
          <a:bodyPr vert="horz" wrap="square" lIns="0" tIns="2540" rIns="0" bIns="0" rtlCol="0">
            <a:spAutoFit/>
          </a:bodyPr>
          <a:lstStyle/>
          <a:p>
            <a:pPr marL="12700">
              <a:lnSpc>
                <a:spcPct val="100000"/>
              </a:lnSpc>
              <a:spcBef>
                <a:spcPts val="2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6" name="object 6"/>
          <p:cNvSpPr txBox="1"/>
          <p:nvPr/>
        </p:nvSpPr>
        <p:spPr>
          <a:xfrm>
            <a:off x="10844530" y="6318875"/>
            <a:ext cx="873125" cy="218008"/>
          </a:xfrm>
          <a:prstGeom prst="rect">
            <a:avLst/>
          </a:prstGeom>
        </p:spPr>
        <p:txBody>
          <a:bodyPr vert="horz" wrap="square" lIns="0" tIns="254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5" dirty="0"/>
              <a:pPr marL="38100">
                <a:lnSpc>
                  <a:spcPts val="1655"/>
                </a:lnSpc>
              </a:pPr>
              <a:t>24</a:t>
            </a:fld>
            <a:endParaRPr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343" y="1517903"/>
            <a:ext cx="12027535" cy="1460500"/>
          </a:xfrm>
          <a:prstGeom prst="rect">
            <a:avLst/>
          </a:prstGeom>
          <a:solidFill>
            <a:srgbClr val="D24717"/>
          </a:solidFill>
        </p:spPr>
        <p:txBody>
          <a:bodyPr vert="horz" wrap="square" lIns="0" tIns="382270" rIns="0" bIns="0" rtlCol="0">
            <a:spAutoFit/>
          </a:bodyPr>
          <a:lstStyle/>
          <a:p>
            <a:pPr algn="ctr">
              <a:lnSpc>
                <a:spcPct val="100000"/>
              </a:lnSpc>
              <a:spcBef>
                <a:spcPts val="3010"/>
              </a:spcBef>
              <a:tabLst>
                <a:tab pos="3942079" algn="l"/>
                <a:tab pos="4829175" algn="l"/>
              </a:tabLst>
            </a:pPr>
            <a:r>
              <a:rPr spc="-10" dirty="0">
                <a:solidFill>
                  <a:srgbClr val="FFFFFF"/>
                </a:solidFill>
              </a:rPr>
              <a:t>INTRODUCTION	</a:t>
            </a:r>
            <a:r>
              <a:rPr spc="-50" dirty="0">
                <a:solidFill>
                  <a:srgbClr val="FFFFFF"/>
                </a:solidFill>
              </a:rPr>
              <a:t>TO	</a:t>
            </a:r>
            <a:r>
              <a:rPr spc="10" dirty="0">
                <a:solidFill>
                  <a:srgbClr val="FFFFFF"/>
                </a:solidFill>
              </a:rPr>
              <a:t>THE</a:t>
            </a:r>
            <a:r>
              <a:rPr spc="-85" dirty="0">
                <a:solidFill>
                  <a:srgbClr val="FFFFFF"/>
                </a:solidFill>
              </a:rPr>
              <a:t> </a:t>
            </a:r>
            <a:r>
              <a:rPr spc="-30" dirty="0">
                <a:solidFill>
                  <a:srgbClr val="FFFFFF"/>
                </a:solidFill>
              </a:rPr>
              <a:t>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7178" y="429844"/>
            <a:ext cx="4487545" cy="505267"/>
          </a:xfrm>
          <a:prstGeom prst="rect">
            <a:avLst/>
          </a:prstGeom>
        </p:spPr>
        <p:txBody>
          <a:bodyPr vert="horz" wrap="square" lIns="0" tIns="12700" rIns="0" bIns="0" rtlCol="0">
            <a:spAutoFit/>
          </a:bodyPr>
          <a:lstStyle/>
          <a:p>
            <a:pPr marL="12700" algn="ctr">
              <a:lnSpc>
                <a:spcPct val="100000"/>
              </a:lnSpc>
              <a:spcBef>
                <a:spcPts val="100"/>
              </a:spcBef>
            </a:pPr>
            <a:r>
              <a:rPr sz="3200" spc="-15" dirty="0"/>
              <a:t>INTRODUCTION</a:t>
            </a:r>
            <a:endParaRPr sz="3200" dirty="0"/>
          </a:p>
        </p:txBody>
      </p:sp>
      <p:sp>
        <p:nvSpPr>
          <p:cNvPr id="3" name="object 3"/>
          <p:cNvSpPr txBox="1"/>
          <p:nvPr/>
        </p:nvSpPr>
        <p:spPr>
          <a:xfrm>
            <a:off x="10814050" y="6310071"/>
            <a:ext cx="873125" cy="226985"/>
          </a:xfrm>
          <a:prstGeom prst="rect">
            <a:avLst/>
          </a:prstGeom>
        </p:spPr>
        <p:txBody>
          <a:bodyPr vert="horz" wrap="square" lIns="0" tIns="1143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4" name="object 4"/>
          <p:cNvSpPr txBox="1"/>
          <p:nvPr/>
        </p:nvSpPr>
        <p:spPr>
          <a:xfrm>
            <a:off x="1090066"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0"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5" name="object 5"/>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6" name="object 6"/>
          <p:cNvSpPr txBox="1"/>
          <p:nvPr/>
        </p:nvSpPr>
        <p:spPr>
          <a:xfrm>
            <a:off x="433831" y="6319520"/>
            <a:ext cx="129539"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Franklin Gothic Medium"/>
                <a:cs typeface="Franklin Gothic Medium"/>
              </a:rPr>
              <a:t>4</a:t>
            </a:r>
            <a:endParaRPr sz="1400">
              <a:latin typeface="Franklin Gothic Medium"/>
              <a:cs typeface="Franklin Gothic Medium"/>
            </a:endParaRPr>
          </a:p>
        </p:txBody>
      </p:sp>
      <p:sp>
        <p:nvSpPr>
          <p:cNvPr id="7" name="object 7"/>
          <p:cNvSpPr txBox="1"/>
          <p:nvPr/>
        </p:nvSpPr>
        <p:spPr>
          <a:xfrm>
            <a:off x="433831" y="1371600"/>
            <a:ext cx="11253344" cy="4626075"/>
          </a:xfrm>
          <a:prstGeom prst="rect">
            <a:avLst/>
          </a:prstGeom>
        </p:spPr>
        <p:txBody>
          <a:bodyPr vert="horz" wrap="square" lIns="0" tIns="13335" rIns="0" bIns="0" rtlCol="0">
            <a:spAutoFit/>
          </a:bodyPr>
          <a:lstStyle/>
          <a:p>
            <a:pPr marL="12700" lvl="1">
              <a:lnSpc>
                <a:spcPct val="150000"/>
              </a:lnSpc>
              <a:spcBef>
                <a:spcPts val="105"/>
              </a:spcBef>
              <a:buSzPct val="129411"/>
              <a:tabLst>
                <a:tab pos="256540" algn="l"/>
              </a:tabLst>
            </a:pPr>
            <a:r>
              <a:rPr lang="en-IN" sz="2000" b="1" spc="30" dirty="0">
                <a:latin typeface="Cambria" panose="02040503050406030204" pitchFamily="18" charset="0"/>
                <a:ea typeface="Cambria" panose="02040503050406030204" pitchFamily="18" charset="0"/>
                <a:cs typeface="Times New Roman"/>
              </a:rPr>
              <a:t>1. </a:t>
            </a:r>
            <a:r>
              <a:rPr sz="2000" b="1" spc="30" dirty="0">
                <a:latin typeface="Cambria" panose="02040503050406030204" pitchFamily="18" charset="0"/>
                <a:ea typeface="Cambria" panose="02040503050406030204" pitchFamily="18" charset="0"/>
                <a:cs typeface="Times New Roman"/>
              </a:rPr>
              <a:t>PROBLEM</a:t>
            </a:r>
            <a:r>
              <a:rPr sz="2000" b="1" spc="-35" dirty="0">
                <a:latin typeface="Cambria" panose="02040503050406030204" pitchFamily="18" charset="0"/>
                <a:ea typeface="Cambria" panose="02040503050406030204" pitchFamily="18" charset="0"/>
                <a:cs typeface="Times New Roman"/>
              </a:rPr>
              <a:t> </a:t>
            </a:r>
            <a:r>
              <a:rPr sz="2000" b="1" spc="10" dirty="0">
                <a:latin typeface="Cambria" panose="02040503050406030204" pitchFamily="18" charset="0"/>
                <a:ea typeface="Cambria" panose="02040503050406030204" pitchFamily="18" charset="0"/>
                <a:cs typeface="Times New Roman"/>
              </a:rPr>
              <a:t>DEFINITION:</a:t>
            </a:r>
            <a:endParaRPr lang="en-IN" sz="2000" b="1" spc="10" dirty="0">
              <a:latin typeface="Cambria" panose="02040503050406030204" pitchFamily="18" charset="0"/>
              <a:ea typeface="Cambria" panose="02040503050406030204" pitchFamily="18" charset="0"/>
              <a:cs typeface="Times New Roman"/>
            </a:endParaRPr>
          </a:p>
          <a:p>
            <a:pPr marL="256540" lvl="1" indent="-243840" algn="just">
              <a:lnSpc>
                <a:spcPct val="150000"/>
              </a:lnSpc>
              <a:spcBef>
                <a:spcPts val="105"/>
              </a:spcBef>
              <a:buClr>
                <a:schemeClr val="accent6">
                  <a:lumMod val="75000"/>
                </a:schemeClr>
              </a:buClr>
              <a:buSzPct val="130000"/>
              <a:buFont typeface="Arial" panose="020B0604020202020204" pitchFamily="34" charset="0"/>
              <a:buChar char="•"/>
              <a:tabLst>
                <a:tab pos="256540" algn="l"/>
              </a:tabLst>
            </a:pPr>
            <a:r>
              <a:rPr lang="en-US" sz="2000" dirty="0">
                <a:latin typeface="Times New Roman"/>
                <a:cs typeface="Times New Roman"/>
              </a:rPr>
              <a:t>In the rapidly evolving landscape of digital technology, there is a growing demand for intuitive and efficient human-computer interaction.</a:t>
            </a:r>
            <a:endParaRPr lang="en-IN" sz="2000" b="1" spc="10" dirty="0">
              <a:latin typeface="Times New Roman"/>
              <a:cs typeface="Times New Roman"/>
            </a:endParaRPr>
          </a:p>
          <a:p>
            <a:pPr marL="256540" lvl="1" indent="-243840" algn="just">
              <a:lnSpc>
                <a:spcPct val="150000"/>
              </a:lnSpc>
              <a:spcBef>
                <a:spcPts val="105"/>
              </a:spcBef>
              <a:buClr>
                <a:schemeClr val="accent6">
                  <a:lumMod val="75000"/>
                </a:schemeClr>
              </a:buClr>
              <a:buSzPct val="130000"/>
              <a:buFont typeface="Arial" panose="020B0604020202020204" pitchFamily="34" charset="0"/>
              <a:buChar char="•"/>
              <a:tabLst>
                <a:tab pos="256540" algn="l"/>
              </a:tabLst>
            </a:pPr>
            <a:r>
              <a:rPr lang="en-US" sz="2000" dirty="0">
                <a:latin typeface="Times New Roman"/>
                <a:cs typeface="Times New Roman"/>
              </a:rPr>
              <a:t>Users increasingly seek streamlined methods to navigate and execute tasks on their desktop operating systems. To address this need, the development of a sophisticated virtual assistant tailored for the operating system is proposed.</a:t>
            </a:r>
            <a:endParaRPr lang="en-IN" sz="2000" b="1" spc="10" dirty="0">
              <a:latin typeface="Times New Roman"/>
              <a:cs typeface="Times New Roman"/>
            </a:endParaRPr>
          </a:p>
          <a:p>
            <a:pPr marL="256540" lvl="1" indent="-243840" algn="just">
              <a:lnSpc>
                <a:spcPct val="150000"/>
              </a:lnSpc>
              <a:spcBef>
                <a:spcPts val="105"/>
              </a:spcBef>
              <a:buClr>
                <a:schemeClr val="accent6">
                  <a:lumMod val="75000"/>
                </a:schemeClr>
              </a:buClr>
              <a:buSzPct val="130000"/>
              <a:buFont typeface="Arial" panose="020B0604020202020204" pitchFamily="34" charset="0"/>
              <a:buChar char="•"/>
              <a:tabLst>
                <a:tab pos="256540" algn="l"/>
              </a:tabLst>
            </a:pPr>
            <a:r>
              <a:rPr lang="en-US" sz="2000" dirty="0">
                <a:latin typeface="Times New Roman"/>
                <a:cs typeface="Times New Roman"/>
              </a:rPr>
              <a:t>The challenge is to design and implement a virtual assistant that seamlessly integrates with the user's desktop operating system, enhancing productivity and user experience. </a:t>
            </a:r>
            <a:endParaRPr lang="en-IN" sz="2000" b="1" spc="10" dirty="0">
              <a:latin typeface="Times New Roman"/>
              <a:cs typeface="Times New Roman"/>
            </a:endParaRPr>
          </a:p>
          <a:p>
            <a:pPr marL="256540" lvl="1" indent="-243840" algn="just">
              <a:lnSpc>
                <a:spcPct val="150000"/>
              </a:lnSpc>
              <a:spcBef>
                <a:spcPts val="105"/>
              </a:spcBef>
              <a:buClr>
                <a:schemeClr val="accent6">
                  <a:lumMod val="75000"/>
                </a:schemeClr>
              </a:buClr>
              <a:buSzPct val="130000"/>
              <a:buFont typeface="Arial" panose="020B0604020202020204" pitchFamily="34" charset="0"/>
              <a:buChar char="•"/>
              <a:tabLst>
                <a:tab pos="256540" algn="l"/>
              </a:tabLst>
            </a:pPr>
            <a:r>
              <a:rPr lang="en-US" sz="2000" dirty="0">
                <a:latin typeface="Times New Roman"/>
                <a:cs typeface="Times New Roman"/>
              </a:rPr>
              <a:t> This virtual assistant should be capable of understanding natural language, executing commands, providing information, and assisting with a variety of tasks, thereby serving as an intelligent and proactive interface.</a:t>
            </a:r>
            <a:endParaRPr sz="20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7178" y="429844"/>
            <a:ext cx="4487545" cy="505267"/>
          </a:xfrm>
          <a:prstGeom prst="rect">
            <a:avLst/>
          </a:prstGeom>
        </p:spPr>
        <p:txBody>
          <a:bodyPr vert="horz" wrap="square" lIns="0" tIns="12700" rIns="0" bIns="0" rtlCol="0">
            <a:spAutoFit/>
          </a:bodyPr>
          <a:lstStyle/>
          <a:p>
            <a:pPr marL="12700" algn="ctr">
              <a:lnSpc>
                <a:spcPct val="100000"/>
              </a:lnSpc>
              <a:spcBef>
                <a:spcPts val="100"/>
              </a:spcBef>
            </a:pPr>
            <a:r>
              <a:rPr sz="3200" spc="-15" dirty="0"/>
              <a:t>INTRODUCTION</a:t>
            </a:r>
            <a:endParaRPr sz="3200" dirty="0"/>
          </a:p>
        </p:txBody>
      </p:sp>
      <p:sp>
        <p:nvSpPr>
          <p:cNvPr id="3" name="object 3"/>
          <p:cNvSpPr txBox="1"/>
          <p:nvPr/>
        </p:nvSpPr>
        <p:spPr>
          <a:xfrm>
            <a:off x="10814050" y="6310071"/>
            <a:ext cx="873125" cy="226985"/>
          </a:xfrm>
          <a:prstGeom prst="rect">
            <a:avLst/>
          </a:prstGeom>
        </p:spPr>
        <p:txBody>
          <a:bodyPr vert="horz" wrap="square" lIns="0" tIns="1143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4" name="object 4"/>
          <p:cNvSpPr txBox="1"/>
          <p:nvPr/>
        </p:nvSpPr>
        <p:spPr>
          <a:xfrm>
            <a:off x="1090066"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0"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5" name="object 5"/>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6" name="object 6"/>
          <p:cNvSpPr txBox="1"/>
          <p:nvPr/>
        </p:nvSpPr>
        <p:spPr>
          <a:xfrm>
            <a:off x="433831" y="6319520"/>
            <a:ext cx="129539" cy="226985"/>
          </a:xfrm>
          <a:prstGeom prst="rect">
            <a:avLst/>
          </a:prstGeom>
        </p:spPr>
        <p:txBody>
          <a:bodyPr vert="horz" wrap="square" lIns="0" tIns="11430" rIns="0" bIns="0" rtlCol="0">
            <a:spAutoFit/>
          </a:bodyPr>
          <a:lstStyle/>
          <a:p>
            <a:pPr marL="12700">
              <a:lnSpc>
                <a:spcPct val="100000"/>
              </a:lnSpc>
              <a:spcBef>
                <a:spcPts val="90"/>
              </a:spcBef>
            </a:pPr>
            <a:r>
              <a:rPr lang="en-IN" sz="1400" spc="-5" dirty="0">
                <a:solidFill>
                  <a:srgbClr val="FFFFFF"/>
                </a:solidFill>
                <a:latin typeface="Franklin Gothic Medium"/>
                <a:cs typeface="Franklin Gothic Medium"/>
              </a:rPr>
              <a:t>5</a:t>
            </a:r>
            <a:endParaRPr sz="1400" dirty="0">
              <a:latin typeface="Franklin Gothic Medium"/>
              <a:cs typeface="Franklin Gothic Medium"/>
            </a:endParaRPr>
          </a:p>
        </p:txBody>
      </p:sp>
      <p:sp>
        <p:nvSpPr>
          <p:cNvPr id="7" name="object 7"/>
          <p:cNvSpPr txBox="1"/>
          <p:nvPr/>
        </p:nvSpPr>
        <p:spPr>
          <a:xfrm>
            <a:off x="454278" y="1374591"/>
            <a:ext cx="11253344" cy="4108817"/>
          </a:xfrm>
          <a:prstGeom prst="rect">
            <a:avLst/>
          </a:prstGeom>
        </p:spPr>
        <p:txBody>
          <a:bodyPr vert="horz" wrap="square" lIns="0" tIns="13335" rIns="0" bIns="0" rtlCol="0">
            <a:spAutoFit/>
          </a:bodyPr>
          <a:lstStyle/>
          <a:p>
            <a:pPr marL="12700" lvl="1">
              <a:lnSpc>
                <a:spcPct val="150000"/>
              </a:lnSpc>
              <a:spcBef>
                <a:spcPts val="105"/>
              </a:spcBef>
              <a:buSzPct val="129411"/>
              <a:tabLst>
                <a:tab pos="256540" algn="l"/>
              </a:tabLst>
            </a:pPr>
            <a:r>
              <a:rPr lang="en-IN" sz="1600" b="1" spc="10" dirty="0">
                <a:latin typeface="Cambria" panose="02040503050406030204" pitchFamily="18" charset="0"/>
                <a:ea typeface="Cambria" panose="02040503050406030204" pitchFamily="18" charset="0"/>
                <a:cs typeface="Times New Roman"/>
              </a:rPr>
              <a:t>2. OVERVIEW OF THE TECHNICAL AREA</a:t>
            </a:r>
            <a:r>
              <a:rPr sz="1600" b="1" spc="10" dirty="0">
                <a:latin typeface="Cambria" panose="02040503050406030204" pitchFamily="18" charset="0"/>
                <a:ea typeface="Cambria" panose="02040503050406030204" pitchFamily="18" charset="0"/>
                <a:cs typeface="Times New Roman"/>
              </a:rPr>
              <a:t>:</a:t>
            </a:r>
            <a:endParaRPr lang="en-IN" sz="1600" b="1" spc="10" dirty="0">
              <a:latin typeface="Cambria" panose="02040503050406030204" pitchFamily="18" charset="0"/>
              <a:ea typeface="Cambria" panose="02040503050406030204" pitchFamily="18" charset="0"/>
              <a:cs typeface="Times New Roman"/>
            </a:endParaRPr>
          </a:p>
          <a:p>
            <a:pPr marL="12700" lvl="1" algn="just">
              <a:lnSpc>
                <a:spcPct val="150000"/>
              </a:lnSpc>
              <a:spcBef>
                <a:spcPts val="105"/>
              </a:spcBef>
              <a:buClr>
                <a:schemeClr val="accent6">
                  <a:lumMod val="75000"/>
                </a:schemeClr>
              </a:buClr>
              <a:buSzPct val="130000"/>
              <a:tabLst>
                <a:tab pos="256540" algn="l"/>
              </a:tabLst>
            </a:pPr>
            <a:r>
              <a:rPr lang="en-US" sz="1600" spc="10" dirty="0">
                <a:latin typeface="Times New Roman"/>
                <a:cs typeface="Times New Roman"/>
              </a:rPr>
              <a:t>The virtual assistant will follow a modular architecture consisting of the following components:</a:t>
            </a:r>
          </a:p>
          <a:p>
            <a:pPr marL="256540" lvl="1" indent="-243840" algn="just">
              <a:lnSpc>
                <a:spcPct val="150000"/>
              </a:lnSpc>
              <a:spcBef>
                <a:spcPts val="105"/>
              </a:spcBef>
              <a:buClr>
                <a:schemeClr val="accent6">
                  <a:lumMod val="75000"/>
                </a:schemeClr>
              </a:buClr>
              <a:buSzPct val="130000"/>
              <a:buFont typeface="Arial" panose="020B0604020202020204" pitchFamily="34" charset="0"/>
              <a:buChar char="•"/>
              <a:tabLst>
                <a:tab pos="256540" algn="l"/>
              </a:tabLst>
            </a:pPr>
            <a:r>
              <a:rPr lang="en-US" sz="1600" spc="10" dirty="0">
                <a:latin typeface="Times New Roman"/>
                <a:cs typeface="Times New Roman"/>
              </a:rPr>
              <a:t>Speech Recognition Module: This module captures and converts spoken audio into text using libraries like SpeechRecognition, Vosk, or DeepSpeech.</a:t>
            </a:r>
          </a:p>
          <a:p>
            <a:pPr marL="256540" lvl="1" indent="-243840" algn="just">
              <a:lnSpc>
                <a:spcPct val="150000"/>
              </a:lnSpc>
              <a:spcBef>
                <a:spcPts val="105"/>
              </a:spcBef>
              <a:buClr>
                <a:schemeClr val="accent6">
                  <a:lumMod val="75000"/>
                </a:schemeClr>
              </a:buClr>
              <a:buSzPct val="130000"/>
              <a:buFont typeface="Arial" panose="020B0604020202020204" pitchFamily="34" charset="0"/>
              <a:buChar char="•"/>
              <a:tabLst>
                <a:tab pos="256540" algn="l"/>
              </a:tabLst>
            </a:pPr>
            <a:r>
              <a:rPr lang="en-US" sz="1600" spc="10" dirty="0">
                <a:latin typeface="Times New Roman"/>
                <a:cs typeface="Times New Roman"/>
              </a:rPr>
              <a:t>Natural Language Processing (NLP) Module: This module analyzes and understands the user's intent and entities using NLP libraries like NLTK, spaCy, or TextBlob.</a:t>
            </a:r>
          </a:p>
          <a:p>
            <a:pPr marL="256540" lvl="1" indent="-243840" algn="just">
              <a:lnSpc>
                <a:spcPct val="150000"/>
              </a:lnSpc>
              <a:spcBef>
                <a:spcPts val="105"/>
              </a:spcBef>
              <a:buClr>
                <a:schemeClr val="accent6">
                  <a:lumMod val="75000"/>
                </a:schemeClr>
              </a:buClr>
              <a:buSzPct val="130000"/>
              <a:buFont typeface="Arial" panose="020B0604020202020204" pitchFamily="34" charset="0"/>
              <a:buChar char="•"/>
              <a:tabLst>
                <a:tab pos="256540" algn="l"/>
              </a:tabLst>
            </a:pPr>
            <a:r>
              <a:rPr lang="en-US" sz="1600" spc="10" dirty="0">
                <a:latin typeface="Times New Roman"/>
                <a:cs typeface="Times New Roman"/>
              </a:rPr>
              <a:t>Task Execution Engine: This module translates the user's intent into actionable steps and executes them using operating system APIs or by interacting with applications. It might leverage libraries like pyautogui, pywinauto, osxautogui, or </a:t>
            </a:r>
            <a:r>
              <a:rPr lang="en-US" sz="1600" spc="10" dirty="0" err="1">
                <a:latin typeface="Times New Roman"/>
                <a:cs typeface="Times New Roman"/>
              </a:rPr>
              <a:t>pyauto</a:t>
            </a:r>
            <a:r>
              <a:rPr lang="en-US" sz="1600" spc="10" dirty="0">
                <a:latin typeface="Times New Roman"/>
                <a:cs typeface="Times New Roman"/>
              </a:rPr>
              <a:t> depending on the target operating system.</a:t>
            </a:r>
          </a:p>
          <a:p>
            <a:pPr marL="256540" lvl="1" indent="-243840" algn="just">
              <a:lnSpc>
                <a:spcPct val="150000"/>
              </a:lnSpc>
              <a:spcBef>
                <a:spcPts val="105"/>
              </a:spcBef>
              <a:buClr>
                <a:schemeClr val="accent6">
                  <a:lumMod val="75000"/>
                </a:schemeClr>
              </a:buClr>
              <a:buSzPct val="130000"/>
              <a:buFont typeface="Arial" panose="020B0604020202020204" pitchFamily="34" charset="0"/>
              <a:buChar char="•"/>
              <a:tabLst>
                <a:tab pos="256540" algn="l"/>
              </a:tabLst>
            </a:pPr>
            <a:r>
              <a:rPr lang="en-US" sz="1600" spc="10" dirty="0">
                <a:latin typeface="Times New Roman"/>
                <a:cs typeface="Times New Roman"/>
              </a:rPr>
              <a:t>Text-to-Speech Module: This module converts the response text into spoken audio using libraries like pyttsx3, gTTS, or Festival.</a:t>
            </a:r>
          </a:p>
          <a:p>
            <a:pPr marL="256540" lvl="1" indent="-243840" algn="just">
              <a:lnSpc>
                <a:spcPct val="150000"/>
              </a:lnSpc>
              <a:spcBef>
                <a:spcPts val="105"/>
              </a:spcBef>
              <a:buClr>
                <a:schemeClr val="accent6">
                  <a:lumMod val="75000"/>
                </a:schemeClr>
              </a:buClr>
              <a:buSzPct val="130000"/>
              <a:buFont typeface="Arial" panose="020B0604020202020204" pitchFamily="34" charset="0"/>
              <a:buChar char="•"/>
              <a:tabLst>
                <a:tab pos="256540" algn="l"/>
              </a:tabLst>
            </a:pPr>
            <a:r>
              <a:rPr lang="en-US" sz="1600" spc="10" dirty="0">
                <a:latin typeface="Times New Roman"/>
                <a:cs typeface="Times New Roman"/>
              </a:rPr>
              <a:t>User Interface (Optional): This module provides a visual representation of the virtual assistant and allows for text-based interaction.</a:t>
            </a:r>
            <a:endParaRPr lang="en-IN" sz="1600" spc="10" dirty="0">
              <a:latin typeface="Times New Roman"/>
              <a:cs typeface="Times New Roman"/>
            </a:endParaRPr>
          </a:p>
        </p:txBody>
      </p:sp>
    </p:spTree>
    <p:extLst>
      <p:ext uri="{BB962C8B-B14F-4D97-AF65-F5344CB8AC3E}">
        <p14:creationId xmlns:p14="http://schemas.microsoft.com/office/powerpoint/2010/main" val="377399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7178" y="429844"/>
            <a:ext cx="4487545" cy="505267"/>
          </a:xfrm>
          <a:prstGeom prst="rect">
            <a:avLst/>
          </a:prstGeom>
        </p:spPr>
        <p:txBody>
          <a:bodyPr vert="horz" wrap="square" lIns="0" tIns="12700" rIns="0" bIns="0" rtlCol="0">
            <a:spAutoFit/>
          </a:bodyPr>
          <a:lstStyle/>
          <a:p>
            <a:pPr marL="12700" algn="ctr">
              <a:lnSpc>
                <a:spcPct val="100000"/>
              </a:lnSpc>
              <a:spcBef>
                <a:spcPts val="100"/>
              </a:spcBef>
            </a:pPr>
            <a:r>
              <a:rPr sz="3200" spc="-15" dirty="0"/>
              <a:t>INTRODUCTION</a:t>
            </a:r>
            <a:endParaRPr sz="3200" dirty="0"/>
          </a:p>
        </p:txBody>
      </p:sp>
      <p:sp>
        <p:nvSpPr>
          <p:cNvPr id="3" name="object 3"/>
          <p:cNvSpPr txBox="1"/>
          <p:nvPr/>
        </p:nvSpPr>
        <p:spPr>
          <a:xfrm>
            <a:off x="10814050" y="6310071"/>
            <a:ext cx="873125" cy="226985"/>
          </a:xfrm>
          <a:prstGeom prst="rect">
            <a:avLst/>
          </a:prstGeom>
        </p:spPr>
        <p:txBody>
          <a:bodyPr vert="horz" wrap="square" lIns="0" tIns="1143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4" name="object 4"/>
          <p:cNvSpPr txBox="1"/>
          <p:nvPr/>
        </p:nvSpPr>
        <p:spPr>
          <a:xfrm>
            <a:off x="1090066"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0"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5" name="object 5"/>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6" name="object 6"/>
          <p:cNvSpPr txBox="1"/>
          <p:nvPr/>
        </p:nvSpPr>
        <p:spPr>
          <a:xfrm>
            <a:off x="433831" y="6319520"/>
            <a:ext cx="129539" cy="226985"/>
          </a:xfrm>
          <a:prstGeom prst="rect">
            <a:avLst/>
          </a:prstGeom>
        </p:spPr>
        <p:txBody>
          <a:bodyPr vert="horz" wrap="square" lIns="0" tIns="11430" rIns="0" bIns="0" rtlCol="0">
            <a:spAutoFit/>
          </a:bodyPr>
          <a:lstStyle/>
          <a:p>
            <a:pPr marL="12700">
              <a:lnSpc>
                <a:spcPct val="100000"/>
              </a:lnSpc>
              <a:spcBef>
                <a:spcPts val="90"/>
              </a:spcBef>
            </a:pPr>
            <a:r>
              <a:rPr lang="en-IN" sz="1400" spc="-5" dirty="0">
                <a:solidFill>
                  <a:srgbClr val="FFFFFF"/>
                </a:solidFill>
                <a:latin typeface="Franklin Gothic Medium"/>
                <a:cs typeface="Franklin Gothic Medium"/>
              </a:rPr>
              <a:t>6</a:t>
            </a:r>
            <a:endParaRPr sz="1400" dirty="0">
              <a:latin typeface="Franklin Gothic Medium"/>
              <a:cs typeface="Franklin Gothic Medium"/>
            </a:endParaRPr>
          </a:p>
        </p:txBody>
      </p:sp>
      <p:sp>
        <p:nvSpPr>
          <p:cNvPr id="7" name="object 7"/>
          <p:cNvSpPr txBox="1"/>
          <p:nvPr/>
        </p:nvSpPr>
        <p:spPr>
          <a:xfrm>
            <a:off x="441782" y="1190973"/>
            <a:ext cx="11253344" cy="4206857"/>
          </a:xfrm>
          <a:prstGeom prst="rect">
            <a:avLst/>
          </a:prstGeom>
        </p:spPr>
        <p:txBody>
          <a:bodyPr vert="horz" wrap="square" lIns="0" tIns="13335" rIns="0" bIns="0" rtlCol="0">
            <a:spAutoFit/>
          </a:bodyPr>
          <a:lstStyle/>
          <a:p>
            <a:pPr marL="12700" lvl="1" algn="just">
              <a:lnSpc>
                <a:spcPct val="150000"/>
              </a:lnSpc>
              <a:spcBef>
                <a:spcPts val="105"/>
              </a:spcBef>
              <a:buSzPct val="129411"/>
              <a:tabLst>
                <a:tab pos="256540" algn="l"/>
              </a:tabLst>
            </a:pPr>
            <a:r>
              <a:rPr lang="en-IN" sz="1600" b="1" spc="10" dirty="0">
                <a:latin typeface="Cambria" panose="02040503050406030204" pitchFamily="18" charset="0"/>
                <a:ea typeface="Cambria" panose="02040503050406030204" pitchFamily="18" charset="0"/>
                <a:cs typeface="Times New Roman"/>
              </a:rPr>
              <a:t>3</a:t>
            </a:r>
            <a:r>
              <a:rPr lang="en-IN" b="1" spc="10" dirty="0">
                <a:latin typeface="Cambria" panose="02040503050406030204" pitchFamily="18" charset="0"/>
                <a:ea typeface="Cambria" panose="02040503050406030204" pitchFamily="18" charset="0"/>
                <a:cs typeface="Times New Roman"/>
              </a:rPr>
              <a:t>. OVERVIEW OF THE PROPOSED SYSTEM</a:t>
            </a:r>
            <a:r>
              <a:rPr b="1" spc="10" dirty="0">
                <a:latin typeface="Cambria" panose="02040503050406030204" pitchFamily="18" charset="0"/>
                <a:ea typeface="Cambria" panose="02040503050406030204" pitchFamily="18" charset="0"/>
                <a:cs typeface="Times New Roman"/>
              </a:rPr>
              <a:t>:</a:t>
            </a:r>
            <a:endParaRPr lang="en-IN" b="1" spc="10" dirty="0">
              <a:latin typeface="Cambria" panose="02040503050406030204" pitchFamily="18" charset="0"/>
              <a:ea typeface="Cambria" panose="02040503050406030204" pitchFamily="18" charset="0"/>
              <a:cs typeface="Times New Roman"/>
            </a:endParaRPr>
          </a:p>
          <a:p>
            <a:pPr marL="298450" lvl="1" indent="-285750" algn="just">
              <a:lnSpc>
                <a:spcPct val="150000"/>
              </a:lnSpc>
              <a:spcBef>
                <a:spcPts val="105"/>
              </a:spcBef>
              <a:buClr>
                <a:schemeClr val="accent6">
                  <a:lumMod val="75000"/>
                </a:schemeClr>
              </a:buClr>
              <a:buSzPct val="130000"/>
              <a:buFont typeface="Arial" panose="020B0604020202020204" pitchFamily="34" charset="0"/>
              <a:buChar char="•"/>
              <a:tabLst>
                <a:tab pos="256540" algn="l"/>
              </a:tabLst>
            </a:pPr>
            <a:r>
              <a:rPr lang="en-US" spc="10" dirty="0">
                <a:latin typeface="Cambria" panose="02040503050406030204" pitchFamily="18" charset="0"/>
                <a:ea typeface="Cambria" panose="02040503050406030204" pitchFamily="18" charset="0"/>
                <a:cs typeface="Times New Roman"/>
              </a:rPr>
              <a:t>In today's digital age, efficiency and convenience are paramount. A virtual assistant for operating systems can be a powerful tool that streamlines workflows, enhances accessibility, and personalizes user experiences.</a:t>
            </a:r>
          </a:p>
          <a:p>
            <a:pPr marL="298450" lvl="1" indent="-285750" algn="just">
              <a:lnSpc>
                <a:spcPct val="150000"/>
              </a:lnSpc>
              <a:spcBef>
                <a:spcPts val="105"/>
              </a:spcBef>
              <a:buClr>
                <a:schemeClr val="accent6">
                  <a:lumMod val="75000"/>
                </a:schemeClr>
              </a:buClr>
              <a:buSzPct val="110000"/>
              <a:buFont typeface="Wingdings" panose="05000000000000000000" pitchFamily="2" charset="2"/>
              <a:buChar char="Ø"/>
              <a:tabLst>
                <a:tab pos="256540" algn="l"/>
              </a:tabLst>
            </a:pPr>
            <a:r>
              <a:rPr lang="en-US" spc="10" dirty="0">
                <a:latin typeface="Cambria" panose="02040503050406030204" pitchFamily="18" charset="0"/>
                <a:ea typeface="Cambria" panose="02040503050406030204" pitchFamily="18" charset="0"/>
                <a:cs typeface="Times New Roman"/>
              </a:rPr>
              <a:t>Objectives for developing a virtual assistant for operating systems aims to achieve several key objectives:</a:t>
            </a:r>
          </a:p>
          <a:p>
            <a:pPr marL="298450" lvl="1" indent="-285750" algn="just">
              <a:lnSpc>
                <a:spcPct val="150000"/>
              </a:lnSpc>
              <a:spcBef>
                <a:spcPts val="105"/>
              </a:spcBef>
              <a:buClr>
                <a:schemeClr val="accent6">
                  <a:lumMod val="75000"/>
                </a:schemeClr>
              </a:buClr>
              <a:buSzPct val="130000"/>
              <a:buFont typeface="Arial" panose="020B0604020202020204" pitchFamily="34" charset="0"/>
              <a:buChar char="•"/>
              <a:tabLst>
                <a:tab pos="256540" algn="l"/>
              </a:tabLst>
            </a:pPr>
            <a:r>
              <a:rPr lang="en-US" spc="10" dirty="0">
                <a:latin typeface="Cambria" panose="02040503050406030204" pitchFamily="18" charset="0"/>
                <a:ea typeface="Cambria" panose="02040503050406030204" pitchFamily="18" charset="0"/>
                <a:cs typeface="Times New Roman"/>
              </a:rPr>
              <a:t>Increased Productivity: Automate routine tasks, allowing users to focus on more critical work.</a:t>
            </a:r>
          </a:p>
          <a:p>
            <a:pPr marL="298450" lvl="1" indent="-285750" algn="just">
              <a:lnSpc>
                <a:spcPct val="150000"/>
              </a:lnSpc>
              <a:spcBef>
                <a:spcPts val="105"/>
              </a:spcBef>
              <a:buClr>
                <a:schemeClr val="accent6">
                  <a:lumMod val="75000"/>
                </a:schemeClr>
              </a:buClr>
              <a:buSzPct val="130000"/>
              <a:buFont typeface="Arial" panose="020B0604020202020204" pitchFamily="34" charset="0"/>
              <a:buChar char="•"/>
              <a:tabLst>
                <a:tab pos="256540" algn="l"/>
              </a:tabLst>
            </a:pPr>
            <a:r>
              <a:rPr lang="en-US" spc="10" dirty="0">
                <a:latin typeface="Cambria" panose="02040503050406030204" pitchFamily="18" charset="0"/>
                <a:ea typeface="Cambria" panose="02040503050406030204" pitchFamily="18" charset="0"/>
                <a:cs typeface="Times New Roman"/>
              </a:rPr>
              <a:t>Improved Accessibility: Provide hands-free control and information access for users with disabilities.</a:t>
            </a:r>
          </a:p>
          <a:p>
            <a:pPr marL="298450" lvl="1" indent="-285750" algn="just">
              <a:lnSpc>
                <a:spcPct val="150000"/>
              </a:lnSpc>
              <a:spcBef>
                <a:spcPts val="105"/>
              </a:spcBef>
              <a:buClr>
                <a:schemeClr val="accent6">
                  <a:lumMod val="75000"/>
                </a:schemeClr>
              </a:buClr>
              <a:buSzPct val="130000"/>
              <a:buFont typeface="Arial" panose="020B0604020202020204" pitchFamily="34" charset="0"/>
              <a:buChar char="•"/>
              <a:tabLst>
                <a:tab pos="256540" algn="l"/>
              </a:tabLst>
            </a:pPr>
            <a:r>
              <a:rPr lang="en-US" spc="10" dirty="0">
                <a:latin typeface="Cambria" panose="02040503050406030204" pitchFamily="18" charset="0"/>
                <a:ea typeface="Cambria" panose="02040503050406030204" pitchFamily="18" charset="0"/>
                <a:cs typeface="Times New Roman"/>
              </a:rPr>
              <a:t>Enhanced User Experience: Offer a natural and intuitive way to interact with the operating system.</a:t>
            </a:r>
          </a:p>
          <a:p>
            <a:pPr marL="298450" lvl="1" indent="-285750" algn="just">
              <a:lnSpc>
                <a:spcPct val="150000"/>
              </a:lnSpc>
              <a:spcBef>
                <a:spcPts val="105"/>
              </a:spcBef>
              <a:buClr>
                <a:schemeClr val="accent6">
                  <a:lumMod val="75000"/>
                </a:schemeClr>
              </a:buClr>
              <a:buSzPct val="130000"/>
              <a:buFont typeface="Arial" panose="020B0604020202020204" pitchFamily="34" charset="0"/>
              <a:buChar char="•"/>
              <a:tabLst>
                <a:tab pos="256540" algn="l"/>
              </a:tabLst>
            </a:pPr>
            <a:r>
              <a:rPr lang="en-US" spc="10" dirty="0">
                <a:latin typeface="Cambria" panose="02040503050406030204" pitchFamily="18" charset="0"/>
                <a:ea typeface="Cambria" panose="02040503050406030204" pitchFamily="18" charset="0"/>
                <a:cs typeface="Times New Roman"/>
              </a:rPr>
              <a:t>Personalized Interaction: Adapt responses and functionalities based on individual preferences and usage patterns.</a:t>
            </a:r>
          </a:p>
          <a:p>
            <a:pPr marL="298450" lvl="1" indent="-285750" algn="just">
              <a:lnSpc>
                <a:spcPct val="150000"/>
              </a:lnSpc>
              <a:spcBef>
                <a:spcPts val="105"/>
              </a:spcBef>
              <a:buClr>
                <a:schemeClr val="accent6">
                  <a:lumMod val="75000"/>
                </a:schemeClr>
              </a:buClr>
              <a:buSzPct val="130000"/>
              <a:buFont typeface="Arial" panose="020B0604020202020204" pitchFamily="34" charset="0"/>
              <a:buChar char="•"/>
              <a:tabLst>
                <a:tab pos="256540" algn="l"/>
              </a:tabLst>
            </a:pPr>
            <a:r>
              <a:rPr lang="en-US" spc="10" dirty="0">
                <a:latin typeface="Cambria" panose="02040503050406030204" pitchFamily="18" charset="0"/>
                <a:ea typeface="Cambria" panose="02040503050406030204" pitchFamily="18" charset="0"/>
                <a:cs typeface="Times New Roman"/>
              </a:rPr>
              <a:t>Seamless Integration: Interact smoothly with various applications and operating system functionalities</a:t>
            </a:r>
            <a:r>
              <a:rPr lang="en-US" b="1" spc="10" dirty="0">
                <a:latin typeface="Cambria" panose="02040503050406030204" pitchFamily="18" charset="0"/>
                <a:ea typeface="Cambria" panose="02040503050406030204" pitchFamily="18" charset="0"/>
                <a:cs typeface="Times New Roman"/>
              </a:rPr>
              <a:t>.</a:t>
            </a:r>
            <a:endParaRPr lang="en-IN" b="1" spc="10" dirty="0">
              <a:latin typeface="Cambria" panose="02040503050406030204" pitchFamily="18" charset="0"/>
              <a:ea typeface="Cambria" panose="02040503050406030204" pitchFamily="18" charset="0"/>
              <a:cs typeface="Times New Roman"/>
            </a:endParaRPr>
          </a:p>
        </p:txBody>
      </p:sp>
    </p:spTree>
    <p:extLst>
      <p:ext uri="{BB962C8B-B14F-4D97-AF65-F5344CB8AC3E}">
        <p14:creationId xmlns:p14="http://schemas.microsoft.com/office/powerpoint/2010/main" val="29763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343" y="1517903"/>
            <a:ext cx="12027535" cy="1460500"/>
          </a:xfrm>
          <a:prstGeom prst="rect">
            <a:avLst/>
          </a:prstGeom>
          <a:solidFill>
            <a:srgbClr val="D24717"/>
          </a:solidFill>
        </p:spPr>
        <p:txBody>
          <a:bodyPr vert="horz" wrap="square" lIns="0" tIns="382270" rIns="0" bIns="0" rtlCol="0">
            <a:spAutoFit/>
          </a:bodyPr>
          <a:lstStyle/>
          <a:p>
            <a:pPr algn="ctr">
              <a:lnSpc>
                <a:spcPct val="100000"/>
              </a:lnSpc>
              <a:spcBef>
                <a:spcPts val="3010"/>
              </a:spcBef>
            </a:pPr>
            <a:r>
              <a:rPr spc="-35" dirty="0">
                <a:solidFill>
                  <a:srgbClr val="FFFFFF"/>
                </a:solidFill>
              </a:rPr>
              <a:t>LITERATURE</a:t>
            </a:r>
            <a:r>
              <a:rPr spc="-65" dirty="0">
                <a:solidFill>
                  <a:srgbClr val="FFFFFF"/>
                </a:solidFill>
              </a:rPr>
              <a:t> </a:t>
            </a:r>
            <a:r>
              <a:rPr spc="-35" dirty="0">
                <a:solidFill>
                  <a:srgbClr val="FFFFFF"/>
                </a:solidFill>
              </a:rPr>
              <a:t>SURVEY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5403" y="85821"/>
            <a:ext cx="5965825" cy="505267"/>
          </a:xfrm>
          <a:prstGeom prst="rect">
            <a:avLst/>
          </a:prstGeom>
        </p:spPr>
        <p:txBody>
          <a:bodyPr vert="horz" wrap="square" lIns="0" tIns="12700" rIns="0" bIns="0" rtlCol="0">
            <a:spAutoFit/>
          </a:bodyPr>
          <a:lstStyle/>
          <a:p>
            <a:pPr marL="12700" algn="ctr">
              <a:lnSpc>
                <a:spcPct val="100000"/>
              </a:lnSpc>
              <a:spcBef>
                <a:spcPts val="100"/>
              </a:spcBef>
            </a:pPr>
            <a:r>
              <a:rPr sz="3200" spc="-45" dirty="0"/>
              <a:t>LITERATURE</a:t>
            </a:r>
            <a:r>
              <a:rPr sz="3200" spc="-40" dirty="0"/>
              <a:t> </a:t>
            </a:r>
            <a:r>
              <a:rPr sz="3200" spc="-45" dirty="0"/>
              <a:t>SURVEY</a:t>
            </a:r>
            <a:endParaRPr sz="3200" dirty="0"/>
          </a:p>
        </p:txBody>
      </p:sp>
      <p:sp>
        <p:nvSpPr>
          <p:cNvPr id="3" name="object 3"/>
          <p:cNvSpPr txBox="1"/>
          <p:nvPr/>
        </p:nvSpPr>
        <p:spPr>
          <a:xfrm>
            <a:off x="10752581" y="6310071"/>
            <a:ext cx="873125" cy="226985"/>
          </a:xfrm>
          <a:prstGeom prst="rect">
            <a:avLst/>
          </a:prstGeom>
        </p:spPr>
        <p:txBody>
          <a:bodyPr vert="horz" wrap="square" lIns="0" tIns="1143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4" name="object 4"/>
          <p:cNvSpPr txBox="1"/>
          <p:nvPr/>
        </p:nvSpPr>
        <p:spPr>
          <a:xfrm>
            <a:off x="1097686"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5" name="object 5"/>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6" name="object 6"/>
          <p:cNvSpPr txBox="1"/>
          <p:nvPr/>
        </p:nvSpPr>
        <p:spPr>
          <a:xfrm>
            <a:off x="433831" y="6319520"/>
            <a:ext cx="129539" cy="226985"/>
          </a:xfrm>
          <a:prstGeom prst="rect">
            <a:avLst/>
          </a:prstGeom>
        </p:spPr>
        <p:txBody>
          <a:bodyPr vert="horz" wrap="square" lIns="0" tIns="11430" rIns="0" bIns="0" rtlCol="0">
            <a:spAutoFit/>
          </a:bodyPr>
          <a:lstStyle/>
          <a:p>
            <a:pPr marL="12700">
              <a:lnSpc>
                <a:spcPct val="100000"/>
              </a:lnSpc>
              <a:spcBef>
                <a:spcPts val="90"/>
              </a:spcBef>
            </a:pPr>
            <a:r>
              <a:rPr lang="en-IN" sz="1400" spc="-5" dirty="0">
                <a:solidFill>
                  <a:srgbClr val="FFFFFF"/>
                </a:solidFill>
                <a:latin typeface="Franklin Gothic Medium"/>
                <a:cs typeface="Franklin Gothic Medium"/>
              </a:rPr>
              <a:t>8</a:t>
            </a:r>
            <a:endParaRPr sz="1400" dirty="0">
              <a:latin typeface="Franklin Gothic Medium"/>
              <a:cs typeface="Franklin Gothic Medium"/>
            </a:endParaRPr>
          </a:p>
        </p:txBody>
      </p:sp>
      <p:graphicFrame>
        <p:nvGraphicFramePr>
          <p:cNvPr id="7" name="object 7"/>
          <p:cNvGraphicFramePr>
            <a:graphicFrameLocks noGrp="1"/>
          </p:cNvGraphicFramePr>
          <p:nvPr>
            <p:extLst>
              <p:ext uri="{D42A27DB-BD31-4B8C-83A1-F6EECF244321}">
                <p14:modId xmlns:p14="http://schemas.microsoft.com/office/powerpoint/2010/main" val="3754503682"/>
              </p:ext>
            </p:extLst>
          </p:nvPr>
        </p:nvGraphicFramePr>
        <p:xfrm>
          <a:off x="195071" y="547258"/>
          <a:ext cx="11677648" cy="5638799"/>
        </p:xfrm>
        <a:graphic>
          <a:graphicData uri="http://schemas.openxmlformats.org/drawingml/2006/table">
            <a:tbl>
              <a:tblPr firstRow="1" bandRow="1">
                <a:tableStyleId>{2D5ABB26-0587-4C30-8999-92F81FD0307C}</a:tableStyleId>
              </a:tblPr>
              <a:tblGrid>
                <a:gridCol w="2335530">
                  <a:extLst>
                    <a:ext uri="{9D8B030D-6E8A-4147-A177-3AD203B41FA5}">
                      <a16:colId xmlns:a16="http://schemas.microsoft.com/office/drawing/2014/main" val="20000"/>
                    </a:ext>
                  </a:extLst>
                </a:gridCol>
                <a:gridCol w="2335530">
                  <a:extLst>
                    <a:ext uri="{9D8B030D-6E8A-4147-A177-3AD203B41FA5}">
                      <a16:colId xmlns:a16="http://schemas.microsoft.com/office/drawing/2014/main" val="20001"/>
                    </a:ext>
                  </a:extLst>
                </a:gridCol>
                <a:gridCol w="2335530">
                  <a:extLst>
                    <a:ext uri="{9D8B030D-6E8A-4147-A177-3AD203B41FA5}">
                      <a16:colId xmlns:a16="http://schemas.microsoft.com/office/drawing/2014/main" val="20002"/>
                    </a:ext>
                  </a:extLst>
                </a:gridCol>
                <a:gridCol w="2335529">
                  <a:extLst>
                    <a:ext uri="{9D8B030D-6E8A-4147-A177-3AD203B41FA5}">
                      <a16:colId xmlns:a16="http://schemas.microsoft.com/office/drawing/2014/main" val="20003"/>
                    </a:ext>
                  </a:extLst>
                </a:gridCol>
                <a:gridCol w="2335529">
                  <a:extLst>
                    <a:ext uri="{9D8B030D-6E8A-4147-A177-3AD203B41FA5}">
                      <a16:colId xmlns:a16="http://schemas.microsoft.com/office/drawing/2014/main" val="20004"/>
                    </a:ext>
                  </a:extLst>
                </a:gridCol>
              </a:tblGrid>
              <a:tr h="2011679">
                <a:tc>
                  <a:txBody>
                    <a:bodyPr/>
                    <a:lstStyle/>
                    <a:p>
                      <a:pPr>
                        <a:lnSpc>
                          <a:spcPct val="100000"/>
                        </a:lnSpc>
                      </a:pPr>
                      <a:endParaRPr sz="1600" dirty="0">
                        <a:latin typeface="Times New Roman"/>
                        <a:cs typeface="Times New Roman"/>
                      </a:endParaRPr>
                    </a:p>
                    <a:p>
                      <a:pPr>
                        <a:lnSpc>
                          <a:spcPct val="100000"/>
                        </a:lnSpc>
                      </a:pPr>
                      <a:endParaRPr sz="1600" dirty="0">
                        <a:latin typeface="Times New Roman"/>
                        <a:cs typeface="Times New Roman"/>
                      </a:endParaRPr>
                    </a:p>
                    <a:p>
                      <a:pPr>
                        <a:lnSpc>
                          <a:spcPct val="100000"/>
                        </a:lnSpc>
                        <a:spcBef>
                          <a:spcPts val="30"/>
                        </a:spcBef>
                      </a:pPr>
                      <a:endParaRPr sz="1600" dirty="0">
                        <a:latin typeface="Times New Roman"/>
                        <a:cs typeface="Times New Roman"/>
                      </a:endParaRPr>
                    </a:p>
                    <a:p>
                      <a:pPr algn="ctr">
                        <a:lnSpc>
                          <a:spcPct val="100000"/>
                        </a:lnSpc>
                      </a:pPr>
                      <a:r>
                        <a:rPr sz="1600" b="1" spc="-35" dirty="0">
                          <a:solidFill>
                            <a:srgbClr val="FFFFFF"/>
                          </a:solidFill>
                          <a:latin typeface="Cambria"/>
                          <a:cs typeface="Cambria"/>
                        </a:rPr>
                        <a:t>S.N</a:t>
                      </a:r>
                      <a:endParaRPr sz="1600" dirty="0">
                        <a:latin typeface="Cambria"/>
                        <a:cs typeface="Cambr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pPr>
                      <a:endParaRPr sz="1600" dirty="0">
                        <a:latin typeface="Times New Roman"/>
                        <a:cs typeface="Times New Roman"/>
                      </a:endParaRPr>
                    </a:p>
                    <a:p>
                      <a:pPr>
                        <a:lnSpc>
                          <a:spcPct val="100000"/>
                        </a:lnSpc>
                        <a:spcBef>
                          <a:spcPts val="50"/>
                        </a:spcBef>
                      </a:pPr>
                      <a:endParaRPr sz="1600" dirty="0">
                        <a:latin typeface="Times New Roman"/>
                        <a:cs typeface="Times New Roman"/>
                      </a:endParaRPr>
                    </a:p>
                    <a:p>
                      <a:pPr marL="2540" algn="ctr">
                        <a:lnSpc>
                          <a:spcPct val="100000"/>
                        </a:lnSpc>
                        <a:spcBef>
                          <a:spcPts val="5"/>
                        </a:spcBef>
                      </a:pPr>
                      <a:r>
                        <a:rPr sz="1600" b="1" spc="-165" dirty="0">
                          <a:solidFill>
                            <a:srgbClr val="FFFFFF"/>
                          </a:solidFill>
                          <a:latin typeface="Cambria"/>
                          <a:cs typeface="Cambria"/>
                        </a:rPr>
                        <a:t>P</a:t>
                      </a:r>
                      <a:r>
                        <a:rPr sz="1600" b="1" dirty="0">
                          <a:solidFill>
                            <a:srgbClr val="FFFFFF"/>
                          </a:solidFill>
                          <a:latin typeface="Cambria"/>
                          <a:cs typeface="Cambria"/>
                        </a:rPr>
                        <a:t>A</a:t>
                      </a:r>
                      <a:r>
                        <a:rPr sz="1600" b="1" spc="5" dirty="0">
                          <a:solidFill>
                            <a:srgbClr val="FFFFFF"/>
                          </a:solidFill>
                          <a:latin typeface="Cambria"/>
                          <a:cs typeface="Cambria"/>
                        </a:rPr>
                        <a:t>P</a:t>
                      </a:r>
                      <a:r>
                        <a:rPr sz="1600" b="1" spc="-10" dirty="0">
                          <a:solidFill>
                            <a:srgbClr val="FFFFFF"/>
                          </a:solidFill>
                          <a:latin typeface="Cambria"/>
                          <a:cs typeface="Cambria"/>
                        </a:rPr>
                        <a:t>E</a:t>
                      </a:r>
                      <a:r>
                        <a:rPr sz="1600" b="1" dirty="0">
                          <a:solidFill>
                            <a:srgbClr val="FFFFFF"/>
                          </a:solidFill>
                          <a:latin typeface="Cambria"/>
                          <a:cs typeface="Cambria"/>
                        </a:rPr>
                        <a:t>R</a:t>
                      </a:r>
                      <a:r>
                        <a:rPr sz="1600" b="1" spc="-235" dirty="0">
                          <a:solidFill>
                            <a:srgbClr val="FFFFFF"/>
                          </a:solidFill>
                          <a:latin typeface="Cambria"/>
                          <a:cs typeface="Cambria"/>
                        </a:rPr>
                        <a:t> </a:t>
                      </a:r>
                      <a:r>
                        <a:rPr sz="1600" b="1" dirty="0">
                          <a:solidFill>
                            <a:srgbClr val="FFFFFF"/>
                          </a:solidFill>
                          <a:latin typeface="Cambria"/>
                          <a:cs typeface="Cambria"/>
                        </a:rPr>
                        <a:t>T</a:t>
                      </a:r>
                      <a:r>
                        <a:rPr sz="1600" b="1" spc="-15" dirty="0">
                          <a:solidFill>
                            <a:srgbClr val="FFFFFF"/>
                          </a:solidFill>
                          <a:latin typeface="Cambria"/>
                          <a:cs typeface="Cambria"/>
                        </a:rPr>
                        <a:t>I</a:t>
                      </a:r>
                      <a:r>
                        <a:rPr sz="1600" b="1" dirty="0">
                          <a:solidFill>
                            <a:srgbClr val="FFFFFF"/>
                          </a:solidFill>
                          <a:latin typeface="Cambria"/>
                          <a:cs typeface="Cambria"/>
                        </a:rPr>
                        <a:t>T</a:t>
                      </a:r>
                      <a:r>
                        <a:rPr sz="1600" b="1" spc="-15" dirty="0">
                          <a:solidFill>
                            <a:srgbClr val="FFFFFF"/>
                          </a:solidFill>
                          <a:latin typeface="Cambria"/>
                          <a:cs typeface="Cambria"/>
                        </a:rPr>
                        <a:t>L</a:t>
                      </a:r>
                      <a:r>
                        <a:rPr sz="1600" b="1" dirty="0">
                          <a:solidFill>
                            <a:srgbClr val="FFFFFF"/>
                          </a:solidFill>
                          <a:latin typeface="Cambria"/>
                          <a:cs typeface="Cambria"/>
                        </a:rPr>
                        <a:t>E</a:t>
                      </a:r>
                      <a:endParaRPr sz="1600" dirty="0">
                        <a:latin typeface="Cambria"/>
                        <a:cs typeface="Cambria"/>
                      </a:endParaRPr>
                    </a:p>
                    <a:p>
                      <a:pPr marL="451484" marR="446405" indent="2540" algn="ctr">
                        <a:lnSpc>
                          <a:spcPct val="100000"/>
                        </a:lnSpc>
                      </a:pPr>
                      <a:r>
                        <a:rPr sz="1600" b="1" spc="55" dirty="0">
                          <a:solidFill>
                            <a:srgbClr val="FFFFFF"/>
                          </a:solidFill>
                          <a:latin typeface="Cambria"/>
                          <a:cs typeface="Cambria"/>
                        </a:rPr>
                        <a:t>&amp; </a:t>
                      </a:r>
                      <a:r>
                        <a:rPr sz="1600" b="1" spc="60" dirty="0">
                          <a:solidFill>
                            <a:srgbClr val="FFFFFF"/>
                          </a:solidFill>
                          <a:latin typeface="Cambria"/>
                          <a:cs typeface="Cambria"/>
                        </a:rPr>
                        <a:t> </a:t>
                      </a:r>
                      <a:r>
                        <a:rPr sz="1600" b="1" spc="5" dirty="0">
                          <a:solidFill>
                            <a:srgbClr val="FFFFFF"/>
                          </a:solidFill>
                          <a:latin typeface="Cambria"/>
                          <a:cs typeface="Cambria"/>
                        </a:rPr>
                        <a:t>P</a:t>
                      </a:r>
                      <a:r>
                        <a:rPr sz="1600" b="1" spc="-5" dirty="0">
                          <a:solidFill>
                            <a:srgbClr val="FFFFFF"/>
                          </a:solidFill>
                          <a:latin typeface="Cambria"/>
                          <a:cs typeface="Cambria"/>
                        </a:rPr>
                        <a:t>UB</a:t>
                      </a:r>
                      <a:r>
                        <a:rPr sz="1600" b="1" spc="-15" dirty="0">
                          <a:solidFill>
                            <a:srgbClr val="FFFFFF"/>
                          </a:solidFill>
                          <a:latin typeface="Cambria"/>
                          <a:cs typeface="Cambria"/>
                        </a:rPr>
                        <a:t>L</a:t>
                      </a:r>
                      <a:r>
                        <a:rPr sz="1600" b="1" spc="-10" dirty="0">
                          <a:solidFill>
                            <a:srgbClr val="FFFFFF"/>
                          </a:solidFill>
                          <a:latin typeface="Cambria"/>
                          <a:cs typeface="Cambria"/>
                        </a:rPr>
                        <a:t>I</a:t>
                      </a:r>
                      <a:r>
                        <a:rPr sz="1600" b="1" spc="-5" dirty="0">
                          <a:solidFill>
                            <a:srgbClr val="FFFFFF"/>
                          </a:solidFill>
                          <a:latin typeface="Cambria"/>
                          <a:cs typeface="Cambria"/>
                        </a:rPr>
                        <a:t>C</a:t>
                      </a:r>
                      <a:r>
                        <a:rPr sz="1600" b="1" spc="-155" dirty="0">
                          <a:solidFill>
                            <a:srgbClr val="FFFFFF"/>
                          </a:solidFill>
                          <a:latin typeface="Cambria"/>
                          <a:cs typeface="Cambria"/>
                        </a:rPr>
                        <a:t>A</a:t>
                      </a:r>
                      <a:r>
                        <a:rPr sz="1600" b="1" spc="-10" dirty="0">
                          <a:solidFill>
                            <a:srgbClr val="FFFFFF"/>
                          </a:solidFill>
                          <a:latin typeface="Cambria"/>
                          <a:cs typeface="Cambria"/>
                        </a:rPr>
                        <a:t>TI</a:t>
                      </a:r>
                      <a:r>
                        <a:rPr sz="1600" b="1" spc="-5" dirty="0">
                          <a:solidFill>
                            <a:srgbClr val="FFFFFF"/>
                          </a:solidFill>
                          <a:latin typeface="Cambria"/>
                          <a:cs typeface="Cambria"/>
                        </a:rPr>
                        <a:t>ON  </a:t>
                      </a:r>
                      <a:r>
                        <a:rPr sz="1600" b="1" spc="-80" dirty="0">
                          <a:solidFill>
                            <a:srgbClr val="FFFFFF"/>
                          </a:solidFill>
                          <a:latin typeface="Cambria"/>
                          <a:cs typeface="Cambria"/>
                        </a:rPr>
                        <a:t>DETAILS</a:t>
                      </a:r>
                      <a:endParaRPr sz="1600" dirty="0">
                        <a:latin typeface="Cambria"/>
                        <a:cs typeface="Cambr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pPr>
                      <a:endParaRPr sz="1600" dirty="0">
                        <a:latin typeface="Times New Roman"/>
                        <a:cs typeface="Times New Roman"/>
                      </a:endParaRPr>
                    </a:p>
                    <a:p>
                      <a:pPr>
                        <a:lnSpc>
                          <a:spcPct val="100000"/>
                        </a:lnSpc>
                        <a:spcBef>
                          <a:spcPts val="50"/>
                        </a:spcBef>
                      </a:pPr>
                      <a:endParaRPr sz="1600" dirty="0">
                        <a:latin typeface="Times New Roman"/>
                        <a:cs typeface="Times New Roman"/>
                      </a:endParaRPr>
                    </a:p>
                    <a:p>
                      <a:pPr marL="1905" algn="ctr">
                        <a:lnSpc>
                          <a:spcPct val="100000"/>
                        </a:lnSpc>
                        <a:spcBef>
                          <a:spcPts val="5"/>
                        </a:spcBef>
                      </a:pPr>
                      <a:r>
                        <a:rPr sz="1600" b="1" dirty="0">
                          <a:solidFill>
                            <a:srgbClr val="FFFFFF"/>
                          </a:solidFill>
                          <a:latin typeface="Cambria"/>
                          <a:cs typeface="Cambria"/>
                        </a:rPr>
                        <a:t>NAME</a:t>
                      </a:r>
                      <a:r>
                        <a:rPr sz="1600" b="1" spc="-30" dirty="0">
                          <a:solidFill>
                            <a:srgbClr val="FFFFFF"/>
                          </a:solidFill>
                          <a:latin typeface="Cambria"/>
                          <a:cs typeface="Cambria"/>
                        </a:rPr>
                        <a:t> </a:t>
                      </a:r>
                      <a:r>
                        <a:rPr sz="1600" b="1" spc="-5" dirty="0">
                          <a:solidFill>
                            <a:srgbClr val="FFFFFF"/>
                          </a:solidFill>
                          <a:latin typeface="Cambria"/>
                          <a:cs typeface="Cambria"/>
                        </a:rPr>
                        <a:t>O</a:t>
                      </a:r>
                      <a:r>
                        <a:rPr sz="1600" b="1" dirty="0">
                          <a:solidFill>
                            <a:srgbClr val="FFFFFF"/>
                          </a:solidFill>
                          <a:latin typeface="Cambria"/>
                          <a:cs typeface="Cambria"/>
                        </a:rPr>
                        <a:t>F</a:t>
                      </a:r>
                      <a:r>
                        <a:rPr sz="1600" b="1" spc="-204" dirty="0">
                          <a:solidFill>
                            <a:srgbClr val="FFFFFF"/>
                          </a:solidFill>
                          <a:latin typeface="Cambria"/>
                          <a:cs typeface="Cambria"/>
                        </a:rPr>
                        <a:t> </a:t>
                      </a:r>
                      <a:r>
                        <a:rPr sz="1600" b="1" spc="-10" dirty="0">
                          <a:solidFill>
                            <a:srgbClr val="FFFFFF"/>
                          </a:solidFill>
                          <a:latin typeface="Cambria"/>
                          <a:cs typeface="Cambria"/>
                        </a:rPr>
                        <a:t>T</a:t>
                      </a:r>
                      <a:r>
                        <a:rPr sz="1600" b="1" dirty="0">
                          <a:solidFill>
                            <a:srgbClr val="FFFFFF"/>
                          </a:solidFill>
                          <a:latin typeface="Cambria"/>
                          <a:cs typeface="Cambria"/>
                        </a:rPr>
                        <a:t>HE</a:t>
                      </a:r>
                      <a:endParaRPr sz="1600" dirty="0">
                        <a:latin typeface="Cambria"/>
                        <a:cs typeface="Cambria"/>
                      </a:endParaRPr>
                    </a:p>
                    <a:p>
                      <a:pPr marL="2540" algn="ctr">
                        <a:lnSpc>
                          <a:spcPct val="100000"/>
                        </a:lnSpc>
                      </a:pPr>
                      <a:r>
                        <a:rPr sz="1600" b="1" spc="-20" dirty="0">
                          <a:solidFill>
                            <a:srgbClr val="FFFFFF"/>
                          </a:solidFill>
                          <a:latin typeface="Cambria"/>
                          <a:cs typeface="Cambria"/>
                        </a:rPr>
                        <a:t>AUTHORS</a:t>
                      </a:r>
                      <a:endParaRPr sz="1600" dirty="0">
                        <a:latin typeface="Cambria"/>
                        <a:cs typeface="Cambr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spcBef>
                          <a:spcPts val="20"/>
                        </a:spcBef>
                      </a:pPr>
                      <a:endParaRPr sz="1600" dirty="0">
                        <a:latin typeface="Times New Roman"/>
                        <a:cs typeface="Times New Roman"/>
                      </a:endParaRPr>
                    </a:p>
                    <a:p>
                      <a:pPr marL="114300" marR="108585" algn="ctr">
                        <a:lnSpc>
                          <a:spcPct val="100000"/>
                        </a:lnSpc>
                      </a:pPr>
                      <a:r>
                        <a:rPr sz="1600" b="1" spc="-15" dirty="0">
                          <a:solidFill>
                            <a:srgbClr val="FFFFFF"/>
                          </a:solidFill>
                          <a:latin typeface="Cambria"/>
                          <a:cs typeface="Cambria"/>
                        </a:rPr>
                        <a:t>TECHNICAL</a:t>
                      </a:r>
                      <a:r>
                        <a:rPr sz="1600" b="1" spc="10" dirty="0">
                          <a:solidFill>
                            <a:srgbClr val="FFFFFF"/>
                          </a:solidFill>
                          <a:latin typeface="Cambria"/>
                          <a:cs typeface="Cambria"/>
                        </a:rPr>
                        <a:t> </a:t>
                      </a:r>
                      <a:r>
                        <a:rPr sz="1600" b="1" spc="-35" dirty="0">
                          <a:solidFill>
                            <a:srgbClr val="FFFFFF"/>
                          </a:solidFill>
                          <a:latin typeface="Cambria"/>
                          <a:cs typeface="Cambria"/>
                        </a:rPr>
                        <a:t>IDEAS</a:t>
                      </a:r>
                      <a:r>
                        <a:rPr sz="1600" b="1" spc="-5" dirty="0">
                          <a:solidFill>
                            <a:srgbClr val="FFFFFF"/>
                          </a:solidFill>
                          <a:latin typeface="Cambria"/>
                          <a:cs typeface="Cambria"/>
                        </a:rPr>
                        <a:t> </a:t>
                      </a:r>
                      <a:r>
                        <a:rPr sz="1600" b="1" spc="45" dirty="0">
                          <a:solidFill>
                            <a:srgbClr val="FFFFFF"/>
                          </a:solidFill>
                          <a:latin typeface="Cambria"/>
                          <a:cs typeface="Cambria"/>
                        </a:rPr>
                        <a:t>/ </a:t>
                      </a:r>
                      <a:r>
                        <a:rPr sz="1600" b="1" spc="-385" dirty="0">
                          <a:solidFill>
                            <a:srgbClr val="FFFFFF"/>
                          </a:solidFill>
                          <a:latin typeface="Cambria"/>
                          <a:cs typeface="Cambria"/>
                        </a:rPr>
                        <a:t> </a:t>
                      </a:r>
                      <a:r>
                        <a:rPr sz="1600" b="1" dirty="0">
                          <a:solidFill>
                            <a:srgbClr val="FFFFFF"/>
                          </a:solidFill>
                          <a:latin typeface="Cambria"/>
                          <a:cs typeface="Cambria"/>
                        </a:rPr>
                        <a:t>ALGORITHMS </a:t>
                      </a:r>
                      <a:r>
                        <a:rPr sz="1600" b="1" spc="5" dirty="0">
                          <a:solidFill>
                            <a:srgbClr val="FFFFFF"/>
                          </a:solidFill>
                          <a:latin typeface="Cambria"/>
                          <a:cs typeface="Cambria"/>
                        </a:rPr>
                        <a:t> </a:t>
                      </a:r>
                      <a:r>
                        <a:rPr sz="1600" b="1" dirty="0">
                          <a:solidFill>
                            <a:srgbClr val="FFFFFF"/>
                          </a:solidFill>
                          <a:latin typeface="Cambria"/>
                          <a:cs typeface="Cambria"/>
                        </a:rPr>
                        <a:t>ACQUIRED</a:t>
                      </a:r>
                      <a:r>
                        <a:rPr sz="1600" b="1" spc="40" dirty="0">
                          <a:solidFill>
                            <a:srgbClr val="FFFFFF"/>
                          </a:solidFill>
                          <a:latin typeface="Cambria"/>
                          <a:cs typeface="Cambria"/>
                        </a:rPr>
                        <a:t> </a:t>
                      </a:r>
                      <a:r>
                        <a:rPr sz="1600" b="1" spc="-25" dirty="0">
                          <a:solidFill>
                            <a:srgbClr val="FFFFFF"/>
                          </a:solidFill>
                          <a:latin typeface="Cambria"/>
                          <a:cs typeface="Cambria"/>
                        </a:rPr>
                        <a:t>FROM </a:t>
                      </a:r>
                      <a:r>
                        <a:rPr sz="1600" b="1" spc="-20" dirty="0">
                          <a:solidFill>
                            <a:srgbClr val="FFFFFF"/>
                          </a:solidFill>
                          <a:latin typeface="Cambria"/>
                          <a:cs typeface="Cambria"/>
                        </a:rPr>
                        <a:t> </a:t>
                      </a:r>
                      <a:r>
                        <a:rPr sz="1600" b="1" spc="-10" dirty="0">
                          <a:solidFill>
                            <a:srgbClr val="FFFFFF"/>
                          </a:solidFill>
                          <a:latin typeface="Cambria"/>
                          <a:cs typeface="Cambria"/>
                        </a:rPr>
                        <a:t>T</a:t>
                      </a:r>
                      <a:r>
                        <a:rPr sz="1600" b="1" dirty="0">
                          <a:solidFill>
                            <a:srgbClr val="FFFFFF"/>
                          </a:solidFill>
                          <a:latin typeface="Cambria"/>
                          <a:cs typeface="Cambria"/>
                        </a:rPr>
                        <a:t>HE</a:t>
                      </a:r>
                      <a:r>
                        <a:rPr sz="1600" b="1" spc="5" dirty="0">
                          <a:solidFill>
                            <a:srgbClr val="FFFFFF"/>
                          </a:solidFill>
                          <a:latin typeface="Cambria"/>
                          <a:cs typeface="Cambria"/>
                        </a:rPr>
                        <a:t> </a:t>
                      </a:r>
                      <a:r>
                        <a:rPr sz="1600" b="1" spc="-165" dirty="0">
                          <a:solidFill>
                            <a:srgbClr val="FFFFFF"/>
                          </a:solidFill>
                          <a:latin typeface="Cambria"/>
                          <a:cs typeface="Cambria"/>
                        </a:rPr>
                        <a:t>P</a:t>
                      </a:r>
                      <a:r>
                        <a:rPr sz="1600" b="1" dirty="0">
                          <a:solidFill>
                            <a:srgbClr val="FFFFFF"/>
                          </a:solidFill>
                          <a:latin typeface="Cambria"/>
                          <a:cs typeface="Cambria"/>
                        </a:rPr>
                        <a:t>APER</a:t>
                      </a:r>
                      <a:r>
                        <a:rPr sz="1600" b="1" spc="-25" dirty="0">
                          <a:solidFill>
                            <a:srgbClr val="FFFFFF"/>
                          </a:solidFill>
                          <a:latin typeface="Cambria"/>
                          <a:cs typeface="Cambria"/>
                        </a:rPr>
                        <a:t> </a:t>
                      </a:r>
                      <a:r>
                        <a:rPr sz="1600" b="1" spc="-5" dirty="0">
                          <a:solidFill>
                            <a:srgbClr val="FFFFFF"/>
                          </a:solidFill>
                          <a:latin typeface="Cambria"/>
                          <a:cs typeface="Cambria"/>
                        </a:rPr>
                        <a:t>U</a:t>
                      </a:r>
                      <a:r>
                        <a:rPr sz="1600" b="1" spc="-10" dirty="0">
                          <a:solidFill>
                            <a:srgbClr val="FFFFFF"/>
                          </a:solidFill>
                          <a:latin typeface="Cambria"/>
                          <a:cs typeface="Cambria"/>
                        </a:rPr>
                        <a:t>SE</a:t>
                      </a:r>
                      <a:r>
                        <a:rPr sz="1600" b="1" dirty="0">
                          <a:solidFill>
                            <a:srgbClr val="FFFFFF"/>
                          </a:solidFill>
                          <a:latin typeface="Cambria"/>
                          <a:cs typeface="Cambria"/>
                        </a:rPr>
                        <a:t>FU</a:t>
                      </a:r>
                      <a:r>
                        <a:rPr sz="1600" b="1" spc="-10" dirty="0">
                          <a:solidFill>
                            <a:srgbClr val="FFFFFF"/>
                          </a:solidFill>
                          <a:latin typeface="Cambria"/>
                          <a:cs typeface="Cambria"/>
                        </a:rPr>
                        <a:t>L</a:t>
                      </a:r>
                      <a:r>
                        <a:rPr sz="1600" b="1" dirty="0">
                          <a:solidFill>
                            <a:srgbClr val="FFFFFF"/>
                          </a:solidFill>
                          <a:latin typeface="Cambria"/>
                          <a:cs typeface="Cambria"/>
                        </a:rPr>
                        <a:t>L  </a:t>
                      </a:r>
                      <a:r>
                        <a:rPr sz="1600" b="1" spc="-10" dirty="0">
                          <a:solidFill>
                            <a:srgbClr val="FFFFFF"/>
                          </a:solidFill>
                          <a:latin typeface="Cambria"/>
                          <a:cs typeface="Cambria"/>
                        </a:rPr>
                        <a:t>I</a:t>
                      </a:r>
                      <a:r>
                        <a:rPr sz="1600" b="1" dirty="0">
                          <a:solidFill>
                            <a:srgbClr val="FFFFFF"/>
                          </a:solidFill>
                          <a:latin typeface="Cambria"/>
                          <a:cs typeface="Cambria"/>
                        </a:rPr>
                        <a:t>N</a:t>
                      </a:r>
                      <a:r>
                        <a:rPr sz="1600" b="1" spc="5" dirty="0">
                          <a:solidFill>
                            <a:srgbClr val="FFFFFF"/>
                          </a:solidFill>
                          <a:latin typeface="Cambria"/>
                          <a:cs typeface="Cambria"/>
                        </a:rPr>
                        <a:t> </a:t>
                      </a:r>
                      <a:r>
                        <a:rPr sz="1600" b="1" spc="-5" dirty="0">
                          <a:solidFill>
                            <a:srgbClr val="FFFFFF"/>
                          </a:solidFill>
                          <a:latin typeface="Cambria"/>
                          <a:cs typeface="Cambria"/>
                        </a:rPr>
                        <a:t>DE</a:t>
                      </a:r>
                      <a:r>
                        <a:rPr sz="1600" b="1" spc="-15" dirty="0">
                          <a:solidFill>
                            <a:srgbClr val="FFFFFF"/>
                          </a:solidFill>
                          <a:latin typeface="Cambria"/>
                          <a:cs typeface="Cambria"/>
                        </a:rPr>
                        <a:t>S</a:t>
                      </a:r>
                      <a:r>
                        <a:rPr sz="1600" b="1" spc="-10" dirty="0">
                          <a:solidFill>
                            <a:srgbClr val="FFFFFF"/>
                          </a:solidFill>
                          <a:latin typeface="Cambria"/>
                          <a:cs typeface="Cambria"/>
                        </a:rPr>
                        <a:t>I</a:t>
                      </a:r>
                      <a:r>
                        <a:rPr sz="1600" b="1" dirty="0">
                          <a:solidFill>
                            <a:srgbClr val="FFFFFF"/>
                          </a:solidFill>
                          <a:latin typeface="Cambria"/>
                          <a:cs typeface="Cambria"/>
                        </a:rPr>
                        <a:t>GN</a:t>
                      </a:r>
                      <a:r>
                        <a:rPr sz="1600" b="1" spc="-15" dirty="0">
                          <a:solidFill>
                            <a:srgbClr val="FFFFFF"/>
                          </a:solidFill>
                          <a:latin typeface="Cambria"/>
                          <a:cs typeface="Cambria"/>
                        </a:rPr>
                        <a:t>I</a:t>
                      </a:r>
                      <a:r>
                        <a:rPr sz="1600" b="1" dirty="0">
                          <a:solidFill>
                            <a:srgbClr val="FFFFFF"/>
                          </a:solidFill>
                          <a:latin typeface="Cambria"/>
                          <a:cs typeface="Cambria"/>
                        </a:rPr>
                        <a:t>NG</a:t>
                      </a:r>
                      <a:r>
                        <a:rPr sz="1600" b="1" spc="-160" dirty="0">
                          <a:solidFill>
                            <a:srgbClr val="FFFFFF"/>
                          </a:solidFill>
                          <a:latin typeface="Cambria"/>
                          <a:cs typeface="Cambria"/>
                        </a:rPr>
                        <a:t> </a:t>
                      </a:r>
                      <a:r>
                        <a:rPr sz="1600" b="1" spc="-10" dirty="0">
                          <a:solidFill>
                            <a:srgbClr val="FFFFFF"/>
                          </a:solidFill>
                          <a:latin typeface="Cambria"/>
                          <a:cs typeface="Cambria"/>
                        </a:rPr>
                        <a:t>T</a:t>
                      </a:r>
                      <a:r>
                        <a:rPr sz="1600" b="1" dirty="0">
                          <a:solidFill>
                            <a:srgbClr val="FFFFFF"/>
                          </a:solidFill>
                          <a:latin typeface="Cambria"/>
                          <a:cs typeface="Cambria"/>
                        </a:rPr>
                        <a:t>HE  </a:t>
                      </a:r>
                      <a:r>
                        <a:rPr sz="1600" b="1" spc="-60" dirty="0">
                          <a:solidFill>
                            <a:srgbClr val="FFFFFF"/>
                          </a:solidFill>
                          <a:latin typeface="Cambria"/>
                          <a:cs typeface="Cambria"/>
                        </a:rPr>
                        <a:t>PROPOSED</a:t>
                      </a:r>
                      <a:r>
                        <a:rPr sz="1600" b="1" spc="-20" dirty="0">
                          <a:solidFill>
                            <a:srgbClr val="FFFFFF"/>
                          </a:solidFill>
                          <a:latin typeface="Cambria"/>
                          <a:cs typeface="Cambria"/>
                        </a:rPr>
                        <a:t> </a:t>
                      </a:r>
                      <a:r>
                        <a:rPr sz="1600" b="1" spc="-70" dirty="0">
                          <a:solidFill>
                            <a:srgbClr val="FFFFFF"/>
                          </a:solidFill>
                          <a:latin typeface="Cambria"/>
                          <a:cs typeface="Cambria"/>
                        </a:rPr>
                        <a:t>SYSTEM</a:t>
                      </a:r>
                      <a:endParaRPr sz="1600" dirty="0">
                        <a:latin typeface="Cambria"/>
                        <a:cs typeface="Cambria"/>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spcBef>
                          <a:spcPts val="20"/>
                        </a:spcBef>
                      </a:pPr>
                      <a:endParaRPr sz="1600" dirty="0">
                        <a:latin typeface="Times New Roman"/>
                        <a:cs typeface="Times New Roman"/>
                      </a:endParaRPr>
                    </a:p>
                    <a:p>
                      <a:pPr marL="127000" marR="119380" algn="ctr">
                        <a:lnSpc>
                          <a:spcPct val="100000"/>
                        </a:lnSpc>
                      </a:pPr>
                      <a:r>
                        <a:rPr sz="1600" b="1" spc="-10" dirty="0">
                          <a:solidFill>
                            <a:srgbClr val="FFFFFF"/>
                          </a:solidFill>
                          <a:latin typeface="Cambria"/>
                          <a:cs typeface="Cambria"/>
                        </a:rPr>
                        <a:t>S</a:t>
                      </a:r>
                      <a:r>
                        <a:rPr sz="1600" b="1" dirty="0">
                          <a:solidFill>
                            <a:srgbClr val="FFFFFF"/>
                          </a:solidFill>
                          <a:latin typeface="Cambria"/>
                          <a:cs typeface="Cambria"/>
                        </a:rPr>
                        <a:t>HO</a:t>
                      </a:r>
                      <a:r>
                        <a:rPr sz="1600" b="1" spc="-80" dirty="0">
                          <a:solidFill>
                            <a:srgbClr val="FFFFFF"/>
                          </a:solidFill>
                          <a:latin typeface="Cambria"/>
                          <a:cs typeface="Cambria"/>
                        </a:rPr>
                        <a:t>R</a:t>
                      </a:r>
                      <a:r>
                        <a:rPr sz="1600" b="1" spc="-10" dirty="0">
                          <a:solidFill>
                            <a:srgbClr val="FFFFFF"/>
                          </a:solidFill>
                          <a:latin typeface="Cambria"/>
                          <a:cs typeface="Cambria"/>
                        </a:rPr>
                        <a:t>T</a:t>
                      </a:r>
                      <a:r>
                        <a:rPr sz="1600" b="1" spc="-145" dirty="0">
                          <a:solidFill>
                            <a:srgbClr val="FFFFFF"/>
                          </a:solidFill>
                          <a:latin typeface="Cambria"/>
                          <a:cs typeface="Cambria"/>
                        </a:rPr>
                        <a:t>F</a:t>
                      </a:r>
                      <a:r>
                        <a:rPr sz="1600" b="1" dirty="0">
                          <a:solidFill>
                            <a:srgbClr val="FFFFFF"/>
                          </a:solidFill>
                          <a:latin typeface="Cambria"/>
                          <a:cs typeface="Cambria"/>
                        </a:rPr>
                        <a:t>A</a:t>
                      </a:r>
                      <a:r>
                        <a:rPr sz="1600" b="1" spc="-10" dirty="0">
                          <a:solidFill>
                            <a:srgbClr val="FFFFFF"/>
                          </a:solidFill>
                          <a:latin typeface="Cambria"/>
                          <a:cs typeface="Cambria"/>
                        </a:rPr>
                        <a:t>L</a:t>
                      </a:r>
                      <a:r>
                        <a:rPr sz="1600" b="1" spc="-5" dirty="0">
                          <a:solidFill>
                            <a:srgbClr val="FFFFFF"/>
                          </a:solidFill>
                          <a:latin typeface="Cambria"/>
                          <a:cs typeface="Cambria"/>
                        </a:rPr>
                        <a:t>L</a:t>
                      </a:r>
                      <a:r>
                        <a:rPr sz="1600" b="1" spc="-10" dirty="0">
                          <a:solidFill>
                            <a:srgbClr val="FFFFFF"/>
                          </a:solidFill>
                          <a:latin typeface="Cambria"/>
                          <a:cs typeface="Cambria"/>
                        </a:rPr>
                        <a:t>S</a:t>
                      </a:r>
                      <a:r>
                        <a:rPr sz="1600" b="1" dirty="0">
                          <a:solidFill>
                            <a:srgbClr val="FFFFFF"/>
                          </a:solidFill>
                          <a:latin typeface="Cambria"/>
                          <a:cs typeface="Cambria"/>
                        </a:rPr>
                        <a:t>/D</a:t>
                      </a:r>
                      <a:r>
                        <a:rPr sz="1600" b="1" spc="-10" dirty="0">
                          <a:solidFill>
                            <a:srgbClr val="FFFFFF"/>
                          </a:solidFill>
                          <a:latin typeface="Cambria"/>
                          <a:cs typeface="Cambria"/>
                        </a:rPr>
                        <a:t>IS</a:t>
                      </a:r>
                      <a:r>
                        <a:rPr sz="1600" b="1" dirty="0">
                          <a:solidFill>
                            <a:srgbClr val="FFFFFF"/>
                          </a:solidFill>
                          <a:latin typeface="Cambria"/>
                          <a:cs typeface="Cambria"/>
                        </a:rPr>
                        <a:t>AD  </a:t>
                      </a:r>
                      <a:r>
                        <a:rPr sz="1600" b="1" spc="-100" dirty="0">
                          <a:solidFill>
                            <a:srgbClr val="FFFFFF"/>
                          </a:solidFill>
                          <a:latin typeface="Cambria"/>
                          <a:cs typeface="Cambria"/>
                        </a:rPr>
                        <a:t>VANTAGES</a:t>
                      </a:r>
                      <a:r>
                        <a:rPr sz="1600" b="1" spc="-95" dirty="0">
                          <a:solidFill>
                            <a:srgbClr val="FFFFFF"/>
                          </a:solidFill>
                          <a:latin typeface="Cambria"/>
                          <a:cs typeface="Cambria"/>
                        </a:rPr>
                        <a:t> </a:t>
                      </a:r>
                      <a:r>
                        <a:rPr sz="1600" b="1" spc="55" dirty="0">
                          <a:solidFill>
                            <a:srgbClr val="FFFFFF"/>
                          </a:solidFill>
                          <a:latin typeface="Cambria"/>
                          <a:cs typeface="Cambria"/>
                        </a:rPr>
                        <a:t>&amp; </a:t>
                      </a:r>
                      <a:r>
                        <a:rPr sz="1600" b="1" spc="60" dirty="0">
                          <a:solidFill>
                            <a:srgbClr val="FFFFFF"/>
                          </a:solidFill>
                          <a:latin typeface="Cambria"/>
                          <a:cs typeface="Cambria"/>
                        </a:rPr>
                        <a:t> </a:t>
                      </a:r>
                      <a:r>
                        <a:rPr sz="1600" b="1" spc="-25" dirty="0">
                          <a:solidFill>
                            <a:srgbClr val="FFFFFF"/>
                          </a:solidFill>
                          <a:latin typeface="Cambria"/>
                          <a:cs typeface="Cambria"/>
                        </a:rPr>
                        <a:t>SOLUTION </a:t>
                      </a:r>
                      <a:r>
                        <a:rPr sz="1600" b="1" spc="-20" dirty="0">
                          <a:solidFill>
                            <a:srgbClr val="FFFFFF"/>
                          </a:solidFill>
                          <a:latin typeface="Cambria"/>
                          <a:cs typeface="Cambria"/>
                        </a:rPr>
                        <a:t> </a:t>
                      </a:r>
                      <a:r>
                        <a:rPr sz="1600" b="1" spc="5" dirty="0">
                          <a:solidFill>
                            <a:srgbClr val="FFFFFF"/>
                          </a:solidFill>
                          <a:latin typeface="Cambria"/>
                          <a:cs typeface="Cambria"/>
                        </a:rPr>
                        <a:t>P</a:t>
                      </a:r>
                      <a:r>
                        <a:rPr sz="1600" b="1" spc="-80" dirty="0">
                          <a:solidFill>
                            <a:srgbClr val="FFFFFF"/>
                          </a:solidFill>
                          <a:latin typeface="Cambria"/>
                          <a:cs typeface="Cambria"/>
                        </a:rPr>
                        <a:t>R</a:t>
                      </a:r>
                      <a:r>
                        <a:rPr sz="1600" b="1" spc="-100" dirty="0">
                          <a:solidFill>
                            <a:srgbClr val="FFFFFF"/>
                          </a:solidFill>
                          <a:latin typeface="Cambria"/>
                          <a:cs typeface="Cambria"/>
                        </a:rPr>
                        <a:t>O</a:t>
                      </a:r>
                      <a:r>
                        <a:rPr sz="1600" b="1" spc="-5" dirty="0">
                          <a:solidFill>
                            <a:srgbClr val="FFFFFF"/>
                          </a:solidFill>
                          <a:latin typeface="Cambria"/>
                          <a:cs typeface="Cambria"/>
                        </a:rPr>
                        <a:t>V</a:t>
                      </a:r>
                      <a:r>
                        <a:rPr sz="1600" b="1" spc="-15" dirty="0">
                          <a:solidFill>
                            <a:srgbClr val="FFFFFF"/>
                          </a:solidFill>
                          <a:latin typeface="Cambria"/>
                          <a:cs typeface="Cambria"/>
                        </a:rPr>
                        <a:t>I</a:t>
                      </a:r>
                      <a:r>
                        <a:rPr sz="1600" b="1" spc="-5" dirty="0">
                          <a:solidFill>
                            <a:srgbClr val="FFFFFF"/>
                          </a:solidFill>
                          <a:latin typeface="Cambria"/>
                          <a:cs typeface="Cambria"/>
                        </a:rPr>
                        <a:t>D</a:t>
                      </a:r>
                      <a:r>
                        <a:rPr sz="1600" b="1" spc="-10" dirty="0">
                          <a:solidFill>
                            <a:srgbClr val="FFFFFF"/>
                          </a:solidFill>
                          <a:latin typeface="Cambria"/>
                          <a:cs typeface="Cambria"/>
                        </a:rPr>
                        <a:t>E</a:t>
                      </a:r>
                      <a:r>
                        <a:rPr sz="1600" b="1" dirty="0">
                          <a:solidFill>
                            <a:srgbClr val="FFFFFF"/>
                          </a:solidFill>
                          <a:latin typeface="Cambria"/>
                          <a:cs typeface="Cambria"/>
                        </a:rPr>
                        <a:t>D</a:t>
                      </a:r>
                      <a:r>
                        <a:rPr sz="1600" b="1" spc="30" dirty="0">
                          <a:solidFill>
                            <a:srgbClr val="FFFFFF"/>
                          </a:solidFill>
                          <a:latin typeface="Cambria"/>
                          <a:cs typeface="Cambria"/>
                        </a:rPr>
                        <a:t> </a:t>
                      </a:r>
                      <a:r>
                        <a:rPr sz="1600" b="1" spc="-5" dirty="0">
                          <a:solidFill>
                            <a:srgbClr val="FFFFFF"/>
                          </a:solidFill>
                          <a:latin typeface="Cambria"/>
                          <a:cs typeface="Cambria"/>
                        </a:rPr>
                        <a:t>B</a:t>
                      </a:r>
                      <a:r>
                        <a:rPr sz="1600" b="1" dirty="0">
                          <a:solidFill>
                            <a:srgbClr val="FFFFFF"/>
                          </a:solidFill>
                          <a:latin typeface="Cambria"/>
                          <a:cs typeface="Cambria"/>
                        </a:rPr>
                        <a:t>Y</a:t>
                      </a:r>
                      <a:r>
                        <a:rPr sz="1600" b="1" spc="-215" dirty="0">
                          <a:solidFill>
                            <a:srgbClr val="FFFFFF"/>
                          </a:solidFill>
                          <a:latin typeface="Cambria"/>
                          <a:cs typeface="Cambria"/>
                        </a:rPr>
                        <a:t> </a:t>
                      </a:r>
                      <a:r>
                        <a:rPr sz="1600" b="1" spc="-10" dirty="0">
                          <a:solidFill>
                            <a:srgbClr val="FFFFFF"/>
                          </a:solidFill>
                          <a:latin typeface="Cambria"/>
                          <a:cs typeface="Cambria"/>
                        </a:rPr>
                        <a:t>T</a:t>
                      </a:r>
                      <a:r>
                        <a:rPr sz="1600" b="1" dirty="0">
                          <a:solidFill>
                            <a:srgbClr val="FFFFFF"/>
                          </a:solidFill>
                          <a:latin typeface="Cambria"/>
                          <a:cs typeface="Cambria"/>
                        </a:rPr>
                        <a:t>HE  </a:t>
                      </a:r>
                      <a:r>
                        <a:rPr sz="1600" b="1" spc="-60" dirty="0">
                          <a:solidFill>
                            <a:srgbClr val="FFFFFF"/>
                          </a:solidFill>
                          <a:latin typeface="Cambria"/>
                          <a:cs typeface="Cambria"/>
                        </a:rPr>
                        <a:t>PROPOSED</a:t>
                      </a:r>
                      <a:r>
                        <a:rPr sz="1600" b="1" spc="-20" dirty="0">
                          <a:solidFill>
                            <a:srgbClr val="FFFFFF"/>
                          </a:solidFill>
                          <a:latin typeface="Cambria"/>
                          <a:cs typeface="Cambria"/>
                        </a:rPr>
                        <a:t> </a:t>
                      </a:r>
                      <a:r>
                        <a:rPr sz="1600" b="1" spc="-70" dirty="0">
                          <a:solidFill>
                            <a:srgbClr val="FFFFFF"/>
                          </a:solidFill>
                          <a:latin typeface="Cambria"/>
                          <a:cs typeface="Cambria"/>
                        </a:rPr>
                        <a:t>SYSTEM</a:t>
                      </a:r>
                      <a:endParaRPr sz="1600" dirty="0">
                        <a:latin typeface="Cambria"/>
                        <a:cs typeface="Cambria"/>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extLst>
                  <a:ext uri="{0D108BD9-81ED-4DB2-BD59-A6C34878D82A}">
                    <a16:rowId xmlns:a16="http://schemas.microsoft.com/office/drawing/2014/main" val="10000"/>
                  </a:ext>
                </a:extLst>
              </a:tr>
              <a:tr h="504952">
                <a:tc>
                  <a:txBody>
                    <a:bodyPr/>
                    <a:lstStyle/>
                    <a:p>
                      <a:pPr marL="635" algn="ctr">
                        <a:lnSpc>
                          <a:spcPct val="100000"/>
                        </a:lnSpc>
                        <a:spcBef>
                          <a:spcPts val="110"/>
                        </a:spcBef>
                      </a:pPr>
                      <a:r>
                        <a:rPr sz="1800" dirty="0">
                          <a:latin typeface="Trebuchet MS"/>
                          <a:cs typeface="Trebuchet MS"/>
                        </a:rPr>
                        <a:t>1</a:t>
                      </a:r>
                      <a:endParaRPr sz="1800">
                        <a:latin typeface="Trebuchet MS"/>
                        <a:cs typeface="Trebuchet MS"/>
                      </a:endParaRPr>
                    </a:p>
                  </a:txBody>
                  <a:tcPr marL="0" marR="0" marT="139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dirty="0">
                          <a:latin typeface="Times New Roman"/>
                          <a:cs typeface="Times New Roman"/>
                        </a:rPr>
                        <a:t>  </a:t>
                      </a:r>
                      <a:r>
                        <a:rPr lang="en-IN" sz="1400" b="0" i="0" dirty="0">
                          <a:solidFill>
                            <a:schemeClr val="tx1"/>
                          </a:solidFill>
                          <a:effectLst/>
                          <a:latin typeface="Cambria" panose="02040503050406030204" pitchFamily="18" charset="0"/>
                          <a:ea typeface="Cambria" panose="02040503050406030204" pitchFamily="18" charset="0"/>
                          <a:cs typeface="+mn-cs"/>
                        </a:rPr>
                        <a:t>Artificial Intelligence- based Voice Assistant</a:t>
                      </a:r>
                    </a:p>
                    <a:p>
                      <a:pPr marL="0" marR="0" lvl="0" indent="0" algn="ctr" defTabSz="914400" eaLnBrk="1" fontAlgn="auto" latinLnBrk="0" hangingPunct="1">
                        <a:lnSpc>
                          <a:spcPct val="100000"/>
                        </a:lnSpc>
                        <a:spcBef>
                          <a:spcPts val="0"/>
                        </a:spcBef>
                        <a:spcAft>
                          <a:spcPts val="0"/>
                        </a:spcAft>
                        <a:buClrTx/>
                        <a:buSzTx/>
                        <a:buFontTx/>
                        <a:buNone/>
                        <a:tabLst/>
                        <a:defRPr/>
                      </a:pPr>
                      <a:r>
                        <a:rPr lang="en-IN" sz="1400" b="0" i="0" dirty="0">
                          <a:solidFill>
                            <a:schemeClr val="tx1"/>
                          </a:solidFill>
                          <a:effectLst/>
                          <a:latin typeface="Cambria" panose="02040503050406030204" pitchFamily="18" charset="0"/>
                          <a:ea typeface="Cambria" panose="02040503050406030204" pitchFamily="18" charset="0"/>
                          <a:cs typeface="+mn-cs"/>
                        </a:rPr>
                        <a:t>2020</a:t>
                      </a:r>
                    </a:p>
                    <a:p>
                      <a:pPr>
                        <a:lnSpc>
                          <a:spcPct val="100000"/>
                        </a:lnSpc>
                      </a:pP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algn="ctr">
                        <a:lnSpc>
                          <a:spcPct val="100000"/>
                        </a:lnSpc>
                      </a:pPr>
                      <a:r>
                        <a:rPr lang="en-IN" sz="1400" b="0" i="0" u="none" strike="noStrike" dirty="0">
                          <a:solidFill>
                            <a:schemeClr val="tx1"/>
                          </a:solidFill>
                          <a:effectLst/>
                          <a:latin typeface="Cambria" panose="02040503050406030204" pitchFamily="18" charset="0"/>
                          <a:ea typeface="Cambria" panose="02040503050406030204" pitchFamily="18" charset="0"/>
                          <a:cs typeface="+mn-cs"/>
                        </a:rPr>
                        <a:t>S Subhash,</a:t>
                      </a:r>
                      <a:r>
                        <a:rPr lang="en-IN" sz="1400" b="0" i="0" u="none" dirty="0">
                          <a:solidFill>
                            <a:schemeClr val="tx1"/>
                          </a:solidFill>
                          <a:effectLst/>
                          <a:latin typeface="Cambria" panose="02040503050406030204" pitchFamily="18" charset="0"/>
                          <a:ea typeface="Cambria" panose="02040503050406030204" pitchFamily="18" charset="0"/>
                          <a:cs typeface="+mn-cs"/>
                        </a:rPr>
                        <a:t> </a:t>
                      </a:r>
                      <a:r>
                        <a:rPr lang="en-IN" sz="1400" b="0" i="0" u="none" strike="noStrike" dirty="0">
                          <a:solidFill>
                            <a:schemeClr val="tx1"/>
                          </a:solidFill>
                          <a:effectLst/>
                          <a:latin typeface="Cambria" panose="02040503050406030204" pitchFamily="18" charset="0"/>
                          <a:ea typeface="Cambria" panose="02040503050406030204" pitchFamily="18" charset="0"/>
                          <a:cs typeface="+mn-cs"/>
                        </a:rPr>
                        <a:t>Prajwal N Srivatsa, S Siddesh, A Ullas, B Santhosh</a:t>
                      </a:r>
                      <a:endParaRPr sz="1400" u="none" dirty="0">
                        <a:latin typeface="Cambria" panose="02040503050406030204" pitchFamily="18" charset="0"/>
                        <a:ea typeface="Cambria" panose="02040503050406030204" pitchFamily="18" charset="0"/>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algn="ctr">
                        <a:lnSpc>
                          <a:spcPct val="100000"/>
                        </a:lnSpc>
                      </a:pPr>
                      <a:r>
                        <a:rPr lang="en-US" sz="1400" b="0" i="0" dirty="0">
                          <a:solidFill>
                            <a:schemeClr val="tx1"/>
                          </a:solidFill>
                          <a:effectLst/>
                          <a:latin typeface="Cambria" panose="02040503050406030204" pitchFamily="18" charset="0"/>
                          <a:ea typeface="Cambria" panose="02040503050406030204" pitchFamily="18" charset="0"/>
                          <a:cs typeface="+mn-cs"/>
                        </a:rPr>
                        <a:t>The document mentions the use of the GTTS (Google Text-to-Speech) engine, which plays a crucial role in this recognition and response mechanism.</a:t>
                      </a:r>
                      <a:endParaRPr sz="1400" dirty="0">
                        <a:latin typeface="Cambria" panose="02040503050406030204" pitchFamily="18" charset="0"/>
                        <a:ea typeface="Cambria" panose="02040503050406030204" pitchFamily="18" charset="0"/>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algn="ctr">
                        <a:lnSpc>
                          <a:spcPct val="100000"/>
                        </a:lnSpc>
                      </a:pPr>
                      <a:r>
                        <a:rPr lang="en-IN" sz="1400" dirty="0">
                          <a:latin typeface="Times New Roman"/>
                          <a:cs typeface="Times New Roman"/>
                        </a:rPr>
                        <a:t> </a:t>
                      </a:r>
                      <a:r>
                        <a:rPr lang="en-IN" sz="1400" b="0" dirty="0">
                          <a:latin typeface="Times New Roman"/>
                          <a:cs typeface="Times New Roman"/>
                        </a:rPr>
                        <a:t> Integrating</a:t>
                      </a:r>
                      <a:r>
                        <a:rPr lang="en-US" sz="1400" b="0" i="0" dirty="0">
                          <a:solidFill>
                            <a:schemeClr val="tx1"/>
                          </a:solidFill>
                          <a:effectLst/>
                          <a:latin typeface="Cambria" panose="02040503050406030204" pitchFamily="18" charset="0"/>
                          <a:ea typeface="Cambria" panose="02040503050406030204" pitchFamily="18" charset="0"/>
                          <a:cs typeface="+mn-cs"/>
                        </a:rPr>
                        <a:t> with real-time APIs can provide access to a wide range of services and data sources, allowing the virtual assistant to perform more complex tasks and provide more accurate responses.</a:t>
                      </a:r>
                      <a:endParaRPr sz="1400" dirty="0">
                        <a:latin typeface="Cambria" panose="02040503050406030204" pitchFamily="18" charset="0"/>
                        <a:ea typeface="Cambria" panose="02040503050406030204" pitchFamily="18" charset="0"/>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extLst>
                  <a:ext uri="{0D108BD9-81ED-4DB2-BD59-A6C34878D82A}">
                    <a16:rowId xmlns:a16="http://schemas.microsoft.com/office/drawing/2014/main" val="10001"/>
                  </a:ext>
                </a:extLst>
              </a:tr>
              <a:tr h="504951">
                <a:tc>
                  <a:txBody>
                    <a:bodyPr/>
                    <a:lstStyle/>
                    <a:p>
                      <a:pPr marL="635" algn="ctr">
                        <a:lnSpc>
                          <a:spcPct val="100000"/>
                        </a:lnSpc>
                        <a:spcBef>
                          <a:spcPts val="110"/>
                        </a:spcBef>
                      </a:pPr>
                      <a:r>
                        <a:rPr sz="1800" dirty="0">
                          <a:latin typeface="Trebuchet MS"/>
                          <a:cs typeface="Trebuchet MS"/>
                        </a:rPr>
                        <a:t>2</a:t>
                      </a:r>
                      <a:endParaRPr sz="1800">
                        <a:latin typeface="Trebuchet MS"/>
                        <a:cs typeface="Trebuchet MS"/>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algn="ctr">
                        <a:lnSpc>
                          <a:spcPct val="100000"/>
                        </a:lnSpc>
                      </a:pPr>
                      <a:r>
                        <a:rPr lang="en-US" sz="1400" dirty="0">
                          <a:latin typeface="Cambria" panose="02040503050406030204" pitchFamily="18" charset="0"/>
                          <a:ea typeface="Cambria" panose="02040503050406030204" pitchFamily="18" charset="0"/>
                        </a:rPr>
                        <a:t>VOICE COMMAND EXECUTION WITH SPEECH RECOGNITION AND SYNTHESIZER</a:t>
                      </a:r>
                      <a:endParaRPr sz="1400" dirty="0">
                        <a:latin typeface="Cambria" panose="02040503050406030204" pitchFamily="18" charset="0"/>
                        <a:ea typeface="Cambria" panose="02040503050406030204" pitchFamily="18" charset="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algn="ctr">
                        <a:lnSpc>
                          <a:spcPct val="100000"/>
                        </a:lnSpc>
                      </a:pPr>
                      <a:r>
                        <a:rPr lang="pt-BR" sz="1400" dirty="0">
                          <a:latin typeface="Cambria" panose="02040503050406030204" pitchFamily="18" charset="0"/>
                          <a:ea typeface="Cambria" panose="02040503050406030204" pitchFamily="18" charset="0"/>
                        </a:rPr>
                        <a:t>R Ram Kumar, A Vimal Kumar, R Deepa, S Shalini</a:t>
                      </a:r>
                      <a:endParaRPr sz="1400" dirty="0">
                        <a:latin typeface="Cambria" panose="02040503050406030204" pitchFamily="18" charset="0"/>
                        <a:ea typeface="Cambria" panose="02040503050406030204" pitchFamily="18" charset="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algn="ctr">
                        <a:lnSpc>
                          <a:spcPct val="100000"/>
                        </a:lnSpc>
                      </a:pPr>
                      <a:r>
                        <a:rPr lang="en-US" sz="1400" b="0" i="0" dirty="0">
                          <a:solidFill>
                            <a:schemeClr val="tx1"/>
                          </a:solidFill>
                          <a:effectLst/>
                          <a:latin typeface="Cambria" panose="02040503050406030204" pitchFamily="18" charset="0"/>
                          <a:ea typeface="Cambria" panose="02040503050406030204" pitchFamily="18" charset="0"/>
                          <a:cs typeface="+mn-cs"/>
                        </a:rPr>
                        <a:t>The speech recognition system as a desktop application uses a synthesizer algorithm to preprocess the input voice and generate relevant output. </a:t>
                      </a:r>
                      <a:endParaRPr sz="1400" dirty="0">
                        <a:latin typeface="Cambria" panose="02040503050406030204" pitchFamily="18" charset="0"/>
                        <a:ea typeface="Cambria" panose="02040503050406030204" pitchFamily="18" charset="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algn="ctr">
                        <a:lnSpc>
                          <a:spcPct val="100000"/>
                        </a:lnSpc>
                      </a:pPr>
                      <a:r>
                        <a:rPr lang="en-US" sz="1400" b="0" i="0" dirty="0">
                          <a:solidFill>
                            <a:schemeClr val="tx1"/>
                          </a:solidFill>
                          <a:effectLst/>
                          <a:latin typeface="Cambria" panose="02040503050406030204" pitchFamily="18" charset="0"/>
                          <a:ea typeface="Cambria" panose="02040503050406030204" pitchFamily="18" charset="0"/>
                          <a:cs typeface="+mn-cs"/>
                        </a:rPr>
                        <a:t>The Google Text-to-Speech engine may be more suitable for applications that require real-time conversion of text to speech, while the synthesizer algorithm may be more suitable for applications that require more complex processing of the input voice. </a:t>
                      </a:r>
                      <a:endParaRPr sz="1400" dirty="0">
                        <a:latin typeface="Cambria" panose="02040503050406030204" pitchFamily="18" charset="0"/>
                        <a:ea typeface="Cambria" panose="02040503050406030204" pitchFamily="18" charset="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5403" y="85821"/>
            <a:ext cx="5965825" cy="505267"/>
          </a:xfrm>
          <a:prstGeom prst="rect">
            <a:avLst/>
          </a:prstGeom>
        </p:spPr>
        <p:txBody>
          <a:bodyPr vert="horz" wrap="square" lIns="0" tIns="12700" rIns="0" bIns="0" rtlCol="0">
            <a:spAutoFit/>
          </a:bodyPr>
          <a:lstStyle/>
          <a:p>
            <a:pPr marL="12700" algn="ctr">
              <a:lnSpc>
                <a:spcPct val="100000"/>
              </a:lnSpc>
              <a:spcBef>
                <a:spcPts val="100"/>
              </a:spcBef>
            </a:pPr>
            <a:r>
              <a:rPr sz="3200" spc="-45" dirty="0"/>
              <a:t>LITERATURE</a:t>
            </a:r>
            <a:r>
              <a:rPr sz="3200" spc="-40" dirty="0"/>
              <a:t> </a:t>
            </a:r>
            <a:r>
              <a:rPr sz="3200" spc="-45" dirty="0"/>
              <a:t>SURVEY</a:t>
            </a:r>
            <a:endParaRPr sz="3200" dirty="0"/>
          </a:p>
        </p:txBody>
      </p:sp>
      <p:sp>
        <p:nvSpPr>
          <p:cNvPr id="3" name="object 3"/>
          <p:cNvSpPr txBox="1"/>
          <p:nvPr/>
        </p:nvSpPr>
        <p:spPr>
          <a:xfrm>
            <a:off x="10752581" y="6310071"/>
            <a:ext cx="873125" cy="226985"/>
          </a:xfrm>
          <a:prstGeom prst="rect">
            <a:avLst/>
          </a:prstGeom>
        </p:spPr>
        <p:txBody>
          <a:bodyPr vert="horz" wrap="square" lIns="0" tIns="11430" rIns="0" bIns="0" rtlCol="0">
            <a:spAutoFit/>
          </a:bodyPr>
          <a:lstStyle/>
          <a:p>
            <a:pPr marL="12700">
              <a:lnSpc>
                <a:spcPct val="100000"/>
              </a:lnSpc>
              <a:spcBef>
                <a:spcPts val="20"/>
              </a:spcBef>
            </a:pPr>
            <a:r>
              <a:rPr lang="en-IN" sz="1400" b="1" spc="-15" dirty="0">
                <a:solidFill>
                  <a:srgbClr val="696363"/>
                </a:solidFill>
                <a:latin typeface="Cambria"/>
                <a:cs typeface="Cambria"/>
              </a:rPr>
              <a:t>11</a:t>
            </a:r>
            <a:r>
              <a:rPr lang="en-IN" sz="1400" b="1" spc="5" dirty="0">
                <a:solidFill>
                  <a:srgbClr val="696363"/>
                </a:solidFill>
                <a:latin typeface="Cambria"/>
                <a:cs typeface="Cambria"/>
              </a:rPr>
              <a:t>-</a:t>
            </a:r>
            <a:r>
              <a:rPr lang="en-IN" sz="1400" b="1" spc="-20" dirty="0">
                <a:solidFill>
                  <a:srgbClr val="696363"/>
                </a:solidFill>
                <a:latin typeface="Cambria"/>
                <a:cs typeface="Cambria"/>
              </a:rPr>
              <a:t>Dec</a:t>
            </a:r>
            <a:r>
              <a:rPr lang="en-IN" sz="1400" b="1" spc="5" dirty="0">
                <a:solidFill>
                  <a:srgbClr val="696363"/>
                </a:solidFill>
                <a:latin typeface="Cambria"/>
                <a:cs typeface="Cambria"/>
              </a:rPr>
              <a:t>-</a:t>
            </a:r>
            <a:r>
              <a:rPr lang="en-IN" sz="1400" b="1" spc="-15" dirty="0">
                <a:solidFill>
                  <a:srgbClr val="696363"/>
                </a:solidFill>
                <a:latin typeface="Cambria"/>
                <a:cs typeface="Cambria"/>
              </a:rPr>
              <a:t>23</a:t>
            </a:r>
            <a:endParaRPr lang="en-IN" sz="1400" dirty="0">
              <a:latin typeface="Cambria"/>
              <a:cs typeface="Cambria"/>
            </a:endParaRPr>
          </a:p>
        </p:txBody>
      </p:sp>
      <p:sp>
        <p:nvSpPr>
          <p:cNvPr id="4" name="object 4"/>
          <p:cNvSpPr txBox="1"/>
          <p:nvPr/>
        </p:nvSpPr>
        <p:spPr>
          <a:xfrm>
            <a:off x="1097686"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5" name="object 5"/>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6" name="object 6"/>
          <p:cNvSpPr txBox="1"/>
          <p:nvPr/>
        </p:nvSpPr>
        <p:spPr>
          <a:xfrm>
            <a:off x="433831" y="6319520"/>
            <a:ext cx="129539" cy="226985"/>
          </a:xfrm>
          <a:prstGeom prst="rect">
            <a:avLst/>
          </a:prstGeom>
        </p:spPr>
        <p:txBody>
          <a:bodyPr vert="horz" wrap="square" lIns="0" tIns="11430" rIns="0" bIns="0" rtlCol="0">
            <a:spAutoFit/>
          </a:bodyPr>
          <a:lstStyle/>
          <a:p>
            <a:pPr marL="12700">
              <a:lnSpc>
                <a:spcPct val="100000"/>
              </a:lnSpc>
              <a:spcBef>
                <a:spcPts val="90"/>
              </a:spcBef>
            </a:pPr>
            <a:r>
              <a:rPr lang="en-IN" sz="1400" spc="-5" dirty="0">
                <a:solidFill>
                  <a:srgbClr val="FFFFFF"/>
                </a:solidFill>
                <a:latin typeface="Franklin Gothic Medium"/>
                <a:cs typeface="Franklin Gothic Medium"/>
              </a:rPr>
              <a:t>9</a:t>
            </a:r>
            <a:endParaRPr sz="1400" dirty="0">
              <a:latin typeface="Franklin Gothic Medium"/>
              <a:cs typeface="Franklin Gothic Medium"/>
            </a:endParaRPr>
          </a:p>
        </p:txBody>
      </p:sp>
      <p:graphicFrame>
        <p:nvGraphicFramePr>
          <p:cNvPr id="7" name="object 7"/>
          <p:cNvGraphicFramePr>
            <a:graphicFrameLocks noGrp="1"/>
          </p:cNvGraphicFramePr>
          <p:nvPr>
            <p:extLst>
              <p:ext uri="{D42A27DB-BD31-4B8C-83A1-F6EECF244321}">
                <p14:modId xmlns:p14="http://schemas.microsoft.com/office/powerpoint/2010/main" val="4050447233"/>
              </p:ext>
            </p:extLst>
          </p:nvPr>
        </p:nvGraphicFramePr>
        <p:xfrm>
          <a:off x="195071" y="547258"/>
          <a:ext cx="11677648" cy="5487782"/>
        </p:xfrm>
        <a:graphic>
          <a:graphicData uri="http://schemas.openxmlformats.org/drawingml/2006/table">
            <a:tbl>
              <a:tblPr firstRow="1" bandRow="1">
                <a:tableStyleId>{2D5ABB26-0587-4C30-8999-92F81FD0307C}</a:tableStyleId>
              </a:tblPr>
              <a:tblGrid>
                <a:gridCol w="795529">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gridCol w="3745990">
                  <a:extLst>
                    <a:ext uri="{9D8B030D-6E8A-4147-A177-3AD203B41FA5}">
                      <a16:colId xmlns:a16="http://schemas.microsoft.com/office/drawing/2014/main" val="20003"/>
                    </a:ext>
                  </a:extLst>
                </a:gridCol>
                <a:gridCol w="2335529">
                  <a:extLst>
                    <a:ext uri="{9D8B030D-6E8A-4147-A177-3AD203B41FA5}">
                      <a16:colId xmlns:a16="http://schemas.microsoft.com/office/drawing/2014/main" val="20004"/>
                    </a:ext>
                  </a:extLst>
                </a:gridCol>
              </a:tblGrid>
              <a:tr h="2141032">
                <a:tc>
                  <a:txBody>
                    <a:bodyPr/>
                    <a:lstStyle/>
                    <a:p>
                      <a:pPr>
                        <a:lnSpc>
                          <a:spcPct val="100000"/>
                        </a:lnSpc>
                      </a:pPr>
                      <a:endParaRPr sz="1600" dirty="0">
                        <a:latin typeface="Times New Roman"/>
                        <a:cs typeface="Times New Roman"/>
                      </a:endParaRPr>
                    </a:p>
                    <a:p>
                      <a:pPr>
                        <a:lnSpc>
                          <a:spcPct val="100000"/>
                        </a:lnSpc>
                      </a:pPr>
                      <a:endParaRPr sz="1600" dirty="0">
                        <a:latin typeface="Times New Roman"/>
                        <a:cs typeface="Times New Roman"/>
                      </a:endParaRPr>
                    </a:p>
                    <a:p>
                      <a:pPr>
                        <a:lnSpc>
                          <a:spcPct val="100000"/>
                        </a:lnSpc>
                        <a:spcBef>
                          <a:spcPts val="30"/>
                        </a:spcBef>
                      </a:pPr>
                      <a:endParaRPr sz="1600" dirty="0">
                        <a:latin typeface="Times New Roman"/>
                        <a:cs typeface="Times New Roman"/>
                      </a:endParaRPr>
                    </a:p>
                    <a:p>
                      <a:pPr algn="ctr">
                        <a:lnSpc>
                          <a:spcPct val="100000"/>
                        </a:lnSpc>
                      </a:pPr>
                      <a:r>
                        <a:rPr sz="1600" b="1" spc="-35" dirty="0">
                          <a:solidFill>
                            <a:srgbClr val="FFFFFF"/>
                          </a:solidFill>
                          <a:latin typeface="Cambria"/>
                          <a:cs typeface="Cambria"/>
                        </a:rPr>
                        <a:t>S.N</a:t>
                      </a:r>
                      <a:endParaRPr sz="1600" dirty="0">
                        <a:latin typeface="Cambria"/>
                        <a:cs typeface="Cambr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pPr>
                      <a:endParaRPr sz="1600" dirty="0">
                        <a:latin typeface="Times New Roman"/>
                        <a:cs typeface="Times New Roman"/>
                      </a:endParaRPr>
                    </a:p>
                    <a:p>
                      <a:pPr>
                        <a:lnSpc>
                          <a:spcPct val="100000"/>
                        </a:lnSpc>
                        <a:spcBef>
                          <a:spcPts val="50"/>
                        </a:spcBef>
                      </a:pPr>
                      <a:endParaRPr sz="1600" dirty="0">
                        <a:latin typeface="Times New Roman"/>
                        <a:cs typeface="Times New Roman"/>
                      </a:endParaRPr>
                    </a:p>
                    <a:p>
                      <a:pPr marL="2540" algn="ctr">
                        <a:lnSpc>
                          <a:spcPct val="100000"/>
                        </a:lnSpc>
                        <a:spcBef>
                          <a:spcPts val="5"/>
                        </a:spcBef>
                      </a:pPr>
                      <a:r>
                        <a:rPr sz="1600" b="1" spc="-165" dirty="0">
                          <a:solidFill>
                            <a:srgbClr val="FFFFFF"/>
                          </a:solidFill>
                          <a:latin typeface="Cambria"/>
                          <a:cs typeface="Cambria"/>
                        </a:rPr>
                        <a:t>P</a:t>
                      </a:r>
                      <a:r>
                        <a:rPr sz="1600" b="1" dirty="0">
                          <a:solidFill>
                            <a:srgbClr val="FFFFFF"/>
                          </a:solidFill>
                          <a:latin typeface="Cambria"/>
                          <a:cs typeface="Cambria"/>
                        </a:rPr>
                        <a:t>A</a:t>
                      </a:r>
                      <a:r>
                        <a:rPr sz="1600" b="1" spc="5" dirty="0">
                          <a:solidFill>
                            <a:srgbClr val="FFFFFF"/>
                          </a:solidFill>
                          <a:latin typeface="Cambria"/>
                          <a:cs typeface="Cambria"/>
                        </a:rPr>
                        <a:t>P</a:t>
                      </a:r>
                      <a:r>
                        <a:rPr sz="1600" b="1" spc="-10" dirty="0">
                          <a:solidFill>
                            <a:srgbClr val="FFFFFF"/>
                          </a:solidFill>
                          <a:latin typeface="Cambria"/>
                          <a:cs typeface="Cambria"/>
                        </a:rPr>
                        <a:t>E</a:t>
                      </a:r>
                      <a:r>
                        <a:rPr sz="1600" b="1" dirty="0">
                          <a:solidFill>
                            <a:srgbClr val="FFFFFF"/>
                          </a:solidFill>
                          <a:latin typeface="Cambria"/>
                          <a:cs typeface="Cambria"/>
                        </a:rPr>
                        <a:t>R</a:t>
                      </a:r>
                      <a:r>
                        <a:rPr sz="1600" b="1" spc="-235" dirty="0">
                          <a:solidFill>
                            <a:srgbClr val="FFFFFF"/>
                          </a:solidFill>
                          <a:latin typeface="Cambria"/>
                          <a:cs typeface="Cambria"/>
                        </a:rPr>
                        <a:t> </a:t>
                      </a:r>
                      <a:r>
                        <a:rPr sz="1600" b="1" dirty="0">
                          <a:solidFill>
                            <a:srgbClr val="FFFFFF"/>
                          </a:solidFill>
                          <a:latin typeface="Cambria"/>
                          <a:cs typeface="Cambria"/>
                        </a:rPr>
                        <a:t>T</a:t>
                      </a:r>
                      <a:r>
                        <a:rPr sz="1600" b="1" spc="-15" dirty="0">
                          <a:solidFill>
                            <a:srgbClr val="FFFFFF"/>
                          </a:solidFill>
                          <a:latin typeface="Cambria"/>
                          <a:cs typeface="Cambria"/>
                        </a:rPr>
                        <a:t>I</a:t>
                      </a:r>
                      <a:r>
                        <a:rPr sz="1600" b="1" dirty="0">
                          <a:solidFill>
                            <a:srgbClr val="FFFFFF"/>
                          </a:solidFill>
                          <a:latin typeface="Cambria"/>
                          <a:cs typeface="Cambria"/>
                        </a:rPr>
                        <a:t>T</a:t>
                      </a:r>
                      <a:r>
                        <a:rPr sz="1600" b="1" spc="-15" dirty="0">
                          <a:solidFill>
                            <a:srgbClr val="FFFFFF"/>
                          </a:solidFill>
                          <a:latin typeface="Cambria"/>
                          <a:cs typeface="Cambria"/>
                        </a:rPr>
                        <a:t>L</a:t>
                      </a:r>
                      <a:r>
                        <a:rPr sz="1600" b="1" dirty="0">
                          <a:solidFill>
                            <a:srgbClr val="FFFFFF"/>
                          </a:solidFill>
                          <a:latin typeface="Cambria"/>
                          <a:cs typeface="Cambria"/>
                        </a:rPr>
                        <a:t>E</a:t>
                      </a:r>
                      <a:endParaRPr sz="1600" dirty="0">
                        <a:latin typeface="Cambria"/>
                        <a:cs typeface="Cambria"/>
                      </a:endParaRPr>
                    </a:p>
                    <a:p>
                      <a:pPr marL="451484" marR="446405" indent="2540" algn="ctr">
                        <a:lnSpc>
                          <a:spcPct val="100000"/>
                        </a:lnSpc>
                      </a:pPr>
                      <a:r>
                        <a:rPr sz="1600" b="1" spc="55" dirty="0">
                          <a:solidFill>
                            <a:srgbClr val="FFFFFF"/>
                          </a:solidFill>
                          <a:latin typeface="Cambria"/>
                          <a:cs typeface="Cambria"/>
                        </a:rPr>
                        <a:t>&amp; </a:t>
                      </a:r>
                      <a:r>
                        <a:rPr sz="1600" b="1" spc="60" dirty="0">
                          <a:solidFill>
                            <a:srgbClr val="FFFFFF"/>
                          </a:solidFill>
                          <a:latin typeface="Cambria"/>
                          <a:cs typeface="Cambria"/>
                        </a:rPr>
                        <a:t> </a:t>
                      </a:r>
                      <a:r>
                        <a:rPr sz="1600" b="1" spc="5" dirty="0">
                          <a:solidFill>
                            <a:srgbClr val="FFFFFF"/>
                          </a:solidFill>
                          <a:latin typeface="Cambria"/>
                          <a:cs typeface="Cambria"/>
                        </a:rPr>
                        <a:t>P</a:t>
                      </a:r>
                      <a:r>
                        <a:rPr sz="1600" b="1" spc="-5" dirty="0">
                          <a:solidFill>
                            <a:srgbClr val="FFFFFF"/>
                          </a:solidFill>
                          <a:latin typeface="Cambria"/>
                          <a:cs typeface="Cambria"/>
                        </a:rPr>
                        <a:t>UB</a:t>
                      </a:r>
                      <a:r>
                        <a:rPr sz="1600" b="1" spc="-15" dirty="0">
                          <a:solidFill>
                            <a:srgbClr val="FFFFFF"/>
                          </a:solidFill>
                          <a:latin typeface="Cambria"/>
                          <a:cs typeface="Cambria"/>
                        </a:rPr>
                        <a:t>L</a:t>
                      </a:r>
                      <a:r>
                        <a:rPr sz="1600" b="1" spc="-10" dirty="0">
                          <a:solidFill>
                            <a:srgbClr val="FFFFFF"/>
                          </a:solidFill>
                          <a:latin typeface="Cambria"/>
                          <a:cs typeface="Cambria"/>
                        </a:rPr>
                        <a:t>I</a:t>
                      </a:r>
                      <a:r>
                        <a:rPr sz="1600" b="1" spc="-5" dirty="0">
                          <a:solidFill>
                            <a:srgbClr val="FFFFFF"/>
                          </a:solidFill>
                          <a:latin typeface="Cambria"/>
                          <a:cs typeface="Cambria"/>
                        </a:rPr>
                        <a:t>C</a:t>
                      </a:r>
                      <a:r>
                        <a:rPr sz="1600" b="1" spc="-155" dirty="0">
                          <a:solidFill>
                            <a:srgbClr val="FFFFFF"/>
                          </a:solidFill>
                          <a:latin typeface="Cambria"/>
                          <a:cs typeface="Cambria"/>
                        </a:rPr>
                        <a:t>A</a:t>
                      </a:r>
                      <a:r>
                        <a:rPr sz="1600" b="1" spc="-10" dirty="0">
                          <a:solidFill>
                            <a:srgbClr val="FFFFFF"/>
                          </a:solidFill>
                          <a:latin typeface="Cambria"/>
                          <a:cs typeface="Cambria"/>
                        </a:rPr>
                        <a:t>TI</a:t>
                      </a:r>
                      <a:r>
                        <a:rPr sz="1600" b="1" spc="-5" dirty="0">
                          <a:solidFill>
                            <a:srgbClr val="FFFFFF"/>
                          </a:solidFill>
                          <a:latin typeface="Cambria"/>
                          <a:cs typeface="Cambria"/>
                        </a:rPr>
                        <a:t>ON  </a:t>
                      </a:r>
                      <a:r>
                        <a:rPr sz="1600" b="1" spc="-80" dirty="0">
                          <a:solidFill>
                            <a:srgbClr val="FFFFFF"/>
                          </a:solidFill>
                          <a:latin typeface="Cambria"/>
                          <a:cs typeface="Cambria"/>
                        </a:rPr>
                        <a:t>DETAILS</a:t>
                      </a:r>
                      <a:endParaRPr sz="1600" dirty="0">
                        <a:latin typeface="Cambria"/>
                        <a:cs typeface="Cambr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pPr>
                      <a:endParaRPr sz="1600" dirty="0">
                        <a:latin typeface="Times New Roman"/>
                        <a:cs typeface="Times New Roman"/>
                      </a:endParaRPr>
                    </a:p>
                    <a:p>
                      <a:pPr>
                        <a:lnSpc>
                          <a:spcPct val="100000"/>
                        </a:lnSpc>
                        <a:spcBef>
                          <a:spcPts val="50"/>
                        </a:spcBef>
                      </a:pPr>
                      <a:endParaRPr sz="1600" dirty="0">
                        <a:latin typeface="Times New Roman"/>
                        <a:cs typeface="Times New Roman"/>
                      </a:endParaRPr>
                    </a:p>
                    <a:p>
                      <a:pPr marL="1905" algn="ctr">
                        <a:lnSpc>
                          <a:spcPct val="100000"/>
                        </a:lnSpc>
                        <a:spcBef>
                          <a:spcPts val="5"/>
                        </a:spcBef>
                      </a:pPr>
                      <a:r>
                        <a:rPr sz="1600" b="1" dirty="0">
                          <a:solidFill>
                            <a:srgbClr val="FFFFFF"/>
                          </a:solidFill>
                          <a:latin typeface="Cambria"/>
                          <a:cs typeface="Cambria"/>
                        </a:rPr>
                        <a:t>NAME</a:t>
                      </a:r>
                      <a:r>
                        <a:rPr sz="1600" b="1" spc="-30" dirty="0">
                          <a:solidFill>
                            <a:srgbClr val="FFFFFF"/>
                          </a:solidFill>
                          <a:latin typeface="Cambria"/>
                          <a:cs typeface="Cambria"/>
                        </a:rPr>
                        <a:t> </a:t>
                      </a:r>
                      <a:r>
                        <a:rPr sz="1600" b="1" spc="-5" dirty="0">
                          <a:solidFill>
                            <a:srgbClr val="FFFFFF"/>
                          </a:solidFill>
                          <a:latin typeface="Cambria"/>
                          <a:cs typeface="Cambria"/>
                        </a:rPr>
                        <a:t>O</a:t>
                      </a:r>
                      <a:r>
                        <a:rPr sz="1600" b="1" dirty="0">
                          <a:solidFill>
                            <a:srgbClr val="FFFFFF"/>
                          </a:solidFill>
                          <a:latin typeface="Cambria"/>
                          <a:cs typeface="Cambria"/>
                        </a:rPr>
                        <a:t>F</a:t>
                      </a:r>
                      <a:r>
                        <a:rPr sz="1600" b="1" spc="-204" dirty="0">
                          <a:solidFill>
                            <a:srgbClr val="FFFFFF"/>
                          </a:solidFill>
                          <a:latin typeface="Cambria"/>
                          <a:cs typeface="Cambria"/>
                        </a:rPr>
                        <a:t> </a:t>
                      </a:r>
                      <a:r>
                        <a:rPr sz="1600" b="1" spc="-10" dirty="0">
                          <a:solidFill>
                            <a:srgbClr val="FFFFFF"/>
                          </a:solidFill>
                          <a:latin typeface="Cambria"/>
                          <a:cs typeface="Cambria"/>
                        </a:rPr>
                        <a:t>T</a:t>
                      </a:r>
                      <a:r>
                        <a:rPr sz="1600" b="1" dirty="0">
                          <a:solidFill>
                            <a:srgbClr val="FFFFFF"/>
                          </a:solidFill>
                          <a:latin typeface="Cambria"/>
                          <a:cs typeface="Cambria"/>
                        </a:rPr>
                        <a:t>HE</a:t>
                      </a:r>
                      <a:endParaRPr sz="1600" dirty="0">
                        <a:latin typeface="Cambria"/>
                        <a:cs typeface="Cambria"/>
                      </a:endParaRPr>
                    </a:p>
                    <a:p>
                      <a:pPr marL="2540" algn="ctr">
                        <a:lnSpc>
                          <a:spcPct val="100000"/>
                        </a:lnSpc>
                      </a:pPr>
                      <a:r>
                        <a:rPr sz="1600" b="1" spc="-20" dirty="0">
                          <a:solidFill>
                            <a:srgbClr val="FFFFFF"/>
                          </a:solidFill>
                          <a:latin typeface="Cambria"/>
                          <a:cs typeface="Cambria"/>
                        </a:rPr>
                        <a:t>AUTHORS</a:t>
                      </a:r>
                      <a:endParaRPr sz="1600" dirty="0">
                        <a:latin typeface="Cambria"/>
                        <a:cs typeface="Cambr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spcBef>
                          <a:spcPts val="20"/>
                        </a:spcBef>
                      </a:pPr>
                      <a:endParaRPr sz="1600" dirty="0">
                        <a:latin typeface="Times New Roman"/>
                        <a:cs typeface="Times New Roman"/>
                      </a:endParaRPr>
                    </a:p>
                    <a:p>
                      <a:pPr marL="114300" marR="108585" algn="ctr">
                        <a:lnSpc>
                          <a:spcPct val="100000"/>
                        </a:lnSpc>
                      </a:pPr>
                      <a:r>
                        <a:rPr sz="1600" b="1" spc="-15" dirty="0">
                          <a:solidFill>
                            <a:srgbClr val="FFFFFF"/>
                          </a:solidFill>
                          <a:latin typeface="Cambria"/>
                          <a:cs typeface="Cambria"/>
                        </a:rPr>
                        <a:t>TECHNICAL</a:t>
                      </a:r>
                      <a:r>
                        <a:rPr sz="1600" b="1" spc="10" dirty="0">
                          <a:solidFill>
                            <a:srgbClr val="FFFFFF"/>
                          </a:solidFill>
                          <a:latin typeface="Cambria"/>
                          <a:cs typeface="Cambria"/>
                        </a:rPr>
                        <a:t> </a:t>
                      </a:r>
                      <a:r>
                        <a:rPr sz="1600" b="1" spc="-35" dirty="0">
                          <a:solidFill>
                            <a:srgbClr val="FFFFFF"/>
                          </a:solidFill>
                          <a:latin typeface="Cambria"/>
                          <a:cs typeface="Cambria"/>
                        </a:rPr>
                        <a:t>IDEAS</a:t>
                      </a:r>
                      <a:r>
                        <a:rPr sz="1600" b="1" spc="-5" dirty="0">
                          <a:solidFill>
                            <a:srgbClr val="FFFFFF"/>
                          </a:solidFill>
                          <a:latin typeface="Cambria"/>
                          <a:cs typeface="Cambria"/>
                        </a:rPr>
                        <a:t> </a:t>
                      </a:r>
                      <a:r>
                        <a:rPr sz="1600" b="1" spc="45" dirty="0">
                          <a:solidFill>
                            <a:srgbClr val="FFFFFF"/>
                          </a:solidFill>
                          <a:latin typeface="Cambria"/>
                          <a:cs typeface="Cambria"/>
                        </a:rPr>
                        <a:t>/ </a:t>
                      </a:r>
                      <a:r>
                        <a:rPr sz="1600" b="1" spc="-385" dirty="0">
                          <a:solidFill>
                            <a:srgbClr val="FFFFFF"/>
                          </a:solidFill>
                          <a:latin typeface="Cambria"/>
                          <a:cs typeface="Cambria"/>
                        </a:rPr>
                        <a:t> </a:t>
                      </a:r>
                      <a:r>
                        <a:rPr sz="1600" b="1" dirty="0">
                          <a:solidFill>
                            <a:srgbClr val="FFFFFF"/>
                          </a:solidFill>
                          <a:latin typeface="Cambria"/>
                          <a:cs typeface="Cambria"/>
                        </a:rPr>
                        <a:t>ALGORITHMS </a:t>
                      </a:r>
                      <a:r>
                        <a:rPr sz="1600" b="1" spc="5" dirty="0">
                          <a:solidFill>
                            <a:srgbClr val="FFFFFF"/>
                          </a:solidFill>
                          <a:latin typeface="Cambria"/>
                          <a:cs typeface="Cambria"/>
                        </a:rPr>
                        <a:t> </a:t>
                      </a:r>
                      <a:r>
                        <a:rPr sz="1600" b="1" dirty="0">
                          <a:solidFill>
                            <a:srgbClr val="FFFFFF"/>
                          </a:solidFill>
                          <a:latin typeface="Cambria"/>
                          <a:cs typeface="Cambria"/>
                        </a:rPr>
                        <a:t>ACQUIRED</a:t>
                      </a:r>
                      <a:r>
                        <a:rPr sz="1600" b="1" spc="40" dirty="0">
                          <a:solidFill>
                            <a:srgbClr val="FFFFFF"/>
                          </a:solidFill>
                          <a:latin typeface="Cambria"/>
                          <a:cs typeface="Cambria"/>
                        </a:rPr>
                        <a:t> </a:t>
                      </a:r>
                      <a:r>
                        <a:rPr sz="1600" b="1" spc="-25" dirty="0">
                          <a:solidFill>
                            <a:srgbClr val="FFFFFF"/>
                          </a:solidFill>
                          <a:latin typeface="Cambria"/>
                          <a:cs typeface="Cambria"/>
                        </a:rPr>
                        <a:t>FROM </a:t>
                      </a:r>
                      <a:r>
                        <a:rPr sz="1600" b="1" spc="-20" dirty="0">
                          <a:solidFill>
                            <a:srgbClr val="FFFFFF"/>
                          </a:solidFill>
                          <a:latin typeface="Cambria"/>
                          <a:cs typeface="Cambria"/>
                        </a:rPr>
                        <a:t> </a:t>
                      </a:r>
                      <a:r>
                        <a:rPr sz="1600" b="1" spc="-10" dirty="0">
                          <a:solidFill>
                            <a:srgbClr val="FFFFFF"/>
                          </a:solidFill>
                          <a:latin typeface="Cambria"/>
                          <a:cs typeface="Cambria"/>
                        </a:rPr>
                        <a:t>T</a:t>
                      </a:r>
                      <a:r>
                        <a:rPr sz="1600" b="1" dirty="0">
                          <a:solidFill>
                            <a:srgbClr val="FFFFFF"/>
                          </a:solidFill>
                          <a:latin typeface="Cambria"/>
                          <a:cs typeface="Cambria"/>
                        </a:rPr>
                        <a:t>HE</a:t>
                      </a:r>
                      <a:r>
                        <a:rPr sz="1600" b="1" spc="5" dirty="0">
                          <a:solidFill>
                            <a:srgbClr val="FFFFFF"/>
                          </a:solidFill>
                          <a:latin typeface="Cambria"/>
                          <a:cs typeface="Cambria"/>
                        </a:rPr>
                        <a:t> </a:t>
                      </a:r>
                      <a:r>
                        <a:rPr sz="1600" b="1" spc="-165" dirty="0">
                          <a:solidFill>
                            <a:srgbClr val="FFFFFF"/>
                          </a:solidFill>
                          <a:latin typeface="Cambria"/>
                          <a:cs typeface="Cambria"/>
                        </a:rPr>
                        <a:t>P</a:t>
                      </a:r>
                      <a:r>
                        <a:rPr sz="1600" b="1" dirty="0">
                          <a:solidFill>
                            <a:srgbClr val="FFFFFF"/>
                          </a:solidFill>
                          <a:latin typeface="Cambria"/>
                          <a:cs typeface="Cambria"/>
                        </a:rPr>
                        <a:t>APER</a:t>
                      </a:r>
                      <a:r>
                        <a:rPr sz="1600" b="1" spc="-25" dirty="0">
                          <a:solidFill>
                            <a:srgbClr val="FFFFFF"/>
                          </a:solidFill>
                          <a:latin typeface="Cambria"/>
                          <a:cs typeface="Cambria"/>
                        </a:rPr>
                        <a:t> </a:t>
                      </a:r>
                      <a:r>
                        <a:rPr sz="1600" b="1" spc="-5" dirty="0">
                          <a:solidFill>
                            <a:srgbClr val="FFFFFF"/>
                          </a:solidFill>
                          <a:latin typeface="Cambria"/>
                          <a:cs typeface="Cambria"/>
                        </a:rPr>
                        <a:t>U</a:t>
                      </a:r>
                      <a:r>
                        <a:rPr sz="1600" b="1" spc="-10" dirty="0">
                          <a:solidFill>
                            <a:srgbClr val="FFFFFF"/>
                          </a:solidFill>
                          <a:latin typeface="Cambria"/>
                          <a:cs typeface="Cambria"/>
                        </a:rPr>
                        <a:t>SE</a:t>
                      </a:r>
                      <a:r>
                        <a:rPr sz="1600" b="1" dirty="0">
                          <a:solidFill>
                            <a:srgbClr val="FFFFFF"/>
                          </a:solidFill>
                          <a:latin typeface="Cambria"/>
                          <a:cs typeface="Cambria"/>
                        </a:rPr>
                        <a:t>FU</a:t>
                      </a:r>
                      <a:r>
                        <a:rPr sz="1600" b="1" spc="-10" dirty="0">
                          <a:solidFill>
                            <a:srgbClr val="FFFFFF"/>
                          </a:solidFill>
                          <a:latin typeface="Cambria"/>
                          <a:cs typeface="Cambria"/>
                        </a:rPr>
                        <a:t>L</a:t>
                      </a:r>
                      <a:r>
                        <a:rPr sz="1600" b="1" dirty="0">
                          <a:solidFill>
                            <a:srgbClr val="FFFFFF"/>
                          </a:solidFill>
                          <a:latin typeface="Cambria"/>
                          <a:cs typeface="Cambria"/>
                        </a:rPr>
                        <a:t>L  </a:t>
                      </a:r>
                      <a:r>
                        <a:rPr sz="1600" b="1" spc="-10" dirty="0">
                          <a:solidFill>
                            <a:srgbClr val="FFFFFF"/>
                          </a:solidFill>
                          <a:latin typeface="Cambria"/>
                          <a:cs typeface="Cambria"/>
                        </a:rPr>
                        <a:t>I</a:t>
                      </a:r>
                      <a:r>
                        <a:rPr sz="1600" b="1" dirty="0">
                          <a:solidFill>
                            <a:srgbClr val="FFFFFF"/>
                          </a:solidFill>
                          <a:latin typeface="Cambria"/>
                          <a:cs typeface="Cambria"/>
                        </a:rPr>
                        <a:t>N</a:t>
                      </a:r>
                      <a:r>
                        <a:rPr sz="1600" b="1" spc="5" dirty="0">
                          <a:solidFill>
                            <a:srgbClr val="FFFFFF"/>
                          </a:solidFill>
                          <a:latin typeface="Cambria"/>
                          <a:cs typeface="Cambria"/>
                        </a:rPr>
                        <a:t> </a:t>
                      </a:r>
                      <a:r>
                        <a:rPr sz="1600" b="1" spc="-5" dirty="0">
                          <a:solidFill>
                            <a:srgbClr val="FFFFFF"/>
                          </a:solidFill>
                          <a:latin typeface="Cambria"/>
                          <a:cs typeface="Cambria"/>
                        </a:rPr>
                        <a:t>DE</a:t>
                      </a:r>
                      <a:r>
                        <a:rPr sz="1600" b="1" spc="-15" dirty="0">
                          <a:solidFill>
                            <a:srgbClr val="FFFFFF"/>
                          </a:solidFill>
                          <a:latin typeface="Cambria"/>
                          <a:cs typeface="Cambria"/>
                        </a:rPr>
                        <a:t>S</a:t>
                      </a:r>
                      <a:r>
                        <a:rPr sz="1600" b="1" spc="-10" dirty="0">
                          <a:solidFill>
                            <a:srgbClr val="FFFFFF"/>
                          </a:solidFill>
                          <a:latin typeface="Cambria"/>
                          <a:cs typeface="Cambria"/>
                        </a:rPr>
                        <a:t>I</a:t>
                      </a:r>
                      <a:r>
                        <a:rPr sz="1600" b="1" dirty="0">
                          <a:solidFill>
                            <a:srgbClr val="FFFFFF"/>
                          </a:solidFill>
                          <a:latin typeface="Cambria"/>
                          <a:cs typeface="Cambria"/>
                        </a:rPr>
                        <a:t>GN</a:t>
                      </a:r>
                      <a:r>
                        <a:rPr sz="1600" b="1" spc="-15" dirty="0">
                          <a:solidFill>
                            <a:srgbClr val="FFFFFF"/>
                          </a:solidFill>
                          <a:latin typeface="Cambria"/>
                          <a:cs typeface="Cambria"/>
                        </a:rPr>
                        <a:t>I</a:t>
                      </a:r>
                      <a:r>
                        <a:rPr sz="1600" b="1" dirty="0">
                          <a:solidFill>
                            <a:srgbClr val="FFFFFF"/>
                          </a:solidFill>
                          <a:latin typeface="Cambria"/>
                          <a:cs typeface="Cambria"/>
                        </a:rPr>
                        <a:t>NG</a:t>
                      </a:r>
                      <a:r>
                        <a:rPr sz="1600" b="1" spc="-160" dirty="0">
                          <a:solidFill>
                            <a:srgbClr val="FFFFFF"/>
                          </a:solidFill>
                          <a:latin typeface="Cambria"/>
                          <a:cs typeface="Cambria"/>
                        </a:rPr>
                        <a:t> </a:t>
                      </a:r>
                      <a:r>
                        <a:rPr sz="1600" b="1" spc="-10" dirty="0">
                          <a:solidFill>
                            <a:srgbClr val="FFFFFF"/>
                          </a:solidFill>
                          <a:latin typeface="Cambria"/>
                          <a:cs typeface="Cambria"/>
                        </a:rPr>
                        <a:t>T</a:t>
                      </a:r>
                      <a:r>
                        <a:rPr sz="1600" b="1" dirty="0">
                          <a:solidFill>
                            <a:srgbClr val="FFFFFF"/>
                          </a:solidFill>
                          <a:latin typeface="Cambria"/>
                          <a:cs typeface="Cambria"/>
                        </a:rPr>
                        <a:t>HE  </a:t>
                      </a:r>
                      <a:r>
                        <a:rPr sz="1600" b="1" spc="-60" dirty="0">
                          <a:solidFill>
                            <a:srgbClr val="FFFFFF"/>
                          </a:solidFill>
                          <a:latin typeface="Cambria"/>
                          <a:cs typeface="Cambria"/>
                        </a:rPr>
                        <a:t>PROPOSED</a:t>
                      </a:r>
                      <a:r>
                        <a:rPr sz="1600" b="1" spc="-20" dirty="0">
                          <a:solidFill>
                            <a:srgbClr val="FFFFFF"/>
                          </a:solidFill>
                          <a:latin typeface="Cambria"/>
                          <a:cs typeface="Cambria"/>
                        </a:rPr>
                        <a:t> </a:t>
                      </a:r>
                      <a:r>
                        <a:rPr sz="1600" b="1" spc="-70" dirty="0">
                          <a:solidFill>
                            <a:srgbClr val="FFFFFF"/>
                          </a:solidFill>
                          <a:latin typeface="Cambria"/>
                          <a:cs typeface="Cambria"/>
                        </a:rPr>
                        <a:t>SYSTEM</a:t>
                      </a:r>
                      <a:endParaRPr sz="1600" dirty="0">
                        <a:latin typeface="Cambria"/>
                        <a:cs typeface="Cambria"/>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a:lnSpc>
                          <a:spcPct val="100000"/>
                        </a:lnSpc>
                        <a:spcBef>
                          <a:spcPts val="20"/>
                        </a:spcBef>
                      </a:pPr>
                      <a:endParaRPr sz="1600" dirty="0">
                        <a:latin typeface="Times New Roman"/>
                        <a:cs typeface="Times New Roman"/>
                      </a:endParaRPr>
                    </a:p>
                    <a:p>
                      <a:pPr marL="127000" marR="119380" algn="ctr">
                        <a:lnSpc>
                          <a:spcPct val="100000"/>
                        </a:lnSpc>
                      </a:pPr>
                      <a:r>
                        <a:rPr sz="1600" b="1" spc="-10" dirty="0">
                          <a:solidFill>
                            <a:srgbClr val="FFFFFF"/>
                          </a:solidFill>
                          <a:latin typeface="Cambria"/>
                          <a:cs typeface="Cambria"/>
                        </a:rPr>
                        <a:t>S</a:t>
                      </a:r>
                      <a:r>
                        <a:rPr sz="1600" b="1" dirty="0">
                          <a:solidFill>
                            <a:srgbClr val="FFFFFF"/>
                          </a:solidFill>
                          <a:latin typeface="Cambria"/>
                          <a:cs typeface="Cambria"/>
                        </a:rPr>
                        <a:t>HO</a:t>
                      </a:r>
                      <a:r>
                        <a:rPr sz="1600" b="1" spc="-80" dirty="0">
                          <a:solidFill>
                            <a:srgbClr val="FFFFFF"/>
                          </a:solidFill>
                          <a:latin typeface="Cambria"/>
                          <a:cs typeface="Cambria"/>
                        </a:rPr>
                        <a:t>R</a:t>
                      </a:r>
                      <a:r>
                        <a:rPr sz="1600" b="1" spc="-10" dirty="0">
                          <a:solidFill>
                            <a:srgbClr val="FFFFFF"/>
                          </a:solidFill>
                          <a:latin typeface="Cambria"/>
                          <a:cs typeface="Cambria"/>
                        </a:rPr>
                        <a:t>T</a:t>
                      </a:r>
                      <a:r>
                        <a:rPr sz="1600" b="1" spc="-145" dirty="0">
                          <a:solidFill>
                            <a:srgbClr val="FFFFFF"/>
                          </a:solidFill>
                          <a:latin typeface="Cambria"/>
                          <a:cs typeface="Cambria"/>
                        </a:rPr>
                        <a:t>F</a:t>
                      </a:r>
                      <a:r>
                        <a:rPr sz="1600" b="1" dirty="0">
                          <a:solidFill>
                            <a:srgbClr val="FFFFFF"/>
                          </a:solidFill>
                          <a:latin typeface="Cambria"/>
                          <a:cs typeface="Cambria"/>
                        </a:rPr>
                        <a:t>A</a:t>
                      </a:r>
                      <a:r>
                        <a:rPr sz="1600" b="1" spc="-10" dirty="0">
                          <a:solidFill>
                            <a:srgbClr val="FFFFFF"/>
                          </a:solidFill>
                          <a:latin typeface="Cambria"/>
                          <a:cs typeface="Cambria"/>
                        </a:rPr>
                        <a:t>L</a:t>
                      </a:r>
                      <a:r>
                        <a:rPr sz="1600" b="1" spc="-5" dirty="0">
                          <a:solidFill>
                            <a:srgbClr val="FFFFFF"/>
                          </a:solidFill>
                          <a:latin typeface="Cambria"/>
                          <a:cs typeface="Cambria"/>
                        </a:rPr>
                        <a:t>L</a:t>
                      </a:r>
                      <a:r>
                        <a:rPr sz="1600" b="1" spc="-10" dirty="0">
                          <a:solidFill>
                            <a:srgbClr val="FFFFFF"/>
                          </a:solidFill>
                          <a:latin typeface="Cambria"/>
                          <a:cs typeface="Cambria"/>
                        </a:rPr>
                        <a:t>S</a:t>
                      </a:r>
                      <a:r>
                        <a:rPr sz="1600" b="1" dirty="0">
                          <a:solidFill>
                            <a:srgbClr val="FFFFFF"/>
                          </a:solidFill>
                          <a:latin typeface="Cambria"/>
                          <a:cs typeface="Cambria"/>
                        </a:rPr>
                        <a:t>/D</a:t>
                      </a:r>
                      <a:r>
                        <a:rPr sz="1600" b="1" spc="-10" dirty="0">
                          <a:solidFill>
                            <a:srgbClr val="FFFFFF"/>
                          </a:solidFill>
                          <a:latin typeface="Cambria"/>
                          <a:cs typeface="Cambria"/>
                        </a:rPr>
                        <a:t>IS</a:t>
                      </a:r>
                      <a:r>
                        <a:rPr sz="1600" b="1" dirty="0">
                          <a:solidFill>
                            <a:srgbClr val="FFFFFF"/>
                          </a:solidFill>
                          <a:latin typeface="Cambria"/>
                          <a:cs typeface="Cambria"/>
                        </a:rPr>
                        <a:t>AD  </a:t>
                      </a:r>
                      <a:r>
                        <a:rPr sz="1600" b="1" spc="-100" dirty="0">
                          <a:solidFill>
                            <a:srgbClr val="FFFFFF"/>
                          </a:solidFill>
                          <a:latin typeface="Cambria"/>
                          <a:cs typeface="Cambria"/>
                        </a:rPr>
                        <a:t>VANTAGES</a:t>
                      </a:r>
                      <a:r>
                        <a:rPr sz="1600" b="1" spc="-95" dirty="0">
                          <a:solidFill>
                            <a:srgbClr val="FFFFFF"/>
                          </a:solidFill>
                          <a:latin typeface="Cambria"/>
                          <a:cs typeface="Cambria"/>
                        </a:rPr>
                        <a:t> </a:t>
                      </a:r>
                      <a:r>
                        <a:rPr sz="1600" b="1" spc="55" dirty="0">
                          <a:solidFill>
                            <a:srgbClr val="FFFFFF"/>
                          </a:solidFill>
                          <a:latin typeface="Cambria"/>
                          <a:cs typeface="Cambria"/>
                        </a:rPr>
                        <a:t>&amp; </a:t>
                      </a:r>
                      <a:r>
                        <a:rPr sz="1600" b="1" spc="60" dirty="0">
                          <a:solidFill>
                            <a:srgbClr val="FFFFFF"/>
                          </a:solidFill>
                          <a:latin typeface="Cambria"/>
                          <a:cs typeface="Cambria"/>
                        </a:rPr>
                        <a:t> </a:t>
                      </a:r>
                      <a:r>
                        <a:rPr sz="1600" b="1" spc="-25" dirty="0">
                          <a:solidFill>
                            <a:srgbClr val="FFFFFF"/>
                          </a:solidFill>
                          <a:latin typeface="Cambria"/>
                          <a:cs typeface="Cambria"/>
                        </a:rPr>
                        <a:t>SOLUTION </a:t>
                      </a:r>
                      <a:r>
                        <a:rPr sz="1600" b="1" spc="-20" dirty="0">
                          <a:solidFill>
                            <a:srgbClr val="FFFFFF"/>
                          </a:solidFill>
                          <a:latin typeface="Cambria"/>
                          <a:cs typeface="Cambria"/>
                        </a:rPr>
                        <a:t> </a:t>
                      </a:r>
                      <a:r>
                        <a:rPr sz="1600" b="1" spc="5" dirty="0">
                          <a:solidFill>
                            <a:srgbClr val="FFFFFF"/>
                          </a:solidFill>
                          <a:latin typeface="Cambria"/>
                          <a:cs typeface="Cambria"/>
                        </a:rPr>
                        <a:t>P</a:t>
                      </a:r>
                      <a:r>
                        <a:rPr sz="1600" b="1" spc="-80" dirty="0">
                          <a:solidFill>
                            <a:srgbClr val="FFFFFF"/>
                          </a:solidFill>
                          <a:latin typeface="Cambria"/>
                          <a:cs typeface="Cambria"/>
                        </a:rPr>
                        <a:t>R</a:t>
                      </a:r>
                      <a:r>
                        <a:rPr sz="1600" b="1" spc="-100" dirty="0">
                          <a:solidFill>
                            <a:srgbClr val="FFFFFF"/>
                          </a:solidFill>
                          <a:latin typeface="Cambria"/>
                          <a:cs typeface="Cambria"/>
                        </a:rPr>
                        <a:t>O</a:t>
                      </a:r>
                      <a:r>
                        <a:rPr sz="1600" b="1" spc="-5" dirty="0">
                          <a:solidFill>
                            <a:srgbClr val="FFFFFF"/>
                          </a:solidFill>
                          <a:latin typeface="Cambria"/>
                          <a:cs typeface="Cambria"/>
                        </a:rPr>
                        <a:t>V</a:t>
                      </a:r>
                      <a:r>
                        <a:rPr sz="1600" b="1" spc="-15" dirty="0">
                          <a:solidFill>
                            <a:srgbClr val="FFFFFF"/>
                          </a:solidFill>
                          <a:latin typeface="Cambria"/>
                          <a:cs typeface="Cambria"/>
                        </a:rPr>
                        <a:t>I</a:t>
                      </a:r>
                      <a:r>
                        <a:rPr sz="1600" b="1" spc="-5" dirty="0">
                          <a:solidFill>
                            <a:srgbClr val="FFFFFF"/>
                          </a:solidFill>
                          <a:latin typeface="Cambria"/>
                          <a:cs typeface="Cambria"/>
                        </a:rPr>
                        <a:t>D</a:t>
                      </a:r>
                      <a:r>
                        <a:rPr sz="1600" b="1" spc="-10" dirty="0">
                          <a:solidFill>
                            <a:srgbClr val="FFFFFF"/>
                          </a:solidFill>
                          <a:latin typeface="Cambria"/>
                          <a:cs typeface="Cambria"/>
                        </a:rPr>
                        <a:t>E</a:t>
                      </a:r>
                      <a:r>
                        <a:rPr sz="1600" b="1" dirty="0">
                          <a:solidFill>
                            <a:srgbClr val="FFFFFF"/>
                          </a:solidFill>
                          <a:latin typeface="Cambria"/>
                          <a:cs typeface="Cambria"/>
                        </a:rPr>
                        <a:t>D</a:t>
                      </a:r>
                      <a:r>
                        <a:rPr sz="1600" b="1" spc="30" dirty="0">
                          <a:solidFill>
                            <a:srgbClr val="FFFFFF"/>
                          </a:solidFill>
                          <a:latin typeface="Cambria"/>
                          <a:cs typeface="Cambria"/>
                        </a:rPr>
                        <a:t> </a:t>
                      </a:r>
                      <a:r>
                        <a:rPr sz="1600" b="1" spc="-5" dirty="0">
                          <a:solidFill>
                            <a:srgbClr val="FFFFFF"/>
                          </a:solidFill>
                          <a:latin typeface="Cambria"/>
                          <a:cs typeface="Cambria"/>
                        </a:rPr>
                        <a:t>B</a:t>
                      </a:r>
                      <a:r>
                        <a:rPr sz="1600" b="1" dirty="0">
                          <a:solidFill>
                            <a:srgbClr val="FFFFFF"/>
                          </a:solidFill>
                          <a:latin typeface="Cambria"/>
                          <a:cs typeface="Cambria"/>
                        </a:rPr>
                        <a:t>Y</a:t>
                      </a:r>
                      <a:r>
                        <a:rPr sz="1600" b="1" spc="-215" dirty="0">
                          <a:solidFill>
                            <a:srgbClr val="FFFFFF"/>
                          </a:solidFill>
                          <a:latin typeface="Cambria"/>
                          <a:cs typeface="Cambria"/>
                        </a:rPr>
                        <a:t> </a:t>
                      </a:r>
                      <a:r>
                        <a:rPr sz="1600" b="1" spc="-10" dirty="0">
                          <a:solidFill>
                            <a:srgbClr val="FFFFFF"/>
                          </a:solidFill>
                          <a:latin typeface="Cambria"/>
                          <a:cs typeface="Cambria"/>
                        </a:rPr>
                        <a:t>T</a:t>
                      </a:r>
                      <a:r>
                        <a:rPr sz="1600" b="1" dirty="0">
                          <a:solidFill>
                            <a:srgbClr val="FFFFFF"/>
                          </a:solidFill>
                          <a:latin typeface="Cambria"/>
                          <a:cs typeface="Cambria"/>
                        </a:rPr>
                        <a:t>HE  </a:t>
                      </a:r>
                      <a:r>
                        <a:rPr sz="1600" b="1" spc="-60" dirty="0">
                          <a:solidFill>
                            <a:srgbClr val="FFFFFF"/>
                          </a:solidFill>
                          <a:latin typeface="Cambria"/>
                          <a:cs typeface="Cambria"/>
                        </a:rPr>
                        <a:t>PROPOSED</a:t>
                      </a:r>
                      <a:r>
                        <a:rPr sz="1600" b="1" spc="-20" dirty="0">
                          <a:solidFill>
                            <a:srgbClr val="FFFFFF"/>
                          </a:solidFill>
                          <a:latin typeface="Cambria"/>
                          <a:cs typeface="Cambria"/>
                        </a:rPr>
                        <a:t> </a:t>
                      </a:r>
                      <a:r>
                        <a:rPr sz="1600" b="1" spc="-70" dirty="0">
                          <a:solidFill>
                            <a:srgbClr val="FFFFFF"/>
                          </a:solidFill>
                          <a:latin typeface="Cambria"/>
                          <a:cs typeface="Cambria"/>
                        </a:rPr>
                        <a:t>SYSTEM</a:t>
                      </a:r>
                      <a:endParaRPr sz="1600" dirty="0">
                        <a:latin typeface="Cambria"/>
                        <a:cs typeface="Cambria"/>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extLst>
                  <a:ext uri="{0D108BD9-81ED-4DB2-BD59-A6C34878D82A}">
                    <a16:rowId xmlns:a16="http://schemas.microsoft.com/office/drawing/2014/main" val="10000"/>
                  </a:ext>
                </a:extLst>
              </a:tr>
              <a:tr h="1135397">
                <a:tc>
                  <a:txBody>
                    <a:bodyPr/>
                    <a:lstStyle/>
                    <a:p>
                      <a:pPr marL="635" algn="ctr">
                        <a:lnSpc>
                          <a:spcPct val="100000"/>
                        </a:lnSpc>
                        <a:spcBef>
                          <a:spcPts val="110"/>
                        </a:spcBef>
                      </a:pPr>
                      <a:r>
                        <a:rPr lang="en-IN" sz="1800" dirty="0">
                          <a:latin typeface="Trebuchet MS"/>
                          <a:cs typeface="Trebuchet MS"/>
                        </a:rPr>
                        <a:t>3</a:t>
                      </a:r>
                      <a:endParaRPr sz="1800" dirty="0">
                        <a:latin typeface="Trebuchet MS"/>
                        <a:cs typeface="Trebuchet MS"/>
                      </a:endParaRPr>
                    </a:p>
                  </a:txBody>
                  <a:tcPr marL="0" marR="0" marT="139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algn="ctr">
                        <a:lnSpc>
                          <a:spcPct val="100000"/>
                        </a:lnSpc>
                      </a:pPr>
                      <a:r>
                        <a:rPr lang="en-US" sz="1600" dirty="0">
                          <a:latin typeface="Cambria" panose="02040503050406030204" pitchFamily="18" charset="0"/>
                          <a:ea typeface="Cambria" panose="02040503050406030204" pitchFamily="18" charset="0"/>
                        </a:rPr>
                        <a:t>A vision and speech enabled, customizable, virtual assistant for smart environments</a:t>
                      </a:r>
                      <a:endParaRPr sz="1600" dirty="0">
                        <a:latin typeface="Cambria" panose="02040503050406030204" pitchFamily="18" charset="0"/>
                        <a:ea typeface="Cambria" panose="02040503050406030204" pitchFamily="18" charset="0"/>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algn="ctr">
                        <a:lnSpc>
                          <a:spcPct val="100000"/>
                        </a:lnSpc>
                      </a:pPr>
                      <a:r>
                        <a:rPr lang="en-IN" sz="1600" dirty="0">
                          <a:latin typeface="Cambria" panose="02040503050406030204" pitchFamily="18" charset="0"/>
                          <a:ea typeface="Cambria" panose="02040503050406030204" pitchFamily="18" charset="0"/>
                        </a:rPr>
                        <a:t>Giancarlo Iannizzotto, Lucia Lo Bello, Andrea Nucita, Giorgio Mario Grasso</a:t>
                      </a:r>
                      <a:endParaRPr sz="1600" u="none" dirty="0">
                        <a:latin typeface="Cambria" panose="02040503050406030204" pitchFamily="18" charset="0"/>
                        <a:ea typeface="Cambria" panose="02040503050406030204" pitchFamily="18" charset="0"/>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algn="ctr">
                        <a:lnSpc>
                          <a:spcPct val="100000"/>
                        </a:lnSpc>
                      </a:pPr>
                      <a:r>
                        <a:rPr lang="en-US" sz="1400" b="0" i="0" dirty="0">
                          <a:solidFill>
                            <a:schemeClr val="tx1"/>
                          </a:solidFill>
                          <a:effectLst/>
                          <a:latin typeface="Cambria" panose="02040503050406030204" pitchFamily="18" charset="0"/>
                          <a:ea typeface="Cambria" panose="02040503050406030204" pitchFamily="18" charset="0"/>
                          <a:cs typeface="+mn-cs"/>
                        </a:rPr>
                        <a:t>The system integrates advanced techniques in computer vision, deep learning, speech generation and recognition, and artificial intelligence to provide visual emotional feedback and user identification through face recognition </a:t>
                      </a:r>
                      <a:endParaRPr sz="1400" dirty="0">
                        <a:latin typeface="Cambria" panose="02040503050406030204" pitchFamily="18" charset="0"/>
                        <a:ea typeface="Cambria" panose="02040503050406030204" pitchFamily="18" charset="0"/>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algn="ctr">
                        <a:lnSpc>
                          <a:spcPct val="100000"/>
                        </a:lnSpc>
                      </a:pPr>
                      <a:r>
                        <a:rPr lang="en-IN" sz="1400" dirty="0">
                          <a:latin typeface="Cambria" panose="02040503050406030204" pitchFamily="18" charset="0"/>
                          <a:ea typeface="Cambria" panose="02040503050406030204" pitchFamily="18" charset="0"/>
                          <a:cs typeface="Times New Roman"/>
                        </a:rPr>
                        <a:t>The proposed system makes use of Image recognition algorithm to provide user authentication.</a:t>
                      </a:r>
                      <a:endParaRPr sz="1400" dirty="0">
                        <a:latin typeface="Cambria" panose="02040503050406030204" pitchFamily="18" charset="0"/>
                        <a:ea typeface="Cambria" panose="02040503050406030204" pitchFamily="18" charset="0"/>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extLst>
                  <a:ext uri="{0D108BD9-81ED-4DB2-BD59-A6C34878D82A}">
                    <a16:rowId xmlns:a16="http://schemas.microsoft.com/office/drawing/2014/main" val="10001"/>
                  </a:ext>
                </a:extLst>
              </a:tr>
              <a:tr h="1357913">
                <a:tc>
                  <a:txBody>
                    <a:bodyPr/>
                    <a:lstStyle/>
                    <a:p>
                      <a:pPr marL="635" algn="ctr">
                        <a:lnSpc>
                          <a:spcPct val="100000"/>
                        </a:lnSpc>
                        <a:spcBef>
                          <a:spcPts val="110"/>
                        </a:spcBef>
                      </a:pPr>
                      <a:r>
                        <a:rPr lang="en-IN" sz="1800" dirty="0">
                          <a:latin typeface="Trebuchet MS"/>
                          <a:cs typeface="Trebuchet MS"/>
                        </a:rPr>
                        <a:t>4</a:t>
                      </a:r>
                      <a:endParaRPr sz="1800" dirty="0">
                        <a:latin typeface="Trebuchet MS"/>
                        <a:cs typeface="Trebuchet MS"/>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7E9E7"/>
                    </a:solidFill>
                  </a:tcPr>
                </a:tc>
                <a:tc>
                  <a:txBody>
                    <a:bodyPr/>
                    <a:lstStyle/>
                    <a:p>
                      <a:pPr algn="ctr">
                        <a:lnSpc>
                          <a:spcPct val="100000"/>
                        </a:lnSpc>
                      </a:pPr>
                      <a:r>
                        <a:rPr lang="en-US" sz="1400" b="0" i="0" dirty="0">
                          <a:solidFill>
                            <a:schemeClr val="tx1"/>
                          </a:solidFill>
                          <a:effectLst/>
                          <a:latin typeface="Cambria" panose="02040503050406030204" pitchFamily="18" charset="0"/>
                          <a:ea typeface="Cambria" panose="02040503050406030204" pitchFamily="18" charset="0"/>
                          <a:cs typeface="+mn-cs"/>
                        </a:rPr>
                        <a:t>A Voice Based Assistant Using Google Dialogflow and Machine Learning</a:t>
                      </a:r>
                      <a:endParaRPr sz="1400" dirty="0">
                        <a:latin typeface="Cambria" panose="02040503050406030204" pitchFamily="18" charset="0"/>
                        <a:ea typeface="Cambria" panose="02040503050406030204" pitchFamily="18" charset="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7E9E7"/>
                    </a:solidFill>
                  </a:tcPr>
                </a:tc>
                <a:tc>
                  <a:txBody>
                    <a:bodyPr/>
                    <a:lstStyle/>
                    <a:p>
                      <a:pPr algn="ctr">
                        <a:lnSpc>
                          <a:spcPct val="100000"/>
                        </a:lnSpc>
                      </a:pPr>
                      <a:r>
                        <a:rPr lang="en-IN" sz="1400" dirty="0" err="1">
                          <a:latin typeface="Cambria" panose="02040503050406030204" pitchFamily="18" charset="0"/>
                          <a:ea typeface="Cambria" panose="02040503050406030204" pitchFamily="18" charset="0"/>
                        </a:rPr>
                        <a:t>Dr.</a:t>
                      </a:r>
                      <a:r>
                        <a:rPr lang="en-IN" sz="1400" dirty="0">
                          <a:latin typeface="Cambria" panose="02040503050406030204" pitchFamily="18" charset="0"/>
                          <a:ea typeface="Cambria" panose="02040503050406030204" pitchFamily="18" charset="0"/>
                        </a:rPr>
                        <a:t> Jaydeep Patil, Atharva </a:t>
                      </a:r>
                      <a:r>
                        <a:rPr lang="en-IN" sz="1400" dirty="0" err="1">
                          <a:latin typeface="Cambria" panose="02040503050406030204" pitchFamily="18" charset="0"/>
                          <a:ea typeface="Cambria" panose="02040503050406030204" pitchFamily="18" charset="0"/>
                        </a:rPr>
                        <a:t>Shewale</a:t>
                      </a:r>
                      <a:r>
                        <a:rPr lang="en-IN" sz="1400" dirty="0">
                          <a:latin typeface="Cambria" panose="02040503050406030204" pitchFamily="18" charset="0"/>
                          <a:ea typeface="Cambria" panose="02040503050406030204" pitchFamily="18" charset="0"/>
                        </a:rPr>
                        <a:t>, Ekta Bhushan, Alister Fernandes, Rucha </a:t>
                      </a:r>
                      <a:r>
                        <a:rPr lang="en-IN" sz="1400" dirty="0" err="1">
                          <a:latin typeface="Cambria" panose="02040503050406030204" pitchFamily="18" charset="0"/>
                          <a:ea typeface="Cambria" panose="02040503050406030204" pitchFamily="18" charset="0"/>
                        </a:rPr>
                        <a:t>Khartadkar</a:t>
                      </a:r>
                      <a:endParaRPr sz="1400" dirty="0">
                        <a:latin typeface="Cambria" panose="02040503050406030204" pitchFamily="18" charset="0"/>
                        <a:ea typeface="Cambria" panose="02040503050406030204" pitchFamily="18" charset="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7E9E7"/>
                    </a:solidFill>
                  </a:tcPr>
                </a:tc>
                <a:tc>
                  <a:txBody>
                    <a:bodyPr/>
                    <a:lstStyle/>
                    <a:p>
                      <a:pPr algn="ctr">
                        <a:lnSpc>
                          <a:spcPct val="100000"/>
                        </a:lnSpc>
                      </a:pPr>
                      <a:r>
                        <a:rPr lang="en-US" sz="1400" b="0" i="0" dirty="0">
                          <a:solidFill>
                            <a:schemeClr val="tx1"/>
                          </a:solidFill>
                          <a:effectLst/>
                          <a:latin typeface="Cambria" panose="02040503050406030204" pitchFamily="18" charset="0"/>
                          <a:ea typeface="Cambria" panose="02040503050406030204" pitchFamily="18" charset="0"/>
                          <a:cs typeface="+mn-cs"/>
                        </a:rPr>
                        <a:t>The study aims to provide insights into the methodologies used in developing a VPA and the outcomes of the features developed within the application.</a:t>
                      </a:r>
                      <a:endParaRPr sz="1400" dirty="0">
                        <a:latin typeface="Cambria" panose="02040503050406030204" pitchFamily="18" charset="0"/>
                        <a:ea typeface="Cambria" panose="02040503050406030204" pitchFamily="18" charset="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7E9E7"/>
                    </a:solidFill>
                  </a:tcPr>
                </a:tc>
                <a:tc>
                  <a:txBody>
                    <a:bodyPr/>
                    <a:lstStyle/>
                    <a:p>
                      <a:pPr algn="ctr">
                        <a:lnSpc>
                          <a:spcPct val="100000"/>
                        </a:lnSpc>
                      </a:pPr>
                      <a:r>
                        <a:rPr lang="en-US" sz="1400" b="0" i="0" dirty="0">
                          <a:solidFill>
                            <a:schemeClr val="tx1"/>
                          </a:solidFill>
                          <a:effectLst/>
                          <a:latin typeface="Cambria" panose="02040503050406030204" pitchFamily="18" charset="0"/>
                          <a:ea typeface="Cambria" panose="02040503050406030204" pitchFamily="18" charset="0"/>
                          <a:cs typeface="+mn-cs"/>
                        </a:rPr>
                        <a:t>IBM Watson, fails to</a:t>
                      </a:r>
                      <a:br>
                        <a:rPr lang="en-US" sz="1400" dirty="0">
                          <a:latin typeface="Cambria" panose="02040503050406030204" pitchFamily="18" charset="0"/>
                          <a:ea typeface="Cambria" panose="02040503050406030204" pitchFamily="18" charset="0"/>
                        </a:rPr>
                      </a:br>
                      <a:r>
                        <a:rPr lang="en-US" sz="1400" b="0" i="0" dirty="0">
                          <a:solidFill>
                            <a:schemeClr val="tx1"/>
                          </a:solidFill>
                          <a:effectLst/>
                          <a:latin typeface="Cambria" panose="02040503050406030204" pitchFamily="18" charset="0"/>
                          <a:ea typeface="Cambria" panose="02040503050406030204" pitchFamily="18" charset="0"/>
                          <a:cs typeface="+mn-cs"/>
                        </a:rPr>
                        <a:t>handle structured data directly which thereby limits</a:t>
                      </a:r>
                      <a:br>
                        <a:rPr lang="en-US" sz="1400" dirty="0">
                          <a:latin typeface="Cambria" panose="02040503050406030204" pitchFamily="18" charset="0"/>
                          <a:ea typeface="Cambria" panose="02040503050406030204" pitchFamily="18" charset="0"/>
                        </a:rPr>
                      </a:br>
                      <a:r>
                        <a:rPr lang="en-US" sz="1400" b="0" i="0" dirty="0">
                          <a:solidFill>
                            <a:schemeClr val="tx1"/>
                          </a:solidFill>
                          <a:effectLst/>
                          <a:latin typeface="Cambria" panose="02040503050406030204" pitchFamily="18" charset="0"/>
                          <a:ea typeface="Cambria" panose="02040503050406030204" pitchFamily="18" charset="0"/>
                          <a:cs typeface="+mn-cs"/>
                        </a:rPr>
                        <a:t>the usage of the software. Where as GTTS handles structured data.</a:t>
                      </a:r>
                      <a:endParaRPr sz="1400" dirty="0">
                        <a:latin typeface="Cambria" panose="02040503050406030204" pitchFamily="18" charset="0"/>
                        <a:ea typeface="Cambria" panose="02040503050406030204" pitchFamily="18" charset="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7E9E7"/>
                    </a:solidFill>
                  </a:tcPr>
                </a:tc>
                <a:extLst>
                  <a:ext uri="{0D108BD9-81ED-4DB2-BD59-A6C34878D82A}">
                    <a16:rowId xmlns:a16="http://schemas.microsoft.com/office/drawing/2014/main" val="10002"/>
                  </a:ext>
                </a:extLst>
              </a:tr>
              <a:tr h="681238">
                <a:tc>
                  <a:txBody>
                    <a:bodyPr/>
                    <a:lstStyle/>
                    <a:p>
                      <a:pPr marL="635" algn="ctr">
                        <a:lnSpc>
                          <a:spcPct val="100000"/>
                        </a:lnSpc>
                        <a:spcBef>
                          <a:spcPts val="110"/>
                        </a:spcBef>
                      </a:pPr>
                      <a:r>
                        <a:rPr lang="en-IN" sz="1800" dirty="0">
                          <a:latin typeface="Trebuchet MS"/>
                          <a:cs typeface="Trebuchet MS"/>
                        </a:rPr>
                        <a:t>5</a:t>
                      </a:r>
                      <a:endParaRPr sz="1800" dirty="0">
                        <a:latin typeface="Trebuchet MS"/>
                        <a:cs typeface="Trebuchet MS"/>
                      </a:endParaRPr>
                    </a:p>
                  </a:txBody>
                  <a:tcPr marL="0" marR="0" marT="1397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F7E9E7"/>
                    </a:solidFill>
                  </a:tcPr>
                </a:tc>
                <a:tc>
                  <a:txBody>
                    <a:bodyPr/>
                    <a:lstStyle/>
                    <a:p>
                      <a:pPr algn="ctr">
                        <a:lnSpc>
                          <a:spcPct val="100000"/>
                        </a:lnSpc>
                      </a:pPr>
                      <a:r>
                        <a:rPr lang="en-IN" sz="1400" dirty="0">
                          <a:latin typeface="Cambria" panose="02040503050406030204" pitchFamily="18" charset="0"/>
                          <a:ea typeface="Cambria" panose="02040503050406030204" pitchFamily="18" charset="0"/>
                          <a:cs typeface="Times New Roman"/>
                        </a:rPr>
                        <a:t>Voice Assistant Using Artificial Intelligence </a:t>
                      </a:r>
                      <a:endParaRPr sz="1400" dirty="0">
                        <a:latin typeface="Cambria" panose="02040503050406030204" pitchFamily="18" charset="0"/>
                        <a:ea typeface="Cambria" panose="02040503050406030204" pitchFamily="18" charset="0"/>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F7E9E7"/>
                    </a:solidFill>
                  </a:tcPr>
                </a:tc>
                <a:tc>
                  <a:txBody>
                    <a:bodyPr/>
                    <a:lstStyle/>
                    <a:p>
                      <a:pPr algn="ctr">
                        <a:lnSpc>
                          <a:spcPct val="100000"/>
                        </a:lnSpc>
                      </a:pPr>
                      <a:r>
                        <a:rPr lang="en-IN" sz="1400" dirty="0">
                          <a:latin typeface="Cambria" panose="02040503050406030204" pitchFamily="18" charset="0"/>
                          <a:ea typeface="Cambria" panose="02040503050406030204" pitchFamily="18" charset="0"/>
                          <a:cs typeface="Times New Roman"/>
                        </a:rPr>
                        <a:t>Ajay Kumar Sahu, Shivani Dubey, Ashish Kumar Jha, Ritik Bhargav, </a:t>
                      </a:r>
                      <a:r>
                        <a:rPr lang="en-IN" sz="1400" dirty="0" err="1">
                          <a:latin typeface="Cambria" panose="02040503050406030204" pitchFamily="18" charset="0"/>
                          <a:ea typeface="Cambria" panose="02040503050406030204" pitchFamily="18" charset="0"/>
                          <a:cs typeface="Times New Roman"/>
                        </a:rPr>
                        <a:t>Priyanshu</a:t>
                      </a:r>
                      <a:r>
                        <a:rPr lang="en-IN" sz="1400" dirty="0">
                          <a:latin typeface="Cambria" panose="02040503050406030204" pitchFamily="18" charset="0"/>
                          <a:ea typeface="Cambria" panose="02040503050406030204" pitchFamily="18" charset="0"/>
                          <a:cs typeface="Times New Roman"/>
                        </a:rPr>
                        <a:t> </a:t>
                      </a:r>
                      <a:r>
                        <a:rPr lang="en-IN" sz="1400" dirty="0" err="1">
                          <a:latin typeface="Cambria" panose="02040503050406030204" pitchFamily="18" charset="0"/>
                          <a:ea typeface="Cambria" panose="02040503050406030204" pitchFamily="18" charset="0"/>
                          <a:cs typeface="Times New Roman"/>
                        </a:rPr>
                        <a:t>Priya,Rupa</a:t>
                      </a:r>
                      <a:r>
                        <a:rPr lang="en-IN" sz="1400" dirty="0">
                          <a:latin typeface="Cambria" panose="02040503050406030204" pitchFamily="18" charset="0"/>
                          <a:ea typeface="Cambria" panose="02040503050406030204" pitchFamily="18" charset="0"/>
                          <a:cs typeface="Times New Roman"/>
                        </a:rPr>
                        <a:t> Kumari</a:t>
                      </a:r>
                      <a:endParaRPr sz="1400" dirty="0">
                        <a:latin typeface="Cambria" panose="02040503050406030204" pitchFamily="18" charset="0"/>
                        <a:ea typeface="Cambria" panose="02040503050406030204" pitchFamily="18" charset="0"/>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F7E9E7"/>
                    </a:solidFill>
                  </a:tcPr>
                </a:tc>
                <a:tc>
                  <a:txBody>
                    <a:bodyPr/>
                    <a:lstStyle/>
                    <a:p>
                      <a:pPr algn="ctr">
                        <a:lnSpc>
                          <a:spcPct val="100000"/>
                        </a:lnSpc>
                      </a:pPr>
                      <a:r>
                        <a:rPr lang="en-US" sz="1400" b="0" i="0" dirty="0">
                          <a:solidFill>
                            <a:schemeClr val="tx1"/>
                          </a:solidFill>
                          <a:effectLst/>
                          <a:latin typeface="+mn-lt"/>
                          <a:ea typeface="+mn-ea"/>
                          <a:cs typeface="+mn-cs"/>
                        </a:rPr>
                        <a:t>It discusses various technologies and tools used in the project, such as speech recognition, API calls, content extraction, and the Google Text-to-Speech (GTTS) software.</a:t>
                      </a:r>
                      <a:endParaRPr sz="1400" dirty="0">
                        <a:latin typeface="Cambria" panose="02040503050406030204" pitchFamily="18" charset="0"/>
                        <a:ea typeface="Cambria" panose="02040503050406030204" pitchFamily="18" charset="0"/>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F7E9E7"/>
                    </a:solidFill>
                  </a:tcPr>
                </a:tc>
                <a:tc>
                  <a:txBody>
                    <a:bodyPr/>
                    <a:lstStyle/>
                    <a:p>
                      <a:pPr algn="ctr">
                        <a:lnSpc>
                          <a:spcPct val="100000"/>
                        </a:lnSpc>
                      </a:pPr>
                      <a:r>
                        <a:rPr lang="en-US" sz="1400" b="0" i="0" dirty="0">
                          <a:solidFill>
                            <a:schemeClr val="tx1"/>
                          </a:solidFill>
                          <a:effectLst/>
                          <a:latin typeface="+mn-lt"/>
                          <a:ea typeface="+mn-ea"/>
                          <a:cs typeface="+mn-cs"/>
                        </a:rPr>
                        <a:t>The proposed paper presents a new approach to intelligent search using a virtual assistant technology</a:t>
                      </a:r>
                      <a:endParaRPr sz="1400" dirty="0">
                        <a:latin typeface="Cambria" panose="02040503050406030204" pitchFamily="18" charset="0"/>
                        <a:ea typeface="Cambria" panose="02040503050406030204" pitchFamily="18" charset="0"/>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extLst>
                  <a:ext uri="{0D108BD9-81ED-4DB2-BD59-A6C34878D82A}">
                    <a16:rowId xmlns:a16="http://schemas.microsoft.com/office/drawing/2014/main" val="1815165446"/>
                  </a:ext>
                </a:extLst>
              </a:tr>
            </a:tbl>
          </a:graphicData>
        </a:graphic>
      </p:graphicFrame>
    </p:spTree>
    <p:extLst>
      <p:ext uri="{BB962C8B-B14F-4D97-AF65-F5344CB8AC3E}">
        <p14:creationId xmlns:p14="http://schemas.microsoft.com/office/powerpoint/2010/main" val="610170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1472</TotalTime>
  <Words>2595</Words>
  <Application>Microsoft Office PowerPoint</Application>
  <PresentationFormat>Widescreen</PresentationFormat>
  <Paragraphs>233</Paragraphs>
  <Slides>24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Cambria</vt:lpstr>
      <vt:lpstr>Franklin Gothic Medium</vt:lpstr>
      <vt:lpstr>Google Sans</vt:lpstr>
      <vt:lpstr>Google Sans Mono</vt:lpstr>
      <vt:lpstr>Times New Roman</vt:lpstr>
      <vt:lpstr>Trebuchet MS</vt:lpstr>
      <vt:lpstr>Wingdings</vt:lpstr>
      <vt:lpstr>Office Theme</vt:lpstr>
      <vt:lpstr>DEPARTMENT OF COMPUTER SCIENCE &amp; ENGINEERING</vt:lpstr>
      <vt:lpstr>AGENDA</vt:lpstr>
      <vt:lpstr>INTRODUCTION TO THE PROJECT</vt:lpstr>
      <vt:lpstr>INTRODUCTION</vt:lpstr>
      <vt:lpstr>INTRODUCTION</vt:lpstr>
      <vt:lpstr>INTRODUCTION</vt:lpstr>
      <vt:lpstr>LITERATURE SURVEY</vt:lpstr>
      <vt:lpstr>LITERATURE SURVEY</vt:lpstr>
      <vt:lpstr>LITERATURE SURVEY</vt:lpstr>
      <vt:lpstr>REQUIREMENTS SPECIFICATION</vt:lpstr>
      <vt:lpstr>FUNCTIONAL REQUIREMENTS</vt:lpstr>
      <vt:lpstr>FUNCTIONAL REQUIREMENTS</vt:lpstr>
      <vt:lpstr>NON-FUNCTIONAL REQUIREMENTS</vt:lpstr>
      <vt:lpstr>NON-FUNCTIONAL REQUIREMENTS</vt:lpstr>
      <vt:lpstr>SOFTWARE REQUIREMENTS</vt:lpstr>
      <vt:lpstr>HARDWARE REQUIREMENTS</vt:lpstr>
      <vt:lpstr>PROPOSED METHODOLOGY</vt:lpstr>
      <vt:lpstr>PROPOSED METHODOLOGY</vt:lpstr>
      <vt:lpstr>PROPOSED METHODOLOGY</vt:lpstr>
      <vt:lpstr>CONCLUSION AND FUTURE ENHANCEMENT</vt:lpstr>
      <vt:lpstr>CONCLUSION </vt:lpstr>
      <vt:lpstr>FUTURE ENHANCEMENT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&amp; ENGINEERING</dc:title>
  <cp:lastModifiedBy>Abhay HS</cp:lastModifiedBy>
  <cp:revision>18</cp:revision>
  <dcterms:created xsi:type="dcterms:W3CDTF">2023-12-06T14:56:34Z</dcterms:created>
  <dcterms:modified xsi:type="dcterms:W3CDTF">2023-12-11T09:31:14Z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2023-11-21T00:00:00Z</vt:filetime>
  </property>
  <property fmtid="{D5CDD505-2E9C-101B-9397-08002B2CF9AE}" pid="3" name="Creator">
    <vt:lpwstr>Microsoft® PowerPoint® 2016</vt:lpwstr>
  </property>
  <property fmtid="{D5CDD505-2E9C-101B-9397-08002B2CF9AE}" pid="4" name="LastSaved">
    <vt:filetime>2023-12-06T00:00:00Z</vt:filetime>
  </property>
</Properties>
</file>