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74" r:id="rId7"/>
    <p:sldId id="275" r:id="rId8"/>
    <p:sldId id="270" r:id="rId9"/>
    <p:sldId id="262" r:id="rId10"/>
    <p:sldId id="263" r:id="rId11"/>
    <p:sldId id="271" r:id="rId12"/>
    <p:sldId id="264" r:id="rId13"/>
    <p:sldId id="272" r:id="rId14"/>
    <p:sldId id="265" r:id="rId15"/>
    <p:sldId id="273" r:id="rId16"/>
    <p:sldId id="266" r:id="rId17"/>
    <p:sldId id="267" r:id="rId18"/>
    <p:sldId id="268" r:id="rId19"/>
    <p:sldId id="269"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1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B6BE930-881A-44AA-8D43-1CBF24F7544E}" type="datetimeFigureOut">
              <a:rPr lang="en-IN" smtClean="0"/>
              <a:t>04-01-2024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42D7B7A-96CC-40A4-B071-871539A9ECBD}" type="slidenum">
              <a:rPr lang="en-IN" smtClean="0"/>
              <a:t>‹#›</a:t>
            </a:fld>
            <a:endParaRPr lang="en-IN"/>
          </a:p>
        </p:txBody>
      </p:sp>
    </p:spTree>
    <p:extLst>
      <p:ext uri="{BB962C8B-B14F-4D97-AF65-F5344CB8AC3E}">
        <p14:creationId xmlns:p14="http://schemas.microsoft.com/office/powerpoint/2010/main" val="230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D7B7A-96CC-40A4-B071-871539A9ECBD}" type="slidenum">
              <a:rPr lang="en-IN" smtClean="0"/>
              <a:t>14</a:t>
            </a:fld>
            <a:endParaRPr lang="en-IN"/>
          </a:p>
        </p:txBody>
      </p:sp>
    </p:spTree>
    <p:extLst>
      <p:ext uri="{BB962C8B-B14F-4D97-AF65-F5344CB8AC3E}">
        <p14:creationId xmlns:p14="http://schemas.microsoft.com/office/powerpoint/2010/main" val="66613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391" y="70104"/>
            <a:ext cx="12015216" cy="6690360"/>
          </a:xfrm>
          <a:prstGeom prst="rect">
            <a:avLst/>
          </a:prstGeom>
        </p:spPr>
      </p:pic>
      <p:sp>
        <p:nvSpPr>
          <p:cNvPr id="17" name="bg object 17"/>
          <p:cNvSpPr/>
          <p:nvPr/>
        </p:nvSpPr>
        <p:spPr>
          <a:xfrm>
            <a:off x="88391" y="70104"/>
            <a:ext cx="12015470" cy="6690359"/>
          </a:xfrm>
          <a:custGeom>
            <a:avLst/>
            <a:gdLst/>
            <a:ahLst/>
            <a:cxnLst/>
            <a:rect l="l" t="t" r="r" b="b"/>
            <a:pathLst>
              <a:path w="12015470" h="6690359">
                <a:moveTo>
                  <a:pt x="0" y="329819"/>
                </a:moveTo>
                <a:lnTo>
                  <a:pt x="3575" y="281088"/>
                </a:lnTo>
                <a:lnTo>
                  <a:pt x="13961" y="234576"/>
                </a:lnTo>
                <a:lnTo>
                  <a:pt x="30648" y="190791"/>
                </a:lnTo>
                <a:lnTo>
                  <a:pt x="53125" y="150245"/>
                </a:lnTo>
                <a:lnTo>
                  <a:pt x="80883" y="113448"/>
                </a:lnTo>
                <a:lnTo>
                  <a:pt x="113412" y="80911"/>
                </a:lnTo>
                <a:lnTo>
                  <a:pt x="150200" y="53144"/>
                </a:lnTo>
                <a:lnTo>
                  <a:pt x="190739" y="30660"/>
                </a:lnTo>
                <a:lnTo>
                  <a:pt x="234518" y="13967"/>
                </a:lnTo>
                <a:lnTo>
                  <a:pt x="281026" y="3576"/>
                </a:lnTo>
                <a:lnTo>
                  <a:pt x="329755" y="0"/>
                </a:lnTo>
                <a:lnTo>
                  <a:pt x="11685397" y="0"/>
                </a:lnTo>
                <a:lnTo>
                  <a:pt x="11734127" y="3576"/>
                </a:lnTo>
                <a:lnTo>
                  <a:pt x="11780639" y="13967"/>
                </a:lnTo>
                <a:lnTo>
                  <a:pt x="11824424" y="30660"/>
                </a:lnTo>
                <a:lnTo>
                  <a:pt x="11864970" y="53144"/>
                </a:lnTo>
                <a:lnTo>
                  <a:pt x="11901767" y="80911"/>
                </a:lnTo>
                <a:lnTo>
                  <a:pt x="11934304" y="113448"/>
                </a:lnTo>
                <a:lnTo>
                  <a:pt x="11962071" y="150245"/>
                </a:lnTo>
                <a:lnTo>
                  <a:pt x="11984555" y="190791"/>
                </a:lnTo>
                <a:lnTo>
                  <a:pt x="12001248" y="234576"/>
                </a:lnTo>
                <a:lnTo>
                  <a:pt x="12011639" y="281088"/>
                </a:lnTo>
                <a:lnTo>
                  <a:pt x="12015216" y="329819"/>
                </a:lnTo>
                <a:lnTo>
                  <a:pt x="12015216" y="6360591"/>
                </a:lnTo>
                <a:lnTo>
                  <a:pt x="12011639" y="6409323"/>
                </a:lnTo>
                <a:lnTo>
                  <a:pt x="12001248" y="6455834"/>
                </a:lnTo>
                <a:lnTo>
                  <a:pt x="11984555" y="6499615"/>
                </a:lnTo>
                <a:lnTo>
                  <a:pt x="11962071" y="6540156"/>
                </a:lnTo>
                <a:lnTo>
                  <a:pt x="11934304" y="6576945"/>
                </a:lnTo>
                <a:lnTo>
                  <a:pt x="11901767" y="6609475"/>
                </a:lnTo>
                <a:lnTo>
                  <a:pt x="11864970" y="6637233"/>
                </a:lnTo>
                <a:lnTo>
                  <a:pt x="11824424" y="6659711"/>
                </a:lnTo>
                <a:lnTo>
                  <a:pt x="11780639" y="6676398"/>
                </a:lnTo>
                <a:lnTo>
                  <a:pt x="11734127" y="6686784"/>
                </a:lnTo>
                <a:lnTo>
                  <a:pt x="11685397" y="6690360"/>
                </a:lnTo>
                <a:lnTo>
                  <a:pt x="329755" y="6690360"/>
                </a:lnTo>
                <a:lnTo>
                  <a:pt x="281026" y="6686784"/>
                </a:lnTo>
                <a:lnTo>
                  <a:pt x="234518" y="6676398"/>
                </a:lnTo>
                <a:lnTo>
                  <a:pt x="190739" y="6659711"/>
                </a:lnTo>
                <a:lnTo>
                  <a:pt x="150200" y="6637233"/>
                </a:lnTo>
                <a:lnTo>
                  <a:pt x="113412" y="6609475"/>
                </a:lnTo>
                <a:lnTo>
                  <a:pt x="80883" y="6576945"/>
                </a:lnTo>
                <a:lnTo>
                  <a:pt x="53125" y="6540156"/>
                </a:lnTo>
                <a:lnTo>
                  <a:pt x="30648" y="6499615"/>
                </a:lnTo>
                <a:lnTo>
                  <a:pt x="13961" y="6455834"/>
                </a:lnTo>
                <a:lnTo>
                  <a:pt x="3575" y="6409323"/>
                </a:lnTo>
                <a:lnTo>
                  <a:pt x="0" y="6360591"/>
                </a:lnTo>
                <a:lnTo>
                  <a:pt x="0" y="329819"/>
                </a:lnTo>
                <a:close/>
              </a:path>
            </a:pathLst>
          </a:custGeom>
          <a:ln w="6096">
            <a:solidFill>
              <a:srgbClr val="000000"/>
            </a:solidFill>
          </a:ln>
        </p:spPr>
        <p:txBody>
          <a:bodyPr wrap="square" lIns="0" tIns="0" rIns="0" bIns="0" rtlCol="0"/>
          <a:lstStyle/>
          <a:p>
            <a:endParaRPr/>
          </a:p>
        </p:txBody>
      </p:sp>
      <p:sp>
        <p:nvSpPr>
          <p:cNvPr id="18" name="bg object 18"/>
          <p:cNvSpPr/>
          <p:nvPr/>
        </p:nvSpPr>
        <p:spPr>
          <a:xfrm>
            <a:off x="85343" y="1395983"/>
            <a:ext cx="12027535" cy="121920"/>
          </a:xfrm>
          <a:custGeom>
            <a:avLst/>
            <a:gdLst/>
            <a:ahLst/>
            <a:cxnLst/>
            <a:rect l="l" t="t" r="r" b="b"/>
            <a:pathLst>
              <a:path w="12027535" h="121919">
                <a:moveTo>
                  <a:pt x="12027408" y="0"/>
                </a:moveTo>
                <a:lnTo>
                  <a:pt x="0" y="0"/>
                </a:lnTo>
                <a:lnTo>
                  <a:pt x="0" y="121920"/>
                </a:lnTo>
                <a:lnTo>
                  <a:pt x="12027408" y="121920"/>
                </a:lnTo>
                <a:lnTo>
                  <a:pt x="12027408" y="0"/>
                </a:lnTo>
                <a:close/>
              </a:path>
            </a:pathLst>
          </a:custGeom>
          <a:solidFill>
            <a:srgbClr val="E6B0AB"/>
          </a:solidFill>
        </p:spPr>
        <p:txBody>
          <a:bodyPr wrap="square" lIns="0" tIns="0" rIns="0" bIns="0" rtlCol="0"/>
          <a:lstStyle/>
          <a:p>
            <a:endParaRPr/>
          </a:p>
        </p:txBody>
      </p:sp>
      <p:sp>
        <p:nvSpPr>
          <p:cNvPr id="19" name="bg object 19"/>
          <p:cNvSpPr/>
          <p:nvPr/>
        </p:nvSpPr>
        <p:spPr>
          <a:xfrm>
            <a:off x="85343" y="2977895"/>
            <a:ext cx="12027535" cy="109855"/>
          </a:xfrm>
          <a:custGeom>
            <a:avLst/>
            <a:gdLst/>
            <a:ahLst/>
            <a:cxnLst/>
            <a:rect l="l" t="t" r="r" b="b"/>
            <a:pathLst>
              <a:path w="12027535" h="109855">
                <a:moveTo>
                  <a:pt x="12027408" y="0"/>
                </a:moveTo>
                <a:lnTo>
                  <a:pt x="0" y="0"/>
                </a:lnTo>
                <a:lnTo>
                  <a:pt x="0" y="109727"/>
                </a:lnTo>
                <a:lnTo>
                  <a:pt x="12027408" y="109727"/>
                </a:lnTo>
                <a:lnTo>
                  <a:pt x="12027408" y="0"/>
                </a:lnTo>
                <a:close/>
              </a:path>
            </a:pathLst>
          </a:custGeom>
          <a:solidFill>
            <a:srgbClr val="91848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2"/>
                </a:lnTo>
                <a:lnTo>
                  <a:pt x="11965112" y="6543131"/>
                </a:lnTo>
                <a:lnTo>
                  <a:pt x="11937340" y="6579938"/>
                </a:lnTo>
                <a:lnTo>
                  <a:pt x="11904795" y="6612482"/>
                </a:lnTo>
                <a:lnTo>
                  <a:pt x="11867986" y="6640254"/>
                </a:lnTo>
                <a:lnTo>
                  <a:pt x="11827423" y="6662743"/>
                </a:lnTo>
                <a:lnTo>
                  <a:pt x="11783618" y="6679439"/>
                </a:lnTo>
                <a:lnTo>
                  <a:pt x="11737079" y="6689830"/>
                </a:lnTo>
                <a:lnTo>
                  <a:pt x="11688317"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a:xfrm>
            <a:off x="728649" y="447878"/>
            <a:ext cx="10734700" cy="880744"/>
          </a:xfrm>
          <a:prstGeom prst="rect">
            <a:avLst/>
          </a:prstGeom>
        </p:spPr>
        <p:txBody>
          <a:bodyPr wrap="square" lIns="0" tIns="0" rIns="0" bIns="0">
            <a:spAutoFit/>
          </a:bodyPr>
          <a:lstStyle>
            <a:lvl1pPr>
              <a:defRPr sz="2800" b="1" i="0">
                <a:solidFill>
                  <a:schemeClr val="tx1"/>
                </a:solidFill>
                <a:latin typeface="Cambria"/>
                <a:cs typeface="Cambria"/>
              </a:defRPr>
            </a:lvl1pPr>
          </a:lstStyle>
          <a:p>
            <a:endParaRPr/>
          </a:p>
        </p:txBody>
      </p:sp>
      <p:sp>
        <p:nvSpPr>
          <p:cNvPr id="3" name="Holder 3"/>
          <p:cNvSpPr>
            <a:spLocks noGrp="1"/>
          </p:cNvSpPr>
          <p:nvPr>
            <p:ph type="body" idx="1"/>
          </p:nvPr>
        </p:nvSpPr>
        <p:spPr>
          <a:xfrm>
            <a:off x="306933" y="1395521"/>
            <a:ext cx="11578132" cy="4050029"/>
          </a:xfrm>
          <a:prstGeom prst="rect">
            <a:avLst/>
          </a:prstGeom>
        </p:spPr>
        <p:txBody>
          <a:bodyPr wrap="square" lIns="0" tIns="0" rIns="0" bIns="0">
            <a:spAutoFit/>
          </a:bodyPr>
          <a:lstStyle>
            <a:lvl1pPr>
              <a:defRPr sz="26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79722" y="3346830"/>
            <a:ext cx="5688077" cy="643831"/>
          </a:xfrm>
          <a:prstGeom prst="rect">
            <a:avLst/>
          </a:prstGeom>
        </p:spPr>
        <p:txBody>
          <a:bodyPr vert="horz" wrap="square" lIns="0" tIns="12700" rIns="0" bIns="0" rtlCol="0">
            <a:spAutoFit/>
          </a:bodyPr>
          <a:lstStyle/>
          <a:p>
            <a:pPr algn="ctr">
              <a:lnSpc>
                <a:spcPts val="2150"/>
              </a:lnSpc>
              <a:spcBef>
                <a:spcPts val="100"/>
              </a:spcBef>
            </a:pPr>
            <a:r>
              <a:rPr sz="1800" spc="-5" dirty="0">
                <a:latin typeface="Cambria"/>
                <a:cs typeface="Cambria"/>
              </a:rPr>
              <a:t>Academic</a:t>
            </a:r>
            <a:r>
              <a:rPr sz="1800" spc="-20" dirty="0">
                <a:latin typeface="Cambria"/>
                <a:cs typeface="Cambria"/>
              </a:rPr>
              <a:t> </a:t>
            </a:r>
            <a:r>
              <a:rPr sz="1800" spc="-5" dirty="0">
                <a:latin typeface="Cambria"/>
                <a:cs typeface="Cambria"/>
              </a:rPr>
              <a:t>Project</a:t>
            </a:r>
            <a:r>
              <a:rPr sz="1800" spc="-50" dirty="0">
                <a:latin typeface="Cambria"/>
                <a:cs typeface="Cambria"/>
              </a:rPr>
              <a:t> </a:t>
            </a:r>
            <a:r>
              <a:rPr sz="1800" dirty="0">
                <a:latin typeface="Cambria"/>
                <a:cs typeface="Cambria"/>
              </a:rPr>
              <a:t>Phase-1.2</a:t>
            </a:r>
            <a:r>
              <a:rPr sz="1800" spc="-5" dirty="0">
                <a:latin typeface="Cambria"/>
                <a:cs typeface="Cambria"/>
              </a:rPr>
              <a:t> </a:t>
            </a:r>
            <a:r>
              <a:rPr sz="1800" dirty="0">
                <a:latin typeface="Cambria"/>
                <a:cs typeface="Cambria"/>
              </a:rPr>
              <a:t>(18CSP77)</a:t>
            </a:r>
            <a:r>
              <a:rPr sz="1800" spc="-55" dirty="0">
                <a:latin typeface="Cambria"/>
                <a:cs typeface="Cambria"/>
              </a:rPr>
              <a:t> </a:t>
            </a:r>
            <a:r>
              <a:rPr sz="1800" spc="-5" dirty="0">
                <a:latin typeface="Cambria"/>
                <a:cs typeface="Cambria"/>
              </a:rPr>
              <a:t>Presentation</a:t>
            </a:r>
            <a:r>
              <a:rPr sz="1800" spc="-35" dirty="0">
                <a:latin typeface="Cambria"/>
                <a:cs typeface="Cambria"/>
              </a:rPr>
              <a:t> </a:t>
            </a:r>
            <a:r>
              <a:rPr sz="1800" dirty="0">
                <a:latin typeface="Cambria"/>
                <a:cs typeface="Cambria"/>
              </a:rPr>
              <a:t>on</a:t>
            </a:r>
          </a:p>
          <a:p>
            <a:pPr marL="635" algn="ctr">
              <a:lnSpc>
                <a:spcPts val="2870"/>
              </a:lnSpc>
            </a:pPr>
            <a:r>
              <a:rPr sz="2000" b="1" spc="-15" dirty="0">
                <a:latin typeface="Cambria"/>
                <a:cs typeface="Cambria"/>
              </a:rPr>
              <a:t>“</a:t>
            </a:r>
            <a:r>
              <a:rPr lang="en-IN" sz="2000" b="1" spc="-15" dirty="0">
                <a:latin typeface="Cambria"/>
                <a:cs typeface="Cambria"/>
              </a:rPr>
              <a:t>VIRTUAL ASSISTANT FOR OPERATING SYSTEM</a:t>
            </a:r>
            <a:r>
              <a:rPr sz="2400" b="1" spc="-5" dirty="0">
                <a:latin typeface="Cambria"/>
                <a:cs typeface="Cambria"/>
              </a:rPr>
              <a:t>”</a:t>
            </a:r>
            <a:endParaRPr sz="2400" dirty="0">
              <a:latin typeface="Cambria"/>
              <a:cs typeface="Cambria"/>
            </a:endParaRPr>
          </a:p>
        </p:txBody>
      </p:sp>
      <p:sp>
        <p:nvSpPr>
          <p:cNvPr id="3" name="object 3"/>
          <p:cNvSpPr txBox="1"/>
          <p:nvPr/>
        </p:nvSpPr>
        <p:spPr>
          <a:xfrm>
            <a:off x="9007856" y="4444060"/>
            <a:ext cx="2593975" cy="1123950"/>
          </a:xfrm>
          <a:prstGeom prst="rect">
            <a:avLst/>
          </a:prstGeom>
        </p:spPr>
        <p:txBody>
          <a:bodyPr vert="horz" wrap="square" lIns="0" tIns="12700" rIns="0" bIns="0" rtlCol="0">
            <a:spAutoFit/>
          </a:bodyPr>
          <a:lstStyle/>
          <a:p>
            <a:pPr marL="213360">
              <a:lnSpc>
                <a:spcPct val="100000"/>
              </a:lnSpc>
              <a:spcBef>
                <a:spcPts val="100"/>
              </a:spcBef>
            </a:pPr>
            <a:r>
              <a:rPr sz="1800" b="1" spc="-5" dirty="0">
                <a:latin typeface="Cambria"/>
                <a:cs typeface="Cambria"/>
              </a:rPr>
              <a:t>Under</a:t>
            </a:r>
            <a:r>
              <a:rPr sz="1800" b="1" spc="-30" dirty="0">
                <a:latin typeface="Cambria"/>
                <a:cs typeface="Cambria"/>
              </a:rPr>
              <a:t> </a:t>
            </a:r>
            <a:r>
              <a:rPr sz="1800" b="1" spc="-5" dirty="0">
                <a:latin typeface="Cambria"/>
                <a:cs typeface="Cambria"/>
              </a:rPr>
              <a:t>the</a:t>
            </a:r>
            <a:r>
              <a:rPr sz="1800" b="1" spc="-30" dirty="0">
                <a:latin typeface="Cambria"/>
                <a:cs typeface="Cambria"/>
              </a:rPr>
              <a:t> </a:t>
            </a:r>
            <a:r>
              <a:rPr sz="1800" b="1" dirty="0">
                <a:latin typeface="Cambria"/>
                <a:cs typeface="Cambria"/>
              </a:rPr>
              <a:t>guidance</a:t>
            </a:r>
            <a:r>
              <a:rPr sz="1800" b="1" spc="-35" dirty="0">
                <a:latin typeface="Cambria"/>
                <a:cs typeface="Cambria"/>
              </a:rPr>
              <a:t> </a:t>
            </a:r>
            <a:r>
              <a:rPr sz="1800" b="1" spc="-5" dirty="0">
                <a:latin typeface="Cambria"/>
                <a:cs typeface="Cambria"/>
              </a:rPr>
              <a:t>of:</a:t>
            </a:r>
            <a:endParaRPr sz="1800" dirty="0">
              <a:latin typeface="Cambria"/>
              <a:cs typeface="Cambria"/>
            </a:endParaRPr>
          </a:p>
          <a:p>
            <a:pPr marL="12700" algn="ctr">
              <a:lnSpc>
                <a:spcPct val="100000"/>
              </a:lnSpc>
              <a:spcBef>
                <a:spcPts val="5"/>
              </a:spcBef>
            </a:pPr>
            <a:r>
              <a:rPr sz="1800" spc="-60" dirty="0">
                <a:latin typeface="Cambria"/>
                <a:cs typeface="Cambria"/>
              </a:rPr>
              <a:t>Mr.</a:t>
            </a:r>
            <a:r>
              <a:rPr lang="en-IN" sz="1800" spc="-60" dirty="0">
                <a:latin typeface="Cambria"/>
                <a:cs typeface="Cambria"/>
              </a:rPr>
              <a:t> M Gowtham Raj</a:t>
            </a:r>
            <a:endParaRPr sz="1800" dirty="0">
              <a:latin typeface="Cambria"/>
              <a:cs typeface="Cambria"/>
            </a:endParaRPr>
          </a:p>
          <a:p>
            <a:pPr marL="365760">
              <a:lnSpc>
                <a:spcPct val="100000"/>
              </a:lnSpc>
            </a:pPr>
            <a:r>
              <a:rPr sz="1800" spc="-5" dirty="0">
                <a:latin typeface="Cambria"/>
                <a:cs typeface="Cambria"/>
              </a:rPr>
              <a:t>Assistant</a:t>
            </a:r>
            <a:r>
              <a:rPr sz="1800" spc="-10" dirty="0">
                <a:latin typeface="Cambria"/>
                <a:cs typeface="Cambria"/>
              </a:rPr>
              <a:t> </a:t>
            </a:r>
            <a:r>
              <a:rPr sz="1800" spc="-5" dirty="0">
                <a:latin typeface="Cambria"/>
                <a:cs typeface="Cambria"/>
              </a:rPr>
              <a:t>Professor</a:t>
            </a:r>
            <a:endParaRPr sz="1800" dirty="0">
              <a:latin typeface="Cambria"/>
              <a:cs typeface="Cambria"/>
            </a:endParaRPr>
          </a:p>
          <a:p>
            <a:pPr marL="317500">
              <a:lnSpc>
                <a:spcPct val="100000"/>
              </a:lnSpc>
            </a:pPr>
            <a:r>
              <a:rPr sz="1800" dirty="0">
                <a:latin typeface="Cambria"/>
                <a:cs typeface="Cambria"/>
              </a:rPr>
              <a:t>Department</a:t>
            </a:r>
            <a:r>
              <a:rPr sz="1800" spc="-75" dirty="0">
                <a:latin typeface="Cambria"/>
                <a:cs typeface="Cambria"/>
              </a:rPr>
              <a:t> </a:t>
            </a:r>
            <a:r>
              <a:rPr sz="1800" dirty="0">
                <a:latin typeface="Cambria"/>
                <a:cs typeface="Cambria"/>
              </a:rPr>
              <a:t>of</a:t>
            </a:r>
            <a:r>
              <a:rPr sz="1800" spc="-35" dirty="0">
                <a:latin typeface="Cambria"/>
                <a:cs typeface="Cambria"/>
              </a:rPr>
              <a:t> </a:t>
            </a:r>
            <a:r>
              <a:rPr sz="1800" spc="-5" dirty="0">
                <a:latin typeface="Cambria"/>
                <a:cs typeface="Cambria"/>
              </a:rPr>
              <a:t>CS&amp;E</a:t>
            </a:r>
            <a:endParaRPr sz="1800" dirty="0">
              <a:latin typeface="Cambria"/>
              <a:cs typeface="Cambria"/>
            </a:endParaRPr>
          </a:p>
        </p:txBody>
      </p:sp>
      <p:sp>
        <p:nvSpPr>
          <p:cNvPr id="4" name="object 4"/>
          <p:cNvSpPr txBox="1"/>
          <p:nvPr/>
        </p:nvSpPr>
        <p:spPr>
          <a:xfrm>
            <a:off x="267106" y="4444060"/>
            <a:ext cx="3799941" cy="1397819"/>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mbria"/>
                <a:cs typeface="Cambria"/>
              </a:rPr>
              <a:t>Presented</a:t>
            </a:r>
            <a:r>
              <a:rPr sz="1800" b="1" spc="-40" dirty="0">
                <a:latin typeface="Cambria"/>
                <a:cs typeface="Cambria"/>
              </a:rPr>
              <a:t> </a:t>
            </a:r>
            <a:r>
              <a:rPr sz="1800" b="1" spc="-20" dirty="0">
                <a:latin typeface="Cambria"/>
                <a:cs typeface="Cambria"/>
              </a:rPr>
              <a:t>by:</a:t>
            </a:r>
            <a:endParaRPr sz="1800" dirty="0">
              <a:latin typeface="Cambria"/>
              <a:cs typeface="Cambria"/>
            </a:endParaRPr>
          </a:p>
          <a:p>
            <a:pPr marL="237490" indent="-225425">
              <a:lnSpc>
                <a:spcPct val="100000"/>
              </a:lnSpc>
              <a:spcBef>
                <a:spcPts val="5"/>
              </a:spcBef>
              <a:buAutoNum type="arabicPeriod"/>
              <a:tabLst>
                <a:tab pos="238125" algn="l"/>
              </a:tabLst>
            </a:pPr>
            <a:r>
              <a:rPr lang="en-IN" sz="1800" spc="-10" dirty="0">
                <a:latin typeface="Cambria"/>
                <a:cs typeface="Cambria"/>
              </a:rPr>
              <a:t>Abhay H S </a:t>
            </a:r>
            <a:r>
              <a:rPr sz="1800" spc="-10" dirty="0">
                <a:latin typeface="Cambria"/>
                <a:cs typeface="Cambria"/>
              </a:rPr>
              <a:t>(1AY</a:t>
            </a:r>
            <a:r>
              <a:rPr lang="en-IN" sz="1800" spc="-10" dirty="0">
                <a:latin typeface="Cambria"/>
                <a:cs typeface="Cambria"/>
              </a:rPr>
              <a:t>20</a:t>
            </a:r>
            <a:r>
              <a:rPr sz="1800" spc="-10" dirty="0">
                <a:latin typeface="Cambria"/>
                <a:cs typeface="Cambria"/>
              </a:rPr>
              <a:t>CS00</a:t>
            </a:r>
            <a:r>
              <a:rPr lang="en-IN" sz="1800" spc="-10" dirty="0">
                <a:latin typeface="Cambria"/>
                <a:cs typeface="Cambria"/>
              </a:rPr>
              <a:t>2</a:t>
            </a:r>
            <a:r>
              <a:rPr sz="1800" spc="-10" dirty="0">
                <a:latin typeface="Cambria"/>
                <a:cs typeface="Cambria"/>
              </a:rPr>
              <a:t>)</a:t>
            </a:r>
            <a:endParaRPr sz="1800" dirty="0">
              <a:latin typeface="Cambria"/>
              <a:cs typeface="Cambria"/>
            </a:endParaRPr>
          </a:p>
          <a:p>
            <a:pPr marL="238125" indent="-226060">
              <a:lnSpc>
                <a:spcPct val="100000"/>
              </a:lnSpc>
              <a:buAutoNum type="arabicPeriod"/>
              <a:tabLst>
                <a:tab pos="238760" algn="l"/>
              </a:tabLst>
            </a:pPr>
            <a:r>
              <a:rPr lang="en-IN" sz="1800" spc="-25" dirty="0">
                <a:latin typeface="Cambria"/>
                <a:cs typeface="Cambria"/>
              </a:rPr>
              <a:t>Chandan Girish Patil</a:t>
            </a:r>
            <a:r>
              <a:rPr sz="1800" spc="-25" dirty="0">
                <a:latin typeface="Cambria"/>
                <a:cs typeface="Cambria"/>
              </a:rPr>
              <a:t> </a:t>
            </a:r>
            <a:r>
              <a:rPr sz="1800" spc="-10" dirty="0">
                <a:latin typeface="Cambria"/>
                <a:cs typeface="Cambria"/>
              </a:rPr>
              <a:t>(1AY</a:t>
            </a:r>
            <a:r>
              <a:rPr lang="en-IN" sz="1800" spc="-10" dirty="0">
                <a:latin typeface="Cambria"/>
                <a:cs typeface="Cambria"/>
              </a:rPr>
              <a:t>20</a:t>
            </a:r>
            <a:r>
              <a:rPr sz="1800" spc="-10" dirty="0">
                <a:latin typeface="Cambria"/>
                <a:cs typeface="Cambria"/>
              </a:rPr>
              <a:t>CS0</a:t>
            </a:r>
            <a:r>
              <a:rPr lang="en-IN" sz="1800" spc="-10" dirty="0">
                <a:latin typeface="Cambria"/>
                <a:cs typeface="Cambria"/>
              </a:rPr>
              <a:t>41</a:t>
            </a:r>
            <a:r>
              <a:rPr sz="1800" spc="-10" dirty="0">
                <a:latin typeface="Cambria"/>
                <a:cs typeface="Cambria"/>
              </a:rPr>
              <a:t>)</a:t>
            </a:r>
            <a:endParaRPr sz="1800" dirty="0">
              <a:latin typeface="Cambria"/>
              <a:cs typeface="Cambria"/>
            </a:endParaRPr>
          </a:p>
          <a:p>
            <a:pPr marL="237490" indent="-225425">
              <a:lnSpc>
                <a:spcPct val="100000"/>
              </a:lnSpc>
              <a:buAutoNum type="arabicPeriod"/>
              <a:tabLst>
                <a:tab pos="238125" algn="l"/>
              </a:tabLst>
            </a:pPr>
            <a:r>
              <a:rPr lang="en-IN" spc="-10" dirty="0">
                <a:latin typeface="Cambria"/>
                <a:cs typeface="Cambria"/>
              </a:rPr>
              <a:t>Chandan N </a:t>
            </a:r>
            <a:r>
              <a:rPr sz="1800" spc="-10" dirty="0">
                <a:latin typeface="Cambria"/>
                <a:cs typeface="Cambria"/>
              </a:rPr>
              <a:t>(1AY</a:t>
            </a:r>
            <a:r>
              <a:rPr lang="en-IN" sz="1800" spc="-10" dirty="0">
                <a:latin typeface="Cambria"/>
                <a:cs typeface="Cambria"/>
              </a:rPr>
              <a:t>20</a:t>
            </a:r>
            <a:r>
              <a:rPr sz="1800" spc="-10" dirty="0">
                <a:latin typeface="Cambria"/>
                <a:cs typeface="Cambria"/>
              </a:rPr>
              <a:t>CS0</a:t>
            </a:r>
            <a:r>
              <a:rPr lang="en-IN" sz="1800" spc="-10" dirty="0">
                <a:latin typeface="Cambria"/>
                <a:cs typeface="Cambria"/>
              </a:rPr>
              <a:t>43</a:t>
            </a:r>
            <a:r>
              <a:rPr sz="1800" spc="-10" dirty="0">
                <a:latin typeface="Cambria"/>
                <a:cs typeface="Cambria"/>
              </a:rPr>
              <a:t>)</a:t>
            </a:r>
            <a:endParaRPr sz="1800" dirty="0">
              <a:latin typeface="Cambria"/>
              <a:cs typeface="Cambria"/>
            </a:endParaRPr>
          </a:p>
          <a:p>
            <a:pPr marL="237490" indent="-225425">
              <a:lnSpc>
                <a:spcPct val="100000"/>
              </a:lnSpc>
              <a:buAutoNum type="arabicPeriod"/>
              <a:tabLst>
                <a:tab pos="238125" algn="l"/>
              </a:tabLst>
            </a:pPr>
            <a:r>
              <a:rPr lang="en-IN" spc="-5" dirty="0">
                <a:latin typeface="Cambria"/>
                <a:cs typeface="Cambria"/>
              </a:rPr>
              <a:t>G U Gagan Ganapathi</a:t>
            </a:r>
            <a:r>
              <a:rPr sz="1800" spc="-25" dirty="0">
                <a:latin typeface="Cambria"/>
                <a:cs typeface="Cambria"/>
              </a:rPr>
              <a:t> </a:t>
            </a:r>
            <a:r>
              <a:rPr sz="1800" spc="-10" dirty="0">
                <a:latin typeface="Cambria"/>
                <a:cs typeface="Cambria"/>
              </a:rPr>
              <a:t>(1AY</a:t>
            </a:r>
            <a:r>
              <a:rPr lang="en-IN" sz="1800" spc="-10" dirty="0">
                <a:latin typeface="Cambria"/>
                <a:cs typeface="Cambria"/>
              </a:rPr>
              <a:t>20</a:t>
            </a:r>
            <a:r>
              <a:rPr sz="1800" spc="-10" dirty="0">
                <a:latin typeface="Cambria"/>
                <a:cs typeface="Cambria"/>
              </a:rPr>
              <a:t>CS0</a:t>
            </a:r>
            <a:r>
              <a:rPr lang="en-IN" sz="1800" spc="-10" dirty="0">
                <a:latin typeface="Cambria"/>
                <a:cs typeface="Cambria"/>
              </a:rPr>
              <a:t>5</a:t>
            </a:r>
            <a:r>
              <a:rPr sz="1800" spc="-10" dirty="0">
                <a:latin typeface="Cambria"/>
                <a:cs typeface="Cambria"/>
              </a:rPr>
              <a:t>4)</a:t>
            </a:r>
            <a:endParaRPr sz="1800" dirty="0">
              <a:latin typeface="Cambria"/>
              <a:cs typeface="Cambria"/>
            </a:endParaRPr>
          </a:p>
        </p:txBody>
      </p:sp>
      <p:pic>
        <p:nvPicPr>
          <p:cNvPr id="5" name="object 5"/>
          <p:cNvPicPr/>
          <p:nvPr/>
        </p:nvPicPr>
        <p:blipFill>
          <a:blip r:embed="rId2" cstate="print"/>
          <a:stretch>
            <a:fillRect/>
          </a:stretch>
        </p:blipFill>
        <p:spPr>
          <a:xfrm>
            <a:off x="5462015" y="1792223"/>
            <a:ext cx="1496567" cy="1429512"/>
          </a:xfrm>
          <a:prstGeom prst="rect">
            <a:avLst/>
          </a:prstGeom>
        </p:spPr>
      </p:pic>
      <p:sp>
        <p:nvSpPr>
          <p:cNvPr id="6" name="object 6"/>
          <p:cNvSpPr txBox="1"/>
          <p:nvPr/>
        </p:nvSpPr>
        <p:spPr>
          <a:xfrm>
            <a:off x="10800715" y="6310071"/>
            <a:ext cx="864235"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7" name="object 7"/>
          <p:cNvSpPr txBox="1"/>
          <p:nvPr/>
        </p:nvSpPr>
        <p:spPr>
          <a:xfrm>
            <a:off x="1099210"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8" name="object 8"/>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9" name="object 9"/>
          <p:cNvSpPr txBox="1"/>
          <p:nvPr/>
        </p:nvSpPr>
        <p:spPr>
          <a:xfrm>
            <a:off x="433831" y="6319520"/>
            <a:ext cx="129539"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Franklin Gothic Medium"/>
                <a:cs typeface="Franklin Gothic Medium"/>
              </a:rPr>
              <a:t>1</a:t>
            </a:r>
            <a:endParaRPr sz="1400">
              <a:latin typeface="Franklin Gothic Medium"/>
              <a:cs typeface="Franklin Gothic Medium"/>
            </a:endParaRPr>
          </a:p>
        </p:txBody>
      </p:sp>
      <p:sp>
        <p:nvSpPr>
          <p:cNvPr id="10" name="object 10"/>
          <p:cNvSpPr txBox="1"/>
          <p:nvPr/>
        </p:nvSpPr>
        <p:spPr>
          <a:xfrm>
            <a:off x="4067047" y="347294"/>
            <a:ext cx="404876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mbria"/>
                <a:cs typeface="Cambria"/>
              </a:rPr>
              <a:t>ACHARYA</a:t>
            </a:r>
            <a:r>
              <a:rPr sz="1800" b="1" spc="10" dirty="0">
                <a:latin typeface="Cambria"/>
                <a:cs typeface="Cambria"/>
              </a:rPr>
              <a:t> </a:t>
            </a:r>
            <a:r>
              <a:rPr sz="1800" b="1" spc="-10" dirty="0">
                <a:latin typeface="Cambria"/>
                <a:cs typeface="Cambria"/>
              </a:rPr>
              <a:t>INSTITUTE</a:t>
            </a:r>
            <a:r>
              <a:rPr sz="1800" b="1" spc="-20" dirty="0">
                <a:latin typeface="Cambria"/>
                <a:cs typeface="Cambria"/>
              </a:rPr>
              <a:t> </a:t>
            </a:r>
            <a:r>
              <a:rPr sz="1800" b="1" spc="-5" dirty="0">
                <a:latin typeface="Cambria"/>
                <a:cs typeface="Cambria"/>
              </a:rPr>
              <a:t>OF</a:t>
            </a:r>
            <a:r>
              <a:rPr sz="1800" b="1" spc="-25" dirty="0">
                <a:latin typeface="Cambria"/>
                <a:cs typeface="Cambria"/>
              </a:rPr>
              <a:t> </a:t>
            </a:r>
            <a:r>
              <a:rPr sz="1800" b="1" spc="-20" dirty="0">
                <a:latin typeface="Cambria"/>
                <a:cs typeface="Cambria"/>
              </a:rPr>
              <a:t>TECHNOLOGY</a:t>
            </a:r>
            <a:endParaRPr sz="1800">
              <a:latin typeface="Cambria"/>
              <a:cs typeface="Cambria"/>
            </a:endParaRPr>
          </a:p>
        </p:txBody>
      </p:sp>
      <p:sp>
        <p:nvSpPr>
          <p:cNvPr id="11" name="object 11"/>
          <p:cNvSpPr txBox="1">
            <a:spLocks noGrp="1"/>
          </p:cNvSpPr>
          <p:nvPr>
            <p:ph type="title"/>
          </p:nvPr>
        </p:nvSpPr>
        <p:spPr>
          <a:xfrm>
            <a:off x="2256282" y="594740"/>
            <a:ext cx="7670800" cy="391160"/>
          </a:xfrm>
          <a:prstGeom prst="rect">
            <a:avLst/>
          </a:prstGeom>
        </p:spPr>
        <p:txBody>
          <a:bodyPr vert="horz" wrap="square" lIns="0" tIns="12700" rIns="0" bIns="0" rtlCol="0">
            <a:spAutoFit/>
          </a:bodyPr>
          <a:lstStyle/>
          <a:p>
            <a:pPr marL="12700">
              <a:lnSpc>
                <a:spcPct val="100000"/>
              </a:lnSpc>
              <a:spcBef>
                <a:spcPts val="100"/>
              </a:spcBef>
            </a:pPr>
            <a:r>
              <a:rPr sz="2400" spc="-35" dirty="0"/>
              <a:t>DEPARTMENT </a:t>
            </a:r>
            <a:r>
              <a:rPr sz="2400" dirty="0"/>
              <a:t>OF</a:t>
            </a:r>
            <a:r>
              <a:rPr sz="2400" spc="-15" dirty="0"/>
              <a:t> </a:t>
            </a:r>
            <a:r>
              <a:rPr sz="2400" spc="-5" dirty="0"/>
              <a:t>COMPUTER</a:t>
            </a:r>
            <a:r>
              <a:rPr sz="2400" spc="-35" dirty="0"/>
              <a:t> </a:t>
            </a:r>
            <a:r>
              <a:rPr sz="2400" spc="-5" dirty="0"/>
              <a:t>SCIENCE</a:t>
            </a:r>
            <a:r>
              <a:rPr sz="2400" spc="15" dirty="0"/>
              <a:t> </a:t>
            </a:r>
            <a:r>
              <a:rPr sz="2400" dirty="0"/>
              <a:t>&amp;</a:t>
            </a:r>
            <a:r>
              <a:rPr sz="2400" spc="-35" dirty="0"/>
              <a:t> </a:t>
            </a:r>
            <a:r>
              <a:rPr sz="2400" dirty="0"/>
              <a:t>ENGINEERING</a:t>
            </a:r>
            <a:endParaRPr sz="2400"/>
          </a:p>
        </p:txBody>
      </p:sp>
      <p:sp>
        <p:nvSpPr>
          <p:cNvPr id="12" name="object 12"/>
          <p:cNvSpPr txBox="1"/>
          <p:nvPr/>
        </p:nvSpPr>
        <p:spPr>
          <a:xfrm>
            <a:off x="1247038" y="964799"/>
            <a:ext cx="9690100" cy="537210"/>
          </a:xfrm>
          <a:prstGeom prst="rect">
            <a:avLst/>
          </a:prstGeom>
        </p:spPr>
        <p:txBody>
          <a:bodyPr vert="horz" wrap="square" lIns="0" tIns="22225" rIns="0" bIns="0" rtlCol="0">
            <a:spAutoFit/>
          </a:bodyPr>
          <a:lstStyle/>
          <a:p>
            <a:pPr marL="106680">
              <a:lnSpc>
                <a:spcPct val="100000"/>
              </a:lnSpc>
              <a:spcBef>
                <a:spcPts val="175"/>
              </a:spcBef>
            </a:pPr>
            <a:r>
              <a:rPr sz="1400" spc="-10" dirty="0">
                <a:latin typeface="Cambria"/>
                <a:cs typeface="Cambria"/>
              </a:rPr>
              <a:t>(Affiliated</a:t>
            </a:r>
            <a:r>
              <a:rPr sz="1400" spc="45" dirty="0">
                <a:latin typeface="Cambria"/>
                <a:cs typeface="Cambria"/>
              </a:rPr>
              <a:t> </a:t>
            </a:r>
            <a:r>
              <a:rPr sz="1400" spc="-15" dirty="0">
                <a:latin typeface="Cambria"/>
                <a:cs typeface="Cambria"/>
              </a:rPr>
              <a:t>to</a:t>
            </a:r>
            <a:r>
              <a:rPr sz="1400" spc="15" dirty="0">
                <a:latin typeface="Cambria"/>
                <a:cs typeface="Cambria"/>
              </a:rPr>
              <a:t> </a:t>
            </a:r>
            <a:r>
              <a:rPr sz="1400" spc="-20" dirty="0">
                <a:latin typeface="Cambria"/>
                <a:cs typeface="Cambria"/>
              </a:rPr>
              <a:t>Visvesvaraya</a:t>
            </a:r>
            <a:r>
              <a:rPr sz="1400" spc="50" dirty="0">
                <a:latin typeface="Cambria"/>
                <a:cs typeface="Cambria"/>
              </a:rPr>
              <a:t> </a:t>
            </a:r>
            <a:r>
              <a:rPr sz="1400" spc="-15" dirty="0">
                <a:latin typeface="Cambria"/>
                <a:cs typeface="Cambria"/>
              </a:rPr>
              <a:t>Technological</a:t>
            </a:r>
            <a:r>
              <a:rPr sz="1400" spc="35" dirty="0">
                <a:latin typeface="Cambria"/>
                <a:cs typeface="Cambria"/>
              </a:rPr>
              <a:t> </a:t>
            </a:r>
            <a:r>
              <a:rPr sz="1400" spc="-25" dirty="0">
                <a:latin typeface="Cambria"/>
                <a:cs typeface="Cambria"/>
              </a:rPr>
              <a:t>University,</a:t>
            </a:r>
            <a:r>
              <a:rPr sz="1400" spc="30" dirty="0">
                <a:latin typeface="Cambria"/>
                <a:cs typeface="Cambria"/>
              </a:rPr>
              <a:t> </a:t>
            </a:r>
            <a:r>
              <a:rPr sz="1400" spc="-15" dirty="0">
                <a:latin typeface="Cambria"/>
                <a:cs typeface="Cambria"/>
              </a:rPr>
              <a:t>Belagavi,</a:t>
            </a:r>
            <a:r>
              <a:rPr sz="1400" spc="55" dirty="0">
                <a:latin typeface="Cambria"/>
                <a:cs typeface="Cambria"/>
              </a:rPr>
              <a:t> </a:t>
            </a:r>
            <a:r>
              <a:rPr sz="1400" spc="-20" dirty="0">
                <a:latin typeface="Cambria"/>
                <a:cs typeface="Cambria"/>
              </a:rPr>
              <a:t>Approved</a:t>
            </a:r>
            <a:r>
              <a:rPr sz="1400" spc="50" dirty="0">
                <a:latin typeface="Cambria"/>
                <a:cs typeface="Cambria"/>
              </a:rPr>
              <a:t> </a:t>
            </a:r>
            <a:r>
              <a:rPr sz="1400" spc="-15" dirty="0">
                <a:latin typeface="Cambria"/>
                <a:cs typeface="Cambria"/>
              </a:rPr>
              <a:t>by</a:t>
            </a:r>
            <a:r>
              <a:rPr sz="1400" spc="5" dirty="0">
                <a:latin typeface="Cambria"/>
                <a:cs typeface="Cambria"/>
              </a:rPr>
              <a:t> </a:t>
            </a:r>
            <a:r>
              <a:rPr sz="1400" spc="-10" dirty="0">
                <a:latin typeface="Cambria"/>
                <a:cs typeface="Cambria"/>
              </a:rPr>
              <a:t>AICTE,</a:t>
            </a:r>
            <a:r>
              <a:rPr sz="1400" spc="30" dirty="0">
                <a:latin typeface="Cambria"/>
                <a:cs typeface="Cambria"/>
              </a:rPr>
              <a:t> </a:t>
            </a:r>
            <a:r>
              <a:rPr sz="1400" spc="-15" dirty="0">
                <a:latin typeface="Cambria"/>
                <a:cs typeface="Cambria"/>
              </a:rPr>
              <a:t>New</a:t>
            </a:r>
            <a:r>
              <a:rPr sz="1400" spc="35" dirty="0">
                <a:latin typeface="Cambria"/>
                <a:cs typeface="Cambria"/>
              </a:rPr>
              <a:t> </a:t>
            </a:r>
            <a:r>
              <a:rPr sz="1400" spc="-10" dirty="0">
                <a:latin typeface="Cambria"/>
                <a:cs typeface="Cambria"/>
              </a:rPr>
              <a:t>Delhi</a:t>
            </a:r>
            <a:r>
              <a:rPr sz="1400" spc="30" dirty="0">
                <a:latin typeface="Cambria"/>
                <a:cs typeface="Cambria"/>
              </a:rPr>
              <a:t> </a:t>
            </a:r>
            <a:r>
              <a:rPr sz="1400" spc="-10" dirty="0">
                <a:latin typeface="Cambria"/>
                <a:cs typeface="Cambria"/>
              </a:rPr>
              <a:t>and</a:t>
            </a:r>
            <a:r>
              <a:rPr sz="1400" spc="50" dirty="0">
                <a:latin typeface="Cambria"/>
                <a:cs typeface="Cambria"/>
              </a:rPr>
              <a:t> </a:t>
            </a:r>
            <a:r>
              <a:rPr sz="1400" spc="-10" dirty="0">
                <a:latin typeface="Cambria"/>
                <a:cs typeface="Cambria"/>
              </a:rPr>
              <a:t>Accredited</a:t>
            </a:r>
            <a:r>
              <a:rPr sz="1400" spc="50" dirty="0">
                <a:latin typeface="Cambria"/>
                <a:cs typeface="Cambria"/>
              </a:rPr>
              <a:t> </a:t>
            </a:r>
            <a:r>
              <a:rPr sz="1400" spc="-15" dirty="0">
                <a:latin typeface="Cambria"/>
                <a:cs typeface="Cambria"/>
              </a:rPr>
              <a:t>by</a:t>
            </a:r>
            <a:r>
              <a:rPr sz="1400" dirty="0">
                <a:latin typeface="Cambria"/>
                <a:cs typeface="Cambria"/>
              </a:rPr>
              <a:t> </a:t>
            </a:r>
            <a:r>
              <a:rPr sz="1400" spc="-25" dirty="0">
                <a:latin typeface="Cambria"/>
                <a:cs typeface="Cambria"/>
              </a:rPr>
              <a:t>NBA</a:t>
            </a:r>
            <a:r>
              <a:rPr sz="1400" spc="30" dirty="0">
                <a:latin typeface="Cambria"/>
                <a:cs typeface="Cambria"/>
              </a:rPr>
              <a:t> </a:t>
            </a:r>
            <a:r>
              <a:rPr sz="1400" spc="-5" dirty="0">
                <a:latin typeface="Cambria"/>
                <a:cs typeface="Cambria"/>
              </a:rPr>
              <a:t>&amp;</a:t>
            </a:r>
            <a:r>
              <a:rPr sz="1400" spc="35" dirty="0">
                <a:latin typeface="Cambria"/>
                <a:cs typeface="Cambria"/>
              </a:rPr>
              <a:t> </a:t>
            </a:r>
            <a:r>
              <a:rPr sz="1400" spc="-20" dirty="0">
                <a:latin typeface="Cambria"/>
                <a:cs typeface="Cambria"/>
              </a:rPr>
              <a:t>NAAC)</a:t>
            </a:r>
            <a:endParaRPr sz="1400">
              <a:latin typeface="Cambria"/>
              <a:cs typeface="Cambria"/>
            </a:endParaRPr>
          </a:p>
          <a:p>
            <a:pPr marL="12700">
              <a:lnSpc>
                <a:spcPct val="100000"/>
              </a:lnSpc>
              <a:spcBef>
                <a:spcPts val="110"/>
              </a:spcBef>
            </a:pPr>
            <a:r>
              <a:rPr sz="1800" spc="-15" dirty="0">
                <a:latin typeface="Cambria"/>
                <a:cs typeface="Cambria"/>
              </a:rPr>
              <a:t>Acharya</a:t>
            </a:r>
            <a:r>
              <a:rPr sz="1800" spc="20" dirty="0">
                <a:latin typeface="Cambria"/>
                <a:cs typeface="Cambria"/>
              </a:rPr>
              <a:t> </a:t>
            </a:r>
            <a:r>
              <a:rPr sz="1800" spc="-55" dirty="0">
                <a:latin typeface="Cambria"/>
                <a:cs typeface="Cambria"/>
              </a:rPr>
              <a:t>Dr.</a:t>
            </a:r>
            <a:r>
              <a:rPr sz="1800" spc="-10" dirty="0">
                <a:latin typeface="Cambria"/>
                <a:cs typeface="Cambria"/>
              </a:rPr>
              <a:t> </a:t>
            </a:r>
            <a:r>
              <a:rPr sz="1800" spc="-5" dirty="0">
                <a:latin typeface="Cambria"/>
                <a:cs typeface="Cambria"/>
              </a:rPr>
              <a:t>Sarvepalli</a:t>
            </a:r>
            <a:r>
              <a:rPr sz="1800" spc="-15" dirty="0">
                <a:latin typeface="Cambria"/>
                <a:cs typeface="Cambria"/>
              </a:rPr>
              <a:t> </a:t>
            </a:r>
            <a:r>
              <a:rPr sz="1800" spc="-5" dirty="0">
                <a:latin typeface="Cambria"/>
                <a:cs typeface="Cambria"/>
              </a:rPr>
              <a:t>Radhakrishnan</a:t>
            </a:r>
            <a:r>
              <a:rPr sz="1800" spc="-30" dirty="0">
                <a:latin typeface="Cambria"/>
                <a:cs typeface="Cambria"/>
              </a:rPr>
              <a:t> </a:t>
            </a:r>
            <a:r>
              <a:rPr sz="1800" dirty="0">
                <a:latin typeface="Cambria"/>
                <a:cs typeface="Cambria"/>
              </a:rPr>
              <a:t>Road,</a:t>
            </a:r>
            <a:r>
              <a:rPr sz="1800" spc="-30" dirty="0">
                <a:latin typeface="Cambria"/>
                <a:cs typeface="Cambria"/>
              </a:rPr>
              <a:t> </a:t>
            </a:r>
            <a:r>
              <a:rPr sz="1800" spc="-10" dirty="0">
                <a:latin typeface="Cambria"/>
                <a:cs typeface="Cambria"/>
              </a:rPr>
              <a:t>Achitnagar</a:t>
            </a:r>
            <a:r>
              <a:rPr sz="1800" spc="20" dirty="0">
                <a:latin typeface="Cambria"/>
                <a:cs typeface="Cambria"/>
              </a:rPr>
              <a:t> </a:t>
            </a:r>
            <a:r>
              <a:rPr sz="1800" spc="-5" dirty="0">
                <a:latin typeface="Cambria"/>
                <a:cs typeface="Cambria"/>
              </a:rPr>
              <a:t>Post</a:t>
            </a:r>
            <a:r>
              <a:rPr sz="1800" b="1" spc="-5" dirty="0">
                <a:latin typeface="Cambria"/>
                <a:cs typeface="Cambria"/>
              </a:rPr>
              <a:t>,</a:t>
            </a:r>
            <a:r>
              <a:rPr sz="1800" b="1" spc="-15" dirty="0">
                <a:latin typeface="Cambria"/>
                <a:cs typeface="Cambria"/>
              </a:rPr>
              <a:t> </a:t>
            </a:r>
            <a:r>
              <a:rPr sz="1800" spc="-5" dirty="0">
                <a:latin typeface="Cambria"/>
                <a:cs typeface="Cambria"/>
              </a:rPr>
              <a:t>Soladevanahalli,</a:t>
            </a:r>
            <a:r>
              <a:rPr sz="1800" spc="-45" dirty="0">
                <a:latin typeface="Cambria"/>
                <a:cs typeface="Cambria"/>
              </a:rPr>
              <a:t> </a:t>
            </a:r>
            <a:r>
              <a:rPr sz="1600" b="1" spc="-10" dirty="0">
                <a:latin typeface="Cambria"/>
                <a:cs typeface="Cambria"/>
              </a:rPr>
              <a:t>BENGALURU</a:t>
            </a:r>
            <a:r>
              <a:rPr sz="1600" b="1" spc="-15" dirty="0">
                <a:latin typeface="Cambria"/>
                <a:cs typeface="Cambria"/>
              </a:rPr>
              <a:t> </a:t>
            </a:r>
            <a:r>
              <a:rPr sz="1600" b="1" dirty="0">
                <a:latin typeface="Cambria"/>
                <a:cs typeface="Cambria"/>
              </a:rPr>
              <a:t>– </a:t>
            </a:r>
            <a:r>
              <a:rPr sz="1600" b="1" spc="5" dirty="0">
                <a:latin typeface="Cambria"/>
                <a:cs typeface="Cambria"/>
              </a:rPr>
              <a:t>560107</a:t>
            </a:r>
            <a:endParaRPr sz="16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866140" marR="5080" indent="-250190">
              <a:lnSpc>
                <a:spcPct val="100000"/>
              </a:lnSpc>
              <a:spcBef>
                <a:spcPts val="110"/>
              </a:spcBef>
            </a:pPr>
            <a:r>
              <a:rPr spc="-10" dirty="0"/>
              <a:t>R</a:t>
            </a:r>
            <a:r>
              <a:rPr spc="5" dirty="0"/>
              <a:t>EL</a:t>
            </a:r>
            <a:r>
              <a:rPr spc="-225" dirty="0"/>
              <a:t>A</a:t>
            </a:r>
            <a:r>
              <a:rPr dirty="0"/>
              <a:t>TIO</a:t>
            </a:r>
            <a:r>
              <a:rPr spc="-15" dirty="0"/>
              <a:t>N</a:t>
            </a:r>
            <a:r>
              <a:rPr dirty="0"/>
              <a:t>S</a:t>
            </a:r>
            <a:r>
              <a:rPr spc="-10" dirty="0"/>
              <a:t>H</a:t>
            </a:r>
            <a:r>
              <a:rPr spc="5" dirty="0"/>
              <a:t>IP</a:t>
            </a:r>
            <a:r>
              <a:rPr spc="-65" dirty="0"/>
              <a:t> </a:t>
            </a:r>
            <a:r>
              <a:rPr dirty="0"/>
              <a:t>BETWE</a:t>
            </a:r>
            <a:r>
              <a:rPr spc="5" dirty="0"/>
              <a:t>EN</a:t>
            </a:r>
            <a:r>
              <a:rPr spc="-80" dirty="0"/>
              <a:t> </a:t>
            </a:r>
            <a:r>
              <a:rPr dirty="0"/>
              <a:t>T</a:t>
            </a:r>
            <a:r>
              <a:rPr spc="-5" dirty="0"/>
              <a:t>H</a:t>
            </a:r>
            <a:r>
              <a:rPr spc="5" dirty="0"/>
              <a:t>E</a:t>
            </a:r>
            <a:r>
              <a:rPr spc="-10" dirty="0"/>
              <a:t> </a:t>
            </a:r>
            <a:r>
              <a:rPr spc="5" dirty="0"/>
              <a:t>P</a:t>
            </a:r>
            <a:r>
              <a:rPr spc="-80" dirty="0"/>
              <a:t>R</a:t>
            </a:r>
            <a:r>
              <a:rPr spc="-5" dirty="0"/>
              <a:t>O</a:t>
            </a:r>
            <a:r>
              <a:rPr dirty="0"/>
              <a:t>B</a:t>
            </a:r>
            <a:r>
              <a:rPr spc="-15" dirty="0"/>
              <a:t>L</a:t>
            </a:r>
            <a:r>
              <a:rPr spc="5" dirty="0"/>
              <a:t>EM</a:t>
            </a:r>
            <a:r>
              <a:rPr spc="-35" dirty="0"/>
              <a:t> </a:t>
            </a:r>
            <a:r>
              <a:rPr spc="-25" dirty="0"/>
              <a:t>S</a:t>
            </a:r>
            <a:r>
              <a:rPr spc="-305" dirty="0"/>
              <a:t>T</a:t>
            </a:r>
            <a:r>
              <a:rPr spc="-220" dirty="0"/>
              <a:t>A</a:t>
            </a:r>
            <a:r>
              <a:rPr dirty="0"/>
              <a:t>T</a:t>
            </a:r>
            <a:r>
              <a:rPr spc="10" dirty="0"/>
              <a:t>E</a:t>
            </a:r>
            <a:r>
              <a:rPr dirty="0"/>
              <a:t>MEN</a:t>
            </a:r>
            <a:r>
              <a:rPr spc="5" dirty="0"/>
              <a:t>T</a:t>
            </a:r>
            <a:r>
              <a:rPr spc="-95" dirty="0"/>
              <a:t> </a:t>
            </a:r>
            <a:r>
              <a:rPr spc="5" dirty="0"/>
              <a:t>A</a:t>
            </a:r>
            <a:r>
              <a:rPr spc="-15" dirty="0"/>
              <a:t>N</a:t>
            </a:r>
            <a:r>
              <a:rPr dirty="0"/>
              <a:t>D  </a:t>
            </a:r>
            <a:r>
              <a:rPr spc="-15" dirty="0"/>
              <a:t>METHODOLOGY/TECHNOLOGY/ALGORITHM</a:t>
            </a:r>
            <a:r>
              <a:rPr spc="-65" dirty="0"/>
              <a:t> </a:t>
            </a:r>
            <a:r>
              <a:rPr spc="-5" dirty="0"/>
              <a:t>SELECTED</a:t>
            </a:r>
          </a:p>
        </p:txBody>
      </p:sp>
      <p:sp>
        <p:nvSpPr>
          <p:cNvPr id="3" name="object 3"/>
          <p:cNvSpPr txBox="1"/>
          <p:nvPr/>
        </p:nvSpPr>
        <p:spPr>
          <a:xfrm>
            <a:off x="10785093" y="6310071"/>
            <a:ext cx="864235"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96570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352462" y="6326930"/>
            <a:ext cx="294818"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10</a:t>
            </a:r>
            <a:endParaRPr sz="1400" dirty="0">
              <a:latin typeface="Franklin Gothic Medium"/>
              <a:cs typeface="Franklin Gothic Medium"/>
            </a:endParaRPr>
          </a:p>
        </p:txBody>
      </p:sp>
      <p:sp>
        <p:nvSpPr>
          <p:cNvPr id="7" name="object 7"/>
          <p:cNvSpPr txBox="1"/>
          <p:nvPr/>
        </p:nvSpPr>
        <p:spPr>
          <a:xfrm>
            <a:off x="300634" y="1399413"/>
            <a:ext cx="11567795" cy="4896212"/>
          </a:xfrm>
          <a:prstGeom prst="rect">
            <a:avLst/>
          </a:prstGeom>
        </p:spPr>
        <p:txBody>
          <a:bodyPr vert="horz" wrap="square" lIns="0" tIns="12700" rIns="0" bIns="0" rtlCol="0">
            <a:spAutoFit/>
          </a:bodyPr>
          <a:lstStyle/>
          <a:p>
            <a:pPr marL="12700" algn="just">
              <a:lnSpc>
                <a:spcPct val="150000"/>
              </a:lnSpc>
              <a:spcBef>
                <a:spcPts val="100"/>
              </a:spcBef>
            </a:pPr>
            <a:r>
              <a:rPr lang="en-US" b="1" spc="-10" dirty="0">
                <a:latin typeface="Cambria"/>
                <a:cs typeface="Cambria"/>
              </a:rPr>
              <a:t>Problem Statement:</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Defines the goal: Creating a virtual assistant that interacts with the operating system to automate tasks and assist users.</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Identifies key requirements:</a:t>
            </a:r>
          </a:p>
          <a:p>
            <a:pPr marL="755650" lvl="1" indent="-285750" algn="just">
              <a:lnSpc>
                <a:spcPct val="150000"/>
              </a:lnSpc>
              <a:spcBef>
                <a:spcPts val="100"/>
              </a:spcBef>
              <a:buClr>
                <a:schemeClr val="accent6">
                  <a:lumMod val="75000"/>
                </a:schemeClr>
              </a:buClr>
              <a:buSzPct val="100000"/>
              <a:buFont typeface="Courier New" panose="02070309020205020404" pitchFamily="49" charset="0"/>
              <a:buChar char="o"/>
            </a:pPr>
            <a:r>
              <a:rPr lang="en-US" spc="-10" dirty="0">
                <a:latin typeface="Cambria"/>
                <a:cs typeface="Cambria"/>
              </a:rPr>
              <a:t>Understanding and responding to user commands (voice or text)</a:t>
            </a:r>
          </a:p>
          <a:p>
            <a:pPr marL="755650" lvl="1" indent="-285750" algn="just">
              <a:lnSpc>
                <a:spcPct val="150000"/>
              </a:lnSpc>
              <a:spcBef>
                <a:spcPts val="100"/>
              </a:spcBef>
              <a:buClr>
                <a:schemeClr val="accent6">
                  <a:lumMod val="75000"/>
                </a:schemeClr>
              </a:buClr>
              <a:buSzPct val="100000"/>
              <a:buFont typeface="Courier New" panose="02070309020205020404" pitchFamily="49" charset="0"/>
              <a:buChar char="o"/>
            </a:pPr>
            <a:r>
              <a:rPr lang="en-US" spc="-10" dirty="0">
                <a:latin typeface="Cambria"/>
                <a:cs typeface="Cambria"/>
              </a:rPr>
              <a:t>Performing actions within the operating system (e.g., opening apps, searching files, controlling settings)</a:t>
            </a:r>
          </a:p>
          <a:p>
            <a:pPr marL="755650" lvl="1" indent="-285750" algn="just">
              <a:lnSpc>
                <a:spcPct val="150000"/>
              </a:lnSpc>
              <a:spcBef>
                <a:spcPts val="100"/>
              </a:spcBef>
              <a:buClr>
                <a:schemeClr val="accent6">
                  <a:lumMod val="75000"/>
                </a:schemeClr>
              </a:buClr>
              <a:buSzPct val="100000"/>
              <a:buFont typeface="Courier New" panose="02070309020205020404" pitchFamily="49" charset="0"/>
              <a:buChar char="o"/>
            </a:pPr>
            <a:r>
              <a:rPr lang="en-US" spc="-10" dirty="0">
                <a:latin typeface="Cambria"/>
                <a:cs typeface="Cambria"/>
              </a:rPr>
              <a:t>Providing clear and helpful feedback to users</a:t>
            </a:r>
          </a:p>
          <a:p>
            <a:pPr marL="12700" algn="just">
              <a:lnSpc>
                <a:spcPct val="150000"/>
              </a:lnSpc>
              <a:spcBef>
                <a:spcPts val="100"/>
              </a:spcBef>
            </a:pPr>
            <a:r>
              <a:rPr lang="en-US" b="1" spc="-10" dirty="0">
                <a:latin typeface="Cambria"/>
                <a:cs typeface="Cambria"/>
              </a:rPr>
              <a:t>Methodology: </a:t>
            </a:r>
            <a:r>
              <a:rPr lang="en-US" spc="-10" dirty="0">
                <a:latin typeface="Cambria"/>
                <a:cs typeface="Cambria"/>
              </a:rPr>
              <a:t>(Using Python as Programming Language)</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Provides a structured approach to problem-solving:</a:t>
            </a:r>
          </a:p>
          <a:p>
            <a:pPr marL="755650" lvl="1" indent="-285750" algn="just">
              <a:lnSpc>
                <a:spcPct val="150000"/>
              </a:lnSpc>
              <a:spcBef>
                <a:spcPts val="100"/>
              </a:spcBef>
              <a:buClr>
                <a:schemeClr val="accent6">
                  <a:lumMod val="75000"/>
                </a:schemeClr>
              </a:buClr>
              <a:buSzPct val="100000"/>
              <a:buFont typeface="Courier New" panose="02070309020205020404" pitchFamily="49" charset="0"/>
              <a:buChar char="o"/>
            </a:pPr>
            <a:r>
              <a:rPr lang="en-US" spc="-10" dirty="0">
                <a:latin typeface="Cambria"/>
                <a:cs typeface="Cambria"/>
              </a:rPr>
              <a:t>Guides the development process from planning to implementation.</a:t>
            </a:r>
          </a:p>
          <a:p>
            <a:pPr marL="755650" lvl="1" indent="-285750" algn="just">
              <a:lnSpc>
                <a:spcPct val="150000"/>
              </a:lnSpc>
              <a:spcBef>
                <a:spcPts val="100"/>
              </a:spcBef>
              <a:buClr>
                <a:schemeClr val="accent6">
                  <a:lumMod val="75000"/>
                </a:schemeClr>
              </a:buClr>
              <a:buSzPct val="100000"/>
              <a:buFont typeface="Courier New" panose="02070309020205020404" pitchFamily="49" charset="0"/>
              <a:buChar char="o"/>
            </a:pPr>
            <a:r>
              <a:rPr lang="en-US" spc="-10" dirty="0">
                <a:latin typeface="Cambria"/>
                <a:cs typeface="Cambria"/>
              </a:rPr>
              <a:t>Ensures functional components are built and integrated effectively.</a:t>
            </a:r>
          </a:p>
          <a:p>
            <a:pPr marL="12700">
              <a:lnSpc>
                <a:spcPct val="100000"/>
              </a:lnSpc>
              <a:spcBef>
                <a:spcPts val="100"/>
              </a:spcBef>
            </a:pPr>
            <a:endParaRPr sz="12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866140" marR="5080" indent="-250190">
              <a:lnSpc>
                <a:spcPct val="100000"/>
              </a:lnSpc>
              <a:spcBef>
                <a:spcPts val="110"/>
              </a:spcBef>
            </a:pPr>
            <a:r>
              <a:rPr spc="-10" dirty="0"/>
              <a:t>R</a:t>
            </a:r>
            <a:r>
              <a:rPr spc="5" dirty="0"/>
              <a:t>EL</a:t>
            </a:r>
            <a:r>
              <a:rPr spc="-225" dirty="0"/>
              <a:t>A</a:t>
            </a:r>
            <a:r>
              <a:rPr dirty="0"/>
              <a:t>TIO</a:t>
            </a:r>
            <a:r>
              <a:rPr spc="-15" dirty="0"/>
              <a:t>N</a:t>
            </a:r>
            <a:r>
              <a:rPr dirty="0"/>
              <a:t>S</a:t>
            </a:r>
            <a:r>
              <a:rPr spc="-10" dirty="0"/>
              <a:t>H</a:t>
            </a:r>
            <a:r>
              <a:rPr spc="5" dirty="0"/>
              <a:t>IP</a:t>
            </a:r>
            <a:r>
              <a:rPr spc="-65" dirty="0"/>
              <a:t> </a:t>
            </a:r>
            <a:r>
              <a:rPr dirty="0"/>
              <a:t>BETWE</a:t>
            </a:r>
            <a:r>
              <a:rPr spc="5" dirty="0"/>
              <a:t>EN</a:t>
            </a:r>
            <a:r>
              <a:rPr spc="-80" dirty="0"/>
              <a:t> </a:t>
            </a:r>
            <a:r>
              <a:rPr dirty="0"/>
              <a:t>T</a:t>
            </a:r>
            <a:r>
              <a:rPr spc="-5" dirty="0"/>
              <a:t>H</a:t>
            </a:r>
            <a:r>
              <a:rPr spc="5" dirty="0"/>
              <a:t>E</a:t>
            </a:r>
            <a:r>
              <a:rPr spc="-10" dirty="0"/>
              <a:t> </a:t>
            </a:r>
            <a:r>
              <a:rPr spc="5" dirty="0"/>
              <a:t>P</a:t>
            </a:r>
            <a:r>
              <a:rPr spc="-80" dirty="0"/>
              <a:t>R</a:t>
            </a:r>
            <a:r>
              <a:rPr spc="-5" dirty="0"/>
              <a:t>O</a:t>
            </a:r>
            <a:r>
              <a:rPr dirty="0"/>
              <a:t>B</a:t>
            </a:r>
            <a:r>
              <a:rPr spc="-15" dirty="0"/>
              <a:t>L</a:t>
            </a:r>
            <a:r>
              <a:rPr spc="5" dirty="0"/>
              <a:t>EM</a:t>
            </a:r>
            <a:r>
              <a:rPr spc="-35" dirty="0"/>
              <a:t> </a:t>
            </a:r>
            <a:r>
              <a:rPr spc="-25" dirty="0"/>
              <a:t>S</a:t>
            </a:r>
            <a:r>
              <a:rPr spc="-305" dirty="0"/>
              <a:t>T</a:t>
            </a:r>
            <a:r>
              <a:rPr spc="-220" dirty="0"/>
              <a:t>A</a:t>
            </a:r>
            <a:r>
              <a:rPr dirty="0"/>
              <a:t>T</a:t>
            </a:r>
            <a:r>
              <a:rPr spc="10" dirty="0"/>
              <a:t>E</a:t>
            </a:r>
            <a:r>
              <a:rPr dirty="0"/>
              <a:t>MEN</a:t>
            </a:r>
            <a:r>
              <a:rPr spc="5" dirty="0"/>
              <a:t>T</a:t>
            </a:r>
            <a:r>
              <a:rPr spc="-95" dirty="0"/>
              <a:t> </a:t>
            </a:r>
            <a:r>
              <a:rPr spc="5" dirty="0"/>
              <a:t>A</a:t>
            </a:r>
            <a:r>
              <a:rPr spc="-15" dirty="0"/>
              <a:t>N</a:t>
            </a:r>
            <a:r>
              <a:rPr dirty="0"/>
              <a:t>D  </a:t>
            </a:r>
            <a:r>
              <a:rPr spc="-15" dirty="0"/>
              <a:t>METHODOLOGY/TECHNOLOGY/ALGORITHM</a:t>
            </a:r>
            <a:r>
              <a:rPr spc="-65" dirty="0"/>
              <a:t> </a:t>
            </a:r>
            <a:r>
              <a:rPr spc="-5" dirty="0"/>
              <a:t>SELECTED</a:t>
            </a:r>
          </a:p>
        </p:txBody>
      </p:sp>
      <p:sp>
        <p:nvSpPr>
          <p:cNvPr id="3" name="object 3"/>
          <p:cNvSpPr txBox="1"/>
          <p:nvPr/>
        </p:nvSpPr>
        <p:spPr>
          <a:xfrm>
            <a:off x="10785093" y="6310071"/>
            <a:ext cx="864235"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96570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395263" y="6310071"/>
            <a:ext cx="294818"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11</a:t>
            </a:r>
            <a:endParaRPr sz="1400" dirty="0">
              <a:latin typeface="Franklin Gothic Medium"/>
              <a:cs typeface="Franklin Gothic Medium"/>
            </a:endParaRPr>
          </a:p>
        </p:txBody>
      </p:sp>
      <p:sp>
        <p:nvSpPr>
          <p:cNvPr id="7" name="object 7"/>
          <p:cNvSpPr txBox="1"/>
          <p:nvPr/>
        </p:nvSpPr>
        <p:spPr>
          <a:xfrm>
            <a:off x="300634" y="1399413"/>
            <a:ext cx="11567795" cy="4621714"/>
          </a:xfrm>
          <a:prstGeom prst="rect">
            <a:avLst/>
          </a:prstGeom>
        </p:spPr>
        <p:txBody>
          <a:bodyPr vert="horz" wrap="square" lIns="0" tIns="12700" rIns="0" bIns="0" rtlCol="0">
            <a:spAutoFit/>
          </a:bodyPr>
          <a:lstStyle/>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Python's suitability:</a:t>
            </a:r>
          </a:p>
          <a:p>
            <a:pPr marL="755650" lvl="1"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Extensive libraries for tasks essential to virtual assistants</a:t>
            </a:r>
          </a:p>
          <a:p>
            <a:pPr marL="755650" lvl="1"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Clear syntax, readability, and beginner-friendly nature</a:t>
            </a:r>
          </a:p>
          <a:p>
            <a:pPr marL="755650" lvl="1"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Cross-platform compatibility (Windows, macOS, Linux)</a:t>
            </a:r>
          </a:p>
          <a:p>
            <a:pPr marL="12700" algn="just">
              <a:lnSpc>
                <a:spcPct val="150000"/>
              </a:lnSpc>
              <a:spcBef>
                <a:spcPts val="100"/>
              </a:spcBef>
            </a:pPr>
            <a:r>
              <a:rPr lang="en-US" b="1" spc="-10" dirty="0">
                <a:latin typeface="Cambria"/>
                <a:cs typeface="Cambria"/>
              </a:rPr>
              <a:t>Key Relationships:</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Problem Statement Guides Methodology: Features and functionalities outlined in the problem statement directly shape  the design of algorithms and code structures in Python.</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Python Enables Solution Development: Python's capabilities and libraries make it possible to translate the problem statement's requirements into working code.</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Methodology Addresses Problem: The chosen Python libraries and algorithms provide the tools to build a virtual assistant that meets the problem statement's objectives</a:t>
            </a:r>
            <a:r>
              <a:rPr lang="en-US" b="1" spc="-10" dirty="0">
                <a:latin typeface="Cambria"/>
                <a:cs typeface="Cambria"/>
              </a:rPr>
              <a:t>.</a:t>
            </a:r>
            <a:endParaRPr dirty="0">
              <a:latin typeface="Cambria"/>
              <a:cs typeface="Cambria"/>
            </a:endParaRPr>
          </a:p>
        </p:txBody>
      </p:sp>
    </p:spTree>
    <p:extLst>
      <p:ext uri="{BB962C8B-B14F-4D97-AF65-F5344CB8AC3E}">
        <p14:creationId xmlns:p14="http://schemas.microsoft.com/office/powerpoint/2010/main" val="15237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866775" marR="5080" indent="603250">
              <a:lnSpc>
                <a:spcPct val="100000"/>
              </a:lnSpc>
              <a:spcBef>
                <a:spcPts val="110"/>
              </a:spcBef>
            </a:pPr>
            <a:r>
              <a:rPr spc="-20" dirty="0"/>
              <a:t>RELATIONSHIP </a:t>
            </a:r>
            <a:r>
              <a:rPr dirty="0"/>
              <a:t>BETWEEN THE </a:t>
            </a:r>
            <a:r>
              <a:rPr spc="-5" dirty="0"/>
              <a:t>OBJECTIVES </a:t>
            </a:r>
            <a:r>
              <a:rPr dirty="0"/>
              <a:t>AND </a:t>
            </a:r>
            <a:r>
              <a:rPr spc="5" dirty="0"/>
              <a:t> </a:t>
            </a:r>
            <a:r>
              <a:rPr spc="-15" dirty="0"/>
              <a:t>METHODOLOGY/TECHNOLOGY/ALGORITHM</a:t>
            </a:r>
            <a:r>
              <a:rPr spc="-50" dirty="0"/>
              <a:t> </a:t>
            </a:r>
            <a:r>
              <a:rPr spc="-5" dirty="0"/>
              <a:t>SELECTED</a:t>
            </a:r>
          </a:p>
        </p:txBody>
      </p:sp>
      <p:sp>
        <p:nvSpPr>
          <p:cNvPr id="3" name="object 3"/>
          <p:cNvSpPr txBox="1"/>
          <p:nvPr/>
        </p:nvSpPr>
        <p:spPr>
          <a:xfrm>
            <a:off x="96570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4" name="object 4"/>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381000" y="6319520"/>
            <a:ext cx="11268201" cy="226985"/>
          </a:xfrm>
          <a:prstGeom prst="rect">
            <a:avLst/>
          </a:prstGeom>
        </p:spPr>
        <p:txBody>
          <a:bodyPr vert="horz" wrap="square" lIns="0" tIns="11430" rIns="0" bIns="0" rtlCol="0">
            <a:spAutoFit/>
          </a:bodyPr>
          <a:lstStyle/>
          <a:p>
            <a:pPr marL="12700">
              <a:lnSpc>
                <a:spcPct val="100000"/>
              </a:lnSpc>
              <a:spcBef>
                <a:spcPts val="90"/>
              </a:spcBef>
              <a:tabLst>
                <a:tab pos="10363835" algn="l"/>
              </a:tabLst>
            </a:pPr>
            <a:r>
              <a:rPr lang="en-IN" sz="1400" spc="-5" dirty="0">
                <a:solidFill>
                  <a:srgbClr val="FFFFFF"/>
                </a:solidFill>
                <a:latin typeface="Franklin Gothic Medium"/>
                <a:cs typeface="Franklin Gothic Medium"/>
              </a:rPr>
              <a:t>12</a:t>
            </a:r>
            <a:r>
              <a:rPr sz="1400" spc="-5" dirty="0">
                <a:solidFill>
                  <a:srgbClr val="FFFFFF"/>
                </a:solidFill>
                <a:latin typeface="Franklin Gothic Medium"/>
                <a:cs typeface="Franklin Gothic Medium"/>
              </a:rPr>
              <a:t>	</a:t>
            </a:r>
            <a:r>
              <a:rPr lang="en-IN" sz="2100" b="1" spc="-15" baseline="1984" dirty="0">
                <a:solidFill>
                  <a:srgbClr val="696363"/>
                </a:solidFill>
                <a:latin typeface="Cambria"/>
                <a:cs typeface="Franklin Gothic Medium"/>
              </a:rPr>
              <a:t>05</a:t>
            </a:r>
            <a:r>
              <a:rPr sz="2100" b="1" spc="-15" baseline="1984" dirty="0">
                <a:solidFill>
                  <a:srgbClr val="696363"/>
                </a:solidFill>
                <a:latin typeface="Cambria"/>
                <a:cs typeface="Cambria"/>
              </a:rPr>
              <a:t>-</a:t>
            </a:r>
            <a:r>
              <a:rPr lang="en-IN" sz="2100" b="1" spc="-15" baseline="1984" dirty="0">
                <a:solidFill>
                  <a:srgbClr val="696363"/>
                </a:solidFill>
                <a:latin typeface="Cambria"/>
                <a:cs typeface="Cambria"/>
              </a:rPr>
              <a:t>Jan</a:t>
            </a:r>
            <a:r>
              <a:rPr sz="2100" b="1" spc="-15" baseline="1984" dirty="0">
                <a:solidFill>
                  <a:srgbClr val="696363"/>
                </a:solidFill>
                <a:latin typeface="Cambria"/>
                <a:cs typeface="Cambria"/>
              </a:rPr>
              <a:t>-2</a:t>
            </a:r>
            <a:r>
              <a:rPr lang="en-IN" sz="2100" b="1" spc="-15" baseline="1984" dirty="0">
                <a:solidFill>
                  <a:srgbClr val="696363"/>
                </a:solidFill>
                <a:latin typeface="Cambria"/>
                <a:cs typeface="Cambria"/>
              </a:rPr>
              <a:t>4</a:t>
            </a:r>
            <a:endParaRPr sz="2100" baseline="1984" dirty="0">
              <a:latin typeface="Cambria"/>
              <a:cs typeface="Cambria"/>
            </a:endParaRPr>
          </a:p>
        </p:txBody>
      </p:sp>
      <p:sp>
        <p:nvSpPr>
          <p:cNvPr id="6" name="object 6"/>
          <p:cNvSpPr txBox="1"/>
          <p:nvPr/>
        </p:nvSpPr>
        <p:spPr>
          <a:xfrm>
            <a:off x="300634" y="1399413"/>
            <a:ext cx="11567795" cy="4429418"/>
          </a:xfrm>
          <a:prstGeom prst="rect">
            <a:avLst/>
          </a:prstGeom>
        </p:spPr>
        <p:txBody>
          <a:bodyPr vert="horz" wrap="square" lIns="0" tIns="12700" rIns="0" bIns="0" rtlCol="0">
            <a:spAutoFit/>
          </a:bodyPr>
          <a:lstStyle/>
          <a:p>
            <a:pPr marL="12700">
              <a:lnSpc>
                <a:spcPct val="150000"/>
              </a:lnSpc>
              <a:spcBef>
                <a:spcPts val="100"/>
              </a:spcBef>
            </a:pPr>
            <a:r>
              <a:rPr lang="en-US" sz="2000" b="1" dirty="0">
                <a:latin typeface="Cambria"/>
                <a:cs typeface="Cambria"/>
              </a:rPr>
              <a:t>Objectives: </a:t>
            </a:r>
          </a:p>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Define desired outcomes: Establish the specific tasks, functionalities, and user experience goals for the assistant.</a:t>
            </a:r>
          </a:p>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Guide methodology: Shape the choice of algorithms, libraries, and coding approaches to achieve these outcomes.</a:t>
            </a:r>
          </a:p>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Set priorities: Determine which features are essential and must be prioritized in development.</a:t>
            </a:r>
          </a:p>
          <a:p>
            <a:pPr marL="12700">
              <a:lnSpc>
                <a:spcPct val="150000"/>
              </a:lnSpc>
              <a:spcBef>
                <a:spcPts val="100"/>
              </a:spcBef>
              <a:buClr>
                <a:schemeClr val="accent6">
                  <a:lumMod val="75000"/>
                </a:schemeClr>
              </a:buClr>
              <a:buSzPct val="130000"/>
            </a:pPr>
            <a:r>
              <a:rPr lang="en-US" sz="2000" b="1" dirty="0">
                <a:latin typeface="Cambria"/>
                <a:cs typeface="Cambria"/>
              </a:rPr>
              <a:t>Methodology: </a:t>
            </a:r>
          </a:p>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Methodology enables objective achievement: The implemented algorithms (speech recognition, text-to-speech)  and code structures bring the desired functionalities to life.</a:t>
            </a:r>
          </a:p>
          <a:p>
            <a:pPr marL="12700">
              <a:lnSpc>
                <a:spcPct val="100000"/>
              </a:lnSpc>
              <a:spcBef>
                <a:spcPts val="100"/>
              </a:spcBef>
            </a:pPr>
            <a:endParaRPr sz="1200" dirty="0">
              <a:latin typeface="Cambria"/>
              <a:cs typeface="Cambria"/>
            </a:endParaRPr>
          </a:p>
        </p:txBody>
      </p:sp>
      <p:sp>
        <p:nvSpPr>
          <p:cNvPr id="7" name="Rectangle 1">
            <a:extLst>
              <a:ext uri="{FF2B5EF4-FFF2-40B4-BE49-F238E27FC236}">
                <a16:creationId xmlns:a16="http://schemas.microsoft.com/office/drawing/2014/main" id="{F2C53AEC-3AFD-C86A-D1CE-646B43C0ED2C}"/>
              </a:ext>
            </a:extLst>
          </p:cNvPr>
          <p:cNvSpPr>
            <a:spLocks noChangeArrowheads="1"/>
          </p:cNvSpPr>
          <p:nvPr/>
        </p:nvSpPr>
        <p:spPr bwMode="auto">
          <a:xfrm>
            <a:off x="0" y="-256473"/>
            <a:ext cx="65" cy="512945"/>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E3E3E3"/>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866775" marR="5080" indent="603250">
              <a:lnSpc>
                <a:spcPct val="100000"/>
              </a:lnSpc>
              <a:spcBef>
                <a:spcPts val="110"/>
              </a:spcBef>
            </a:pPr>
            <a:r>
              <a:rPr spc="-20" dirty="0"/>
              <a:t>RELATIONSHIP </a:t>
            </a:r>
            <a:r>
              <a:rPr dirty="0"/>
              <a:t>BETWEEN THE </a:t>
            </a:r>
            <a:r>
              <a:rPr spc="-5" dirty="0"/>
              <a:t>OBJECTIVES </a:t>
            </a:r>
            <a:r>
              <a:rPr dirty="0"/>
              <a:t>AND </a:t>
            </a:r>
            <a:r>
              <a:rPr spc="5" dirty="0"/>
              <a:t> </a:t>
            </a:r>
            <a:r>
              <a:rPr spc="-15" dirty="0"/>
              <a:t>METHODOLOGY/TECHNOLOGY/ALGORITHM</a:t>
            </a:r>
            <a:r>
              <a:rPr spc="-50" dirty="0"/>
              <a:t> </a:t>
            </a:r>
            <a:r>
              <a:rPr spc="-5" dirty="0"/>
              <a:t>SELECTED</a:t>
            </a:r>
          </a:p>
        </p:txBody>
      </p:sp>
      <p:sp>
        <p:nvSpPr>
          <p:cNvPr id="3" name="object 3"/>
          <p:cNvSpPr txBox="1"/>
          <p:nvPr/>
        </p:nvSpPr>
        <p:spPr>
          <a:xfrm>
            <a:off x="96570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4" name="object 4"/>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381000" y="6319520"/>
            <a:ext cx="11268201" cy="226985"/>
          </a:xfrm>
          <a:prstGeom prst="rect">
            <a:avLst/>
          </a:prstGeom>
        </p:spPr>
        <p:txBody>
          <a:bodyPr vert="horz" wrap="square" lIns="0" tIns="11430" rIns="0" bIns="0" rtlCol="0">
            <a:spAutoFit/>
          </a:bodyPr>
          <a:lstStyle/>
          <a:p>
            <a:pPr marL="12700">
              <a:lnSpc>
                <a:spcPct val="100000"/>
              </a:lnSpc>
              <a:spcBef>
                <a:spcPts val="90"/>
              </a:spcBef>
              <a:tabLst>
                <a:tab pos="10363835" algn="l"/>
              </a:tabLst>
            </a:pPr>
            <a:r>
              <a:rPr lang="en-IN" sz="1400" spc="-5" dirty="0">
                <a:solidFill>
                  <a:srgbClr val="FFFFFF"/>
                </a:solidFill>
                <a:latin typeface="Franklin Gothic Medium"/>
                <a:cs typeface="Franklin Gothic Medium"/>
              </a:rPr>
              <a:t>13</a:t>
            </a:r>
            <a:r>
              <a:rPr sz="1400" spc="-5" dirty="0">
                <a:solidFill>
                  <a:srgbClr val="FFFFFF"/>
                </a:solidFill>
                <a:latin typeface="Franklin Gothic Medium"/>
                <a:cs typeface="Franklin Gothic Medium"/>
              </a:rPr>
              <a:t>	</a:t>
            </a:r>
            <a:r>
              <a:rPr lang="en-IN" sz="2100" b="1" spc="-15" baseline="1984" dirty="0">
                <a:solidFill>
                  <a:srgbClr val="696363"/>
                </a:solidFill>
                <a:latin typeface="Cambria"/>
                <a:cs typeface="Franklin Gothic Medium"/>
              </a:rPr>
              <a:t>05</a:t>
            </a:r>
            <a:r>
              <a:rPr sz="2100" b="1" spc="-15" baseline="1984" dirty="0">
                <a:solidFill>
                  <a:srgbClr val="696363"/>
                </a:solidFill>
                <a:latin typeface="Cambria"/>
                <a:cs typeface="Cambria"/>
              </a:rPr>
              <a:t>-</a:t>
            </a:r>
            <a:r>
              <a:rPr lang="en-IN" sz="2100" b="1" spc="-15" baseline="1984" dirty="0">
                <a:solidFill>
                  <a:srgbClr val="696363"/>
                </a:solidFill>
                <a:latin typeface="Cambria"/>
                <a:cs typeface="Cambria"/>
              </a:rPr>
              <a:t>Jan</a:t>
            </a:r>
            <a:r>
              <a:rPr sz="2100" b="1" spc="-15" baseline="1984" dirty="0">
                <a:solidFill>
                  <a:srgbClr val="696363"/>
                </a:solidFill>
                <a:latin typeface="Cambria"/>
                <a:cs typeface="Cambria"/>
              </a:rPr>
              <a:t>-2</a:t>
            </a:r>
            <a:r>
              <a:rPr lang="en-IN" sz="2100" b="1" spc="-15" baseline="1984" dirty="0">
                <a:solidFill>
                  <a:srgbClr val="696363"/>
                </a:solidFill>
                <a:latin typeface="Cambria"/>
                <a:cs typeface="Cambria"/>
              </a:rPr>
              <a:t>4</a:t>
            </a:r>
            <a:endParaRPr sz="2100" baseline="1984" dirty="0">
              <a:latin typeface="Cambria"/>
              <a:cs typeface="Cambria"/>
            </a:endParaRPr>
          </a:p>
        </p:txBody>
      </p:sp>
      <p:sp>
        <p:nvSpPr>
          <p:cNvPr id="6" name="object 6"/>
          <p:cNvSpPr txBox="1"/>
          <p:nvPr/>
        </p:nvSpPr>
        <p:spPr>
          <a:xfrm>
            <a:off x="345882" y="1656172"/>
            <a:ext cx="11567795" cy="1366400"/>
          </a:xfrm>
          <a:prstGeom prst="rect">
            <a:avLst/>
          </a:prstGeom>
        </p:spPr>
        <p:txBody>
          <a:bodyPr vert="horz" wrap="square" lIns="0" tIns="12700" rIns="0" bIns="0" rtlCol="0">
            <a:spAutoFit/>
          </a:bodyPr>
          <a:lstStyle/>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Implement speech recognition and natural language processing to understand event details.</a:t>
            </a:r>
          </a:p>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Utilize Python's datetime and calendar libraries to create and manage events.</a:t>
            </a:r>
          </a:p>
          <a:p>
            <a:pPr marL="355600" indent="-342900">
              <a:lnSpc>
                <a:spcPct val="150000"/>
              </a:lnSpc>
              <a:spcBef>
                <a:spcPts val="100"/>
              </a:spcBef>
              <a:buClr>
                <a:schemeClr val="accent6">
                  <a:lumMod val="75000"/>
                </a:schemeClr>
              </a:buClr>
              <a:buSzPct val="130000"/>
              <a:buFont typeface="Arial" panose="020B0604020202020204" pitchFamily="34" charset="0"/>
              <a:buChar char="•"/>
            </a:pPr>
            <a:r>
              <a:rPr lang="en-US" sz="2000" dirty="0">
                <a:latin typeface="Cambria"/>
                <a:cs typeface="Cambria"/>
              </a:rPr>
              <a:t>Integrate with the user's calendar application or service.</a:t>
            </a:r>
          </a:p>
        </p:txBody>
      </p:sp>
    </p:spTree>
    <p:extLst>
      <p:ext uri="{BB962C8B-B14F-4D97-AF65-F5344CB8AC3E}">
        <p14:creationId xmlns:p14="http://schemas.microsoft.com/office/powerpoint/2010/main" val="416329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866775" marR="5080" indent="-842010">
              <a:lnSpc>
                <a:spcPct val="100000"/>
              </a:lnSpc>
              <a:spcBef>
                <a:spcPts val="110"/>
              </a:spcBef>
            </a:pPr>
            <a:r>
              <a:rPr spc="-20" dirty="0"/>
              <a:t>RELATIONSHIP</a:t>
            </a:r>
            <a:r>
              <a:rPr spc="-70" dirty="0"/>
              <a:t> </a:t>
            </a:r>
            <a:r>
              <a:rPr dirty="0"/>
              <a:t>BETWEEN</a:t>
            </a:r>
            <a:r>
              <a:rPr spc="-80" dirty="0"/>
              <a:t> </a:t>
            </a:r>
            <a:r>
              <a:rPr dirty="0"/>
              <a:t>THE</a:t>
            </a:r>
            <a:r>
              <a:rPr spc="-10" dirty="0"/>
              <a:t> FUNCTIONAL</a:t>
            </a:r>
            <a:r>
              <a:rPr spc="-65" dirty="0"/>
              <a:t> </a:t>
            </a:r>
            <a:r>
              <a:rPr spc="-5" dirty="0"/>
              <a:t>REQUIREMENTS</a:t>
            </a:r>
            <a:r>
              <a:rPr spc="-70" dirty="0"/>
              <a:t> </a:t>
            </a:r>
            <a:r>
              <a:rPr dirty="0"/>
              <a:t>AND </a:t>
            </a:r>
            <a:r>
              <a:rPr spc="-600" dirty="0"/>
              <a:t> </a:t>
            </a:r>
            <a:r>
              <a:rPr spc="-15" dirty="0"/>
              <a:t>METHODOLOGY/TECHNOLOGY/ALGORITHM</a:t>
            </a:r>
            <a:r>
              <a:rPr spc="-70" dirty="0"/>
              <a:t> </a:t>
            </a:r>
            <a:r>
              <a:rPr spc="-5" dirty="0"/>
              <a:t>SELECTED</a:t>
            </a:r>
          </a:p>
        </p:txBody>
      </p:sp>
      <p:sp>
        <p:nvSpPr>
          <p:cNvPr id="3" name="object 3"/>
          <p:cNvSpPr txBox="1"/>
          <p:nvPr/>
        </p:nvSpPr>
        <p:spPr>
          <a:xfrm>
            <a:off x="96570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4" name="object 4"/>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385063" y="6319520"/>
            <a:ext cx="11264265" cy="226985"/>
          </a:xfrm>
          <a:prstGeom prst="rect">
            <a:avLst/>
          </a:prstGeom>
        </p:spPr>
        <p:txBody>
          <a:bodyPr vert="horz" wrap="square" lIns="0" tIns="11430" rIns="0" bIns="0" rtlCol="0">
            <a:spAutoFit/>
          </a:bodyPr>
          <a:lstStyle/>
          <a:p>
            <a:pPr marL="12700">
              <a:lnSpc>
                <a:spcPct val="100000"/>
              </a:lnSpc>
              <a:spcBef>
                <a:spcPts val="90"/>
              </a:spcBef>
              <a:tabLst>
                <a:tab pos="10412095" algn="l"/>
              </a:tabLst>
            </a:pPr>
            <a:r>
              <a:rPr sz="1400" spc="-30" dirty="0">
                <a:solidFill>
                  <a:srgbClr val="FFFFFF"/>
                </a:solidFill>
                <a:latin typeface="Franklin Gothic Medium"/>
                <a:cs typeface="Franklin Gothic Medium"/>
              </a:rPr>
              <a:t>1</a:t>
            </a:r>
            <a:r>
              <a:rPr lang="en-IN" sz="1400" spc="-30" dirty="0">
                <a:solidFill>
                  <a:srgbClr val="FFFFFF"/>
                </a:solidFill>
                <a:latin typeface="Franklin Gothic Medium"/>
                <a:cs typeface="Franklin Gothic Medium"/>
              </a:rPr>
              <a:t>4</a:t>
            </a:r>
            <a:r>
              <a:rPr sz="1400" spc="-30" dirty="0">
                <a:solidFill>
                  <a:srgbClr val="FFFFFF"/>
                </a:solidFill>
                <a:latin typeface="Franklin Gothic Medium"/>
                <a:cs typeface="Franklin Gothic Medium"/>
              </a:rPr>
              <a:t>	</a:t>
            </a:r>
            <a:r>
              <a:rPr lang="en-IN" sz="2100" b="1" spc="-15" baseline="1984" dirty="0">
                <a:solidFill>
                  <a:srgbClr val="696363"/>
                </a:solidFill>
                <a:latin typeface="Cambria"/>
                <a:cs typeface="Franklin Gothic Medium"/>
              </a:rPr>
              <a:t>05</a:t>
            </a:r>
            <a:r>
              <a:rPr sz="2100" b="1" spc="-15" baseline="1984" dirty="0">
                <a:solidFill>
                  <a:srgbClr val="696363"/>
                </a:solidFill>
                <a:latin typeface="Cambria"/>
                <a:cs typeface="Cambria"/>
              </a:rPr>
              <a:t>-</a:t>
            </a:r>
            <a:r>
              <a:rPr lang="en-IN" sz="2100" b="1" spc="-15" baseline="1984" dirty="0">
                <a:solidFill>
                  <a:srgbClr val="696363"/>
                </a:solidFill>
                <a:latin typeface="Cambria"/>
                <a:cs typeface="Cambria"/>
              </a:rPr>
              <a:t>Jan</a:t>
            </a:r>
            <a:r>
              <a:rPr sz="2100" b="1" spc="-15" baseline="1984" dirty="0">
                <a:solidFill>
                  <a:srgbClr val="696363"/>
                </a:solidFill>
                <a:latin typeface="Cambria"/>
                <a:cs typeface="Cambria"/>
              </a:rPr>
              <a:t>-2</a:t>
            </a:r>
            <a:r>
              <a:rPr lang="en-IN" sz="2100" b="1" spc="-15" baseline="1984" dirty="0">
                <a:solidFill>
                  <a:srgbClr val="696363"/>
                </a:solidFill>
                <a:latin typeface="Cambria"/>
                <a:cs typeface="Cambria"/>
              </a:rPr>
              <a:t>4</a:t>
            </a:r>
            <a:endParaRPr sz="2100" baseline="1984" dirty="0">
              <a:latin typeface="Cambria"/>
              <a:cs typeface="Cambria"/>
            </a:endParaRPr>
          </a:p>
        </p:txBody>
      </p:sp>
      <p:sp>
        <p:nvSpPr>
          <p:cNvPr id="6" name="object 6"/>
          <p:cNvSpPr txBox="1"/>
          <p:nvPr/>
        </p:nvSpPr>
        <p:spPr>
          <a:xfrm>
            <a:off x="300634" y="1399413"/>
            <a:ext cx="11568430" cy="4647362"/>
          </a:xfrm>
          <a:prstGeom prst="rect">
            <a:avLst/>
          </a:prstGeom>
        </p:spPr>
        <p:txBody>
          <a:bodyPr vert="horz" wrap="square" lIns="0" tIns="12700" rIns="0" bIns="0" rtlCol="0">
            <a:spAutoFit/>
          </a:bodyPr>
          <a:lstStyle/>
          <a:p>
            <a:pPr marL="12700" algn="just">
              <a:lnSpc>
                <a:spcPct val="150000"/>
              </a:lnSpc>
              <a:spcBef>
                <a:spcPts val="100"/>
              </a:spcBef>
            </a:pPr>
            <a:r>
              <a:rPr lang="en-US" b="1" spc="-10" dirty="0">
                <a:latin typeface="Cambria"/>
                <a:cs typeface="Cambria"/>
              </a:rPr>
              <a:t>Functional Requirements Define Desired Functionalities:</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Outline the specific tasks and actions the virtual assistant should perform.</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Examples: Understand and respond to user commands (voice or text), Open applications, Search for information, Control system settings, Play music, Set reminders, Manage calendars etc.</a:t>
            </a:r>
          </a:p>
          <a:p>
            <a:pPr marL="12700" algn="just">
              <a:lnSpc>
                <a:spcPct val="150000"/>
              </a:lnSpc>
              <a:spcBef>
                <a:spcPts val="100"/>
              </a:spcBef>
            </a:pPr>
            <a:r>
              <a:rPr lang="en-US" b="1" spc="-10" dirty="0">
                <a:latin typeface="Cambria"/>
                <a:cs typeface="Cambria"/>
              </a:rPr>
              <a:t>Methodology Guides Development to Implement Functional Requirements:</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Provides a structured approach to building the assistant's features.</a:t>
            </a:r>
          </a:p>
          <a:p>
            <a:pPr marL="298450" indent="-285750" algn="just">
              <a:lnSpc>
                <a:spcPct val="150000"/>
              </a:lnSpc>
              <a:spcBef>
                <a:spcPts val="100"/>
              </a:spcBef>
              <a:buClr>
                <a:schemeClr val="accent6">
                  <a:lumMod val="75000"/>
                </a:schemeClr>
              </a:buClr>
              <a:buSzPct val="130000"/>
              <a:buFont typeface="Arial" panose="020B0604020202020204" pitchFamily="34" charset="0"/>
              <a:buChar char="•"/>
            </a:pPr>
            <a:r>
              <a:rPr lang="en-US" spc="-10" dirty="0">
                <a:latin typeface="Cambria"/>
                <a:cs typeface="Cambria"/>
              </a:rPr>
              <a:t>Key steps typically include:</a:t>
            </a:r>
          </a:p>
          <a:p>
            <a:pPr marL="12700" algn="just">
              <a:lnSpc>
                <a:spcPct val="150000"/>
              </a:lnSpc>
              <a:spcBef>
                <a:spcPts val="100"/>
              </a:spcBef>
            </a:pPr>
            <a:r>
              <a:rPr lang="en-US" b="1" spc="-10" dirty="0">
                <a:latin typeface="Cambria"/>
                <a:cs typeface="Cambria"/>
              </a:rPr>
              <a:t>1. Planning and Design:</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Define scope and features.</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Choose a name and interface.</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Outline interaction flow.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8650" y="185001"/>
            <a:ext cx="10734700" cy="880744"/>
          </a:xfrm>
          <a:prstGeom prst="rect">
            <a:avLst/>
          </a:prstGeom>
        </p:spPr>
        <p:txBody>
          <a:bodyPr vert="horz" wrap="square" lIns="0" tIns="13970" rIns="0" bIns="0" rtlCol="0">
            <a:spAutoFit/>
          </a:bodyPr>
          <a:lstStyle/>
          <a:p>
            <a:pPr marL="866775" marR="5080" indent="-842010">
              <a:lnSpc>
                <a:spcPct val="100000"/>
              </a:lnSpc>
              <a:spcBef>
                <a:spcPts val="110"/>
              </a:spcBef>
            </a:pPr>
            <a:r>
              <a:rPr spc="-20" dirty="0"/>
              <a:t>RELATIONSHIP</a:t>
            </a:r>
            <a:r>
              <a:rPr spc="-70" dirty="0"/>
              <a:t> </a:t>
            </a:r>
            <a:r>
              <a:rPr dirty="0"/>
              <a:t>BETWEEN</a:t>
            </a:r>
            <a:r>
              <a:rPr spc="-80" dirty="0"/>
              <a:t> </a:t>
            </a:r>
            <a:r>
              <a:rPr dirty="0"/>
              <a:t>THE</a:t>
            </a:r>
            <a:r>
              <a:rPr spc="-10" dirty="0"/>
              <a:t> FUNCTIONAL</a:t>
            </a:r>
            <a:r>
              <a:rPr spc="-65" dirty="0"/>
              <a:t> </a:t>
            </a:r>
            <a:r>
              <a:rPr spc="-5" dirty="0"/>
              <a:t>REQUIREMENTS</a:t>
            </a:r>
            <a:r>
              <a:rPr spc="-70" dirty="0"/>
              <a:t> </a:t>
            </a:r>
            <a:r>
              <a:rPr dirty="0"/>
              <a:t>AND </a:t>
            </a:r>
            <a:r>
              <a:rPr spc="-600" dirty="0"/>
              <a:t> </a:t>
            </a:r>
            <a:r>
              <a:rPr spc="-15" dirty="0"/>
              <a:t>METHODOLOGY/TECHNOLOGY/ALGORITHM</a:t>
            </a:r>
            <a:r>
              <a:rPr spc="-70" dirty="0"/>
              <a:t> </a:t>
            </a:r>
            <a:r>
              <a:rPr spc="-5" dirty="0"/>
              <a:t>SELECTED</a:t>
            </a:r>
          </a:p>
        </p:txBody>
      </p:sp>
      <p:sp>
        <p:nvSpPr>
          <p:cNvPr id="3" name="object 3"/>
          <p:cNvSpPr txBox="1"/>
          <p:nvPr/>
        </p:nvSpPr>
        <p:spPr>
          <a:xfrm>
            <a:off x="96570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4" name="object 4"/>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5" name="object 5"/>
          <p:cNvSpPr txBox="1"/>
          <p:nvPr/>
        </p:nvSpPr>
        <p:spPr>
          <a:xfrm>
            <a:off x="385063" y="6319520"/>
            <a:ext cx="11264265" cy="226985"/>
          </a:xfrm>
          <a:prstGeom prst="rect">
            <a:avLst/>
          </a:prstGeom>
        </p:spPr>
        <p:txBody>
          <a:bodyPr vert="horz" wrap="square" lIns="0" tIns="11430" rIns="0" bIns="0" rtlCol="0">
            <a:spAutoFit/>
          </a:bodyPr>
          <a:lstStyle/>
          <a:p>
            <a:pPr marL="12700">
              <a:lnSpc>
                <a:spcPct val="100000"/>
              </a:lnSpc>
              <a:spcBef>
                <a:spcPts val="90"/>
              </a:spcBef>
              <a:tabLst>
                <a:tab pos="10412095" algn="l"/>
              </a:tabLst>
            </a:pPr>
            <a:r>
              <a:rPr sz="1400" spc="-30" dirty="0">
                <a:solidFill>
                  <a:srgbClr val="FFFFFF"/>
                </a:solidFill>
                <a:latin typeface="Franklin Gothic Medium"/>
                <a:cs typeface="Franklin Gothic Medium"/>
              </a:rPr>
              <a:t>1</a:t>
            </a:r>
            <a:r>
              <a:rPr lang="en-IN" sz="1400" spc="-30" dirty="0">
                <a:solidFill>
                  <a:srgbClr val="FFFFFF"/>
                </a:solidFill>
                <a:latin typeface="Franklin Gothic Medium"/>
                <a:cs typeface="Franklin Gothic Medium"/>
              </a:rPr>
              <a:t>5</a:t>
            </a:r>
            <a:r>
              <a:rPr sz="1400" spc="-30" dirty="0">
                <a:solidFill>
                  <a:srgbClr val="FFFFFF"/>
                </a:solidFill>
                <a:latin typeface="Franklin Gothic Medium"/>
                <a:cs typeface="Franklin Gothic Medium"/>
              </a:rPr>
              <a:t>	</a:t>
            </a:r>
            <a:r>
              <a:rPr lang="en-IN" sz="2100" b="1" spc="-15" baseline="1984" dirty="0">
                <a:solidFill>
                  <a:srgbClr val="696363"/>
                </a:solidFill>
                <a:latin typeface="Cambria"/>
                <a:cs typeface="Franklin Gothic Medium"/>
              </a:rPr>
              <a:t>05</a:t>
            </a:r>
            <a:r>
              <a:rPr sz="2100" b="1" spc="-15" baseline="1984" dirty="0">
                <a:solidFill>
                  <a:srgbClr val="696363"/>
                </a:solidFill>
                <a:latin typeface="Cambria"/>
                <a:cs typeface="Cambria"/>
              </a:rPr>
              <a:t>-</a:t>
            </a:r>
            <a:r>
              <a:rPr lang="en-IN" sz="2100" b="1" spc="-15" baseline="1984" dirty="0">
                <a:solidFill>
                  <a:srgbClr val="696363"/>
                </a:solidFill>
                <a:latin typeface="Cambria"/>
                <a:cs typeface="Cambria"/>
              </a:rPr>
              <a:t>Jan</a:t>
            </a:r>
            <a:r>
              <a:rPr sz="2100" b="1" spc="-15" baseline="1984" dirty="0">
                <a:solidFill>
                  <a:srgbClr val="696363"/>
                </a:solidFill>
                <a:latin typeface="Cambria"/>
                <a:cs typeface="Cambria"/>
              </a:rPr>
              <a:t>-2</a:t>
            </a:r>
            <a:r>
              <a:rPr lang="en-IN" sz="2100" b="1" spc="-15" baseline="1984" dirty="0">
                <a:solidFill>
                  <a:srgbClr val="696363"/>
                </a:solidFill>
                <a:latin typeface="Cambria"/>
                <a:cs typeface="Cambria"/>
              </a:rPr>
              <a:t>4</a:t>
            </a:r>
            <a:endParaRPr sz="2100" baseline="1984" dirty="0">
              <a:latin typeface="Cambria"/>
              <a:cs typeface="Cambria"/>
            </a:endParaRPr>
          </a:p>
        </p:txBody>
      </p:sp>
      <p:sp>
        <p:nvSpPr>
          <p:cNvPr id="6" name="object 6"/>
          <p:cNvSpPr txBox="1"/>
          <p:nvPr/>
        </p:nvSpPr>
        <p:spPr>
          <a:xfrm>
            <a:off x="311785" y="1144249"/>
            <a:ext cx="11568430" cy="5088509"/>
          </a:xfrm>
          <a:prstGeom prst="rect">
            <a:avLst/>
          </a:prstGeom>
        </p:spPr>
        <p:txBody>
          <a:bodyPr vert="horz" wrap="square" lIns="0" tIns="12700" rIns="0" bIns="0" rtlCol="0">
            <a:spAutoFit/>
          </a:bodyPr>
          <a:lstStyle/>
          <a:p>
            <a:pPr marL="12700" algn="just">
              <a:lnSpc>
                <a:spcPct val="150000"/>
              </a:lnSpc>
              <a:spcBef>
                <a:spcPts val="100"/>
              </a:spcBef>
            </a:pPr>
            <a:r>
              <a:rPr lang="en-US" b="1" spc="-10" dirty="0">
                <a:latin typeface="Cambria"/>
                <a:cs typeface="Cambria"/>
              </a:rPr>
              <a:t>2. Library Installation:</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Speech recognition (e.g., SpeechRecognition)</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Text-to-speech (e.g., pyttsx3)</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Natural language processing (e.g., NLTK)</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System interactions (e.g., os, subprocess)</a:t>
            </a:r>
          </a:p>
          <a:p>
            <a:pPr marL="12700" algn="just">
              <a:lnSpc>
                <a:spcPct val="150000"/>
              </a:lnSpc>
              <a:spcBef>
                <a:spcPts val="100"/>
              </a:spcBef>
            </a:pPr>
            <a:r>
              <a:rPr lang="en-US" b="1" spc="-10" dirty="0">
                <a:latin typeface="Cambria"/>
                <a:cs typeface="Cambria"/>
              </a:rPr>
              <a:t>3. Core Code Development:</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Initialize libraries</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Create a main loop for continuous input</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Implement voice recognition</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Analyze text input using NLP</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Execute commands based on user requests</a:t>
            </a:r>
          </a:p>
          <a:p>
            <a:pPr marL="298450" indent="-285750" algn="just">
              <a:lnSpc>
                <a:spcPct val="150000"/>
              </a:lnSpc>
              <a:spcBef>
                <a:spcPts val="100"/>
              </a:spcBef>
              <a:buClr>
                <a:schemeClr val="accent6">
                  <a:lumMod val="75000"/>
                </a:schemeClr>
              </a:buClr>
              <a:buFont typeface="Courier New" panose="02070309020205020404" pitchFamily="49" charset="0"/>
              <a:buChar char="o"/>
            </a:pPr>
            <a:r>
              <a:rPr lang="en-US" spc="-10" dirty="0">
                <a:latin typeface="Cambria"/>
                <a:cs typeface="Cambria"/>
              </a:rPr>
              <a:t>Provide feedback to the user</a:t>
            </a:r>
          </a:p>
        </p:txBody>
      </p:sp>
    </p:spTree>
    <p:extLst>
      <p:ext uri="{BB962C8B-B14F-4D97-AF65-F5344CB8AC3E}">
        <p14:creationId xmlns:p14="http://schemas.microsoft.com/office/powerpoint/2010/main" val="131298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algn="ctr">
              <a:lnSpc>
                <a:spcPct val="100000"/>
              </a:lnSpc>
              <a:spcBef>
                <a:spcPts val="3010"/>
              </a:spcBef>
            </a:pPr>
            <a:r>
              <a:rPr sz="4000" spc="-15" dirty="0">
                <a:solidFill>
                  <a:srgbClr val="FFFFFF"/>
                </a:solidFill>
              </a:rPr>
              <a:t>CONCLUSION</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7355" y="613994"/>
            <a:ext cx="2460245" cy="506549"/>
          </a:xfrm>
          <a:prstGeom prst="rect">
            <a:avLst/>
          </a:prstGeom>
        </p:spPr>
        <p:txBody>
          <a:bodyPr vert="horz" wrap="square" lIns="0" tIns="13970" rIns="0" bIns="0" rtlCol="0">
            <a:spAutoFit/>
          </a:bodyPr>
          <a:lstStyle/>
          <a:p>
            <a:pPr marL="12700">
              <a:lnSpc>
                <a:spcPct val="100000"/>
              </a:lnSpc>
              <a:spcBef>
                <a:spcPts val="110"/>
              </a:spcBef>
            </a:pPr>
            <a:r>
              <a:rPr sz="3200" spc="-50" dirty="0"/>
              <a:t>C</a:t>
            </a:r>
            <a:r>
              <a:rPr sz="3200" spc="-5" dirty="0"/>
              <a:t>O</a:t>
            </a:r>
            <a:r>
              <a:rPr sz="3200" spc="-10" dirty="0"/>
              <a:t>N</a:t>
            </a:r>
            <a:r>
              <a:rPr sz="3200" dirty="0"/>
              <a:t>C</a:t>
            </a:r>
            <a:r>
              <a:rPr sz="3200" spc="-85" dirty="0"/>
              <a:t>L</a:t>
            </a:r>
            <a:r>
              <a:rPr sz="3200" dirty="0"/>
              <a:t>USI</a:t>
            </a:r>
            <a:r>
              <a:rPr sz="3200" spc="-10" dirty="0"/>
              <a:t>O</a:t>
            </a:r>
            <a:r>
              <a:rPr sz="3200" spc="5" dirty="0"/>
              <a:t>N</a:t>
            </a:r>
          </a:p>
        </p:txBody>
      </p:sp>
      <p:sp>
        <p:nvSpPr>
          <p:cNvPr id="3" name="object 3"/>
          <p:cNvSpPr txBox="1"/>
          <p:nvPr/>
        </p:nvSpPr>
        <p:spPr>
          <a:xfrm>
            <a:off x="10847578" y="6310071"/>
            <a:ext cx="864235"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1043127"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382015" y="6319520"/>
            <a:ext cx="233045" cy="22698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FFFF"/>
                </a:solidFill>
                <a:latin typeface="Franklin Gothic Medium"/>
                <a:cs typeface="Franklin Gothic Medium"/>
              </a:rPr>
              <a:t>1</a:t>
            </a:r>
            <a:r>
              <a:rPr lang="en-IN" sz="1400" spc="-10" dirty="0">
                <a:solidFill>
                  <a:srgbClr val="FFFFFF"/>
                </a:solidFill>
                <a:latin typeface="Franklin Gothic Medium"/>
                <a:cs typeface="Franklin Gothic Medium"/>
              </a:rPr>
              <a:t>7</a:t>
            </a:r>
            <a:endParaRPr sz="1400" dirty="0">
              <a:latin typeface="Franklin Gothic Medium"/>
              <a:cs typeface="Franklin Gothic Medium"/>
            </a:endParaRPr>
          </a:p>
        </p:txBody>
      </p:sp>
      <p:sp>
        <p:nvSpPr>
          <p:cNvPr id="7" name="object 7"/>
          <p:cNvSpPr txBox="1"/>
          <p:nvPr/>
        </p:nvSpPr>
        <p:spPr>
          <a:xfrm>
            <a:off x="258876" y="1395521"/>
            <a:ext cx="11677015" cy="2887329"/>
          </a:xfrm>
          <a:prstGeom prst="rect">
            <a:avLst/>
          </a:prstGeom>
        </p:spPr>
        <p:txBody>
          <a:bodyPr vert="horz" wrap="square" lIns="0" tIns="88265" rIns="0" bIns="0" rtlCol="0">
            <a:spAutoFit/>
          </a:bodyPr>
          <a:lstStyle/>
          <a:p>
            <a:pPr marL="12700" algn="just">
              <a:lnSpc>
                <a:spcPct val="150000"/>
              </a:lnSpc>
              <a:spcBef>
                <a:spcPts val="695"/>
              </a:spcBef>
            </a:pPr>
            <a:r>
              <a:rPr lang="en-US" sz="2000" dirty="0">
                <a:latin typeface="Cambria"/>
                <a:cs typeface="Cambria"/>
              </a:rPr>
              <a:t>Developing a virtual assistant for desktop operating systems presents a unique opportunity to enhance user experience and improve efficiency. </a:t>
            </a:r>
            <a:r>
              <a:rPr lang="en-US" sz="2000" spc="-10" dirty="0">
                <a:latin typeface="Cambria"/>
                <a:cs typeface="Cambria"/>
              </a:rPr>
              <a:t>Python's extensive libraries, clear syntax, and cross-platform compatibility make it an excellent choice for virtual assistant development. </a:t>
            </a:r>
            <a:r>
              <a:rPr lang="en-US" sz="2000" dirty="0">
                <a:latin typeface="Cambria"/>
                <a:cs typeface="Cambria"/>
              </a:rPr>
              <a:t>By leveraging advances in natural language processing, speech recognition, and machine learning, we can create intuitive and personalized tools that empower users to interact with their computers in a more natural and seamless way.</a:t>
            </a:r>
          </a:p>
          <a:p>
            <a:pPr marL="12700">
              <a:lnSpc>
                <a:spcPct val="100000"/>
              </a:lnSpc>
              <a:spcBef>
                <a:spcPts val="695"/>
              </a:spcBef>
            </a:pPr>
            <a:endParaRPr sz="2600"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27511" y="6315252"/>
            <a:ext cx="863600"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3" name="object 3"/>
          <p:cNvSpPr txBox="1"/>
          <p:nvPr/>
        </p:nvSpPr>
        <p:spPr>
          <a:xfrm>
            <a:off x="300634" y="1537538"/>
            <a:ext cx="11623040" cy="4585230"/>
          </a:xfrm>
          <a:prstGeom prst="rect">
            <a:avLst/>
          </a:prstGeom>
        </p:spPr>
        <p:txBody>
          <a:bodyPr vert="horz" wrap="square" lIns="0" tIns="12700" rIns="0" bIns="0" rtlCol="0">
            <a:spAutoFit/>
          </a:bodyPr>
          <a:lstStyle/>
          <a:p>
            <a:pPr lvl="0" algn="just">
              <a:lnSpc>
                <a:spcPct val="150000"/>
              </a:lnSpc>
            </a:pPr>
            <a:r>
              <a:rPr lang="en-US" dirty="0">
                <a:solidFill>
                  <a:srgbClr val="252525"/>
                </a:solidFill>
                <a:effectLst/>
                <a:latin typeface="Cambria" panose="02040503050406030204" pitchFamily="18" charset="0"/>
                <a:ea typeface="Cambria" panose="02040503050406030204" pitchFamily="18" charset="0"/>
              </a:rPr>
              <a:t>[1] Sumit Raj. (2020). </a:t>
            </a:r>
            <a:r>
              <a:rPr lang="en-US" i="1" dirty="0">
                <a:solidFill>
                  <a:srgbClr val="252525"/>
                </a:solidFill>
                <a:effectLst/>
                <a:latin typeface="Cambria" panose="02040503050406030204" pitchFamily="18" charset="0"/>
                <a:ea typeface="Cambria" panose="02040503050406030204" pitchFamily="18" charset="0"/>
              </a:rPr>
              <a:t>Building Chatbots with Python: A Practical Guide to Conversational AI</a:t>
            </a:r>
            <a:r>
              <a:rPr lang="en-US" dirty="0">
                <a:solidFill>
                  <a:srgbClr val="252525"/>
                </a:solidFill>
                <a:effectLst/>
                <a:latin typeface="Cambria" panose="02040503050406030204" pitchFamily="18" charset="0"/>
                <a:ea typeface="Cambria" panose="02040503050406030204" pitchFamily="18" charset="0"/>
              </a:rPr>
              <a:t>. Packt Publishing. </a:t>
            </a:r>
            <a:endParaRPr lang="en-IN" dirty="0">
              <a:effectLst/>
              <a:latin typeface="Cambria" panose="02040503050406030204" pitchFamily="18" charset="0"/>
              <a:ea typeface="Cambria" panose="02040503050406030204" pitchFamily="18" charset="0"/>
            </a:endParaRPr>
          </a:p>
          <a:p>
            <a:pPr lvl="0" algn="just">
              <a:lnSpc>
                <a:spcPct val="150000"/>
              </a:lnSpc>
            </a:pPr>
            <a:r>
              <a:rPr lang="en-US" dirty="0">
                <a:solidFill>
                  <a:srgbClr val="252525"/>
                </a:solidFill>
                <a:effectLst/>
                <a:latin typeface="Cambria" panose="02040503050406030204" pitchFamily="18" charset="0"/>
                <a:ea typeface="Cambria" panose="02040503050406030204" pitchFamily="18" charset="0"/>
              </a:rPr>
              <a:t>[2] Cathy Pearl, Mike Strickland. 2016. </a:t>
            </a:r>
            <a:r>
              <a:rPr lang="en-US" i="1" dirty="0">
                <a:solidFill>
                  <a:srgbClr val="252525"/>
                </a:solidFill>
                <a:effectLst/>
                <a:latin typeface="Cambria" panose="02040503050406030204" pitchFamily="18" charset="0"/>
                <a:ea typeface="Cambria" panose="02040503050406030204" pitchFamily="18" charset="0"/>
              </a:rPr>
              <a:t>Designing Voice User Interfaces: Principles of Conversational Experiences</a:t>
            </a:r>
            <a:r>
              <a:rPr lang="en-US" dirty="0">
                <a:solidFill>
                  <a:srgbClr val="252525"/>
                </a:solidFill>
                <a:effectLst/>
                <a:latin typeface="Cambria" panose="02040503050406030204" pitchFamily="18" charset="0"/>
                <a:ea typeface="Cambria" panose="02040503050406030204" pitchFamily="18" charset="0"/>
              </a:rPr>
              <a:t>. O'Reilly Media.</a:t>
            </a:r>
            <a:endParaRPr lang="en-IN" dirty="0">
              <a:effectLst/>
              <a:latin typeface="Cambria" panose="02040503050406030204" pitchFamily="18" charset="0"/>
              <a:ea typeface="Cambria" panose="02040503050406030204" pitchFamily="18" charset="0"/>
            </a:endParaRPr>
          </a:p>
          <a:p>
            <a:pPr lvl="0" algn="just">
              <a:lnSpc>
                <a:spcPct val="150000"/>
              </a:lnSpc>
            </a:pPr>
            <a:r>
              <a:rPr lang="en-US" dirty="0">
                <a:solidFill>
                  <a:srgbClr val="252525"/>
                </a:solidFill>
                <a:effectLst/>
                <a:latin typeface="Cambria" panose="02040503050406030204" pitchFamily="18" charset="0"/>
                <a:ea typeface="Cambria" panose="02040503050406030204" pitchFamily="18" charset="0"/>
              </a:rPr>
              <a:t>[3] Dan </a:t>
            </a:r>
            <a:r>
              <a:rPr lang="en-US" dirty="0" err="1">
                <a:solidFill>
                  <a:srgbClr val="252525"/>
                </a:solidFill>
                <a:effectLst/>
                <a:latin typeface="Cambria" panose="02040503050406030204" pitchFamily="18" charset="0"/>
                <a:ea typeface="Cambria" panose="02040503050406030204" pitchFamily="18" charset="0"/>
              </a:rPr>
              <a:t>Jurafsky</a:t>
            </a:r>
            <a:r>
              <a:rPr lang="en-US" dirty="0">
                <a:solidFill>
                  <a:srgbClr val="252525"/>
                </a:solidFill>
                <a:effectLst/>
                <a:latin typeface="Cambria" panose="02040503050406030204" pitchFamily="18" charset="0"/>
                <a:ea typeface="Cambria" panose="02040503050406030204" pitchFamily="18" charset="0"/>
              </a:rPr>
              <a:t>, James H. Martin. 2020. </a:t>
            </a:r>
            <a:r>
              <a:rPr lang="en-US" i="1" dirty="0">
                <a:solidFill>
                  <a:srgbClr val="252525"/>
                </a:solidFill>
                <a:effectLst/>
                <a:latin typeface="Cambria" panose="02040503050406030204" pitchFamily="18" charset="0"/>
                <a:ea typeface="Cambria" panose="02040503050406030204" pitchFamily="18" charset="0"/>
              </a:rPr>
              <a:t>Speech and Language Processing: An Introduction to Natural Language Processing, Computational Linguistics, and Speech Recognition</a:t>
            </a:r>
            <a:r>
              <a:rPr lang="en-US" dirty="0">
                <a:solidFill>
                  <a:srgbClr val="252525"/>
                </a:solidFill>
                <a:effectLst/>
                <a:latin typeface="Cambria" panose="02040503050406030204" pitchFamily="18" charset="0"/>
                <a:ea typeface="Cambria" panose="02040503050406030204" pitchFamily="18" charset="0"/>
              </a:rPr>
              <a:t>. Prentice Hall.</a:t>
            </a:r>
            <a:endParaRPr lang="en-IN" dirty="0">
              <a:effectLst/>
              <a:latin typeface="Cambria" panose="02040503050406030204" pitchFamily="18" charset="0"/>
              <a:ea typeface="Cambria" panose="02040503050406030204" pitchFamily="18" charset="0"/>
            </a:endParaRPr>
          </a:p>
          <a:p>
            <a:pPr lvl="0" algn="just">
              <a:lnSpc>
                <a:spcPct val="150000"/>
              </a:lnSpc>
            </a:pPr>
            <a:r>
              <a:rPr lang="en-US" dirty="0">
                <a:solidFill>
                  <a:srgbClr val="252525"/>
                </a:solidFill>
                <a:effectLst/>
                <a:latin typeface="Cambria" panose="02040503050406030204" pitchFamily="18" charset="0"/>
                <a:ea typeface="Cambria" panose="02040503050406030204" pitchFamily="18" charset="0"/>
              </a:rPr>
              <a:t>[4] </a:t>
            </a:r>
            <a:r>
              <a:rPr lang="en-US" dirty="0" err="1">
                <a:solidFill>
                  <a:srgbClr val="252525"/>
                </a:solidFill>
                <a:effectLst/>
                <a:latin typeface="Cambria" panose="02040503050406030204" pitchFamily="18" charset="0"/>
                <a:ea typeface="Cambria" panose="02040503050406030204" pitchFamily="18" charset="0"/>
              </a:rPr>
              <a:t>Delip</a:t>
            </a:r>
            <a:r>
              <a:rPr lang="en-US" dirty="0">
                <a:solidFill>
                  <a:srgbClr val="252525"/>
                </a:solidFill>
                <a:effectLst/>
                <a:latin typeface="Cambria" panose="02040503050406030204" pitchFamily="18" charset="0"/>
                <a:ea typeface="Cambria" panose="02040503050406030204" pitchFamily="18" charset="0"/>
              </a:rPr>
              <a:t> Rao, Brian Catanzaro. 2019. </a:t>
            </a:r>
            <a:r>
              <a:rPr lang="en-US" i="1" dirty="0">
                <a:solidFill>
                  <a:srgbClr val="252525"/>
                </a:solidFill>
                <a:effectLst/>
                <a:latin typeface="Cambria" panose="02040503050406030204" pitchFamily="18" charset="0"/>
                <a:ea typeface="Cambria" panose="02040503050406030204" pitchFamily="18" charset="0"/>
              </a:rPr>
              <a:t>Natural Language Processing with TensorFlow: Building Intelligent Systems with Python</a:t>
            </a:r>
            <a:r>
              <a:rPr lang="en-US" dirty="0">
                <a:solidFill>
                  <a:srgbClr val="252525"/>
                </a:solidFill>
                <a:effectLst/>
                <a:latin typeface="Cambria" panose="02040503050406030204" pitchFamily="18" charset="0"/>
                <a:ea typeface="Cambria" panose="02040503050406030204" pitchFamily="18" charset="0"/>
              </a:rPr>
              <a:t>. O'Reilly Media.</a:t>
            </a:r>
            <a:endParaRPr lang="en-IN" dirty="0">
              <a:effectLst/>
              <a:latin typeface="Cambria" panose="02040503050406030204" pitchFamily="18" charset="0"/>
              <a:ea typeface="Cambria" panose="02040503050406030204" pitchFamily="18" charset="0"/>
            </a:endParaRPr>
          </a:p>
          <a:p>
            <a:pPr lvl="0" algn="just">
              <a:lnSpc>
                <a:spcPct val="150000"/>
              </a:lnSpc>
            </a:pPr>
            <a:r>
              <a:rPr lang="en-US" dirty="0">
                <a:solidFill>
                  <a:srgbClr val="252525"/>
                </a:solidFill>
                <a:effectLst/>
                <a:latin typeface="Cambria" panose="02040503050406030204" pitchFamily="18" charset="0"/>
                <a:ea typeface="Cambria" panose="02040503050406030204" pitchFamily="18" charset="0"/>
              </a:rPr>
              <a:t>  [5] </a:t>
            </a:r>
            <a:r>
              <a:rPr lang="en-IN" dirty="0">
                <a:solidFill>
                  <a:srgbClr val="252525"/>
                </a:solidFill>
                <a:effectLst/>
                <a:latin typeface="Cambria" panose="02040503050406030204" pitchFamily="18" charset="0"/>
                <a:ea typeface="Cambria" panose="02040503050406030204" pitchFamily="18" charset="0"/>
              </a:rPr>
              <a:t>S Subhash, Prajwal N Srivatsa, S </a:t>
            </a:r>
            <a:r>
              <a:rPr lang="en-IN" dirty="0" err="1">
                <a:solidFill>
                  <a:srgbClr val="252525"/>
                </a:solidFill>
                <a:effectLst/>
                <a:latin typeface="Cambria" panose="02040503050406030204" pitchFamily="18" charset="0"/>
                <a:ea typeface="Cambria" panose="02040503050406030204" pitchFamily="18" charset="0"/>
              </a:rPr>
              <a:t>Siddesh</a:t>
            </a:r>
            <a:r>
              <a:rPr lang="en-IN" dirty="0">
                <a:solidFill>
                  <a:srgbClr val="252525"/>
                </a:solidFill>
                <a:effectLst/>
                <a:latin typeface="Cambria" panose="02040503050406030204" pitchFamily="18" charset="0"/>
                <a:ea typeface="Cambria" panose="02040503050406030204" pitchFamily="18" charset="0"/>
              </a:rPr>
              <a:t>, A </a:t>
            </a:r>
            <a:r>
              <a:rPr lang="en-IN" dirty="0" err="1">
                <a:solidFill>
                  <a:srgbClr val="252525"/>
                </a:solidFill>
                <a:effectLst/>
                <a:latin typeface="Cambria" panose="02040503050406030204" pitchFamily="18" charset="0"/>
                <a:ea typeface="Cambria" panose="02040503050406030204" pitchFamily="18" charset="0"/>
              </a:rPr>
              <a:t>Ullas</a:t>
            </a:r>
            <a:r>
              <a:rPr lang="en-IN" dirty="0">
                <a:solidFill>
                  <a:srgbClr val="252525"/>
                </a:solidFill>
                <a:effectLst/>
                <a:latin typeface="Cambria" panose="02040503050406030204" pitchFamily="18" charset="0"/>
                <a:ea typeface="Cambria" panose="02040503050406030204" pitchFamily="18" charset="0"/>
              </a:rPr>
              <a:t>, B Santhosh. 2020. </a:t>
            </a:r>
            <a:r>
              <a:rPr lang="en-IN" i="1" dirty="0">
                <a:solidFill>
                  <a:srgbClr val="252525"/>
                </a:solidFill>
                <a:effectLst/>
                <a:latin typeface="Cambria" panose="02040503050406030204" pitchFamily="18" charset="0"/>
                <a:ea typeface="Cambria" panose="02040503050406030204" pitchFamily="18" charset="0"/>
              </a:rPr>
              <a:t>Artificial  Intelligence- based Voice Assistant</a:t>
            </a:r>
            <a:r>
              <a:rPr lang="en-IN" dirty="0">
                <a:solidFill>
                  <a:srgbClr val="252525"/>
                </a:solidFill>
                <a:effectLst/>
                <a:latin typeface="Cambria" panose="02040503050406030204" pitchFamily="18" charset="0"/>
                <a:ea typeface="Cambria" panose="02040503050406030204" pitchFamily="18" charset="0"/>
              </a:rPr>
              <a:t>. IEEE</a:t>
            </a:r>
            <a:endParaRPr lang="en-IN" dirty="0">
              <a:effectLst/>
              <a:latin typeface="Cambria" panose="02040503050406030204" pitchFamily="18" charset="0"/>
              <a:ea typeface="Cambria" panose="02040503050406030204" pitchFamily="18" charset="0"/>
            </a:endParaRPr>
          </a:p>
          <a:p>
            <a:pPr lvl="0" algn="just">
              <a:lnSpc>
                <a:spcPct val="150000"/>
              </a:lnSpc>
            </a:pPr>
            <a:r>
              <a:rPr lang="en-IN" dirty="0">
                <a:solidFill>
                  <a:srgbClr val="252525"/>
                </a:solidFill>
                <a:effectLst/>
                <a:latin typeface="Cambria" panose="02040503050406030204" pitchFamily="18" charset="0"/>
                <a:ea typeface="Cambria" panose="02040503050406030204" pitchFamily="18" charset="0"/>
              </a:rPr>
              <a:t> [6] </a:t>
            </a:r>
            <a:r>
              <a:rPr lang="en-IN" dirty="0" err="1">
                <a:solidFill>
                  <a:srgbClr val="252525"/>
                </a:solidFill>
                <a:effectLst/>
                <a:latin typeface="Cambria" panose="02040503050406030204" pitchFamily="18" charset="0"/>
                <a:ea typeface="Cambria" panose="02040503050406030204" pitchFamily="18" charset="0"/>
              </a:rPr>
              <a:t>Vasilev</a:t>
            </a:r>
            <a:r>
              <a:rPr lang="en-IN" dirty="0">
                <a:solidFill>
                  <a:srgbClr val="252525"/>
                </a:solidFill>
                <a:effectLst/>
                <a:latin typeface="Cambria" panose="02040503050406030204" pitchFamily="18" charset="0"/>
                <a:ea typeface="Cambria" panose="02040503050406030204" pitchFamily="18" charset="0"/>
              </a:rPr>
              <a:t>, I., &amp; Slater, D. (2020). </a:t>
            </a:r>
            <a:r>
              <a:rPr lang="en-IN" i="1" dirty="0">
                <a:solidFill>
                  <a:srgbClr val="252525"/>
                </a:solidFill>
                <a:effectLst/>
                <a:latin typeface="Cambria" panose="02040503050406030204" pitchFamily="18" charset="0"/>
                <a:ea typeface="Cambria" panose="02040503050406030204" pitchFamily="18" charset="0"/>
              </a:rPr>
              <a:t>Python Artificial Intelligence Projects for Beginners</a:t>
            </a:r>
            <a:r>
              <a:rPr lang="en-IN" dirty="0">
                <a:solidFill>
                  <a:srgbClr val="252525"/>
                </a:solidFill>
                <a:effectLst/>
                <a:latin typeface="Cambria" panose="02040503050406030204" pitchFamily="18" charset="0"/>
                <a:ea typeface="Cambria" panose="02040503050406030204" pitchFamily="18" charset="0"/>
              </a:rPr>
              <a:t>. Packt Publishing.</a:t>
            </a:r>
            <a:endParaRPr lang="en-IN" dirty="0">
              <a:effectLst/>
              <a:latin typeface="Cambria" panose="02040503050406030204" pitchFamily="18" charset="0"/>
              <a:ea typeface="Cambria" panose="02040503050406030204" pitchFamily="18" charset="0"/>
            </a:endParaRPr>
          </a:p>
          <a:p>
            <a:pPr marL="12065" algn="just">
              <a:lnSpc>
                <a:spcPct val="150000"/>
              </a:lnSpc>
              <a:spcBef>
                <a:spcPts val="100"/>
              </a:spcBef>
              <a:tabLst>
                <a:tab pos="357505" algn="l"/>
              </a:tabLst>
            </a:pPr>
            <a:endParaRPr lang="en-IN" sz="2000" dirty="0">
              <a:latin typeface="Cambria"/>
              <a:cs typeface="Cambria"/>
            </a:endParaRPr>
          </a:p>
        </p:txBody>
      </p:sp>
      <p:sp>
        <p:nvSpPr>
          <p:cNvPr id="4" name="object 4"/>
          <p:cNvSpPr txBox="1">
            <a:spLocks noGrp="1"/>
          </p:cNvSpPr>
          <p:nvPr>
            <p:ph type="title"/>
          </p:nvPr>
        </p:nvSpPr>
        <p:spPr>
          <a:xfrm>
            <a:off x="4589741" y="481957"/>
            <a:ext cx="3044825" cy="506549"/>
          </a:xfrm>
          <a:prstGeom prst="rect">
            <a:avLst/>
          </a:prstGeom>
        </p:spPr>
        <p:txBody>
          <a:bodyPr vert="horz" wrap="square" lIns="0" tIns="13970" rIns="0" bIns="0" rtlCol="0">
            <a:spAutoFit/>
          </a:bodyPr>
          <a:lstStyle/>
          <a:p>
            <a:pPr marL="12700" algn="ctr">
              <a:lnSpc>
                <a:spcPct val="100000"/>
              </a:lnSpc>
              <a:spcBef>
                <a:spcPts val="110"/>
              </a:spcBef>
            </a:pPr>
            <a:r>
              <a:rPr sz="3200" spc="-10" dirty="0"/>
              <a:t>REFERENCES</a:t>
            </a:r>
            <a:endParaRPr sz="3200" dirty="0"/>
          </a:p>
        </p:txBody>
      </p:sp>
      <p:sp>
        <p:nvSpPr>
          <p:cNvPr id="5" name="object 5"/>
          <p:cNvSpPr txBox="1"/>
          <p:nvPr/>
        </p:nvSpPr>
        <p:spPr>
          <a:xfrm>
            <a:off x="1065377"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6" name="object 6"/>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7" name="object 7"/>
          <p:cNvSpPr txBox="1"/>
          <p:nvPr/>
        </p:nvSpPr>
        <p:spPr>
          <a:xfrm>
            <a:off x="385063" y="6319520"/>
            <a:ext cx="226695" cy="226985"/>
          </a:xfrm>
          <a:prstGeom prst="rect">
            <a:avLst/>
          </a:prstGeom>
        </p:spPr>
        <p:txBody>
          <a:bodyPr vert="horz" wrap="square" lIns="0" tIns="11430" rIns="0" bIns="0" rtlCol="0">
            <a:spAutoFit/>
          </a:bodyPr>
          <a:lstStyle/>
          <a:p>
            <a:pPr marL="12700">
              <a:lnSpc>
                <a:spcPct val="100000"/>
              </a:lnSpc>
              <a:spcBef>
                <a:spcPts val="90"/>
              </a:spcBef>
            </a:pPr>
            <a:r>
              <a:rPr sz="1400" spc="-30" dirty="0">
                <a:solidFill>
                  <a:srgbClr val="FFFFFF"/>
                </a:solidFill>
                <a:latin typeface="Franklin Gothic Medium"/>
                <a:cs typeface="Franklin Gothic Medium"/>
              </a:rPr>
              <a:t>1</a:t>
            </a:r>
            <a:r>
              <a:rPr lang="en-IN" sz="1400" spc="-30" dirty="0">
                <a:solidFill>
                  <a:srgbClr val="FFFFFF"/>
                </a:solidFill>
                <a:latin typeface="Franklin Gothic Medium"/>
                <a:cs typeface="Franklin Gothic Medium"/>
              </a:rPr>
              <a:t>8</a:t>
            </a:r>
            <a:endParaRPr sz="1400" dirty="0">
              <a:latin typeface="Franklin Gothic Medium"/>
              <a:cs typeface="Franklin Gothic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9473" y="2080031"/>
            <a:ext cx="7030720" cy="1489710"/>
          </a:xfrm>
          <a:prstGeom prst="rect">
            <a:avLst/>
          </a:prstGeom>
        </p:spPr>
        <p:txBody>
          <a:bodyPr vert="horz" wrap="square" lIns="0" tIns="13335" rIns="0" bIns="0" rtlCol="0">
            <a:spAutoFit/>
          </a:bodyPr>
          <a:lstStyle/>
          <a:p>
            <a:pPr marL="12700">
              <a:lnSpc>
                <a:spcPct val="100000"/>
              </a:lnSpc>
              <a:spcBef>
                <a:spcPts val="105"/>
              </a:spcBef>
              <a:tabLst>
                <a:tab pos="4662170" algn="l"/>
              </a:tabLst>
            </a:pPr>
            <a:r>
              <a:rPr sz="9600" spc="-5" dirty="0"/>
              <a:t>THAN</a:t>
            </a:r>
            <a:r>
              <a:rPr sz="9600" dirty="0"/>
              <a:t>K	</a:t>
            </a:r>
            <a:r>
              <a:rPr sz="9600" spc="-430" dirty="0"/>
              <a:t>Y</a:t>
            </a:r>
            <a:r>
              <a:rPr sz="9600" spc="-5" dirty="0"/>
              <a:t>OU</a:t>
            </a:r>
            <a:endParaRPr sz="9600"/>
          </a:p>
        </p:txBody>
      </p:sp>
      <p:sp>
        <p:nvSpPr>
          <p:cNvPr id="3" name="object 3"/>
          <p:cNvSpPr txBox="1"/>
          <p:nvPr/>
        </p:nvSpPr>
        <p:spPr>
          <a:xfrm>
            <a:off x="10860785" y="6310071"/>
            <a:ext cx="864235"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980338"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5"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385063" y="6319520"/>
            <a:ext cx="220979" cy="226985"/>
          </a:xfrm>
          <a:prstGeom prst="rect">
            <a:avLst/>
          </a:prstGeom>
        </p:spPr>
        <p:txBody>
          <a:bodyPr vert="horz" wrap="square" lIns="0" tIns="11430" rIns="0" bIns="0" rtlCol="0">
            <a:spAutoFit/>
          </a:bodyPr>
          <a:lstStyle/>
          <a:p>
            <a:pPr marL="12700">
              <a:lnSpc>
                <a:spcPct val="100000"/>
              </a:lnSpc>
              <a:spcBef>
                <a:spcPts val="90"/>
              </a:spcBef>
            </a:pPr>
            <a:r>
              <a:rPr sz="1400" spc="-55" dirty="0">
                <a:solidFill>
                  <a:srgbClr val="FFFFFF"/>
                </a:solidFill>
                <a:latin typeface="Franklin Gothic Medium"/>
                <a:cs typeface="Franklin Gothic Medium"/>
              </a:rPr>
              <a:t>1</a:t>
            </a:r>
            <a:r>
              <a:rPr lang="en-IN" sz="1400" spc="-55" dirty="0">
                <a:solidFill>
                  <a:srgbClr val="FFFFFF"/>
                </a:solidFill>
                <a:latin typeface="Franklin Gothic Medium"/>
                <a:cs typeface="Franklin Gothic Medium"/>
              </a:rPr>
              <a:t>9</a:t>
            </a:r>
            <a:endParaRPr sz="1400" dirty="0">
              <a:latin typeface="Franklin Gothic Medium"/>
              <a:cs typeface="Franklin Gothic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6551" y="567004"/>
            <a:ext cx="2376170" cy="757555"/>
          </a:xfrm>
          <a:prstGeom prst="rect">
            <a:avLst/>
          </a:prstGeom>
        </p:spPr>
        <p:txBody>
          <a:bodyPr vert="horz" wrap="square" lIns="0" tIns="12700" rIns="0" bIns="0" rtlCol="0">
            <a:spAutoFit/>
          </a:bodyPr>
          <a:lstStyle/>
          <a:p>
            <a:pPr marL="12700">
              <a:lnSpc>
                <a:spcPct val="100000"/>
              </a:lnSpc>
              <a:spcBef>
                <a:spcPts val="100"/>
              </a:spcBef>
            </a:pPr>
            <a:r>
              <a:rPr sz="4800" spc="-105" dirty="0"/>
              <a:t>A</a:t>
            </a:r>
            <a:r>
              <a:rPr sz="4800" spc="-5" dirty="0"/>
              <a:t>GEN</a:t>
            </a:r>
            <a:r>
              <a:rPr sz="4800" spc="-170" dirty="0"/>
              <a:t>D</a:t>
            </a:r>
            <a:r>
              <a:rPr sz="4800" dirty="0"/>
              <a:t>A</a:t>
            </a:r>
            <a:endParaRPr sz="4800"/>
          </a:p>
        </p:txBody>
      </p:sp>
      <p:sp>
        <p:nvSpPr>
          <p:cNvPr id="3" name="object 3"/>
          <p:cNvSpPr txBox="1"/>
          <p:nvPr/>
        </p:nvSpPr>
        <p:spPr>
          <a:xfrm>
            <a:off x="10727181" y="6281420"/>
            <a:ext cx="914400" cy="227626"/>
          </a:xfrm>
          <a:prstGeom prst="rect">
            <a:avLst/>
          </a:prstGeom>
        </p:spPr>
        <p:txBody>
          <a:bodyPr vert="horz" wrap="square" lIns="0" tIns="12065" rIns="0" bIns="0" rtlCol="0">
            <a:spAutoFit/>
          </a:bodyPr>
          <a:lstStyle/>
          <a:p>
            <a:pPr algn="ctr">
              <a:lnSpc>
                <a:spcPct val="100000"/>
              </a:lnSpc>
              <a:spcBef>
                <a:spcPts val="95"/>
              </a:spcBef>
            </a:pPr>
            <a:r>
              <a:rPr lang="en-IN" sz="1400" b="1" spc="-5" dirty="0">
                <a:solidFill>
                  <a:srgbClr val="696363"/>
                </a:solidFill>
                <a:latin typeface="Cambria"/>
                <a:cs typeface="Cambria"/>
              </a:rPr>
              <a:t>05</a:t>
            </a:r>
            <a:r>
              <a:rPr sz="1400" b="1" spc="-5" dirty="0">
                <a:solidFill>
                  <a:srgbClr val="696363"/>
                </a:solidFill>
                <a:latin typeface="Cambria"/>
                <a:cs typeface="Cambria"/>
              </a:rPr>
              <a:t>-</a:t>
            </a:r>
            <a:r>
              <a:rPr lang="en-IN" sz="1400" b="1" spc="-5" dirty="0">
                <a:solidFill>
                  <a:srgbClr val="696363"/>
                </a:solidFill>
                <a:latin typeface="Cambria"/>
                <a:cs typeface="Cambria"/>
              </a:rPr>
              <a:t>Jan</a:t>
            </a:r>
            <a:r>
              <a:rPr sz="1400" b="1" spc="-5" dirty="0">
                <a:solidFill>
                  <a:srgbClr val="696363"/>
                </a:solidFill>
                <a:latin typeface="Cambria"/>
                <a:cs typeface="Cambria"/>
              </a:rPr>
              <a:t>-</a:t>
            </a:r>
            <a:r>
              <a:rPr lang="en-IN" sz="1400" b="1" spc="-5" dirty="0">
                <a:solidFill>
                  <a:srgbClr val="696363"/>
                </a:solidFill>
                <a:latin typeface="Cambria"/>
                <a:cs typeface="Cambria"/>
              </a:rPr>
              <a:t>24</a:t>
            </a:r>
            <a:endParaRPr sz="1400" dirty="0">
              <a:latin typeface="Cambria"/>
              <a:cs typeface="Cambria"/>
            </a:endParaRPr>
          </a:p>
        </p:txBody>
      </p:sp>
      <p:sp>
        <p:nvSpPr>
          <p:cNvPr id="4" name="object 4"/>
          <p:cNvSpPr txBox="1"/>
          <p:nvPr/>
        </p:nvSpPr>
        <p:spPr>
          <a:xfrm>
            <a:off x="1085799"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Franklin Gothic Medium"/>
                <a:cs typeface="Franklin Gothic Medium"/>
              </a:rPr>
              <a:t>2</a:t>
            </a:r>
            <a:endParaRPr sz="1400">
              <a:latin typeface="Franklin Gothic Medium"/>
              <a:cs typeface="Franklin Gothic Medium"/>
            </a:endParaRPr>
          </a:p>
        </p:txBody>
      </p:sp>
      <p:sp>
        <p:nvSpPr>
          <p:cNvPr id="9" name="TextBox 8">
            <a:extLst>
              <a:ext uri="{FF2B5EF4-FFF2-40B4-BE49-F238E27FC236}">
                <a16:creationId xmlns:a16="http://schemas.microsoft.com/office/drawing/2014/main" id="{B7BE1568-340A-DB22-A73C-30F01DE6DE24}"/>
              </a:ext>
            </a:extLst>
          </p:cNvPr>
          <p:cNvSpPr txBox="1"/>
          <p:nvPr/>
        </p:nvSpPr>
        <p:spPr>
          <a:xfrm>
            <a:off x="563370" y="1676400"/>
            <a:ext cx="11078211" cy="3447098"/>
          </a:xfrm>
          <a:prstGeom prst="rect">
            <a:avLst/>
          </a:prstGeom>
          <a:noFill/>
        </p:spPr>
        <p:txBody>
          <a:bodyPr wrap="square" rtlCol="0">
            <a:spAutoFit/>
          </a:bodyPr>
          <a:lstStyle/>
          <a:p>
            <a:pPr marL="285750" indent="-285750">
              <a:lnSpc>
                <a:spcPct val="200000"/>
              </a:lnSpc>
              <a:buClr>
                <a:schemeClr val="accent6">
                  <a:lumMod val="75000"/>
                </a:schemeClr>
              </a:buClr>
              <a:buSzPct val="12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Introduction</a:t>
            </a:r>
          </a:p>
          <a:p>
            <a:pPr marL="285750" indent="-285750">
              <a:lnSpc>
                <a:spcPct val="200000"/>
              </a:lnSpc>
              <a:buClr>
                <a:schemeClr val="accent6">
                  <a:lumMod val="75000"/>
                </a:schemeClr>
              </a:buClr>
              <a:buSzPct val="12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Overview of Methodology Selected</a:t>
            </a:r>
          </a:p>
          <a:p>
            <a:pPr marL="285750" indent="-285750">
              <a:lnSpc>
                <a:spcPct val="200000"/>
              </a:lnSpc>
              <a:buClr>
                <a:schemeClr val="accent6">
                  <a:lumMod val="75000"/>
                </a:schemeClr>
              </a:buClr>
              <a:buSzPct val="12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Relationship Between Problem Statement, Objectives of the Project, Functional Requirements and Methodology Selected</a:t>
            </a:r>
          </a:p>
          <a:p>
            <a:pPr marL="285750" indent="-285750">
              <a:lnSpc>
                <a:spcPct val="200000"/>
              </a:lnSpc>
              <a:buClr>
                <a:schemeClr val="accent6">
                  <a:lumMod val="75000"/>
                </a:schemeClr>
              </a:buClr>
              <a:buSzPct val="1250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Conclusion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382270" rIns="0" bIns="0" rtlCol="0">
            <a:spAutoFit/>
          </a:bodyPr>
          <a:lstStyle/>
          <a:p>
            <a:pPr algn="ctr">
              <a:lnSpc>
                <a:spcPct val="100000"/>
              </a:lnSpc>
              <a:spcBef>
                <a:spcPts val="3010"/>
              </a:spcBef>
              <a:tabLst>
                <a:tab pos="3942079" algn="l"/>
                <a:tab pos="4829175" algn="l"/>
              </a:tabLst>
            </a:pPr>
            <a:r>
              <a:rPr sz="4000" spc="-10" dirty="0">
                <a:solidFill>
                  <a:srgbClr val="FFFFFF"/>
                </a:solidFill>
              </a:rPr>
              <a:t>INTRODUCTION	</a:t>
            </a:r>
            <a:r>
              <a:rPr sz="4000" spc="-50" dirty="0">
                <a:solidFill>
                  <a:srgbClr val="FFFFFF"/>
                </a:solidFill>
              </a:rPr>
              <a:t>TO	</a:t>
            </a:r>
            <a:r>
              <a:rPr sz="4000" spc="10" dirty="0">
                <a:solidFill>
                  <a:srgbClr val="FFFFFF"/>
                </a:solidFill>
              </a:rPr>
              <a:t>THE</a:t>
            </a:r>
            <a:r>
              <a:rPr sz="4000" spc="-85" dirty="0">
                <a:solidFill>
                  <a:srgbClr val="FFFFFF"/>
                </a:solidFill>
              </a:rPr>
              <a:t> </a:t>
            </a:r>
            <a:r>
              <a:rPr sz="4000" spc="-30" dirty="0">
                <a:solidFill>
                  <a:srgbClr val="FFFFFF"/>
                </a:solidFill>
              </a:rPr>
              <a:t>PROJECT</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1846" y="452263"/>
            <a:ext cx="8028305" cy="505267"/>
          </a:xfrm>
          <a:prstGeom prst="rect">
            <a:avLst/>
          </a:prstGeom>
        </p:spPr>
        <p:txBody>
          <a:bodyPr vert="horz" wrap="square" lIns="0" tIns="12700" rIns="0" bIns="0" rtlCol="0">
            <a:spAutoFit/>
          </a:bodyPr>
          <a:lstStyle/>
          <a:p>
            <a:pPr marL="12700" algn="ctr">
              <a:lnSpc>
                <a:spcPct val="100000"/>
              </a:lnSpc>
              <a:spcBef>
                <a:spcPts val="100"/>
              </a:spcBef>
            </a:pPr>
            <a:r>
              <a:rPr sz="3200" spc="-15" dirty="0"/>
              <a:t>INTRODUCTION</a:t>
            </a:r>
            <a:r>
              <a:rPr sz="3200" spc="-25" dirty="0"/>
              <a:t> </a:t>
            </a:r>
            <a:r>
              <a:rPr sz="3200" spc="-70" dirty="0"/>
              <a:t>TO</a:t>
            </a:r>
            <a:r>
              <a:rPr sz="3200" spc="-25" dirty="0"/>
              <a:t> </a:t>
            </a:r>
            <a:r>
              <a:rPr sz="3200" spc="-30" dirty="0"/>
              <a:t>PROJECT</a:t>
            </a:r>
            <a:endParaRPr sz="3200" dirty="0"/>
          </a:p>
        </p:txBody>
      </p:sp>
      <p:sp>
        <p:nvSpPr>
          <p:cNvPr id="3" name="object 3"/>
          <p:cNvSpPr txBox="1"/>
          <p:nvPr/>
        </p:nvSpPr>
        <p:spPr>
          <a:xfrm>
            <a:off x="10744200" y="6202781"/>
            <a:ext cx="918463" cy="227626"/>
          </a:xfrm>
          <a:prstGeom prst="rect">
            <a:avLst/>
          </a:prstGeom>
        </p:spPr>
        <p:txBody>
          <a:bodyPr vert="horz" wrap="square" lIns="0" tIns="12065" rIns="0" bIns="0" rtlCol="0">
            <a:spAutoFit/>
          </a:bodyPr>
          <a:lstStyle/>
          <a:p>
            <a:pPr algn="ctr">
              <a:lnSpc>
                <a:spcPct val="100000"/>
              </a:lnSpc>
              <a:spcBef>
                <a:spcPts val="95"/>
              </a:spcBef>
            </a:pPr>
            <a:r>
              <a:rPr lang="en-IN" sz="1400" b="1" spc="-5" dirty="0">
                <a:solidFill>
                  <a:srgbClr val="696363"/>
                </a:solidFill>
                <a:latin typeface="Cambria"/>
                <a:cs typeface="Cambria"/>
              </a:rPr>
              <a:t>05</a:t>
            </a:r>
            <a:r>
              <a:rPr sz="1400" b="1" spc="-5" dirty="0">
                <a:solidFill>
                  <a:srgbClr val="696363"/>
                </a:solidFill>
                <a:latin typeface="Cambria"/>
                <a:cs typeface="Cambria"/>
              </a:rPr>
              <a:t>-</a:t>
            </a:r>
            <a:r>
              <a:rPr lang="en-IN" sz="1400" b="1" spc="-5" dirty="0">
                <a:solidFill>
                  <a:srgbClr val="696363"/>
                </a:solidFill>
                <a:latin typeface="Cambria"/>
                <a:cs typeface="Cambria"/>
              </a:rPr>
              <a:t>Jan</a:t>
            </a:r>
            <a:r>
              <a:rPr sz="1400" b="1" spc="-5" dirty="0">
                <a:solidFill>
                  <a:srgbClr val="696363"/>
                </a:solidFill>
                <a:latin typeface="Cambria"/>
                <a:cs typeface="Cambria"/>
              </a:rPr>
              <a:t>-</a:t>
            </a:r>
            <a:r>
              <a:rPr lang="en-IN" sz="1400" b="1" spc="-5" dirty="0">
                <a:solidFill>
                  <a:srgbClr val="696363"/>
                </a:solidFill>
                <a:latin typeface="Cambria"/>
                <a:cs typeface="Cambria"/>
              </a:rPr>
              <a:t>24</a:t>
            </a:r>
            <a:endParaRPr sz="1400" dirty="0">
              <a:latin typeface="Cambria"/>
              <a:cs typeface="Cambria"/>
            </a:endParaRPr>
          </a:p>
        </p:txBody>
      </p:sp>
      <p:sp>
        <p:nvSpPr>
          <p:cNvPr id="4" name="object 4"/>
          <p:cNvSpPr txBox="1"/>
          <p:nvPr/>
        </p:nvSpPr>
        <p:spPr>
          <a:xfrm>
            <a:off x="109006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0"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Franklin Gothic Medium"/>
                <a:cs typeface="Franklin Gothic Medium"/>
              </a:rPr>
              <a:t>4</a:t>
            </a:r>
            <a:endParaRPr sz="1400">
              <a:latin typeface="Franklin Gothic Medium"/>
              <a:cs typeface="Franklin Gothic Medium"/>
            </a:endParaRPr>
          </a:p>
        </p:txBody>
      </p:sp>
      <p:sp>
        <p:nvSpPr>
          <p:cNvPr id="7" name="object 7"/>
          <p:cNvSpPr txBox="1"/>
          <p:nvPr/>
        </p:nvSpPr>
        <p:spPr>
          <a:xfrm>
            <a:off x="257492" y="1114297"/>
            <a:ext cx="11677015" cy="5508559"/>
          </a:xfrm>
          <a:prstGeom prst="rect">
            <a:avLst/>
          </a:prstGeom>
        </p:spPr>
        <p:txBody>
          <a:bodyPr vert="horz" wrap="square" lIns="0" tIns="88265" rIns="0" bIns="0" rtlCol="0">
            <a:spAutoFit/>
          </a:bodyPr>
          <a:lstStyle/>
          <a:p>
            <a:pPr marL="298450" indent="-285750" algn="just">
              <a:lnSpc>
                <a:spcPct val="150000"/>
              </a:lnSpc>
              <a:spcBef>
                <a:spcPts val="695"/>
              </a:spcBef>
              <a:buClr>
                <a:schemeClr val="accent6">
                  <a:lumMod val="75000"/>
                </a:schemeClr>
              </a:buClr>
              <a:buSzPct val="130000"/>
              <a:buFont typeface="Arial" panose="020B0604020202020204" pitchFamily="34" charset="0"/>
              <a:buChar char="•"/>
            </a:pPr>
            <a:r>
              <a:rPr lang="en-US" dirty="0">
                <a:latin typeface="Cambria"/>
                <a:cs typeface="Cambria"/>
              </a:rPr>
              <a:t>A virtual assistant for an operating system is a software program that can help you with various tasks using voice commands or text input. It's like having a helpful assistant right on your computer, ready to answer your questions, automate tasks, and make your life easier.</a:t>
            </a:r>
          </a:p>
          <a:p>
            <a:pPr marL="298450" indent="-285750" algn="just">
              <a:lnSpc>
                <a:spcPct val="150000"/>
              </a:lnSpc>
              <a:spcBef>
                <a:spcPts val="695"/>
              </a:spcBef>
              <a:buClr>
                <a:schemeClr val="accent6">
                  <a:lumMod val="75000"/>
                </a:schemeClr>
              </a:buClr>
              <a:buSzPct val="130000"/>
              <a:buFont typeface="Arial" panose="020B0604020202020204" pitchFamily="34" charset="0"/>
              <a:buChar char="•"/>
            </a:pPr>
            <a:r>
              <a:rPr lang="en-US" dirty="0">
                <a:latin typeface="Cambria"/>
                <a:cs typeface="Cambria"/>
              </a:rPr>
              <a:t>Virtual assistants can handle repetitive tasks like scheduling appointments, setting reminders, sending emails, and creating lists, freeing up your time for more important work.</a:t>
            </a:r>
          </a:p>
          <a:p>
            <a:pPr marL="298450" indent="-285750" algn="just">
              <a:lnSpc>
                <a:spcPct val="150000"/>
              </a:lnSpc>
              <a:spcBef>
                <a:spcPts val="695"/>
              </a:spcBef>
              <a:buClr>
                <a:schemeClr val="accent6">
                  <a:lumMod val="75000"/>
                </a:schemeClr>
              </a:buClr>
              <a:buSzPct val="130000"/>
              <a:buFont typeface="Arial" panose="020B0604020202020204" pitchFamily="34" charset="0"/>
              <a:buChar char="•"/>
            </a:pPr>
            <a:r>
              <a:rPr lang="en-US" dirty="0">
                <a:latin typeface="Cambria"/>
                <a:cs typeface="Cambria"/>
              </a:rPr>
              <a:t>By taking care of administrative tasks, virtual assistants can help you stay focused on your core responsibilities and work more efficiently.</a:t>
            </a:r>
          </a:p>
          <a:p>
            <a:pPr marL="298450" indent="-285750" algn="just">
              <a:lnSpc>
                <a:spcPct val="150000"/>
              </a:lnSpc>
              <a:spcBef>
                <a:spcPts val="695"/>
              </a:spcBef>
              <a:buClr>
                <a:schemeClr val="accent6">
                  <a:lumMod val="75000"/>
                </a:schemeClr>
              </a:buClr>
              <a:buSzPct val="130000"/>
              <a:buFont typeface="Arial" panose="020B0604020202020204" pitchFamily="34" charset="0"/>
              <a:buChar char="•"/>
            </a:pPr>
            <a:r>
              <a:rPr lang="en-US" dirty="0">
                <a:latin typeface="Cambria"/>
                <a:cs typeface="Cambria"/>
              </a:rPr>
              <a:t>They can quickly search for information online, retrieve documents, or provide summaries of news or reports.</a:t>
            </a:r>
          </a:p>
          <a:p>
            <a:pPr marL="298450" indent="-285750" algn="just">
              <a:lnSpc>
                <a:spcPct val="150000"/>
              </a:lnSpc>
              <a:spcBef>
                <a:spcPts val="695"/>
              </a:spcBef>
              <a:buClr>
                <a:schemeClr val="accent6">
                  <a:lumMod val="75000"/>
                </a:schemeClr>
              </a:buClr>
              <a:buSzPct val="130000"/>
              <a:buFont typeface="Arial" panose="020B0604020202020204" pitchFamily="34" charset="0"/>
              <a:buChar char="•"/>
            </a:pPr>
            <a:r>
              <a:rPr lang="en-US" dirty="0">
                <a:latin typeface="Cambria"/>
                <a:cs typeface="Cambria"/>
              </a:rPr>
              <a:t>The objectives and goals of building a virtual assistant for a personal computer could include enhancing productivity by automating tasks, improving user experience through natural language interaction, providing personalized assistance, and integrating with various applications to streamline user workflows.</a:t>
            </a:r>
          </a:p>
          <a:p>
            <a:pPr marL="12700">
              <a:lnSpc>
                <a:spcPct val="100000"/>
              </a:lnSpc>
              <a:spcBef>
                <a:spcPts val="695"/>
              </a:spcBef>
            </a:pPr>
            <a:endParaRPr sz="2600" dirty="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76835" rIns="0" bIns="0" rtlCol="0">
            <a:spAutoFit/>
          </a:bodyPr>
          <a:lstStyle/>
          <a:p>
            <a:pPr marL="4813935" marR="1133475" indent="-3686175">
              <a:lnSpc>
                <a:spcPct val="100000"/>
              </a:lnSpc>
              <a:spcBef>
                <a:spcPts val="605"/>
              </a:spcBef>
            </a:pPr>
            <a:r>
              <a:rPr sz="4000" spc="-5" dirty="0">
                <a:solidFill>
                  <a:srgbClr val="FFFFFF"/>
                </a:solidFill>
              </a:rPr>
              <a:t>BRIEF </a:t>
            </a:r>
            <a:r>
              <a:rPr sz="4000" spc="-40" dirty="0">
                <a:solidFill>
                  <a:srgbClr val="FFFFFF"/>
                </a:solidFill>
              </a:rPr>
              <a:t>OVERVIEW </a:t>
            </a:r>
            <a:r>
              <a:rPr sz="4000" dirty="0">
                <a:solidFill>
                  <a:srgbClr val="FFFFFF"/>
                </a:solidFill>
              </a:rPr>
              <a:t>OF </a:t>
            </a:r>
            <a:r>
              <a:rPr sz="4000" spc="5" dirty="0">
                <a:solidFill>
                  <a:srgbClr val="FFFFFF"/>
                </a:solidFill>
              </a:rPr>
              <a:t>THE </a:t>
            </a:r>
            <a:r>
              <a:rPr sz="4000" spc="-20" dirty="0">
                <a:solidFill>
                  <a:srgbClr val="FFFFFF"/>
                </a:solidFill>
              </a:rPr>
              <a:t>METHODOLOGY </a:t>
            </a:r>
            <a:r>
              <a:rPr sz="4000" spc="-869" dirty="0">
                <a:solidFill>
                  <a:srgbClr val="FFFFFF"/>
                </a:solidFill>
              </a:rPr>
              <a:t> </a:t>
            </a:r>
            <a:r>
              <a:rPr sz="4000" spc="-10" dirty="0">
                <a:solidFill>
                  <a:srgbClr val="FFFFFF"/>
                </a:solidFill>
              </a:rPr>
              <a:t>SELECTED</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67" y="347069"/>
            <a:ext cx="11594465" cy="505267"/>
          </a:xfrm>
          <a:prstGeom prst="rect">
            <a:avLst/>
          </a:prstGeom>
        </p:spPr>
        <p:txBody>
          <a:bodyPr vert="horz" wrap="square" lIns="0" tIns="12700" rIns="0" bIns="0" rtlCol="0">
            <a:spAutoFit/>
          </a:bodyPr>
          <a:lstStyle/>
          <a:p>
            <a:pPr marL="12700" algn="ctr">
              <a:lnSpc>
                <a:spcPct val="100000"/>
              </a:lnSpc>
              <a:spcBef>
                <a:spcPts val="100"/>
              </a:spcBef>
            </a:pPr>
            <a:r>
              <a:rPr sz="3200" spc="-45" dirty="0"/>
              <a:t>OVERVIEW</a:t>
            </a:r>
            <a:r>
              <a:rPr sz="3200" spc="-25" dirty="0"/>
              <a:t> </a:t>
            </a:r>
            <a:r>
              <a:rPr sz="3200" spc="-5" dirty="0"/>
              <a:t>OF</a:t>
            </a:r>
            <a:r>
              <a:rPr sz="3200" spc="-10" dirty="0"/>
              <a:t> </a:t>
            </a:r>
            <a:r>
              <a:rPr sz="3200" spc="-25" dirty="0"/>
              <a:t>METHODOLOGY</a:t>
            </a:r>
            <a:r>
              <a:rPr sz="3200" spc="-5" dirty="0"/>
              <a:t> SELECTED</a:t>
            </a:r>
            <a:endParaRPr sz="3200" dirty="0"/>
          </a:p>
        </p:txBody>
      </p:sp>
      <p:sp>
        <p:nvSpPr>
          <p:cNvPr id="3" name="object 3"/>
          <p:cNvSpPr txBox="1"/>
          <p:nvPr/>
        </p:nvSpPr>
        <p:spPr>
          <a:xfrm>
            <a:off x="10758678" y="6310071"/>
            <a:ext cx="863600"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109768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Franklin Gothic Medium"/>
                <a:cs typeface="Franklin Gothic Medium"/>
              </a:rPr>
              <a:t>6</a:t>
            </a:r>
            <a:endParaRPr sz="1400">
              <a:latin typeface="Franklin Gothic Medium"/>
              <a:cs typeface="Franklin Gothic Medium"/>
            </a:endParaRPr>
          </a:p>
        </p:txBody>
      </p:sp>
      <p:sp>
        <p:nvSpPr>
          <p:cNvPr id="7" name="object 7"/>
          <p:cNvSpPr txBox="1">
            <a:spLocks noGrp="1"/>
          </p:cNvSpPr>
          <p:nvPr>
            <p:ph type="body" idx="1"/>
          </p:nvPr>
        </p:nvSpPr>
        <p:spPr>
          <a:xfrm>
            <a:off x="195071" y="857481"/>
            <a:ext cx="11578132" cy="5379678"/>
          </a:xfrm>
          <a:prstGeom prst="rect">
            <a:avLst/>
          </a:prstGeom>
        </p:spPr>
        <p:txBody>
          <a:bodyPr vert="horz" wrap="square" lIns="0" tIns="88265" rIns="0" bIns="0" rtlCol="0">
            <a:spAutoFit/>
          </a:bodyPr>
          <a:lstStyle/>
          <a:p>
            <a:pPr marL="12700" algn="just">
              <a:lnSpc>
                <a:spcPct val="150000"/>
              </a:lnSpc>
              <a:spcBef>
                <a:spcPts val="695"/>
              </a:spcBef>
              <a:buClr>
                <a:schemeClr val="accent6">
                  <a:lumMod val="75000"/>
                </a:schemeClr>
              </a:buClr>
              <a:buSzPct val="130000"/>
            </a:pPr>
            <a:r>
              <a:rPr lang="en-US" sz="2000" dirty="0">
                <a:latin typeface="Cambria"/>
                <a:cs typeface="Cambria"/>
              </a:rPr>
              <a:t>Developing a virtual assistant for an operating system using python programming language involves several key steps:</a:t>
            </a:r>
          </a:p>
          <a:p>
            <a:pPr marL="469900" indent="-4572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Define Requirements and Scope: </a:t>
            </a:r>
            <a:r>
              <a:rPr lang="en-US" sz="2000" dirty="0">
                <a:latin typeface="Cambria"/>
                <a:cs typeface="Cambria"/>
              </a:rPr>
              <a:t>Identify the target operating system like Windows, macOS, Linux. Determine the functionalities and features of the virtual assistant such as speech recognition, text-to-speech, task automation, etc.</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Choose and Install Libraries: </a:t>
            </a:r>
            <a:r>
              <a:rPr lang="en-US" sz="2000" dirty="0">
                <a:latin typeface="Cambria"/>
                <a:cs typeface="Cambria"/>
              </a:rPr>
              <a:t>Select libraries based on requirements such as speech recognition, NLP, text-to-speech, etc.</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Design and Develop Core Functionality: </a:t>
            </a:r>
            <a:r>
              <a:rPr lang="en-US" sz="2000" dirty="0">
                <a:latin typeface="Cambria"/>
                <a:cs typeface="Cambria"/>
              </a:rPr>
              <a:t>Implement speech recognition using chosen library. Build Natural Language Processing (NLP) pipeline based on intent recognition, entity extraction, sentiment analysis etc. Develop text-to-speech functionality for converting text to audio responses. Integrate operating system interaction like file management, application launching, system control.</a:t>
            </a:r>
          </a:p>
        </p:txBody>
      </p:sp>
    </p:spTree>
    <p:extLst>
      <p:ext uri="{BB962C8B-B14F-4D97-AF65-F5344CB8AC3E}">
        <p14:creationId xmlns:p14="http://schemas.microsoft.com/office/powerpoint/2010/main" val="330631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67" y="347069"/>
            <a:ext cx="11594465" cy="505267"/>
          </a:xfrm>
          <a:prstGeom prst="rect">
            <a:avLst/>
          </a:prstGeom>
        </p:spPr>
        <p:txBody>
          <a:bodyPr vert="horz" wrap="square" lIns="0" tIns="12700" rIns="0" bIns="0" rtlCol="0">
            <a:spAutoFit/>
          </a:bodyPr>
          <a:lstStyle/>
          <a:p>
            <a:pPr marL="12700" algn="ctr">
              <a:lnSpc>
                <a:spcPct val="100000"/>
              </a:lnSpc>
              <a:spcBef>
                <a:spcPts val="100"/>
              </a:spcBef>
            </a:pPr>
            <a:r>
              <a:rPr sz="3200" spc="-45" dirty="0"/>
              <a:t>OVERVIEW</a:t>
            </a:r>
            <a:r>
              <a:rPr sz="3200" spc="-25" dirty="0"/>
              <a:t> </a:t>
            </a:r>
            <a:r>
              <a:rPr sz="3200" spc="-5" dirty="0"/>
              <a:t>OF</a:t>
            </a:r>
            <a:r>
              <a:rPr sz="3200" spc="-10" dirty="0"/>
              <a:t> </a:t>
            </a:r>
            <a:r>
              <a:rPr sz="3200" spc="-25" dirty="0"/>
              <a:t>METHODOLOGY</a:t>
            </a:r>
            <a:r>
              <a:rPr sz="3200" spc="-5" dirty="0"/>
              <a:t> SELECTED</a:t>
            </a:r>
            <a:endParaRPr sz="3200" dirty="0"/>
          </a:p>
        </p:txBody>
      </p:sp>
      <p:sp>
        <p:nvSpPr>
          <p:cNvPr id="3" name="object 3"/>
          <p:cNvSpPr txBox="1"/>
          <p:nvPr/>
        </p:nvSpPr>
        <p:spPr>
          <a:xfrm>
            <a:off x="10758678" y="6310071"/>
            <a:ext cx="863600"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109768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7</a:t>
            </a:r>
            <a:endParaRPr sz="1400" dirty="0">
              <a:latin typeface="Franklin Gothic Medium"/>
              <a:cs typeface="Franklin Gothic Medium"/>
            </a:endParaRPr>
          </a:p>
        </p:txBody>
      </p:sp>
      <p:sp>
        <p:nvSpPr>
          <p:cNvPr id="7" name="object 7"/>
          <p:cNvSpPr txBox="1">
            <a:spLocks noGrp="1"/>
          </p:cNvSpPr>
          <p:nvPr>
            <p:ph type="body" idx="1"/>
          </p:nvPr>
        </p:nvSpPr>
        <p:spPr>
          <a:xfrm>
            <a:off x="195071" y="1066800"/>
            <a:ext cx="11578132" cy="3904915"/>
          </a:xfrm>
          <a:prstGeom prst="rect">
            <a:avLst/>
          </a:prstGeom>
        </p:spPr>
        <p:txBody>
          <a:bodyPr vert="horz" wrap="square" lIns="0" tIns="88265" rIns="0" bIns="0" rtlCol="0">
            <a:spAutoFit/>
          </a:bodyPr>
          <a:lstStyle/>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Implement Additional Features: </a:t>
            </a:r>
            <a:r>
              <a:rPr lang="en-US" sz="2000" dirty="0">
                <a:latin typeface="Cambria"/>
                <a:cs typeface="Cambria"/>
              </a:rPr>
              <a:t>Add user authentication and personalization. Integrate web services and APIs such as weather, news, social media etc. Build a graphical user interface for visual representation of the virtual assistant.</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Testing and Deployment: </a:t>
            </a:r>
            <a:r>
              <a:rPr lang="en-US" sz="2000" dirty="0">
                <a:latin typeface="Cambria"/>
                <a:cs typeface="Cambria"/>
              </a:rPr>
              <a:t>Test the virtual assistant thoroughly by providing different user inputs, scenarios, edge cases. Fix bugs and improve performance by optimizing code and tuning libraries.</a:t>
            </a:r>
          </a:p>
          <a:p>
            <a:pPr marL="355600" indent="-342900" algn="just">
              <a:lnSpc>
                <a:spcPct val="150000"/>
              </a:lnSpc>
              <a:spcBef>
                <a:spcPts val="695"/>
              </a:spcBef>
              <a:buClr>
                <a:schemeClr val="accent6">
                  <a:lumMod val="75000"/>
                </a:schemeClr>
              </a:buClr>
              <a:buSzPct val="130000"/>
              <a:buFont typeface="Arial" panose="020B0604020202020204" pitchFamily="34" charset="0"/>
              <a:buChar char="•"/>
            </a:pPr>
            <a:r>
              <a:rPr lang="en-US" sz="2000" b="1" dirty="0">
                <a:latin typeface="Cambria"/>
                <a:cs typeface="Cambria"/>
              </a:rPr>
              <a:t>Maintenance and Improvement: </a:t>
            </a:r>
            <a:r>
              <a:rPr lang="en-US" sz="2000" dirty="0">
                <a:latin typeface="Cambria"/>
                <a:cs typeface="Cambria"/>
              </a:rPr>
              <a:t>Monitor user feedback and logs, identify issues, improve the existing features. Continuously update libraries and dependencies to ensure compatibility and security. Add new features and functionalities to expand the capabilities of your virtual assistant.</a:t>
            </a:r>
          </a:p>
        </p:txBody>
      </p:sp>
    </p:spTree>
    <p:extLst>
      <p:ext uri="{BB962C8B-B14F-4D97-AF65-F5344CB8AC3E}">
        <p14:creationId xmlns:p14="http://schemas.microsoft.com/office/powerpoint/2010/main" val="34509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85" y="567004"/>
            <a:ext cx="11594465" cy="505267"/>
          </a:xfrm>
          <a:prstGeom prst="rect">
            <a:avLst/>
          </a:prstGeom>
        </p:spPr>
        <p:txBody>
          <a:bodyPr vert="horz" wrap="square" lIns="0" tIns="12700" rIns="0" bIns="0" rtlCol="0">
            <a:spAutoFit/>
          </a:bodyPr>
          <a:lstStyle/>
          <a:p>
            <a:pPr marL="12700" algn="ctr">
              <a:lnSpc>
                <a:spcPct val="100000"/>
              </a:lnSpc>
              <a:spcBef>
                <a:spcPts val="100"/>
              </a:spcBef>
            </a:pPr>
            <a:r>
              <a:rPr sz="3200" spc="-45" dirty="0"/>
              <a:t>OVERVIEW</a:t>
            </a:r>
            <a:r>
              <a:rPr sz="3200" spc="-25" dirty="0"/>
              <a:t> </a:t>
            </a:r>
            <a:r>
              <a:rPr sz="3200" spc="-5" dirty="0"/>
              <a:t>OF</a:t>
            </a:r>
            <a:r>
              <a:rPr sz="3200" spc="-10" dirty="0"/>
              <a:t> </a:t>
            </a:r>
            <a:r>
              <a:rPr sz="3200" spc="-25" dirty="0"/>
              <a:t>METHODOLOGY</a:t>
            </a:r>
            <a:r>
              <a:rPr sz="3200" spc="-5" dirty="0"/>
              <a:t> SELECTED</a:t>
            </a:r>
            <a:endParaRPr sz="3200" dirty="0"/>
          </a:p>
        </p:txBody>
      </p:sp>
      <p:sp>
        <p:nvSpPr>
          <p:cNvPr id="3" name="object 3"/>
          <p:cNvSpPr txBox="1"/>
          <p:nvPr/>
        </p:nvSpPr>
        <p:spPr>
          <a:xfrm>
            <a:off x="10758678" y="6310071"/>
            <a:ext cx="863600" cy="226985"/>
          </a:xfrm>
          <a:prstGeom prst="rect">
            <a:avLst/>
          </a:prstGeom>
        </p:spPr>
        <p:txBody>
          <a:bodyPr vert="horz" wrap="square" lIns="0" tIns="11430" rIns="0" bIns="0" rtlCol="0">
            <a:spAutoFit/>
          </a:bodyPr>
          <a:lstStyle/>
          <a:p>
            <a:pPr marL="12700">
              <a:lnSpc>
                <a:spcPct val="100000"/>
              </a:lnSpc>
              <a:spcBef>
                <a:spcPts val="90"/>
              </a:spcBef>
            </a:pPr>
            <a:r>
              <a:rPr lang="en-IN" sz="1400" b="1" spc="-10" dirty="0">
                <a:solidFill>
                  <a:srgbClr val="696363"/>
                </a:solidFill>
                <a:latin typeface="Cambria"/>
                <a:cs typeface="Cambria"/>
              </a:rPr>
              <a:t>05</a:t>
            </a:r>
            <a:r>
              <a:rPr sz="1400" b="1" spc="-10" dirty="0">
                <a:solidFill>
                  <a:srgbClr val="696363"/>
                </a:solidFill>
                <a:latin typeface="Cambria"/>
                <a:cs typeface="Cambria"/>
              </a:rPr>
              <a:t>-</a:t>
            </a:r>
            <a:r>
              <a:rPr lang="en-IN" sz="1400" b="1" spc="-10" dirty="0">
                <a:solidFill>
                  <a:srgbClr val="696363"/>
                </a:solidFill>
                <a:latin typeface="Cambria"/>
                <a:cs typeface="Cambria"/>
              </a:rPr>
              <a:t>Jan</a:t>
            </a:r>
            <a:r>
              <a:rPr sz="1400" b="1" spc="-10" dirty="0">
                <a:solidFill>
                  <a:srgbClr val="696363"/>
                </a:solidFill>
                <a:latin typeface="Cambria"/>
                <a:cs typeface="Cambria"/>
              </a:rPr>
              <a:t>-2</a:t>
            </a:r>
            <a:r>
              <a:rPr lang="en-IN" sz="1400" b="1" spc="-10" dirty="0">
                <a:solidFill>
                  <a:srgbClr val="696363"/>
                </a:solidFill>
                <a:latin typeface="Cambria"/>
                <a:cs typeface="Cambria"/>
              </a:rPr>
              <a:t>4</a:t>
            </a:r>
            <a:endParaRPr sz="1400" dirty="0">
              <a:latin typeface="Cambria"/>
              <a:cs typeface="Cambria"/>
            </a:endParaRPr>
          </a:p>
        </p:txBody>
      </p:sp>
      <p:sp>
        <p:nvSpPr>
          <p:cNvPr id="4" name="object 4"/>
          <p:cNvSpPr txBox="1"/>
          <p:nvPr/>
        </p:nvSpPr>
        <p:spPr>
          <a:xfrm>
            <a:off x="1097686" y="6281420"/>
            <a:ext cx="4340860" cy="238125"/>
          </a:xfrm>
          <a:prstGeom prst="rect">
            <a:avLst/>
          </a:prstGeom>
        </p:spPr>
        <p:txBody>
          <a:bodyPr vert="horz" wrap="square" lIns="0" tIns="11430" rIns="0" bIns="0" rtlCol="0">
            <a:spAutoFit/>
          </a:bodyPr>
          <a:lstStyle/>
          <a:p>
            <a:pPr marL="12700">
              <a:lnSpc>
                <a:spcPct val="100000"/>
              </a:lnSpc>
              <a:spcBef>
                <a:spcPts val="90"/>
              </a:spcBef>
            </a:pPr>
            <a:r>
              <a:rPr sz="1400" b="1" spc="-5" dirty="0">
                <a:solidFill>
                  <a:srgbClr val="696363"/>
                </a:solidFill>
                <a:latin typeface="Cambria"/>
                <a:cs typeface="Cambria"/>
              </a:rPr>
              <a:t>Department</a:t>
            </a:r>
            <a:r>
              <a:rPr sz="1400" b="1" spc="2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5" dirty="0">
                <a:solidFill>
                  <a:srgbClr val="696363"/>
                </a:solidFill>
                <a:latin typeface="Cambria"/>
                <a:cs typeface="Cambria"/>
              </a:rPr>
              <a:t>CS&amp;E,</a:t>
            </a:r>
            <a:r>
              <a:rPr sz="1400" b="1" spc="10" dirty="0">
                <a:solidFill>
                  <a:srgbClr val="696363"/>
                </a:solidFill>
                <a:latin typeface="Cambria"/>
                <a:cs typeface="Cambria"/>
              </a:rPr>
              <a:t> </a:t>
            </a:r>
            <a:r>
              <a:rPr sz="1400" b="1" spc="-15" dirty="0">
                <a:solidFill>
                  <a:srgbClr val="696363"/>
                </a:solidFill>
                <a:latin typeface="Cambria"/>
                <a:cs typeface="Cambria"/>
              </a:rPr>
              <a:t>Acharya</a:t>
            </a:r>
            <a:r>
              <a:rPr sz="1400" b="1" spc="35" dirty="0">
                <a:solidFill>
                  <a:srgbClr val="696363"/>
                </a:solidFill>
                <a:latin typeface="Cambria"/>
                <a:cs typeface="Cambria"/>
              </a:rPr>
              <a:t> </a:t>
            </a:r>
            <a:r>
              <a:rPr sz="1400" b="1" spc="-15" dirty="0">
                <a:solidFill>
                  <a:srgbClr val="696363"/>
                </a:solidFill>
                <a:latin typeface="Cambria"/>
                <a:cs typeface="Cambria"/>
              </a:rPr>
              <a:t>Institute</a:t>
            </a:r>
            <a:r>
              <a:rPr sz="1400" b="1" spc="30" dirty="0">
                <a:solidFill>
                  <a:srgbClr val="696363"/>
                </a:solidFill>
                <a:latin typeface="Cambria"/>
                <a:cs typeface="Cambria"/>
              </a:rPr>
              <a:t> </a:t>
            </a:r>
            <a:r>
              <a:rPr sz="1400" b="1" spc="-10" dirty="0">
                <a:solidFill>
                  <a:srgbClr val="696363"/>
                </a:solidFill>
                <a:latin typeface="Cambria"/>
                <a:cs typeface="Cambria"/>
              </a:rPr>
              <a:t>of</a:t>
            </a:r>
            <a:r>
              <a:rPr sz="1400" b="1" spc="30" dirty="0">
                <a:solidFill>
                  <a:srgbClr val="696363"/>
                </a:solidFill>
                <a:latin typeface="Cambria"/>
                <a:cs typeface="Cambria"/>
              </a:rPr>
              <a:t> </a:t>
            </a:r>
            <a:r>
              <a:rPr sz="1400" b="1" spc="-20" dirty="0">
                <a:solidFill>
                  <a:srgbClr val="696363"/>
                </a:solidFill>
                <a:latin typeface="Cambria"/>
                <a:cs typeface="Cambria"/>
              </a:rPr>
              <a:t>Technology</a:t>
            </a:r>
            <a:endParaRPr sz="1400">
              <a:latin typeface="Cambria"/>
              <a:cs typeface="Cambria"/>
            </a:endParaRPr>
          </a:p>
        </p:txBody>
      </p:sp>
      <p:sp>
        <p:nvSpPr>
          <p:cNvPr id="5" name="object 5"/>
          <p:cNvSpPr/>
          <p:nvPr/>
        </p:nvSpPr>
        <p:spPr>
          <a:xfrm>
            <a:off x="195071" y="6211823"/>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D24717"/>
          </a:solidFill>
        </p:spPr>
        <p:txBody>
          <a:bodyPr wrap="square" lIns="0" tIns="0" rIns="0" bIns="0" rtlCol="0"/>
          <a:lstStyle/>
          <a:p>
            <a:endParaRPr/>
          </a:p>
        </p:txBody>
      </p:sp>
      <p:sp>
        <p:nvSpPr>
          <p:cNvPr id="6" name="object 6"/>
          <p:cNvSpPr txBox="1"/>
          <p:nvPr/>
        </p:nvSpPr>
        <p:spPr>
          <a:xfrm>
            <a:off x="433831" y="6319520"/>
            <a:ext cx="129539" cy="226985"/>
          </a:xfrm>
          <a:prstGeom prst="rect">
            <a:avLst/>
          </a:prstGeom>
        </p:spPr>
        <p:txBody>
          <a:bodyPr vert="horz" wrap="square" lIns="0" tIns="11430" rIns="0" bIns="0" rtlCol="0">
            <a:spAutoFit/>
          </a:bodyPr>
          <a:lstStyle/>
          <a:p>
            <a:pPr marL="12700">
              <a:lnSpc>
                <a:spcPct val="100000"/>
              </a:lnSpc>
              <a:spcBef>
                <a:spcPts val="90"/>
              </a:spcBef>
            </a:pPr>
            <a:r>
              <a:rPr lang="en-IN" sz="1400" spc="-5" dirty="0">
                <a:solidFill>
                  <a:srgbClr val="FFFFFF"/>
                </a:solidFill>
                <a:latin typeface="Franklin Gothic Medium"/>
                <a:cs typeface="Franklin Gothic Medium"/>
              </a:rPr>
              <a:t>8</a:t>
            </a:r>
            <a:endParaRPr sz="1400" dirty="0">
              <a:latin typeface="Franklin Gothic Medium"/>
              <a:cs typeface="Franklin Gothic Medium"/>
            </a:endParaRPr>
          </a:p>
        </p:txBody>
      </p:sp>
      <p:sp>
        <p:nvSpPr>
          <p:cNvPr id="7" name="object 7"/>
          <p:cNvSpPr txBox="1">
            <a:spLocks noGrp="1"/>
          </p:cNvSpPr>
          <p:nvPr>
            <p:ph type="body" idx="1"/>
          </p:nvPr>
        </p:nvSpPr>
        <p:spPr>
          <a:xfrm>
            <a:off x="1524000" y="1527838"/>
            <a:ext cx="8991600" cy="453362"/>
          </a:xfrm>
          <a:prstGeom prst="rect">
            <a:avLst/>
          </a:prstGeom>
        </p:spPr>
        <p:txBody>
          <a:bodyPr vert="horz" wrap="square" lIns="0" tIns="88265" rIns="0" bIns="0" rtlCol="0">
            <a:spAutoFit/>
          </a:bodyPr>
          <a:lstStyle/>
          <a:p>
            <a:pPr marL="12700" algn="just">
              <a:lnSpc>
                <a:spcPct val="150000"/>
              </a:lnSpc>
              <a:spcBef>
                <a:spcPts val="695"/>
              </a:spcBef>
              <a:buClr>
                <a:schemeClr val="accent6">
                  <a:lumMod val="75000"/>
                </a:schemeClr>
              </a:buClr>
              <a:buSzPct val="130000"/>
            </a:pPr>
            <a:endParaRPr lang="en-US" sz="2000" dirty="0">
              <a:latin typeface="Cambria"/>
              <a:cs typeface="Cambria"/>
            </a:endParaRPr>
          </a:p>
        </p:txBody>
      </p:sp>
      <p:pic>
        <p:nvPicPr>
          <p:cNvPr id="9" name="Picture 8">
            <a:extLst>
              <a:ext uri="{FF2B5EF4-FFF2-40B4-BE49-F238E27FC236}">
                <a16:creationId xmlns:a16="http://schemas.microsoft.com/office/drawing/2014/main" id="{604F6E86-B416-B201-093E-ED6AB2251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1241747"/>
            <a:ext cx="9309100" cy="4800600"/>
          </a:xfrm>
          <a:prstGeom prst="rect">
            <a:avLst/>
          </a:prstGeom>
        </p:spPr>
      </p:pic>
    </p:spTree>
    <p:extLst>
      <p:ext uri="{BB962C8B-B14F-4D97-AF65-F5344CB8AC3E}">
        <p14:creationId xmlns:p14="http://schemas.microsoft.com/office/powerpoint/2010/main" val="238964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517903"/>
            <a:ext cx="12027535" cy="1460500"/>
          </a:xfrm>
          <a:prstGeom prst="rect">
            <a:avLst/>
          </a:prstGeom>
          <a:solidFill>
            <a:srgbClr val="D24717"/>
          </a:solidFill>
        </p:spPr>
        <p:txBody>
          <a:bodyPr vert="horz" wrap="square" lIns="0" tIns="5715" rIns="0" bIns="0" rtlCol="0">
            <a:spAutoFit/>
          </a:bodyPr>
          <a:lstStyle/>
          <a:p>
            <a:pPr marL="337185" marR="358775" algn="ctr">
              <a:lnSpc>
                <a:spcPct val="100000"/>
              </a:lnSpc>
              <a:spcBef>
                <a:spcPts val="45"/>
              </a:spcBef>
            </a:pPr>
            <a:r>
              <a:rPr sz="3000" spc="-25" dirty="0">
                <a:solidFill>
                  <a:srgbClr val="FFFFFF"/>
                </a:solidFill>
              </a:rPr>
              <a:t>RELATIONSHIP</a:t>
            </a:r>
            <a:r>
              <a:rPr sz="3000" spc="-10" dirty="0">
                <a:solidFill>
                  <a:srgbClr val="FFFFFF"/>
                </a:solidFill>
              </a:rPr>
              <a:t> </a:t>
            </a:r>
            <a:r>
              <a:rPr sz="3000" spc="-5" dirty="0">
                <a:solidFill>
                  <a:srgbClr val="FFFFFF"/>
                </a:solidFill>
              </a:rPr>
              <a:t>BETWEEN</a:t>
            </a:r>
            <a:r>
              <a:rPr sz="3000" dirty="0">
                <a:solidFill>
                  <a:srgbClr val="FFFFFF"/>
                </a:solidFill>
              </a:rPr>
              <a:t> </a:t>
            </a:r>
            <a:r>
              <a:rPr sz="3000" spc="-10" dirty="0">
                <a:solidFill>
                  <a:srgbClr val="FFFFFF"/>
                </a:solidFill>
              </a:rPr>
              <a:t>PROBLEM</a:t>
            </a:r>
            <a:r>
              <a:rPr sz="3000" dirty="0">
                <a:solidFill>
                  <a:srgbClr val="FFFFFF"/>
                </a:solidFill>
              </a:rPr>
              <a:t> </a:t>
            </a:r>
            <a:r>
              <a:rPr sz="3000" spc="-105" dirty="0">
                <a:solidFill>
                  <a:srgbClr val="FFFFFF"/>
                </a:solidFill>
              </a:rPr>
              <a:t>STATEMENT,</a:t>
            </a:r>
            <a:r>
              <a:rPr sz="3000" dirty="0">
                <a:solidFill>
                  <a:srgbClr val="FFFFFF"/>
                </a:solidFill>
              </a:rPr>
              <a:t> </a:t>
            </a:r>
            <a:r>
              <a:rPr sz="3000" spc="-5" dirty="0">
                <a:solidFill>
                  <a:srgbClr val="FFFFFF"/>
                </a:solidFill>
              </a:rPr>
              <a:t>OBJECTIVES OF </a:t>
            </a:r>
            <a:r>
              <a:rPr sz="3000" spc="-650" dirty="0">
                <a:solidFill>
                  <a:srgbClr val="FFFFFF"/>
                </a:solidFill>
              </a:rPr>
              <a:t> </a:t>
            </a:r>
            <a:r>
              <a:rPr sz="3000" spc="-5" dirty="0">
                <a:solidFill>
                  <a:srgbClr val="FFFFFF"/>
                </a:solidFill>
              </a:rPr>
              <a:t>THE </a:t>
            </a:r>
            <a:r>
              <a:rPr sz="3000" spc="-60" dirty="0">
                <a:solidFill>
                  <a:srgbClr val="FFFFFF"/>
                </a:solidFill>
              </a:rPr>
              <a:t>PROJECT, </a:t>
            </a:r>
            <a:r>
              <a:rPr sz="3000" spc="-10" dirty="0">
                <a:solidFill>
                  <a:srgbClr val="FFFFFF"/>
                </a:solidFill>
              </a:rPr>
              <a:t>FUNCTIONAL </a:t>
            </a:r>
            <a:r>
              <a:rPr sz="3000" spc="-5" dirty="0">
                <a:solidFill>
                  <a:srgbClr val="FFFFFF"/>
                </a:solidFill>
              </a:rPr>
              <a:t>REQUIREMENTS </a:t>
            </a:r>
            <a:r>
              <a:rPr sz="3000" dirty="0">
                <a:solidFill>
                  <a:srgbClr val="FFFFFF"/>
                </a:solidFill>
              </a:rPr>
              <a:t>&amp; </a:t>
            </a:r>
            <a:r>
              <a:rPr sz="3000" spc="5" dirty="0">
                <a:solidFill>
                  <a:srgbClr val="FFFFFF"/>
                </a:solidFill>
              </a:rPr>
              <a:t> </a:t>
            </a:r>
            <a:r>
              <a:rPr sz="3000" spc="-15" dirty="0">
                <a:solidFill>
                  <a:srgbClr val="FFFFFF"/>
                </a:solidFill>
              </a:rPr>
              <a:t>METHODOLOGY/TECHNOLOGY/ALGORITHM</a:t>
            </a:r>
            <a:r>
              <a:rPr sz="3000" spc="-60" dirty="0">
                <a:solidFill>
                  <a:srgbClr val="FFFFFF"/>
                </a:solidFill>
              </a:rPr>
              <a:t> </a:t>
            </a:r>
            <a:r>
              <a:rPr sz="3000" spc="-10" dirty="0">
                <a:solidFill>
                  <a:srgbClr val="FFFFFF"/>
                </a:solidFill>
              </a:rPr>
              <a:t>SELECTED</a:t>
            </a:r>
            <a:endParaRPr sz="3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1305</TotalTime>
  <Words>1652</Words>
  <Application>Microsoft Office PowerPoint</Application>
  <PresentationFormat>Widescreen</PresentationFormat>
  <Paragraphs>147</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Courier New</vt:lpstr>
      <vt:lpstr>Franklin Gothic Medium</vt:lpstr>
      <vt:lpstr>Google Sans</vt:lpstr>
      <vt:lpstr>Wingdings</vt:lpstr>
      <vt:lpstr>Office Theme</vt:lpstr>
      <vt:lpstr>DEPARTMENT OF COMPUTER SCIENCE &amp; ENGINEERING</vt:lpstr>
      <vt:lpstr>AGENDA</vt:lpstr>
      <vt:lpstr>INTRODUCTION TO THE PROJECT</vt:lpstr>
      <vt:lpstr>INTRODUCTION TO PROJECT</vt:lpstr>
      <vt:lpstr>BRIEF OVERVIEW OF THE METHODOLOGY  SELECTED</vt:lpstr>
      <vt:lpstr>OVERVIEW OF METHODOLOGY SELECTED</vt:lpstr>
      <vt:lpstr>OVERVIEW OF METHODOLOGY SELECTED</vt:lpstr>
      <vt:lpstr>OVERVIEW OF METHODOLOGY SELECTED</vt:lpstr>
      <vt:lpstr>RELATIONSHIP BETWEEN PROBLEM STATEMENT, OBJECTIVES OF  THE PROJECT, FUNCTIONAL REQUIREMENTS &amp;  METHODOLOGY/TECHNOLOGY/ALGORITHM SELECTED</vt:lpstr>
      <vt:lpstr>RELATIONSHIP BETWEEN THE PROBLEM STATEMENT AND  METHODOLOGY/TECHNOLOGY/ALGORITHM SELECTED</vt:lpstr>
      <vt:lpstr>RELATIONSHIP BETWEEN THE PROBLEM STATEMENT AND  METHODOLOGY/TECHNOLOGY/ALGORITHM SELECTED</vt:lpstr>
      <vt:lpstr>RELATIONSHIP BETWEEN THE OBJECTIVES AND  METHODOLOGY/TECHNOLOGY/ALGORITHM SELECTED</vt:lpstr>
      <vt:lpstr>RELATIONSHIP BETWEEN THE OBJECTIVES AND  METHODOLOGY/TECHNOLOGY/ALGORITHM SELECTED</vt:lpstr>
      <vt:lpstr>RELATIONSHIP BETWEEN THE FUNCTIONAL REQUIREMENTS AND  METHODOLOGY/TECHNOLOGY/ALGORITHM SELECTED</vt:lpstr>
      <vt:lpstr>RELATIONSHIP BETWEEN THE FUNCTIONAL REQUIREMENTS AND  METHODOLOGY/TECHNOLOGY/ALGORITHM SELECTED</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dc:title>
  <cp:lastModifiedBy>abhay hs</cp:lastModifiedBy>
  <cp:revision>11</cp:revision>
  <dcterms:created xsi:type="dcterms:W3CDTF">2024-01-03T14:05:01Z</dcterms:created>
  <dcterms:modified xsi:type="dcterms:W3CDTF">2024-01-04T13:39:06Z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2022-12-29T00:00:00Z</vt:filetime>
  </property>
  <property fmtid="{D5CDD505-2E9C-101B-9397-08002B2CF9AE}" pid="3" name="Creator">
    <vt:lpwstr>Microsoft® PowerPoint® 2016</vt:lpwstr>
  </property>
  <property fmtid="{D5CDD505-2E9C-101B-9397-08002B2CF9AE}" pid="4" name="LastSaved">
    <vt:filetime>2024-01-03T00:00:00Z</vt:filetime>
  </property>
</Properties>
</file>