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6543292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429"/>
                </a:moveTo>
                <a:lnTo>
                  <a:pt x="12192000" y="315429"/>
                </a:lnTo>
                <a:lnTo>
                  <a:pt x="12192000" y="0"/>
                </a:lnTo>
                <a:lnTo>
                  <a:pt x="0" y="0"/>
                </a:lnTo>
                <a:lnTo>
                  <a:pt x="0" y="315429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295" y="156971"/>
            <a:ext cx="2025396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95755" y="0"/>
            <a:ext cx="8632901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542530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429"/>
                </a:moveTo>
                <a:lnTo>
                  <a:pt x="12192000" y="315429"/>
                </a:lnTo>
                <a:lnTo>
                  <a:pt x="12192000" y="0"/>
                </a:lnTo>
                <a:lnTo>
                  <a:pt x="0" y="0"/>
                </a:lnTo>
                <a:lnTo>
                  <a:pt x="0" y="315429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08788" y="894534"/>
            <a:ext cx="283210" cy="93980"/>
          </a:xfrm>
          <a:custGeom>
            <a:avLst/>
            <a:gdLst/>
            <a:ahLst/>
            <a:cxnLst/>
            <a:rect l="l" t="t" r="r" b="b"/>
            <a:pathLst>
              <a:path w="283209" h="93980">
                <a:moveTo>
                  <a:pt x="0" y="93906"/>
                </a:moveTo>
                <a:lnTo>
                  <a:pt x="283044" y="93906"/>
                </a:lnTo>
                <a:lnTo>
                  <a:pt x="283044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F68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56259" y="894534"/>
            <a:ext cx="8497570" cy="93980"/>
          </a:xfrm>
          <a:custGeom>
            <a:avLst/>
            <a:gdLst/>
            <a:ahLst/>
            <a:cxnLst/>
            <a:rect l="l" t="t" r="r" b="b"/>
            <a:pathLst>
              <a:path w="8497570" h="93980">
                <a:moveTo>
                  <a:pt x="0" y="93906"/>
                </a:moveTo>
                <a:lnTo>
                  <a:pt x="8497443" y="93906"/>
                </a:lnTo>
                <a:lnTo>
                  <a:pt x="8497443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817B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054083" y="894534"/>
            <a:ext cx="3138170" cy="93980"/>
          </a:xfrm>
          <a:custGeom>
            <a:avLst/>
            <a:gdLst/>
            <a:ahLst/>
            <a:cxnLst/>
            <a:rect l="l" t="t" r="r" b="b"/>
            <a:pathLst>
              <a:path w="3138170" h="93980">
                <a:moveTo>
                  <a:pt x="0" y="93906"/>
                </a:moveTo>
                <a:lnTo>
                  <a:pt x="3137662" y="93906"/>
                </a:lnTo>
                <a:lnTo>
                  <a:pt x="3137662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260349"/>
            <a:ext cx="11303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15"/>
              </a:lnSpc>
            </a:pPr>
            <a:r>
              <a:rPr spc="150" dirty="0"/>
              <a:t>© </a:t>
            </a:r>
            <a:r>
              <a:rPr spc="-80" dirty="0"/>
              <a:t>Copyright, </a:t>
            </a:r>
            <a:r>
              <a:rPr spc="-40" dirty="0"/>
              <a:t>Intellipaat </a:t>
            </a:r>
            <a:r>
              <a:rPr spc="-75" dirty="0"/>
              <a:t>Software </a:t>
            </a:r>
            <a:r>
              <a:rPr spc="-85" dirty="0"/>
              <a:t>Solutions </a:t>
            </a:r>
            <a:r>
              <a:rPr spc="-70" dirty="0"/>
              <a:t>Pvt. </a:t>
            </a:r>
            <a:r>
              <a:rPr spc="-90" dirty="0"/>
              <a:t>Ltd. </a:t>
            </a:r>
            <a:r>
              <a:rPr spc="-45" dirty="0"/>
              <a:t>All </a:t>
            </a:r>
            <a:r>
              <a:rPr spc="-40" dirty="0"/>
              <a:t>rights</a:t>
            </a:r>
            <a:r>
              <a:rPr spc="-320" dirty="0"/>
              <a:t> </a:t>
            </a:r>
            <a:r>
              <a:rPr spc="-9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6543292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429"/>
                </a:moveTo>
                <a:lnTo>
                  <a:pt x="12192000" y="315429"/>
                </a:lnTo>
                <a:lnTo>
                  <a:pt x="12192000" y="0"/>
                </a:lnTo>
                <a:lnTo>
                  <a:pt x="0" y="0"/>
                </a:lnTo>
                <a:lnTo>
                  <a:pt x="0" y="315429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295" y="156971"/>
            <a:ext cx="2025396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95755" y="0"/>
            <a:ext cx="8632901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542530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429"/>
                </a:moveTo>
                <a:lnTo>
                  <a:pt x="12192000" y="315429"/>
                </a:lnTo>
                <a:lnTo>
                  <a:pt x="12192000" y="0"/>
                </a:lnTo>
                <a:lnTo>
                  <a:pt x="0" y="0"/>
                </a:lnTo>
                <a:lnTo>
                  <a:pt x="0" y="315429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08788" y="894534"/>
            <a:ext cx="283210" cy="93980"/>
          </a:xfrm>
          <a:custGeom>
            <a:avLst/>
            <a:gdLst/>
            <a:ahLst/>
            <a:cxnLst/>
            <a:rect l="l" t="t" r="r" b="b"/>
            <a:pathLst>
              <a:path w="283209" h="93980">
                <a:moveTo>
                  <a:pt x="0" y="93906"/>
                </a:moveTo>
                <a:lnTo>
                  <a:pt x="283044" y="93906"/>
                </a:lnTo>
                <a:lnTo>
                  <a:pt x="283044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F68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56259" y="894534"/>
            <a:ext cx="8497570" cy="93980"/>
          </a:xfrm>
          <a:custGeom>
            <a:avLst/>
            <a:gdLst/>
            <a:ahLst/>
            <a:cxnLst/>
            <a:rect l="l" t="t" r="r" b="b"/>
            <a:pathLst>
              <a:path w="8497570" h="93980">
                <a:moveTo>
                  <a:pt x="0" y="93906"/>
                </a:moveTo>
                <a:lnTo>
                  <a:pt x="8497443" y="93906"/>
                </a:lnTo>
                <a:lnTo>
                  <a:pt x="8497443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817B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054083" y="894534"/>
            <a:ext cx="3138170" cy="93980"/>
          </a:xfrm>
          <a:custGeom>
            <a:avLst/>
            <a:gdLst/>
            <a:ahLst/>
            <a:cxnLst/>
            <a:rect l="l" t="t" r="r" b="b"/>
            <a:pathLst>
              <a:path w="3138170" h="93980">
                <a:moveTo>
                  <a:pt x="0" y="93906"/>
                </a:moveTo>
                <a:lnTo>
                  <a:pt x="3137662" y="93906"/>
                </a:lnTo>
                <a:lnTo>
                  <a:pt x="3137662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15"/>
              </a:lnSpc>
            </a:pPr>
            <a:r>
              <a:rPr spc="150" dirty="0"/>
              <a:t>© </a:t>
            </a:r>
            <a:r>
              <a:rPr spc="-80" dirty="0"/>
              <a:t>Copyright, </a:t>
            </a:r>
            <a:r>
              <a:rPr spc="-40" dirty="0"/>
              <a:t>Intellipaat </a:t>
            </a:r>
            <a:r>
              <a:rPr spc="-75" dirty="0"/>
              <a:t>Software </a:t>
            </a:r>
            <a:r>
              <a:rPr spc="-85" dirty="0"/>
              <a:t>Solutions </a:t>
            </a:r>
            <a:r>
              <a:rPr spc="-70" dirty="0"/>
              <a:t>Pvt. </a:t>
            </a:r>
            <a:r>
              <a:rPr spc="-90" dirty="0"/>
              <a:t>Ltd. </a:t>
            </a:r>
            <a:r>
              <a:rPr spc="-45" dirty="0"/>
              <a:t>All </a:t>
            </a:r>
            <a:r>
              <a:rPr spc="-40" dirty="0"/>
              <a:t>rights</a:t>
            </a:r>
            <a:r>
              <a:rPr spc="-320" dirty="0"/>
              <a:t> </a:t>
            </a:r>
            <a:r>
              <a:rPr spc="-9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15"/>
              </a:lnSpc>
            </a:pPr>
            <a:r>
              <a:rPr spc="150" dirty="0"/>
              <a:t>© </a:t>
            </a:r>
            <a:r>
              <a:rPr spc="-80" dirty="0"/>
              <a:t>Copyright, </a:t>
            </a:r>
            <a:r>
              <a:rPr spc="-40" dirty="0"/>
              <a:t>Intellipaat </a:t>
            </a:r>
            <a:r>
              <a:rPr spc="-75" dirty="0"/>
              <a:t>Software </a:t>
            </a:r>
            <a:r>
              <a:rPr spc="-85" dirty="0"/>
              <a:t>Solutions </a:t>
            </a:r>
            <a:r>
              <a:rPr spc="-70" dirty="0"/>
              <a:t>Pvt. </a:t>
            </a:r>
            <a:r>
              <a:rPr spc="-90" dirty="0"/>
              <a:t>Ltd. </a:t>
            </a:r>
            <a:r>
              <a:rPr spc="-45" dirty="0"/>
              <a:t>All </a:t>
            </a:r>
            <a:r>
              <a:rPr spc="-40" dirty="0"/>
              <a:t>rights</a:t>
            </a:r>
            <a:r>
              <a:rPr spc="-320" dirty="0"/>
              <a:t> </a:t>
            </a:r>
            <a:r>
              <a:rPr spc="-9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6543292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429"/>
                </a:moveTo>
                <a:lnTo>
                  <a:pt x="12192000" y="315429"/>
                </a:lnTo>
                <a:lnTo>
                  <a:pt x="12192000" y="0"/>
                </a:lnTo>
                <a:lnTo>
                  <a:pt x="0" y="0"/>
                </a:lnTo>
                <a:lnTo>
                  <a:pt x="0" y="315429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295" y="156971"/>
            <a:ext cx="2025396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95755" y="0"/>
            <a:ext cx="8632901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542530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429"/>
                </a:moveTo>
                <a:lnTo>
                  <a:pt x="12192000" y="315429"/>
                </a:lnTo>
                <a:lnTo>
                  <a:pt x="12192000" y="0"/>
                </a:lnTo>
                <a:lnTo>
                  <a:pt x="0" y="0"/>
                </a:lnTo>
                <a:lnTo>
                  <a:pt x="0" y="315429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802635"/>
            <a:ext cx="9572244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2878835"/>
            <a:ext cx="9459595" cy="1562100"/>
          </a:xfrm>
          <a:custGeom>
            <a:avLst/>
            <a:gdLst/>
            <a:ahLst/>
            <a:cxnLst/>
            <a:rect l="l" t="t" r="r" b="b"/>
            <a:pathLst>
              <a:path w="9459595" h="1562100">
                <a:moveTo>
                  <a:pt x="0" y="1561591"/>
                </a:moveTo>
                <a:lnTo>
                  <a:pt x="9459341" y="1561591"/>
                </a:lnTo>
                <a:lnTo>
                  <a:pt x="9459341" y="0"/>
                </a:lnTo>
                <a:lnTo>
                  <a:pt x="0" y="0"/>
                </a:lnTo>
                <a:lnTo>
                  <a:pt x="0" y="1561591"/>
                </a:lnTo>
                <a:close/>
              </a:path>
            </a:pathLst>
          </a:custGeom>
          <a:solidFill>
            <a:srgbClr val="F68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61" y="2879598"/>
            <a:ext cx="9459595" cy="1562100"/>
          </a:xfrm>
          <a:custGeom>
            <a:avLst/>
            <a:gdLst/>
            <a:ahLst/>
            <a:cxnLst/>
            <a:rect l="l" t="t" r="r" b="b"/>
            <a:pathLst>
              <a:path w="9459595" h="1562100">
                <a:moveTo>
                  <a:pt x="0" y="1561591"/>
                </a:moveTo>
                <a:lnTo>
                  <a:pt x="9459341" y="1561591"/>
                </a:lnTo>
                <a:lnTo>
                  <a:pt x="9459341" y="0"/>
                </a:lnTo>
                <a:lnTo>
                  <a:pt x="0" y="0"/>
                </a:lnTo>
                <a:lnTo>
                  <a:pt x="0" y="1561591"/>
                </a:lnTo>
                <a:close/>
              </a:path>
            </a:pathLst>
          </a:custGeom>
          <a:ln w="44196">
            <a:solidFill>
              <a:srgbClr val="F686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15"/>
              </a:lnSpc>
            </a:pPr>
            <a:r>
              <a:rPr spc="150" dirty="0"/>
              <a:t>© </a:t>
            </a:r>
            <a:r>
              <a:rPr spc="-80" dirty="0"/>
              <a:t>Copyright, </a:t>
            </a:r>
            <a:r>
              <a:rPr spc="-40" dirty="0"/>
              <a:t>Intellipaat </a:t>
            </a:r>
            <a:r>
              <a:rPr spc="-75" dirty="0"/>
              <a:t>Software </a:t>
            </a:r>
            <a:r>
              <a:rPr spc="-85" dirty="0"/>
              <a:t>Solutions </a:t>
            </a:r>
            <a:r>
              <a:rPr spc="-70" dirty="0"/>
              <a:t>Pvt. </a:t>
            </a:r>
            <a:r>
              <a:rPr spc="-90" dirty="0"/>
              <a:t>Ltd. </a:t>
            </a:r>
            <a:r>
              <a:rPr spc="-45" dirty="0"/>
              <a:t>All </a:t>
            </a:r>
            <a:r>
              <a:rPr spc="-40" dirty="0"/>
              <a:t>rights</a:t>
            </a:r>
            <a:r>
              <a:rPr spc="-320" dirty="0"/>
              <a:t> </a:t>
            </a:r>
            <a:r>
              <a:rPr spc="-9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15"/>
              </a:lnSpc>
            </a:pPr>
            <a:r>
              <a:rPr spc="150" dirty="0"/>
              <a:t>© </a:t>
            </a:r>
            <a:r>
              <a:rPr spc="-80" dirty="0"/>
              <a:t>Copyright, </a:t>
            </a:r>
            <a:r>
              <a:rPr spc="-40" dirty="0"/>
              <a:t>Intellipaat </a:t>
            </a:r>
            <a:r>
              <a:rPr spc="-75" dirty="0"/>
              <a:t>Software </a:t>
            </a:r>
            <a:r>
              <a:rPr spc="-85" dirty="0"/>
              <a:t>Solutions </a:t>
            </a:r>
            <a:r>
              <a:rPr spc="-70" dirty="0"/>
              <a:t>Pvt. </a:t>
            </a:r>
            <a:r>
              <a:rPr spc="-90" dirty="0"/>
              <a:t>Ltd. </a:t>
            </a:r>
            <a:r>
              <a:rPr spc="-45" dirty="0"/>
              <a:t>All </a:t>
            </a:r>
            <a:r>
              <a:rPr spc="-40" dirty="0"/>
              <a:t>rights</a:t>
            </a:r>
            <a:r>
              <a:rPr spc="-320" dirty="0"/>
              <a:t> </a:t>
            </a:r>
            <a:r>
              <a:rPr spc="-9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3968" y="187579"/>
            <a:ext cx="1096406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0" y="1143841"/>
            <a:ext cx="732663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19" y="6618198"/>
            <a:ext cx="575500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15"/>
              </a:lnSpc>
            </a:pPr>
            <a:r>
              <a:rPr spc="150" dirty="0"/>
              <a:t>© </a:t>
            </a:r>
            <a:r>
              <a:rPr spc="-80" dirty="0"/>
              <a:t>Copyright, </a:t>
            </a:r>
            <a:r>
              <a:rPr spc="-40" dirty="0"/>
              <a:t>Intellipaat </a:t>
            </a:r>
            <a:r>
              <a:rPr spc="-75" dirty="0"/>
              <a:t>Software </a:t>
            </a:r>
            <a:r>
              <a:rPr spc="-85" dirty="0"/>
              <a:t>Solutions </a:t>
            </a:r>
            <a:r>
              <a:rPr spc="-70" dirty="0"/>
              <a:t>Pvt. </a:t>
            </a:r>
            <a:r>
              <a:rPr spc="-90" dirty="0"/>
              <a:t>Ltd. </a:t>
            </a:r>
            <a:r>
              <a:rPr spc="-45" dirty="0"/>
              <a:t>All </a:t>
            </a:r>
            <a:r>
              <a:rPr spc="-40" dirty="0"/>
              <a:t>rights</a:t>
            </a:r>
            <a:r>
              <a:rPr spc="-320" dirty="0"/>
              <a:t> </a:t>
            </a:r>
            <a:r>
              <a:rPr spc="-9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scala-lang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-lang.org/api/2.9.1/scala/sys/packag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42530"/>
            <a:ext cx="1270" cy="315595"/>
          </a:xfrm>
          <a:custGeom>
            <a:avLst/>
            <a:gdLst/>
            <a:ahLst/>
            <a:cxnLst/>
            <a:rect l="l" t="t" r="r" b="b"/>
            <a:pathLst>
              <a:path w="1270" h="315595">
                <a:moveTo>
                  <a:pt x="0" y="315429"/>
                </a:moveTo>
                <a:lnTo>
                  <a:pt x="762" y="315429"/>
                </a:lnTo>
                <a:lnTo>
                  <a:pt x="762" y="0"/>
                </a:lnTo>
                <a:lnTo>
                  <a:pt x="0" y="0"/>
                </a:lnTo>
                <a:lnTo>
                  <a:pt x="0" y="315429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6543292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429"/>
                </a:moveTo>
                <a:lnTo>
                  <a:pt x="12192000" y="315429"/>
                </a:lnTo>
                <a:lnTo>
                  <a:pt x="12192000" y="0"/>
                </a:lnTo>
                <a:lnTo>
                  <a:pt x="0" y="0"/>
                </a:lnTo>
                <a:lnTo>
                  <a:pt x="0" y="315429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8295" y="156971"/>
            <a:ext cx="2025396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5755" y="0"/>
            <a:ext cx="8632901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8328659" cy="6858000"/>
          </a:xfrm>
          <a:custGeom>
            <a:avLst/>
            <a:gdLst/>
            <a:ahLst/>
            <a:cxnLst/>
            <a:rect l="l" t="t" r="r" b="b"/>
            <a:pathLst>
              <a:path w="8328659" h="6858000">
                <a:moveTo>
                  <a:pt x="0" y="6858000"/>
                </a:moveTo>
                <a:lnTo>
                  <a:pt x="8328659" y="6858000"/>
                </a:lnTo>
                <a:lnTo>
                  <a:pt x="8328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8328659" cy="6858000"/>
          </a:xfrm>
          <a:custGeom>
            <a:avLst/>
            <a:gdLst/>
            <a:ahLst/>
            <a:cxnLst/>
            <a:rect l="l" t="t" r="r" b="b"/>
            <a:pathLst>
              <a:path w="8328659" h="6858000">
                <a:moveTo>
                  <a:pt x="0" y="6858000"/>
                </a:moveTo>
                <a:lnTo>
                  <a:pt x="8328659" y="6858000"/>
                </a:lnTo>
                <a:lnTo>
                  <a:pt x="8328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29421" y="761"/>
            <a:ext cx="3863340" cy="6858000"/>
          </a:xfrm>
          <a:custGeom>
            <a:avLst/>
            <a:gdLst/>
            <a:ahLst/>
            <a:cxnLst/>
            <a:rect l="l" t="t" r="r" b="b"/>
            <a:pathLst>
              <a:path w="3863340" h="6858000">
                <a:moveTo>
                  <a:pt x="0" y="6858000"/>
                </a:moveTo>
                <a:lnTo>
                  <a:pt x="3863339" y="6858000"/>
                </a:lnTo>
                <a:lnTo>
                  <a:pt x="386333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68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29421" y="761"/>
            <a:ext cx="3863340" cy="6858000"/>
          </a:xfrm>
          <a:custGeom>
            <a:avLst/>
            <a:gdLst/>
            <a:ahLst/>
            <a:cxnLst/>
            <a:rect l="l" t="t" r="r" b="b"/>
            <a:pathLst>
              <a:path w="3863340" h="6858000">
                <a:moveTo>
                  <a:pt x="0" y="6858000"/>
                </a:moveTo>
                <a:lnTo>
                  <a:pt x="3863339" y="6858000"/>
                </a:lnTo>
                <a:lnTo>
                  <a:pt x="386333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8">
            <a:solidFill>
              <a:srgbClr val="F688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4694" y="761"/>
            <a:ext cx="5824855" cy="6858000"/>
          </a:xfrm>
          <a:custGeom>
            <a:avLst/>
            <a:gdLst/>
            <a:ahLst/>
            <a:cxnLst/>
            <a:rect l="l" t="t" r="r" b="b"/>
            <a:pathLst>
              <a:path w="5824855" h="6858000">
                <a:moveTo>
                  <a:pt x="5824728" y="0"/>
                </a:moveTo>
                <a:lnTo>
                  <a:pt x="0" y="0"/>
                </a:lnTo>
                <a:lnTo>
                  <a:pt x="5824728" y="6857999"/>
                </a:lnTo>
                <a:lnTo>
                  <a:pt x="5824728" y="0"/>
                </a:lnTo>
                <a:close/>
              </a:path>
            </a:pathLst>
          </a:custGeom>
          <a:solidFill>
            <a:srgbClr val="F68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4694" y="761"/>
            <a:ext cx="5824855" cy="6858000"/>
          </a:xfrm>
          <a:custGeom>
            <a:avLst/>
            <a:gdLst/>
            <a:ahLst/>
            <a:cxnLst/>
            <a:rect l="l" t="t" r="r" b="b"/>
            <a:pathLst>
              <a:path w="5824855" h="6858000">
                <a:moveTo>
                  <a:pt x="5824728" y="0"/>
                </a:moveTo>
                <a:lnTo>
                  <a:pt x="5824728" y="6857999"/>
                </a:lnTo>
                <a:lnTo>
                  <a:pt x="0" y="0"/>
                </a:lnTo>
                <a:lnTo>
                  <a:pt x="5824728" y="0"/>
                </a:lnTo>
                <a:close/>
              </a:path>
            </a:pathLst>
          </a:custGeom>
          <a:ln w="25908">
            <a:solidFill>
              <a:srgbClr val="F688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16573" y="496570"/>
            <a:ext cx="571881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6600" b="1" spc="75" dirty="0" smtClean="0">
                <a:latin typeface="Times New Roman"/>
                <a:cs typeface="Times New Roman"/>
              </a:rPr>
              <a:t>Introduction</a:t>
            </a:r>
            <a:r>
              <a:rPr sz="6600" b="1" spc="30" dirty="0" smtClean="0">
                <a:latin typeface="Times New Roman"/>
                <a:cs typeface="Times New Roman"/>
              </a:rPr>
              <a:t> </a:t>
            </a:r>
            <a:r>
              <a:rPr sz="6600" b="1" spc="305" dirty="0" smtClean="0">
                <a:latin typeface="Times New Roman"/>
                <a:cs typeface="Times New Roman"/>
              </a:rPr>
              <a:t>to</a:t>
            </a:r>
            <a:r>
              <a:rPr lang="en-IN" sz="6600" b="1" spc="305" dirty="0" smtClean="0">
                <a:latin typeface="Times New Roman"/>
                <a:cs typeface="Times New Roman"/>
              </a:rPr>
              <a:t> </a:t>
            </a:r>
            <a:r>
              <a:rPr sz="6600" b="1" spc="-10" dirty="0" smtClean="0">
                <a:latin typeface="Times New Roman"/>
                <a:cs typeface="Times New Roman"/>
              </a:rPr>
              <a:t>Scala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1000" y="3505200"/>
            <a:ext cx="3919728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83591"/>
            <a:ext cx="6103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Scala: </a:t>
            </a:r>
            <a:r>
              <a:rPr spc="-330" dirty="0"/>
              <a:t>Scalable </a:t>
            </a:r>
            <a:r>
              <a:rPr spc="-110" dirty="0"/>
              <a:t>-</a:t>
            </a:r>
            <a:r>
              <a:rPr spc="80" dirty="0"/>
              <a:t> </a:t>
            </a:r>
            <a:r>
              <a:rPr spc="-24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67155"/>
            <a:ext cx="6344920" cy="19691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95" dirty="0">
                <a:latin typeface="Arial"/>
                <a:cs typeface="Arial"/>
              </a:rPr>
              <a:t>Scala </a:t>
            </a:r>
            <a:r>
              <a:rPr sz="2000" b="1" spc="-185" dirty="0">
                <a:latin typeface="Arial"/>
                <a:cs typeface="Arial"/>
              </a:rPr>
              <a:t>can </a:t>
            </a:r>
            <a:r>
              <a:rPr sz="2000" b="1" spc="-125" dirty="0">
                <a:latin typeface="Arial"/>
                <a:cs typeface="Arial"/>
              </a:rPr>
              <a:t>be </a:t>
            </a:r>
            <a:r>
              <a:rPr sz="2000" b="1" spc="-180" dirty="0">
                <a:latin typeface="Arial"/>
                <a:cs typeface="Arial"/>
              </a:rPr>
              <a:t>used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000" spc="-15" dirty="0">
                <a:latin typeface="Arial"/>
                <a:cs typeface="Arial"/>
              </a:rPr>
              <a:t>Write </a:t>
            </a:r>
            <a:r>
              <a:rPr sz="2000" spc="-85" dirty="0">
                <a:latin typeface="Arial"/>
                <a:cs typeface="Arial"/>
              </a:rPr>
              <a:t>small </a:t>
            </a:r>
            <a:r>
              <a:rPr sz="2000" spc="-75" dirty="0">
                <a:latin typeface="Arial"/>
                <a:cs typeface="Arial"/>
              </a:rPr>
              <a:t>scripts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90" dirty="0">
                <a:latin typeface="Arial"/>
                <a:cs typeface="Arial"/>
              </a:rPr>
              <a:t>ad-hoc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2000" spc="-15" dirty="0">
                <a:latin typeface="Arial"/>
                <a:cs typeface="Arial"/>
              </a:rPr>
              <a:t>Write </a:t>
            </a:r>
            <a:r>
              <a:rPr sz="2000" spc="-30" dirty="0">
                <a:latin typeface="Arial"/>
                <a:cs typeface="Arial"/>
              </a:rPr>
              <a:t>distributed </a:t>
            </a:r>
            <a:r>
              <a:rPr sz="2000" spc="-70" dirty="0">
                <a:latin typeface="Arial"/>
                <a:cs typeface="Arial"/>
              </a:rPr>
              <a:t>applications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135" dirty="0">
                <a:latin typeface="Arial"/>
                <a:cs typeface="Arial"/>
              </a:rPr>
              <a:t>Big </a:t>
            </a:r>
            <a:r>
              <a:rPr sz="2000" spc="-105" dirty="0">
                <a:latin typeface="Arial"/>
                <a:cs typeface="Arial"/>
              </a:rPr>
              <a:t>Data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75" dirty="0">
                <a:latin typeface="Arial"/>
                <a:cs typeface="Arial"/>
              </a:rPr>
              <a:t>Spark </a:t>
            </a:r>
            <a:r>
              <a:rPr sz="2000" b="1" spc="-125" dirty="0">
                <a:latin typeface="Arial"/>
                <a:cs typeface="Arial"/>
              </a:rPr>
              <a:t>a </a:t>
            </a:r>
            <a:r>
              <a:rPr sz="2000" b="1" spc="-105" dirty="0">
                <a:latin typeface="Arial"/>
                <a:cs typeface="Arial"/>
              </a:rPr>
              <a:t>distributed </a:t>
            </a:r>
            <a:r>
              <a:rPr sz="2000" b="1" spc="-185" dirty="0">
                <a:latin typeface="Arial"/>
                <a:cs typeface="Arial"/>
              </a:rPr>
              <a:t>processing </a:t>
            </a:r>
            <a:r>
              <a:rPr sz="2000" b="1" spc="-105" dirty="0">
                <a:latin typeface="Arial"/>
                <a:cs typeface="Arial"/>
              </a:rPr>
              <a:t>framework </a:t>
            </a:r>
            <a:r>
              <a:rPr sz="2000" b="1" spc="-190" dirty="0">
                <a:latin typeface="Arial"/>
                <a:cs typeface="Arial"/>
              </a:rPr>
              <a:t>is </a:t>
            </a:r>
            <a:r>
              <a:rPr sz="2000" b="1" spc="-60" dirty="0">
                <a:latin typeface="Arial"/>
                <a:cs typeface="Arial"/>
              </a:rPr>
              <a:t>written </a:t>
            </a:r>
            <a:r>
              <a:rPr sz="2000" b="1" spc="-105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95" dirty="0">
                <a:latin typeface="Arial"/>
                <a:cs typeface="Arial"/>
              </a:rPr>
              <a:t>Scala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3581400"/>
            <a:ext cx="4774692" cy="186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3733800"/>
            <a:ext cx="4567428" cy="1897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36023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</a:t>
            </a:r>
            <a:r>
              <a:rPr spc="-245" dirty="0"/>
              <a:t> </a:t>
            </a:r>
            <a:r>
              <a:rPr spc="-20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990955"/>
            <a:ext cx="10620375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110" dirty="0">
                <a:latin typeface="Arial"/>
                <a:cs typeface="Arial"/>
              </a:rPr>
              <a:t>We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40" dirty="0">
                <a:latin typeface="Arial"/>
                <a:cs typeface="Arial"/>
              </a:rPr>
              <a:t>install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35" dirty="0">
                <a:latin typeface="Arial"/>
                <a:cs typeface="Arial"/>
              </a:rPr>
              <a:t>our </a:t>
            </a:r>
            <a:r>
              <a:rPr sz="2000" spc="-75" dirty="0">
                <a:latin typeface="Arial"/>
                <a:cs typeface="Arial"/>
              </a:rPr>
              <a:t>Windows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05" dirty="0">
                <a:latin typeface="Arial"/>
                <a:cs typeface="Arial"/>
              </a:rPr>
              <a:t>Linux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195" dirty="0">
                <a:latin typeface="Arial"/>
                <a:cs typeface="Arial"/>
              </a:rPr>
              <a:t>Java </a:t>
            </a:r>
            <a:r>
              <a:rPr sz="2000" spc="-75" dirty="0">
                <a:latin typeface="Arial"/>
                <a:cs typeface="Arial"/>
              </a:rPr>
              <a:t>should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55" dirty="0">
                <a:latin typeface="Arial"/>
                <a:cs typeface="Arial"/>
              </a:rPr>
              <a:t>installed </a:t>
            </a:r>
            <a:r>
              <a:rPr sz="2000" spc="-50" dirty="0">
                <a:latin typeface="Arial"/>
                <a:cs typeface="Arial"/>
              </a:rPr>
              <a:t>before </a:t>
            </a:r>
            <a:r>
              <a:rPr sz="2000" spc="-55" dirty="0">
                <a:latin typeface="Arial"/>
                <a:cs typeface="Arial"/>
              </a:rPr>
              <a:t>installing</a:t>
            </a:r>
            <a:r>
              <a:rPr sz="2000" spc="-155" dirty="0">
                <a:latin typeface="Arial"/>
                <a:cs typeface="Arial"/>
              </a:rPr>
              <a:t> Scala.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60" dirty="0">
                <a:latin typeface="Arial"/>
                <a:cs typeface="Arial"/>
              </a:rPr>
              <a:t>Verify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version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95" dirty="0">
                <a:latin typeface="Arial"/>
                <a:cs typeface="Arial"/>
              </a:rPr>
              <a:t>Java </a:t>
            </a:r>
            <a:r>
              <a:rPr sz="2000" spc="10" dirty="0">
                <a:latin typeface="Arial"/>
                <a:cs typeface="Arial"/>
              </a:rPr>
              <a:t>with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java </a:t>
            </a:r>
            <a:r>
              <a:rPr sz="2000" spc="-55" dirty="0">
                <a:latin typeface="Arial"/>
                <a:cs typeface="Arial"/>
              </a:rPr>
              <a:t>- </a:t>
            </a:r>
            <a:r>
              <a:rPr sz="2000" spc="-75" dirty="0">
                <a:latin typeface="Arial"/>
                <a:cs typeface="Arial"/>
              </a:rPr>
              <a:t>version </a:t>
            </a:r>
            <a:r>
              <a:rPr sz="2000" spc="-85" dirty="0">
                <a:latin typeface="Arial"/>
                <a:cs typeface="Arial"/>
              </a:rPr>
              <a:t>command.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80" dirty="0">
                <a:latin typeface="Arial"/>
                <a:cs typeface="Arial"/>
              </a:rPr>
              <a:t>Download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75" dirty="0">
                <a:latin typeface="Arial"/>
                <a:cs typeface="Arial"/>
              </a:rPr>
              <a:t>binaries </a:t>
            </a:r>
            <a:r>
              <a:rPr sz="2000" spc="-15" dirty="0">
                <a:latin typeface="Arial"/>
                <a:cs typeface="Arial"/>
              </a:rPr>
              <a:t>from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https://</a:t>
            </a:r>
            <a:r>
              <a:rPr sz="2000" spc="-35" dirty="0">
                <a:latin typeface="Arial"/>
                <a:cs typeface="Arial"/>
                <a:hlinkClick r:id="rId2"/>
              </a:rPr>
              <a:t>www.scala-lang.org/download/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80" dirty="0">
                <a:latin typeface="Arial"/>
                <a:cs typeface="Arial"/>
              </a:rPr>
              <a:t>Download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i="1" spc="15" dirty="0">
                <a:latin typeface="Arial"/>
                <a:cs typeface="Arial"/>
              </a:rPr>
              <a:t>tar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file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your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respective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325" dirty="0">
                <a:latin typeface="Arial"/>
                <a:cs typeface="Arial"/>
              </a:rPr>
              <a:t>OS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5" dirty="0">
                <a:latin typeface="Arial"/>
                <a:cs typeface="Arial"/>
              </a:rPr>
              <a:t>untar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desired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location.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114" dirty="0">
                <a:latin typeface="Arial"/>
                <a:cs typeface="Arial"/>
              </a:rPr>
              <a:t>For </a:t>
            </a:r>
            <a:r>
              <a:rPr sz="2000" spc="-70" dirty="0">
                <a:latin typeface="Arial"/>
                <a:cs typeface="Arial"/>
              </a:rPr>
              <a:t>Windows, </a:t>
            </a:r>
            <a:r>
              <a:rPr sz="2000" spc="-30" dirty="0">
                <a:latin typeface="Arial"/>
                <a:cs typeface="Arial"/>
              </a:rPr>
              <a:t>there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Windows </a:t>
            </a:r>
            <a:r>
              <a:rPr sz="2000" spc="-50" dirty="0">
                <a:latin typeface="Arial"/>
                <a:cs typeface="Arial"/>
              </a:rPr>
              <a:t>Installer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80" dirty="0">
                <a:latin typeface="Arial"/>
                <a:cs typeface="Arial"/>
              </a:rPr>
              <a:t>available </a:t>
            </a:r>
            <a:r>
              <a:rPr sz="2000" spc="-60" dirty="0">
                <a:latin typeface="Arial"/>
                <a:cs typeface="Arial"/>
              </a:rPr>
              <a:t>on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https:/</a:t>
            </a:r>
            <a:r>
              <a:rPr sz="2000" spc="-35" dirty="0">
                <a:latin typeface="Arial"/>
                <a:cs typeface="Arial"/>
                <a:hlinkClick r:id="rId2"/>
              </a:rPr>
              <a:t>/ww</a:t>
            </a:r>
            <a:r>
              <a:rPr sz="2000" spc="-35" dirty="0">
                <a:latin typeface="Arial"/>
                <a:cs typeface="Arial"/>
              </a:rPr>
              <a:t>w</a:t>
            </a:r>
            <a:r>
              <a:rPr sz="2000" spc="-35" dirty="0">
                <a:latin typeface="Arial"/>
                <a:cs typeface="Arial"/>
                <a:hlinkClick r:id="rId2"/>
              </a:rPr>
              <a:t>.scala-lang.org/download/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727" y="3843540"/>
            <a:ext cx="7185659" cy="1941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4038600"/>
            <a:ext cx="6615683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8528" y="5367528"/>
            <a:ext cx="6056376" cy="11035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600" y="5562600"/>
            <a:ext cx="54864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83591"/>
            <a:ext cx="3696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Variables </a:t>
            </a:r>
            <a:r>
              <a:rPr spc="-215" dirty="0"/>
              <a:t>in</a:t>
            </a:r>
            <a:r>
              <a:rPr spc="-175" dirty="0"/>
              <a:t> </a:t>
            </a:r>
            <a:r>
              <a:rPr spc="-400" dirty="0"/>
              <a:t>Scala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43841"/>
            <a:ext cx="1090866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00" dirty="0">
                <a:latin typeface="Arial"/>
                <a:cs typeface="Arial"/>
              </a:rPr>
              <a:t>Variables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90" dirty="0">
                <a:latin typeface="Arial"/>
                <a:cs typeface="Arial"/>
              </a:rPr>
              <a:t>reserved </a:t>
            </a:r>
            <a:r>
              <a:rPr sz="2000" spc="-65" dirty="0">
                <a:latin typeface="Arial"/>
                <a:cs typeface="Arial"/>
              </a:rPr>
              <a:t>memory locations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55" dirty="0">
                <a:latin typeface="Arial"/>
                <a:cs typeface="Arial"/>
              </a:rPr>
              <a:t>store </a:t>
            </a:r>
            <a:r>
              <a:rPr sz="2000" spc="-100" dirty="0">
                <a:latin typeface="Arial"/>
                <a:cs typeface="Arial"/>
              </a:rPr>
              <a:t>values. </a:t>
            </a:r>
            <a:r>
              <a:rPr sz="2000" spc="-50" dirty="0">
                <a:latin typeface="Arial"/>
                <a:cs typeface="Arial"/>
              </a:rPr>
              <a:t>All </a:t>
            </a:r>
            <a:r>
              <a:rPr sz="2000" spc="-85" dirty="0">
                <a:latin typeface="Arial"/>
                <a:cs typeface="Arial"/>
              </a:rPr>
              <a:t>variables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70" dirty="0">
                <a:latin typeface="Arial"/>
                <a:cs typeface="Arial"/>
              </a:rPr>
              <a:t>Object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75" dirty="0">
                <a:latin typeface="Arial"/>
                <a:cs typeface="Arial"/>
              </a:rPr>
              <a:t>Scala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5" dirty="0">
                <a:latin typeface="Arial"/>
                <a:cs typeface="Arial"/>
              </a:rPr>
              <a:t>purely </a:t>
            </a:r>
            <a:r>
              <a:rPr sz="2000" spc="-70" dirty="0">
                <a:latin typeface="Arial"/>
                <a:cs typeface="Arial"/>
              </a:rPr>
              <a:t>Object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Oriented.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35" dirty="0">
                <a:latin typeface="Arial"/>
                <a:cs typeface="Arial"/>
              </a:rPr>
              <a:t>There </a:t>
            </a:r>
            <a:r>
              <a:rPr sz="2000" b="1" spc="-105" dirty="0">
                <a:latin typeface="Arial"/>
                <a:cs typeface="Arial"/>
              </a:rPr>
              <a:t>are </a:t>
            </a:r>
            <a:r>
              <a:rPr sz="2000" b="1" spc="-60" dirty="0">
                <a:latin typeface="Arial"/>
                <a:cs typeface="Arial"/>
              </a:rPr>
              <a:t>two </a:t>
            </a:r>
            <a:r>
              <a:rPr sz="2000" b="1" spc="-140" dirty="0">
                <a:latin typeface="Arial"/>
                <a:cs typeface="Arial"/>
              </a:rPr>
              <a:t>types </a:t>
            </a:r>
            <a:r>
              <a:rPr sz="2000" b="1" spc="-90" dirty="0">
                <a:latin typeface="Arial"/>
                <a:cs typeface="Arial"/>
              </a:rPr>
              <a:t>of </a:t>
            </a:r>
            <a:r>
              <a:rPr sz="2000" b="1" spc="-135" dirty="0">
                <a:latin typeface="Arial"/>
                <a:cs typeface="Arial"/>
              </a:rPr>
              <a:t>variables </a:t>
            </a:r>
            <a:r>
              <a:rPr sz="2000" b="1" spc="-105" dirty="0">
                <a:latin typeface="Arial"/>
                <a:cs typeface="Arial"/>
              </a:rPr>
              <a:t>in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85" dirty="0">
                <a:latin typeface="Arial"/>
                <a:cs typeface="Arial"/>
              </a:rPr>
              <a:t>Scala: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076" y="2912364"/>
            <a:ext cx="10863834" cy="3134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664" y="3041396"/>
            <a:ext cx="9923145" cy="23768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960"/>
              </a:lnSpc>
              <a:spcBef>
                <a:spcPts val="430"/>
              </a:spcBef>
            </a:pPr>
            <a:r>
              <a:rPr sz="2700" b="1" spc="-140" dirty="0">
                <a:solidFill>
                  <a:srgbClr val="FFFFFF"/>
                </a:solidFill>
                <a:latin typeface="Arial"/>
                <a:cs typeface="Arial"/>
              </a:rPr>
              <a:t>Immutable: </a:t>
            </a:r>
            <a:r>
              <a:rPr sz="2700" spc="-16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700" spc="-65" dirty="0">
                <a:solidFill>
                  <a:srgbClr val="FFFFFF"/>
                </a:solidFill>
                <a:latin typeface="Arial"/>
                <a:cs typeface="Arial"/>
              </a:rPr>
              <a:t>immutable </a:t>
            </a:r>
            <a:r>
              <a:rPr sz="2700" spc="-6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2700" spc="-1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spc="-15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700" spc="-6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2700" spc="-130" dirty="0">
                <a:solidFill>
                  <a:srgbClr val="FFFFFF"/>
                </a:solidFill>
                <a:latin typeface="Arial"/>
                <a:cs typeface="Arial"/>
              </a:rPr>
              <a:t>whose </a:t>
            </a:r>
            <a:r>
              <a:rPr sz="2700" spc="-10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2700" spc="-90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2700" spc="-13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modified</a:t>
            </a:r>
            <a:r>
              <a:rPr sz="27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7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8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7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7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00" dirty="0">
                <a:solidFill>
                  <a:srgbClr val="FFFFFF"/>
                </a:solidFill>
                <a:latin typeface="Arial"/>
                <a:cs typeface="Arial"/>
              </a:rPr>
              <a:t>created.</a:t>
            </a:r>
            <a:r>
              <a:rPr sz="27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8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7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Arial"/>
                <a:cs typeface="Arial"/>
              </a:rPr>
              <a:t>implies</a:t>
            </a:r>
            <a:r>
              <a:rPr sz="27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7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7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75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7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14" dirty="0">
                <a:solidFill>
                  <a:srgbClr val="FFFFFF"/>
                </a:solidFill>
                <a:latin typeface="Arial"/>
                <a:cs typeface="Arial"/>
              </a:rPr>
              <a:t>variables  </a:t>
            </a:r>
            <a:r>
              <a:rPr sz="2700" spc="-90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2700" spc="-1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700" spc="-155" dirty="0">
                <a:solidFill>
                  <a:srgbClr val="FFFFFF"/>
                </a:solidFill>
                <a:latin typeface="Arial"/>
                <a:cs typeface="Arial"/>
              </a:rPr>
              <a:t>changed </a:t>
            </a:r>
            <a:r>
              <a:rPr sz="2700" spc="-135" dirty="0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sz="27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55" dirty="0">
                <a:solidFill>
                  <a:srgbClr val="FFFFFF"/>
                </a:solidFill>
                <a:latin typeface="Arial"/>
                <a:cs typeface="Arial"/>
              </a:rPr>
              <a:t>assigned.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b="1" spc="-105" dirty="0">
                <a:solidFill>
                  <a:srgbClr val="FFFFFF"/>
                </a:solidFill>
                <a:latin typeface="Arial"/>
                <a:cs typeface="Arial"/>
              </a:rPr>
              <a:t>Mutable: </a:t>
            </a:r>
            <a:r>
              <a:rPr sz="2700" spc="-2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spc="-75" dirty="0">
                <a:solidFill>
                  <a:srgbClr val="FFFFFF"/>
                </a:solidFill>
                <a:latin typeface="Arial"/>
                <a:cs typeface="Arial"/>
              </a:rPr>
              <a:t>mutable </a:t>
            </a:r>
            <a:r>
              <a:rPr sz="2700" spc="-95" dirty="0">
                <a:solidFill>
                  <a:srgbClr val="FFFFFF"/>
                </a:solidFill>
                <a:latin typeface="Arial"/>
                <a:cs typeface="Arial"/>
              </a:rPr>
              <a:t>variable </a:t>
            </a:r>
            <a:r>
              <a:rPr sz="2700" spc="-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700" spc="-1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modified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2700" spc="8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700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spc="-100" dirty="0">
                <a:solidFill>
                  <a:srgbClr val="FFFFFF"/>
                </a:solidFill>
                <a:latin typeface="Arial"/>
                <a:cs typeface="Arial"/>
              </a:rPr>
              <a:t>created.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0349"/>
            <a:ext cx="36912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Variables </a:t>
            </a:r>
            <a:r>
              <a:rPr spc="-215" dirty="0"/>
              <a:t>in</a:t>
            </a:r>
            <a:r>
              <a:rPr spc="-160" dirty="0"/>
              <a:t> </a:t>
            </a:r>
            <a:r>
              <a:rPr spc="-400" dirty="0"/>
              <a:t>Scala</a:t>
            </a:r>
          </a:p>
        </p:txBody>
      </p:sp>
      <p:sp>
        <p:nvSpPr>
          <p:cNvPr id="3" name="object 3"/>
          <p:cNvSpPr/>
          <p:nvPr/>
        </p:nvSpPr>
        <p:spPr>
          <a:xfrm>
            <a:off x="484962" y="1214247"/>
            <a:ext cx="1017269" cy="4836795"/>
          </a:xfrm>
          <a:custGeom>
            <a:avLst/>
            <a:gdLst/>
            <a:ahLst/>
            <a:cxnLst/>
            <a:rect l="l" t="t" r="r" b="b"/>
            <a:pathLst>
              <a:path w="1017269" h="4836795">
                <a:moveTo>
                  <a:pt x="15290" y="0"/>
                </a:moveTo>
                <a:lnTo>
                  <a:pt x="0" y="15239"/>
                </a:lnTo>
                <a:lnTo>
                  <a:pt x="34025" y="49745"/>
                </a:lnTo>
                <a:lnTo>
                  <a:pt x="67458" y="84612"/>
                </a:lnTo>
                <a:lnTo>
                  <a:pt x="100299" y="119834"/>
                </a:lnTo>
                <a:lnTo>
                  <a:pt x="132549" y="155404"/>
                </a:lnTo>
                <a:lnTo>
                  <a:pt x="164207" y="191317"/>
                </a:lnTo>
                <a:lnTo>
                  <a:pt x="195273" y="227566"/>
                </a:lnTo>
                <a:lnTo>
                  <a:pt x="225748" y="264144"/>
                </a:lnTo>
                <a:lnTo>
                  <a:pt x="255631" y="301046"/>
                </a:lnTo>
                <a:lnTo>
                  <a:pt x="284922" y="338264"/>
                </a:lnTo>
                <a:lnTo>
                  <a:pt x="313621" y="375793"/>
                </a:lnTo>
                <a:lnTo>
                  <a:pt x="341729" y="413627"/>
                </a:lnTo>
                <a:lnTo>
                  <a:pt x="369245" y="451758"/>
                </a:lnTo>
                <a:lnTo>
                  <a:pt x="396169" y="490181"/>
                </a:lnTo>
                <a:lnTo>
                  <a:pt x="422501" y="528889"/>
                </a:lnTo>
                <a:lnTo>
                  <a:pt x="448242" y="567876"/>
                </a:lnTo>
                <a:lnTo>
                  <a:pt x="473391" y="607135"/>
                </a:lnTo>
                <a:lnTo>
                  <a:pt x="497948" y="646661"/>
                </a:lnTo>
                <a:lnTo>
                  <a:pt x="521913" y="686446"/>
                </a:lnTo>
                <a:lnTo>
                  <a:pt x="545287" y="726486"/>
                </a:lnTo>
                <a:lnTo>
                  <a:pt x="568069" y="766772"/>
                </a:lnTo>
                <a:lnTo>
                  <a:pt x="590259" y="807299"/>
                </a:lnTo>
                <a:lnTo>
                  <a:pt x="611858" y="848061"/>
                </a:lnTo>
                <a:lnTo>
                  <a:pt x="632865" y="889051"/>
                </a:lnTo>
                <a:lnTo>
                  <a:pt x="653280" y="930262"/>
                </a:lnTo>
                <a:lnTo>
                  <a:pt x="673103" y="971690"/>
                </a:lnTo>
                <a:lnTo>
                  <a:pt x="692334" y="1013326"/>
                </a:lnTo>
                <a:lnTo>
                  <a:pt x="710974" y="1055165"/>
                </a:lnTo>
                <a:lnTo>
                  <a:pt x="729022" y="1097201"/>
                </a:lnTo>
                <a:lnTo>
                  <a:pt x="746479" y="1139427"/>
                </a:lnTo>
                <a:lnTo>
                  <a:pt x="763343" y="1181837"/>
                </a:lnTo>
                <a:lnTo>
                  <a:pt x="779616" y="1224424"/>
                </a:lnTo>
                <a:lnTo>
                  <a:pt x="795297" y="1267182"/>
                </a:lnTo>
                <a:lnTo>
                  <a:pt x="810386" y="1310105"/>
                </a:lnTo>
                <a:lnTo>
                  <a:pt x="824884" y="1353187"/>
                </a:lnTo>
                <a:lnTo>
                  <a:pt x="838790" y="1396420"/>
                </a:lnTo>
                <a:lnTo>
                  <a:pt x="852104" y="1439800"/>
                </a:lnTo>
                <a:lnTo>
                  <a:pt x="864826" y="1483319"/>
                </a:lnTo>
                <a:lnTo>
                  <a:pt x="876957" y="1526971"/>
                </a:lnTo>
                <a:lnTo>
                  <a:pt x="888496" y="1570749"/>
                </a:lnTo>
                <a:lnTo>
                  <a:pt x="899443" y="1614649"/>
                </a:lnTo>
                <a:lnTo>
                  <a:pt x="909799" y="1658662"/>
                </a:lnTo>
                <a:lnTo>
                  <a:pt x="919562" y="1702783"/>
                </a:lnTo>
                <a:lnTo>
                  <a:pt x="928734" y="1747005"/>
                </a:lnTo>
                <a:lnTo>
                  <a:pt x="937314" y="1791323"/>
                </a:lnTo>
                <a:lnTo>
                  <a:pt x="945303" y="1835729"/>
                </a:lnTo>
                <a:lnTo>
                  <a:pt x="952700" y="1880218"/>
                </a:lnTo>
                <a:lnTo>
                  <a:pt x="959505" y="1924782"/>
                </a:lnTo>
                <a:lnTo>
                  <a:pt x="965718" y="1969417"/>
                </a:lnTo>
                <a:lnTo>
                  <a:pt x="971339" y="2014114"/>
                </a:lnTo>
                <a:lnTo>
                  <a:pt x="976369" y="2058869"/>
                </a:lnTo>
                <a:lnTo>
                  <a:pt x="980807" y="2103675"/>
                </a:lnTo>
                <a:lnTo>
                  <a:pt x="984654" y="2148524"/>
                </a:lnTo>
                <a:lnTo>
                  <a:pt x="987908" y="2193412"/>
                </a:lnTo>
                <a:lnTo>
                  <a:pt x="990571" y="2238332"/>
                </a:lnTo>
                <a:lnTo>
                  <a:pt x="992642" y="2283277"/>
                </a:lnTo>
                <a:lnTo>
                  <a:pt x="994121" y="2328241"/>
                </a:lnTo>
                <a:lnTo>
                  <a:pt x="995009" y="2373217"/>
                </a:lnTo>
                <a:lnTo>
                  <a:pt x="995305" y="2418200"/>
                </a:lnTo>
                <a:lnTo>
                  <a:pt x="995009" y="2463183"/>
                </a:lnTo>
                <a:lnTo>
                  <a:pt x="994121" y="2508160"/>
                </a:lnTo>
                <a:lnTo>
                  <a:pt x="992642" y="2553123"/>
                </a:lnTo>
                <a:lnTo>
                  <a:pt x="990571" y="2598068"/>
                </a:lnTo>
                <a:lnTo>
                  <a:pt x="987908" y="2642988"/>
                </a:lnTo>
                <a:lnTo>
                  <a:pt x="984654" y="2687875"/>
                </a:lnTo>
                <a:lnTo>
                  <a:pt x="980807" y="2732725"/>
                </a:lnTo>
                <a:lnTo>
                  <a:pt x="976369" y="2777530"/>
                </a:lnTo>
                <a:lnTo>
                  <a:pt x="971339" y="2822285"/>
                </a:lnTo>
                <a:lnTo>
                  <a:pt x="965718" y="2866983"/>
                </a:lnTo>
                <a:lnTo>
                  <a:pt x="959505" y="2911617"/>
                </a:lnTo>
                <a:lnTo>
                  <a:pt x="952700" y="2956181"/>
                </a:lnTo>
                <a:lnTo>
                  <a:pt x="945303" y="3000669"/>
                </a:lnTo>
                <a:lnTo>
                  <a:pt x="937314" y="3045075"/>
                </a:lnTo>
                <a:lnTo>
                  <a:pt x="928734" y="3089393"/>
                </a:lnTo>
                <a:lnTo>
                  <a:pt x="919562" y="3133615"/>
                </a:lnTo>
                <a:lnTo>
                  <a:pt x="909799" y="3177735"/>
                </a:lnTo>
                <a:lnTo>
                  <a:pt x="899443" y="3221748"/>
                </a:lnTo>
                <a:lnTo>
                  <a:pt x="888496" y="3265647"/>
                </a:lnTo>
                <a:lnTo>
                  <a:pt x="876957" y="3309425"/>
                </a:lnTo>
                <a:lnTo>
                  <a:pt x="864826" y="3353077"/>
                </a:lnTo>
                <a:lnTo>
                  <a:pt x="852104" y="3396595"/>
                </a:lnTo>
                <a:lnTo>
                  <a:pt x="838790" y="3439974"/>
                </a:lnTo>
                <a:lnTo>
                  <a:pt x="824884" y="3483207"/>
                </a:lnTo>
                <a:lnTo>
                  <a:pt x="810386" y="3526288"/>
                </a:lnTo>
                <a:lnTo>
                  <a:pt x="795297" y="3569211"/>
                </a:lnTo>
                <a:lnTo>
                  <a:pt x="779616" y="3611968"/>
                </a:lnTo>
                <a:lnTo>
                  <a:pt x="763343" y="3654555"/>
                </a:lnTo>
                <a:lnTo>
                  <a:pt x="746479" y="3696964"/>
                </a:lnTo>
                <a:lnTo>
                  <a:pt x="729022" y="3739189"/>
                </a:lnTo>
                <a:lnTo>
                  <a:pt x="710974" y="3781224"/>
                </a:lnTo>
                <a:lnTo>
                  <a:pt x="692334" y="3823063"/>
                </a:lnTo>
                <a:lnTo>
                  <a:pt x="673103" y="3864698"/>
                </a:lnTo>
                <a:lnTo>
                  <a:pt x="653280" y="3906125"/>
                </a:lnTo>
                <a:lnTo>
                  <a:pt x="632865" y="3947336"/>
                </a:lnTo>
                <a:lnTo>
                  <a:pt x="611858" y="3988325"/>
                </a:lnTo>
                <a:lnTo>
                  <a:pt x="590259" y="4029086"/>
                </a:lnTo>
                <a:lnTo>
                  <a:pt x="568069" y="4069612"/>
                </a:lnTo>
                <a:lnTo>
                  <a:pt x="545287" y="4109898"/>
                </a:lnTo>
                <a:lnTo>
                  <a:pt x="521913" y="4149936"/>
                </a:lnTo>
                <a:lnTo>
                  <a:pt x="497948" y="4189720"/>
                </a:lnTo>
                <a:lnTo>
                  <a:pt x="473391" y="4229245"/>
                </a:lnTo>
                <a:lnTo>
                  <a:pt x="448242" y="4268504"/>
                </a:lnTo>
                <a:lnTo>
                  <a:pt x="422501" y="4307490"/>
                </a:lnTo>
                <a:lnTo>
                  <a:pt x="396169" y="4346197"/>
                </a:lnTo>
                <a:lnTo>
                  <a:pt x="369245" y="4384618"/>
                </a:lnTo>
                <a:lnTo>
                  <a:pt x="341729" y="4422749"/>
                </a:lnTo>
                <a:lnTo>
                  <a:pt x="313621" y="4460581"/>
                </a:lnTo>
                <a:lnTo>
                  <a:pt x="284922" y="4498109"/>
                </a:lnTo>
                <a:lnTo>
                  <a:pt x="255631" y="4535326"/>
                </a:lnTo>
                <a:lnTo>
                  <a:pt x="225748" y="4572227"/>
                </a:lnTo>
                <a:lnTo>
                  <a:pt x="195273" y="4608804"/>
                </a:lnTo>
                <a:lnTo>
                  <a:pt x="164207" y="4645051"/>
                </a:lnTo>
                <a:lnTo>
                  <a:pt x="132549" y="4680963"/>
                </a:lnTo>
                <a:lnTo>
                  <a:pt x="100299" y="4716532"/>
                </a:lnTo>
                <a:lnTo>
                  <a:pt x="67458" y="4751753"/>
                </a:lnTo>
                <a:lnTo>
                  <a:pt x="34025" y="4786618"/>
                </a:lnTo>
                <a:lnTo>
                  <a:pt x="0" y="4821123"/>
                </a:lnTo>
                <a:lnTo>
                  <a:pt x="15290" y="4836414"/>
                </a:lnTo>
                <a:lnTo>
                  <a:pt x="49242" y="4801988"/>
                </a:lnTo>
                <a:lnTo>
                  <a:pt x="82608" y="4767206"/>
                </a:lnTo>
                <a:lnTo>
                  <a:pt x="115389" y="4732072"/>
                </a:lnTo>
                <a:lnTo>
                  <a:pt x="147585" y="4696592"/>
                </a:lnTo>
                <a:lnTo>
                  <a:pt x="179195" y="4660775"/>
                </a:lnTo>
                <a:lnTo>
                  <a:pt x="210220" y="4624624"/>
                </a:lnTo>
                <a:lnTo>
                  <a:pt x="240659" y="4588147"/>
                </a:lnTo>
                <a:lnTo>
                  <a:pt x="270514" y="4551350"/>
                </a:lnTo>
                <a:lnTo>
                  <a:pt x="299782" y="4514239"/>
                </a:lnTo>
                <a:lnTo>
                  <a:pt x="328466" y="4476820"/>
                </a:lnTo>
                <a:lnTo>
                  <a:pt x="356564" y="4439099"/>
                </a:lnTo>
                <a:lnTo>
                  <a:pt x="384076" y="4401084"/>
                </a:lnTo>
                <a:lnTo>
                  <a:pt x="411003" y="4362779"/>
                </a:lnTo>
                <a:lnTo>
                  <a:pt x="437345" y="4324191"/>
                </a:lnTo>
                <a:lnTo>
                  <a:pt x="463102" y="4285327"/>
                </a:lnTo>
                <a:lnTo>
                  <a:pt x="488273" y="4246192"/>
                </a:lnTo>
                <a:lnTo>
                  <a:pt x="512859" y="4206793"/>
                </a:lnTo>
                <a:lnTo>
                  <a:pt x="536859" y="4167135"/>
                </a:lnTo>
                <a:lnTo>
                  <a:pt x="560274" y="4127226"/>
                </a:lnTo>
                <a:lnTo>
                  <a:pt x="583104" y="4087072"/>
                </a:lnTo>
                <a:lnTo>
                  <a:pt x="605348" y="4046678"/>
                </a:lnTo>
                <a:lnTo>
                  <a:pt x="627007" y="4006051"/>
                </a:lnTo>
                <a:lnTo>
                  <a:pt x="648080" y="3965197"/>
                </a:lnTo>
                <a:lnTo>
                  <a:pt x="668568" y="3924122"/>
                </a:lnTo>
                <a:lnTo>
                  <a:pt x="688471" y="3882833"/>
                </a:lnTo>
                <a:lnTo>
                  <a:pt x="707788" y="3841336"/>
                </a:lnTo>
                <a:lnTo>
                  <a:pt x="726520" y="3799636"/>
                </a:lnTo>
                <a:lnTo>
                  <a:pt x="744667" y="3757741"/>
                </a:lnTo>
                <a:lnTo>
                  <a:pt x="762228" y="3715656"/>
                </a:lnTo>
                <a:lnTo>
                  <a:pt x="779204" y="3673387"/>
                </a:lnTo>
                <a:lnTo>
                  <a:pt x="795595" y="3630942"/>
                </a:lnTo>
                <a:lnTo>
                  <a:pt x="811400" y="3588325"/>
                </a:lnTo>
                <a:lnTo>
                  <a:pt x="826619" y="3545544"/>
                </a:lnTo>
                <a:lnTo>
                  <a:pt x="841254" y="3502604"/>
                </a:lnTo>
                <a:lnTo>
                  <a:pt x="855303" y="3459511"/>
                </a:lnTo>
                <a:lnTo>
                  <a:pt x="868766" y="3416273"/>
                </a:lnTo>
                <a:lnTo>
                  <a:pt x="881645" y="3372895"/>
                </a:lnTo>
                <a:lnTo>
                  <a:pt x="893937" y="3329383"/>
                </a:lnTo>
                <a:lnTo>
                  <a:pt x="905645" y="3285744"/>
                </a:lnTo>
                <a:lnTo>
                  <a:pt x="916767" y="3241983"/>
                </a:lnTo>
                <a:lnTo>
                  <a:pt x="927304" y="3198107"/>
                </a:lnTo>
                <a:lnTo>
                  <a:pt x="937255" y="3154123"/>
                </a:lnTo>
                <a:lnTo>
                  <a:pt x="946621" y="3110036"/>
                </a:lnTo>
                <a:lnTo>
                  <a:pt x="955402" y="3065852"/>
                </a:lnTo>
                <a:lnTo>
                  <a:pt x="963597" y="3021579"/>
                </a:lnTo>
                <a:lnTo>
                  <a:pt x="971207" y="2977221"/>
                </a:lnTo>
                <a:lnTo>
                  <a:pt x="978231" y="2932786"/>
                </a:lnTo>
                <a:lnTo>
                  <a:pt x="984671" y="2888280"/>
                </a:lnTo>
                <a:lnTo>
                  <a:pt x="990524" y="2843708"/>
                </a:lnTo>
                <a:lnTo>
                  <a:pt x="995793" y="2799076"/>
                </a:lnTo>
                <a:lnTo>
                  <a:pt x="1000476" y="2754393"/>
                </a:lnTo>
                <a:lnTo>
                  <a:pt x="1004573" y="2709662"/>
                </a:lnTo>
                <a:lnTo>
                  <a:pt x="1008086" y="2664891"/>
                </a:lnTo>
                <a:lnTo>
                  <a:pt x="1011012" y="2620086"/>
                </a:lnTo>
                <a:lnTo>
                  <a:pt x="1013354" y="2575253"/>
                </a:lnTo>
                <a:lnTo>
                  <a:pt x="1015110" y="2530398"/>
                </a:lnTo>
                <a:lnTo>
                  <a:pt x="1016281" y="2485528"/>
                </a:lnTo>
                <a:lnTo>
                  <a:pt x="1016866" y="2440648"/>
                </a:lnTo>
                <a:lnTo>
                  <a:pt x="1016866" y="2395765"/>
                </a:lnTo>
                <a:lnTo>
                  <a:pt x="1016281" y="2350885"/>
                </a:lnTo>
                <a:lnTo>
                  <a:pt x="1015110" y="2306015"/>
                </a:lnTo>
                <a:lnTo>
                  <a:pt x="1013354" y="2261160"/>
                </a:lnTo>
                <a:lnTo>
                  <a:pt x="1011012" y="2216327"/>
                </a:lnTo>
                <a:lnTo>
                  <a:pt x="1008086" y="2171522"/>
                </a:lnTo>
                <a:lnTo>
                  <a:pt x="1004573" y="2126751"/>
                </a:lnTo>
                <a:lnTo>
                  <a:pt x="1000476" y="2082020"/>
                </a:lnTo>
                <a:lnTo>
                  <a:pt x="995793" y="2037337"/>
                </a:lnTo>
                <a:lnTo>
                  <a:pt x="990524" y="1992705"/>
                </a:lnTo>
                <a:lnTo>
                  <a:pt x="984671" y="1948133"/>
                </a:lnTo>
                <a:lnTo>
                  <a:pt x="978231" y="1903627"/>
                </a:lnTo>
                <a:lnTo>
                  <a:pt x="971207" y="1859192"/>
                </a:lnTo>
                <a:lnTo>
                  <a:pt x="963597" y="1814834"/>
                </a:lnTo>
                <a:lnTo>
                  <a:pt x="955402" y="1770561"/>
                </a:lnTo>
                <a:lnTo>
                  <a:pt x="946621" y="1726377"/>
                </a:lnTo>
                <a:lnTo>
                  <a:pt x="937255" y="1682290"/>
                </a:lnTo>
                <a:lnTo>
                  <a:pt x="927304" y="1638306"/>
                </a:lnTo>
                <a:lnTo>
                  <a:pt x="916767" y="1594430"/>
                </a:lnTo>
                <a:lnTo>
                  <a:pt x="905645" y="1550670"/>
                </a:lnTo>
                <a:lnTo>
                  <a:pt x="893937" y="1507030"/>
                </a:lnTo>
                <a:lnTo>
                  <a:pt x="881645" y="1463518"/>
                </a:lnTo>
                <a:lnTo>
                  <a:pt x="868766" y="1420140"/>
                </a:lnTo>
                <a:lnTo>
                  <a:pt x="855303" y="1376902"/>
                </a:lnTo>
                <a:lnTo>
                  <a:pt x="841254" y="1333809"/>
                </a:lnTo>
                <a:lnTo>
                  <a:pt x="826619" y="1290869"/>
                </a:lnTo>
                <a:lnTo>
                  <a:pt x="811400" y="1248088"/>
                </a:lnTo>
                <a:lnTo>
                  <a:pt x="795595" y="1205471"/>
                </a:lnTo>
                <a:lnTo>
                  <a:pt x="779204" y="1163026"/>
                </a:lnTo>
                <a:lnTo>
                  <a:pt x="762228" y="1120757"/>
                </a:lnTo>
                <a:lnTo>
                  <a:pt x="744667" y="1078672"/>
                </a:lnTo>
                <a:lnTo>
                  <a:pt x="726520" y="1036777"/>
                </a:lnTo>
                <a:lnTo>
                  <a:pt x="707788" y="995077"/>
                </a:lnTo>
                <a:lnTo>
                  <a:pt x="688471" y="953580"/>
                </a:lnTo>
                <a:lnTo>
                  <a:pt x="668568" y="912291"/>
                </a:lnTo>
                <a:lnTo>
                  <a:pt x="648080" y="871216"/>
                </a:lnTo>
                <a:lnTo>
                  <a:pt x="627007" y="830362"/>
                </a:lnTo>
                <a:lnTo>
                  <a:pt x="605348" y="789735"/>
                </a:lnTo>
                <a:lnTo>
                  <a:pt x="583104" y="749341"/>
                </a:lnTo>
                <a:lnTo>
                  <a:pt x="560274" y="709187"/>
                </a:lnTo>
                <a:lnTo>
                  <a:pt x="536859" y="669278"/>
                </a:lnTo>
                <a:lnTo>
                  <a:pt x="512859" y="629620"/>
                </a:lnTo>
                <a:lnTo>
                  <a:pt x="488273" y="590221"/>
                </a:lnTo>
                <a:lnTo>
                  <a:pt x="463102" y="551086"/>
                </a:lnTo>
                <a:lnTo>
                  <a:pt x="437345" y="512222"/>
                </a:lnTo>
                <a:lnTo>
                  <a:pt x="411003" y="473634"/>
                </a:lnTo>
                <a:lnTo>
                  <a:pt x="384076" y="435329"/>
                </a:lnTo>
                <a:lnTo>
                  <a:pt x="356564" y="397314"/>
                </a:lnTo>
                <a:lnTo>
                  <a:pt x="328466" y="359593"/>
                </a:lnTo>
                <a:lnTo>
                  <a:pt x="299782" y="322174"/>
                </a:lnTo>
                <a:lnTo>
                  <a:pt x="270514" y="285063"/>
                </a:lnTo>
                <a:lnTo>
                  <a:pt x="240659" y="248266"/>
                </a:lnTo>
                <a:lnTo>
                  <a:pt x="210220" y="211789"/>
                </a:lnTo>
                <a:lnTo>
                  <a:pt x="179195" y="175638"/>
                </a:lnTo>
                <a:lnTo>
                  <a:pt x="147585" y="139821"/>
                </a:lnTo>
                <a:lnTo>
                  <a:pt x="115389" y="104341"/>
                </a:lnTo>
                <a:lnTo>
                  <a:pt x="82608" y="69207"/>
                </a:lnTo>
                <a:lnTo>
                  <a:pt x="49242" y="34425"/>
                </a:lnTo>
                <a:lnTo>
                  <a:pt x="15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962" y="1214247"/>
            <a:ext cx="1017269" cy="4836795"/>
          </a:xfrm>
          <a:custGeom>
            <a:avLst/>
            <a:gdLst/>
            <a:ahLst/>
            <a:cxnLst/>
            <a:rect l="l" t="t" r="r" b="b"/>
            <a:pathLst>
              <a:path w="1017269" h="4836795">
                <a:moveTo>
                  <a:pt x="15290" y="0"/>
                </a:moveTo>
                <a:lnTo>
                  <a:pt x="49242" y="34425"/>
                </a:lnTo>
                <a:lnTo>
                  <a:pt x="82608" y="69207"/>
                </a:lnTo>
                <a:lnTo>
                  <a:pt x="115389" y="104341"/>
                </a:lnTo>
                <a:lnTo>
                  <a:pt x="147585" y="139821"/>
                </a:lnTo>
                <a:lnTo>
                  <a:pt x="179195" y="175638"/>
                </a:lnTo>
                <a:lnTo>
                  <a:pt x="210220" y="211789"/>
                </a:lnTo>
                <a:lnTo>
                  <a:pt x="240659" y="248266"/>
                </a:lnTo>
                <a:lnTo>
                  <a:pt x="270514" y="285063"/>
                </a:lnTo>
                <a:lnTo>
                  <a:pt x="299782" y="322174"/>
                </a:lnTo>
                <a:lnTo>
                  <a:pt x="328466" y="359593"/>
                </a:lnTo>
                <a:lnTo>
                  <a:pt x="356564" y="397314"/>
                </a:lnTo>
                <a:lnTo>
                  <a:pt x="384076" y="435329"/>
                </a:lnTo>
                <a:lnTo>
                  <a:pt x="411003" y="473634"/>
                </a:lnTo>
                <a:lnTo>
                  <a:pt x="437345" y="512222"/>
                </a:lnTo>
                <a:lnTo>
                  <a:pt x="463102" y="551086"/>
                </a:lnTo>
                <a:lnTo>
                  <a:pt x="488273" y="590221"/>
                </a:lnTo>
                <a:lnTo>
                  <a:pt x="512859" y="629620"/>
                </a:lnTo>
                <a:lnTo>
                  <a:pt x="536859" y="669278"/>
                </a:lnTo>
                <a:lnTo>
                  <a:pt x="560274" y="709187"/>
                </a:lnTo>
                <a:lnTo>
                  <a:pt x="583104" y="749341"/>
                </a:lnTo>
                <a:lnTo>
                  <a:pt x="605348" y="789735"/>
                </a:lnTo>
                <a:lnTo>
                  <a:pt x="627007" y="830362"/>
                </a:lnTo>
                <a:lnTo>
                  <a:pt x="648080" y="871216"/>
                </a:lnTo>
                <a:lnTo>
                  <a:pt x="668568" y="912291"/>
                </a:lnTo>
                <a:lnTo>
                  <a:pt x="688471" y="953580"/>
                </a:lnTo>
                <a:lnTo>
                  <a:pt x="707788" y="995077"/>
                </a:lnTo>
                <a:lnTo>
                  <a:pt x="726520" y="1036777"/>
                </a:lnTo>
                <a:lnTo>
                  <a:pt x="744667" y="1078672"/>
                </a:lnTo>
                <a:lnTo>
                  <a:pt x="762228" y="1120757"/>
                </a:lnTo>
                <a:lnTo>
                  <a:pt x="779204" y="1163026"/>
                </a:lnTo>
                <a:lnTo>
                  <a:pt x="795595" y="1205471"/>
                </a:lnTo>
                <a:lnTo>
                  <a:pt x="811400" y="1248088"/>
                </a:lnTo>
                <a:lnTo>
                  <a:pt x="826619" y="1290869"/>
                </a:lnTo>
                <a:lnTo>
                  <a:pt x="841254" y="1333809"/>
                </a:lnTo>
                <a:lnTo>
                  <a:pt x="855303" y="1376902"/>
                </a:lnTo>
                <a:lnTo>
                  <a:pt x="868766" y="1420140"/>
                </a:lnTo>
                <a:lnTo>
                  <a:pt x="881645" y="1463518"/>
                </a:lnTo>
                <a:lnTo>
                  <a:pt x="893937" y="1507030"/>
                </a:lnTo>
                <a:lnTo>
                  <a:pt x="905645" y="1550670"/>
                </a:lnTo>
                <a:lnTo>
                  <a:pt x="916767" y="1594430"/>
                </a:lnTo>
                <a:lnTo>
                  <a:pt x="927304" y="1638306"/>
                </a:lnTo>
                <a:lnTo>
                  <a:pt x="937255" y="1682290"/>
                </a:lnTo>
                <a:lnTo>
                  <a:pt x="946621" y="1726377"/>
                </a:lnTo>
                <a:lnTo>
                  <a:pt x="955402" y="1770561"/>
                </a:lnTo>
                <a:lnTo>
                  <a:pt x="963597" y="1814834"/>
                </a:lnTo>
                <a:lnTo>
                  <a:pt x="971207" y="1859192"/>
                </a:lnTo>
                <a:lnTo>
                  <a:pt x="978231" y="1903627"/>
                </a:lnTo>
                <a:lnTo>
                  <a:pt x="984671" y="1948133"/>
                </a:lnTo>
                <a:lnTo>
                  <a:pt x="990524" y="1992705"/>
                </a:lnTo>
                <a:lnTo>
                  <a:pt x="995793" y="2037337"/>
                </a:lnTo>
                <a:lnTo>
                  <a:pt x="1000476" y="2082020"/>
                </a:lnTo>
                <a:lnTo>
                  <a:pt x="1004573" y="2126751"/>
                </a:lnTo>
                <a:lnTo>
                  <a:pt x="1008086" y="2171522"/>
                </a:lnTo>
                <a:lnTo>
                  <a:pt x="1011012" y="2216327"/>
                </a:lnTo>
                <a:lnTo>
                  <a:pt x="1013354" y="2261160"/>
                </a:lnTo>
                <a:lnTo>
                  <a:pt x="1015110" y="2306015"/>
                </a:lnTo>
                <a:lnTo>
                  <a:pt x="1016281" y="2350885"/>
                </a:lnTo>
                <a:lnTo>
                  <a:pt x="1016866" y="2395765"/>
                </a:lnTo>
                <a:lnTo>
                  <a:pt x="1016866" y="2440648"/>
                </a:lnTo>
                <a:lnTo>
                  <a:pt x="1016281" y="2485528"/>
                </a:lnTo>
                <a:lnTo>
                  <a:pt x="1015110" y="2530398"/>
                </a:lnTo>
                <a:lnTo>
                  <a:pt x="1013354" y="2575253"/>
                </a:lnTo>
                <a:lnTo>
                  <a:pt x="1011012" y="2620086"/>
                </a:lnTo>
                <a:lnTo>
                  <a:pt x="1008086" y="2664891"/>
                </a:lnTo>
                <a:lnTo>
                  <a:pt x="1004573" y="2709662"/>
                </a:lnTo>
                <a:lnTo>
                  <a:pt x="1000476" y="2754393"/>
                </a:lnTo>
                <a:lnTo>
                  <a:pt x="995793" y="2799076"/>
                </a:lnTo>
                <a:lnTo>
                  <a:pt x="990524" y="2843708"/>
                </a:lnTo>
                <a:lnTo>
                  <a:pt x="984671" y="2888280"/>
                </a:lnTo>
                <a:lnTo>
                  <a:pt x="978231" y="2932786"/>
                </a:lnTo>
                <a:lnTo>
                  <a:pt x="971207" y="2977221"/>
                </a:lnTo>
                <a:lnTo>
                  <a:pt x="963597" y="3021579"/>
                </a:lnTo>
                <a:lnTo>
                  <a:pt x="955402" y="3065852"/>
                </a:lnTo>
                <a:lnTo>
                  <a:pt x="946621" y="3110036"/>
                </a:lnTo>
                <a:lnTo>
                  <a:pt x="937255" y="3154123"/>
                </a:lnTo>
                <a:lnTo>
                  <a:pt x="927304" y="3198107"/>
                </a:lnTo>
                <a:lnTo>
                  <a:pt x="916767" y="3241983"/>
                </a:lnTo>
                <a:lnTo>
                  <a:pt x="905645" y="3285744"/>
                </a:lnTo>
                <a:lnTo>
                  <a:pt x="893937" y="3329383"/>
                </a:lnTo>
                <a:lnTo>
                  <a:pt x="881645" y="3372895"/>
                </a:lnTo>
                <a:lnTo>
                  <a:pt x="868766" y="3416273"/>
                </a:lnTo>
                <a:lnTo>
                  <a:pt x="855303" y="3459511"/>
                </a:lnTo>
                <a:lnTo>
                  <a:pt x="841254" y="3502604"/>
                </a:lnTo>
                <a:lnTo>
                  <a:pt x="826619" y="3545544"/>
                </a:lnTo>
                <a:lnTo>
                  <a:pt x="811400" y="3588325"/>
                </a:lnTo>
                <a:lnTo>
                  <a:pt x="795595" y="3630942"/>
                </a:lnTo>
                <a:lnTo>
                  <a:pt x="779204" y="3673387"/>
                </a:lnTo>
                <a:lnTo>
                  <a:pt x="762228" y="3715656"/>
                </a:lnTo>
                <a:lnTo>
                  <a:pt x="744667" y="3757741"/>
                </a:lnTo>
                <a:lnTo>
                  <a:pt x="726520" y="3799636"/>
                </a:lnTo>
                <a:lnTo>
                  <a:pt x="707788" y="3841336"/>
                </a:lnTo>
                <a:lnTo>
                  <a:pt x="688471" y="3882833"/>
                </a:lnTo>
                <a:lnTo>
                  <a:pt x="668568" y="3924122"/>
                </a:lnTo>
                <a:lnTo>
                  <a:pt x="648080" y="3965197"/>
                </a:lnTo>
                <a:lnTo>
                  <a:pt x="627007" y="4006051"/>
                </a:lnTo>
                <a:lnTo>
                  <a:pt x="605348" y="4046678"/>
                </a:lnTo>
                <a:lnTo>
                  <a:pt x="583104" y="4087072"/>
                </a:lnTo>
                <a:lnTo>
                  <a:pt x="560274" y="4127226"/>
                </a:lnTo>
                <a:lnTo>
                  <a:pt x="536859" y="4167135"/>
                </a:lnTo>
                <a:lnTo>
                  <a:pt x="512859" y="4206793"/>
                </a:lnTo>
                <a:lnTo>
                  <a:pt x="488273" y="4246192"/>
                </a:lnTo>
                <a:lnTo>
                  <a:pt x="463102" y="4285327"/>
                </a:lnTo>
                <a:lnTo>
                  <a:pt x="437345" y="4324191"/>
                </a:lnTo>
                <a:lnTo>
                  <a:pt x="411003" y="4362779"/>
                </a:lnTo>
                <a:lnTo>
                  <a:pt x="384076" y="4401084"/>
                </a:lnTo>
                <a:lnTo>
                  <a:pt x="356564" y="4439099"/>
                </a:lnTo>
                <a:lnTo>
                  <a:pt x="328466" y="4476820"/>
                </a:lnTo>
                <a:lnTo>
                  <a:pt x="299782" y="4514239"/>
                </a:lnTo>
                <a:lnTo>
                  <a:pt x="270514" y="4551350"/>
                </a:lnTo>
                <a:lnTo>
                  <a:pt x="240659" y="4588147"/>
                </a:lnTo>
                <a:lnTo>
                  <a:pt x="210220" y="4624624"/>
                </a:lnTo>
                <a:lnTo>
                  <a:pt x="179195" y="4660775"/>
                </a:lnTo>
                <a:lnTo>
                  <a:pt x="147585" y="4696592"/>
                </a:lnTo>
                <a:lnTo>
                  <a:pt x="115389" y="4732072"/>
                </a:lnTo>
                <a:lnTo>
                  <a:pt x="82608" y="4767206"/>
                </a:lnTo>
                <a:lnTo>
                  <a:pt x="49242" y="4801988"/>
                </a:lnTo>
                <a:lnTo>
                  <a:pt x="15290" y="4836414"/>
                </a:lnTo>
                <a:lnTo>
                  <a:pt x="0" y="4821123"/>
                </a:lnTo>
                <a:lnTo>
                  <a:pt x="34025" y="4786618"/>
                </a:lnTo>
                <a:lnTo>
                  <a:pt x="67458" y="4751753"/>
                </a:lnTo>
                <a:lnTo>
                  <a:pt x="100299" y="4716532"/>
                </a:lnTo>
                <a:lnTo>
                  <a:pt x="132549" y="4680963"/>
                </a:lnTo>
                <a:lnTo>
                  <a:pt x="164207" y="4645051"/>
                </a:lnTo>
                <a:lnTo>
                  <a:pt x="195273" y="4608804"/>
                </a:lnTo>
                <a:lnTo>
                  <a:pt x="225748" y="4572227"/>
                </a:lnTo>
                <a:lnTo>
                  <a:pt x="255631" y="4535326"/>
                </a:lnTo>
                <a:lnTo>
                  <a:pt x="284922" y="4498109"/>
                </a:lnTo>
                <a:lnTo>
                  <a:pt x="313621" y="4460581"/>
                </a:lnTo>
                <a:lnTo>
                  <a:pt x="341729" y="4422749"/>
                </a:lnTo>
                <a:lnTo>
                  <a:pt x="369245" y="4384618"/>
                </a:lnTo>
                <a:lnTo>
                  <a:pt x="396169" y="4346197"/>
                </a:lnTo>
                <a:lnTo>
                  <a:pt x="422501" y="4307490"/>
                </a:lnTo>
                <a:lnTo>
                  <a:pt x="448242" y="4268504"/>
                </a:lnTo>
                <a:lnTo>
                  <a:pt x="473391" y="4229245"/>
                </a:lnTo>
                <a:lnTo>
                  <a:pt x="497948" y="4189720"/>
                </a:lnTo>
                <a:lnTo>
                  <a:pt x="521913" y="4149936"/>
                </a:lnTo>
                <a:lnTo>
                  <a:pt x="545287" y="4109898"/>
                </a:lnTo>
                <a:lnTo>
                  <a:pt x="568069" y="4069612"/>
                </a:lnTo>
                <a:lnTo>
                  <a:pt x="590259" y="4029086"/>
                </a:lnTo>
                <a:lnTo>
                  <a:pt x="611858" y="3988325"/>
                </a:lnTo>
                <a:lnTo>
                  <a:pt x="632865" y="3947336"/>
                </a:lnTo>
                <a:lnTo>
                  <a:pt x="653280" y="3906125"/>
                </a:lnTo>
                <a:lnTo>
                  <a:pt x="673103" y="3864698"/>
                </a:lnTo>
                <a:lnTo>
                  <a:pt x="692334" y="3823063"/>
                </a:lnTo>
                <a:lnTo>
                  <a:pt x="710974" y="3781224"/>
                </a:lnTo>
                <a:lnTo>
                  <a:pt x="729022" y="3739189"/>
                </a:lnTo>
                <a:lnTo>
                  <a:pt x="746479" y="3696964"/>
                </a:lnTo>
                <a:lnTo>
                  <a:pt x="763343" y="3654555"/>
                </a:lnTo>
                <a:lnTo>
                  <a:pt x="779616" y="3611968"/>
                </a:lnTo>
                <a:lnTo>
                  <a:pt x="795297" y="3569211"/>
                </a:lnTo>
                <a:lnTo>
                  <a:pt x="810386" y="3526288"/>
                </a:lnTo>
                <a:lnTo>
                  <a:pt x="824884" y="3483207"/>
                </a:lnTo>
                <a:lnTo>
                  <a:pt x="838790" y="3439974"/>
                </a:lnTo>
                <a:lnTo>
                  <a:pt x="852104" y="3396595"/>
                </a:lnTo>
                <a:lnTo>
                  <a:pt x="864826" y="3353077"/>
                </a:lnTo>
                <a:lnTo>
                  <a:pt x="876957" y="3309425"/>
                </a:lnTo>
                <a:lnTo>
                  <a:pt x="888496" y="3265647"/>
                </a:lnTo>
                <a:lnTo>
                  <a:pt x="899443" y="3221748"/>
                </a:lnTo>
                <a:lnTo>
                  <a:pt x="909799" y="3177735"/>
                </a:lnTo>
                <a:lnTo>
                  <a:pt x="919562" y="3133615"/>
                </a:lnTo>
                <a:lnTo>
                  <a:pt x="928734" y="3089393"/>
                </a:lnTo>
                <a:lnTo>
                  <a:pt x="937314" y="3045075"/>
                </a:lnTo>
                <a:lnTo>
                  <a:pt x="945303" y="3000669"/>
                </a:lnTo>
                <a:lnTo>
                  <a:pt x="952700" y="2956181"/>
                </a:lnTo>
                <a:lnTo>
                  <a:pt x="959505" y="2911617"/>
                </a:lnTo>
                <a:lnTo>
                  <a:pt x="965718" y="2866983"/>
                </a:lnTo>
                <a:lnTo>
                  <a:pt x="971339" y="2822285"/>
                </a:lnTo>
                <a:lnTo>
                  <a:pt x="976369" y="2777530"/>
                </a:lnTo>
                <a:lnTo>
                  <a:pt x="980807" y="2732725"/>
                </a:lnTo>
                <a:lnTo>
                  <a:pt x="984654" y="2687875"/>
                </a:lnTo>
                <a:lnTo>
                  <a:pt x="987908" y="2642988"/>
                </a:lnTo>
                <a:lnTo>
                  <a:pt x="990571" y="2598068"/>
                </a:lnTo>
                <a:lnTo>
                  <a:pt x="992642" y="2553123"/>
                </a:lnTo>
                <a:lnTo>
                  <a:pt x="994121" y="2508160"/>
                </a:lnTo>
                <a:lnTo>
                  <a:pt x="995009" y="2463183"/>
                </a:lnTo>
                <a:lnTo>
                  <a:pt x="995305" y="2418200"/>
                </a:lnTo>
                <a:lnTo>
                  <a:pt x="995009" y="2373217"/>
                </a:lnTo>
                <a:lnTo>
                  <a:pt x="994121" y="2328241"/>
                </a:lnTo>
                <a:lnTo>
                  <a:pt x="992642" y="2283277"/>
                </a:lnTo>
                <a:lnTo>
                  <a:pt x="990571" y="2238332"/>
                </a:lnTo>
                <a:lnTo>
                  <a:pt x="987908" y="2193412"/>
                </a:lnTo>
                <a:lnTo>
                  <a:pt x="984654" y="2148524"/>
                </a:lnTo>
                <a:lnTo>
                  <a:pt x="980807" y="2103675"/>
                </a:lnTo>
                <a:lnTo>
                  <a:pt x="976369" y="2058869"/>
                </a:lnTo>
                <a:lnTo>
                  <a:pt x="971339" y="2014114"/>
                </a:lnTo>
                <a:lnTo>
                  <a:pt x="965718" y="1969417"/>
                </a:lnTo>
                <a:lnTo>
                  <a:pt x="959505" y="1924782"/>
                </a:lnTo>
                <a:lnTo>
                  <a:pt x="952700" y="1880218"/>
                </a:lnTo>
                <a:lnTo>
                  <a:pt x="945303" y="1835729"/>
                </a:lnTo>
                <a:lnTo>
                  <a:pt x="937314" y="1791323"/>
                </a:lnTo>
                <a:lnTo>
                  <a:pt x="928734" y="1747005"/>
                </a:lnTo>
                <a:lnTo>
                  <a:pt x="919562" y="1702783"/>
                </a:lnTo>
                <a:lnTo>
                  <a:pt x="909799" y="1658662"/>
                </a:lnTo>
                <a:lnTo>
                  <a:pt x="899443" y="1614649"/>
                </a:lnTo>
                <a:lnTo>
                  <a:pt x="888496" y="1570749"/>
                </a:lnTo>
                <a:lnTo>
                  <a:pt x="876957" y="1526971"/>
                </a:lnTo>
                <a:lnTo>
                  <a:pt x="864826" y="1483319"/>
                </a:lnTo>
                <a:lnTo>
                  <a:pt x="852104" y="1439800"/>
                </a:lnTo>
                <a:lnTo>
                  <a:pt x="838790" y="1396420"/>
                </a:lnTo>
                <a:lnTo>
                  <a:pt x="824884" y="1353187"/>
                </a:lnTo>
                <a:lnTo>
                  <a:pt x="810386" y="1310105"/>
                </a:lnTo>
                <a:lnTo>
                  <a:pt x="795297" y="1267182"/>
                </a:lnTo>
                <a:lnTo>
                  <a:pt x="779616" y="1224424"/>
                </a:lnTo>
                <a:lnTo>
                  <a:pt x="763343" y="1181837"/>
                </a:lnTo>
                <a:lnTo>
                  <a:pt x="746479" y="1139427"/>
                </a:lnTo>
                <a:lnTo>
                  <a:pt x="729022" y="1097201"/>
                </a:lnTo>
                <a:lnTo>
                  <a:pt x="710974" y="1055165"/>
                </a:lnTo>
                <a:lnTo>
                  <a:pt x="692334" y="1013326"/>
                </a:lnTo>
                <a:lnTo>
                  <a:pt x="673103" y="971690"/>
                </a:lnTo>
                <a:lnTo>
                  <a:pt x="653280" y="930262"/>
                </a:lnTo>
                <a:lnTo>
                  <a:pt x="632865" y="889051"/>
                </a:lnTo>
                <a:lnTo>
                  <a:pt x="611858" y="848061"/>
                </a:lnTo>
                <a:lnTo>
                  <a:pt x="590259" y="807299"/>
                </a:lnTo>
                <a:lnTo>
                  <a:pt x="568069" y="766772"/>
                </a:lnTo>
                <a:lnTo>
                  <a:pt x="545287" y="726486"/>
                </a:lnTo>
                <a:lnTo>
                  <a:pt x="521913" y="686446"/>
                </a:lnTo>
                <a:lnTo>
                  <a:pt x="497948" y="646661"/>
                </a:lnTo>
                <a:lnTo>
                  <a:pt x="473391" y="607135"/>
                </a:lnTo>
                <a:lnTo>
                  <a:pt x="448242" y="567876"/>
                </a:lnTo>
                <a:lnTo>
                  <a:pt x="422501" y="528889"/>
                </a:lnTo>
                <a:lnTo>
                  <a:pt x="396169" y="490181"/>
                </a:lnTo>
                <a:lnTo>
                  <a:pt x="369245" y="451758"/>
                </a:lnTo>
                <a:lnTo>
                  <a:pt x="341729" y="413627"/>
                </a:lnTo>
                <a:lnTo>
                  <a:pt x="313621" y="375793"/>
                </a:lnTo>
                <a:lnTo>
                  <a:pt x="284922" y="338264"/>
                </a:lnTo>
                <a:lnTo>
                  <a:pt x="255631" y="301046"/>
                </a:lnTo>
                <a:lnTo>
                  <a:pt x="225748" y="264144"/>
                </a:lnTo>
                <a:lnTo>
                  <a:pt x="195273" y="227566"/>
                </a:lnTo>
                <a:lnTo>
                  <a:pt x="164207" y="191317"/>
                </a:lnTo>
                <a:lnTo>
                  <a:pt x="132549" y="155404"/>
                </a:lnTo>
                <a:lnTo>
                  <a:pt x="100299" y="119834"/>
                </a:lnTo>
                <a:lnTo>
                  <a:pt x="67458" y="84612"/>
                </a:lnTo>
                <a:lnTo>
                  <a:pt x="34025" y="49745"/>
                </a:lnTo>
                <a:lnTo>
                  <a:pt x="0" y="15239"/>
                </a:lnTo>
                <a:lnTo>
                  <a:pt x="15290" y="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2" y="1220724"/>
            <a:ext cx="10514838" cy="2472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6114" y="1217421"/>
            <a:ext cx="4432935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835">
              <a:lnSpc>
                <a:spcPct val="126699"/>
              </a:lnSpc>
              <a:spcBef>
                <a:spcPts val="100"/>
              </a:spcBef>
              <a:tabLst>
                <a:tab pos="1790700" algn="l"/>
              </a:tabLst>
            </a:pPr>
            <a:r>
              <a:rPr sz="1800" spc="-95" dirty="0">
                <a:latin typeface="Arial"/>
                <a:cs typeface="Arial"/>
              </a:rPr>
              <a:t>Declared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with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b="1" i="1" spc="-95" dirty="0">
                <a:latin typeface="Arial"/>
                <a:cs typeface="Arial"/>
              </a:rPr>
              <a:t>val	</a:t>
            </a:r>
            <a:r>
              <a:rPr sz="1800" spc="-65" dirty="0">
                <a:latin typeface="Arial"/>
                <a:cs typeface="Arial"/>
              </a:rPr>
              <a:t>keyword.  </a:t>
            </a:r>
            <a:r>
              <a:rPr sz="1800" spc="-114" dirty="0">
                <a:latin typeface="Arial"/>
                <a:cs typeface="Arial"/>
              </a:rPr>
              <a:t>Reassignment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80" dirty="0">
                <a:latin typeface="Arial"/>
                <a:cs typeface="Arial"/>
              </a:rPr>
              <a:t>val </a:t>
            </a:r>
            <a:r>
              <a:rPr sz="1800" dirty="0">
                <a:latin typeface="Arial"/>
                <a:cs typeface="Arial"/>
              </a:rPr>
              <a:t>will </a:t>
            </a:r>
            <a:r>
              <a:rPr sz="1800" spc="-20" dirty="0">
                <a:latin typeface="Arial"/>
                <a:cs typeface="Arial"/>
              </a:rPr>
              <a:t>return </a:t>
            </a:r>
            <a:r>
              <a:rPr sz="1800" spc="-100" dirty="0">
                <a:latin typeface="Arial"/>
                <a:cs typeface="Arial"/>
              </a:rPr>
              <a:t>an</a:t>
            </a:r>
            <a:r>
              <a:rPr sz="1800" spc="-3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error.</a:t>
            </a:r>
            <a:endParaRPr sz="18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585"/>
              </a:spcBef>
            </a:pPr>
            <a:r>
              <a:rPr sz="1800" i="1" spc="-114" dirty="0">
                <a:solidFill>
                  <a:srgbClr val="1F487C"/>
                </a:solidFill>
                <a:latin typeface="Arial"/>
                <a:cs typeface="Arial"/>
              </a:rPr>
              <a:t>scala&gt; </a:t>
            </a:r>
            <a:r>
              <a:rPr sz="1800" i="1" spc="-55" dirty="0">
                <a:solidFill>
                  <a:srgbClr val="1F487C"/>
                </a:solidFill>
                <a:latin typeface="Arial"/>
                <a:cs typeface="Arial"/>
              </a:rPr>
              <a:t>val </a:t>
            </a:r>
            <a:r>
              <a:rPr sz="1800" i="1" spc="-120" dirty="0">
                <a:solidFill>
                  <a:srgbClr val="1F487C"/>
                </a:solidFill>
                <a:latin typeface="Arial"/>
                <a:cs typeface="Arial"/>
              </a:rPr>
              <a:t>msg </a:t>
            </a:r>
            <a:r>
              <a:rPr sz="1800" i="1" spc="-155" dirty="0">
                <a:solidFill>
                  <a:srgbClr val="1F487C"/>
                </a:solidFill>
                <a:latin typeface="Arial"/>
                <a:cs typeface="Arial"/>
              </a:rPr>
              <a:t>= </a:t>
            </a:r>
            <a:r>
              <a:rPr sz="1800" i="1" spc="-55" dirty="0">
                <a:solidFill>
                  <a:srgbClr val="1F487C"/>
                </a:solidFill>
                <a:latin typeface="Arial"/>
                <a:cs typeface="Arial"/>
              </a:rPr>
              <a:t>"Hello</a:t>
            </a:r>
            <a:r>
              <a:rPr sz="1800" i="1" spc="-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i="1" spc="-110" dirty="0">
                <a:solidFill>
                  <a:srgbClr val="1F487C"/>
                </a:solidFill>
                <a:latin typeface="Arial"/>
                <a:cs typeface="Arial"/>
              </a:rPr>
              <a:t>Scala"</a:t>
            </a:r>
            <a:endParaRPr sz="1800">
              <a:latin typeface="Arial"/>
              <a:cs typeface="Arial"/>
            </a:endParaRPr>
          </a:p>
          <a:p>
            <a:pPr marL="812800" marR="1140460">
              <a:lnSpc>
                <a:spcPct val="127200"/>
              </a:lnSpc>
              <a:spcBef>
                <a:spcPts val="5"/>
              </a:spcBef>
            </a:pPr>
            <a:r>
              <a:rPr sz="1800" i="1" spc="-95" dirty="0">
                <a:solidFill>
                  <a:srgbClr val="1F487C"/>
                </a:solidFill>
                <a:latin typeface="Arial"/>
                <a:cs typeface="Arial"/>
              </a:rPr>
              <a:t>msg: </a:t>
            </a:r>
            <a:r>
              <a:rPr sz="1800" i="1" spc="-75" dirty="0">
                <a:solidFill>
                  <a:srgbClr val="1F487C"/>
                </a:solidFill>
                <a:latin typeface="Arial"/>
                <a:cs typeface="Arial"/>
              </a:rPr>
              <a:t>String </a:t>
            </a:r>
            <a:r>
              <a:rPr sz="1800" i="1" spc="-155" dirty="0">
                <a:solidFill>
                  <a:srgbClr val="1F487C"/>
                </a:solidFill>
                <a:latin typeface="Arial"/>
                <a:cs typeface="Arial"/>
              </a:rPr>
              <a:t>= </a:t>
            </a:r>
            <a:r>
              <a:rPr sz="1800" i="1" spc="-80" dirty="0">
                <a:solidFill>
                  <a:srgbClr val="1F487C"/>
                </a:solidFill>
                <a:latin typeface="Arial"/>
                <a:cs typeface="Arial"/>
              </a:rPr>
              <a:t>Hello </a:t>
            </a:r>
            <a:r>
              <a:rPr sz="1800" i="1" spc="-145" dirty="0">
                <a:solidFill>
                  <a:srgbClr val="1F487C"/>
                </a:solidFill>
                <a:latin typeface="Arial"/>
                <a:cs typeface="Arial"/>
              </a:rPr>
              <a:t>Scala  </a:t>
            </a:r>
            <a:r>
              <a:rPr sz="1800" i="1" spc="-114" dirty="0">
                <a:solidFill>
                  <a:srgbClr val="1F487C"/>
                </a:solidFill>
                <a:latin typeface="Arial"/>
                <a:cs typeface="Arial"/>
              </a:rPr>
              <a:t>scala&gt; </a:t>
            </a:r>
            <a:r>
              <a:rPr sz="1800" i="1" spc="-120" dirty="0">
                <a:solidFill>
                  <a:srgbClr val="1F487C"/>
                </a:solidFill>
                <a:latin typeface="Arial"/>
                <a:cs typeface="Arial"/>
              </a:rPr>
              <a:t>msg </a:t>
            </a:r>
            <a:r>
              <a:rPr sz="1800" i="1" spc="-155" dirty="0">
                <a:solidFill>
                  <a:srgbClr val="1F487C"/>
                </a:solidFill>
                <a:latin typeface="Arial"/>
                <a:cs typeface="Arial"/>
              </a:rPr>
              <a:t>= </a:t>
            </a:r>
            <a:r>
              <a:rPr sz="1800" i="1" spc="-50" dirty="0">
                <a:solidFill>
                  <a:srgbClr val="1F487C"/>
                </a:solidFill>
                <a:latin typeface="Arial"/>
                <a:cs typeface="Arial"/>
              </a:rPr>
              <a:t>"Hello</a:t>
            </a:r>
            <a:r>
              <a:rPr sz="1800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i="1" spc="-95" dirty="0">
                <a:solidFill>
                  <a:srgbClr val="1F487C"/>
                </a:solidFill>
                <a:latin typeface="Arial"/>
                <a:cs typeface="Arial"/>
              </a:rPr>
              <a:t>Spark"</a:t>
            </a:r>
            <a:endParaRPr sz="18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585"/>
              </a:spcBef>
            </a:pPr>
            <a:r>
              <a:rPr sz="1800" i="1" spc="-100" dirty="0">
                <a:solidFill>
                  <a:srgbClr val="1F487C"/>
                </a:solidFill>
                <a:latin typeface="Arial"/>
                <a:cs typeface="Arial"/>
              </a:rPr>
              <a:t>&lt;console&gt;:8: </a:t>
            </a:r>
            <a:r>
              <a:rPr sz="1800" i="1" spc="-35" dirty="0">
                <a:solidFill>
                  <a:srgbClr val="1F487C"/>
                </a:solidFill>
                <a:latin typeface="Arial"/>
                <a:cs typeface="Arial"/>
              </a:rPr>
              <a:t>error: </a:t>
            </a:r>
            <a:r>
              <a:rPr sz="1800" i="1" spc="-85" dirty="0">
                <a:solidFill>
                  <a:srgbClr val="1F487C"/>
                </a:solidFill>
                <a:latin typeface="Arial"/>
                <a:cs typeface="Arial"/>
              </a:rPr>
              <a:t>reassignment </a:t>
            </a:r>
            <a:r>
              <a:rPr sz="1800" i="1" spc="-5" dirty="0">
                <a:solidFill>
                  <a:srgbClr val="1F487C"/>
                </a:solidFill>
                <a:latin typeface="Arial"/>
                <a:cs typeface="Arial"/>
              </a:rPr>
              <a:t>to</a:t>
            </a:r>
            <a:r>
              <a:rPr sz="1800" i="1" spc="-1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i="1" spc="-55" dirty="0">
                <a:solidFill>
                  <a:srgbClr val="1F487C"/>
                </a:solidFill>
                <a:latin typeface="Arial"/>
                <a:cs typeface="Arial"/>
              </a:rPr>
              <a:t>val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494" y="1596389"/>
            <a:ext cx="1546860" cy="1493520"/>
          </a:xfrm>
          <a:custGeom>
            <a:avLst/>
            <a:gdLst/>
            <a:ahLst/>
            <a:cxnLst/>
            <a:rect l="l" t="t" r="r" b="b"/>
            <a:pathLst>
              <a:path w="1546860" h="1493520">
                <a:moveTo>
                  <a:pt x="773430" y="0"/>
                </a:moveTo>
                <a:lnTo>
                  <a:pt x="724517" y="1469"/>
                </a:lnTo>
                <a:lnTo>
                  <a:pt x="676412" y="5819"/>
                </a:lnTo>
                <a:lnTo>
                  <a:pt x="629207" y="12961"/>
                </a:lnTo>
                <a:lnTo>
                  <a:pt x="582991" y="22810"/>
                </a:lnTo>
                <a:lnTo>
                  <a:pt x="537856" y="35275"/>
                </a:lnTo>
                <a:lnTo>
                  <a:pt x="493891" y="50272"/>
                </a:lnTo>
                <a:lnTo>
                  <a:pt x="451188" y="67711"/>
                </a:lnTo>
                <a:lnTo>
                  <a:pt x="409837" y="87505"/>
                </a:lnTo>
                <a:lnTo>
                  <a:pt x="369928" y="109567"/>
                </a:lnTo>
                <a:lnTo>
                  <a:pt x="331553" y="133809"/>
                </a:lnTo>
                <a:lnTo>
                  <a:pt x="294802" y="160144"/>
                </a:lnTo>
                <a:lnTo>
                  <a:pt x="259765" y="188484"/>
                </a:lnTo>
                <a:lnTo>
                  <a:pt x="226533" y="218741"/>
                </a:lnTo>
                <a:lnTo>
                  <a:pt x="195196" y="250829"/>
                </a:lnTo>
                <a:lnTo>
                  <a:pt x="165846" y="284659"/>
                </a:lnTo>
                <a:lnTo>
                  <a:pt x="138573" y="320144"/>
                </a:lnTo>
                <a:lnTo>
                  <a:pt x="113467" y="357196"/>
                </a:lnTo>
                <a:lnTo>
                  <a:pt x="90619" y="395728"/>
                </a:lnTo>
                <a:lnTo>
                  <a:pt x="70120" y="435653"/>
                </a:lnTo>
                <a:lnTo>
                  <a:pt x="52060" y="476882"/>
                </a:lnTo>
                <a:lnTo>
                  <a:pt x="36530" y="519329"/>
                </a:lnTo>
                <a:lnTo>
                  <a:pt x="23621" y="562906"/>
                </a:lnTo>
                <a:lnTo>
                  <a:pt x="13422" y="607525"/>
                </a:lnTo>
                <a:lnTo>
                  <a:pt x="6026" y="653098"/>
                </a:lnTo>
                <a:lnTo>
                  <a:pt x="1521" y="699539"/>
                </a:lnTo>
                <a:lnTo>
                  <a:pt x="0" y="746760"/>
                </a:lnTo>
                <a:lnTo>
                  <a:pt x="1521" y="793980"/>
                </a:lnTo>
                <a:lnTo>
                  <a:pt x="6026" y="840421"/>
                </a:lnTo>
                <a:lnTo>
                  <a:pt x="13422" y="885994"/>
                </a:lnTo>
                <a:lnTo>
                  <a:pt x="23621" y="930613"/>
                </a:lnTo>
                <a:lnTo>
                  <a:pt x="36530" y="974190"/>
                </a:lnTo>
                <a:lnTo>
                  <a:pt x="52060" y="1016637"/>
                </a:lnTo>
                <a:lnTo>
                  <a:pt x="70120" y="1057866"/>
                </a:lnTo>
                <a:lnTo>
                  <a:pt x="90619" y="1097791"/>
                </a:lnTo>
                <a:lnTo>
                  <a:pt x="113467" y="1136323"/>
                </a:lnTo>
                <a:lnTo>
                  <a:pt x="138573" y="1173375"/>
                </a:lnTo>
                <a:lnTo>
                  <a:pt x="165846" y="1208860"/>
                </a:lnTo>
                <a:lnTo>
                  <a:pt x="195196" y="1242690"/>
                </a:lnTo>
                <a:lnTo>
                  <a:pt x="226533" y="1274778"/>
                </a:lnTo>
                <a:lnTo>
                  <a:pt x="259765" y="1305035"/>
                </a:lnTo>
                <a:lnTo>
                  <a:pt x="294802" y="1333375"/>
                </a:lnTo>
                <a:lnTo>
                  <a:pt x="331553" y="1359710"/>
                </a:lnTo>
                <a:lnTo>
                  <a:pt x="369928" y="1383952"/>
                </a:lnTo>
                <a:lnTo>
                  <a:pt x="409837" y="1406014"/>
                </a:lnTo>
                <a:lnTo>
                  <a:pt x="451188" y="1425808"/>
                </a:lnTo>
                <a:lnTo>
                  <a:pt x="493891" y="1443247"/>
                </a:lnTo>
                <a:lnTo>
                  <a:pt x="537856" y="1458244"/>
                </a:lnTo>
                <a:lnTo>
                  <a:pt x="582991" y="1470709"/>
                </a:lnTo>
                <a:lnTo>
                  <a:pt x="629207" y="1480558"/>
                </a:lnTo>
                <a:lnTo>
                  <a:pt x="676412" y="1487700"/>
                </a:lnTo>
                <a:lnTo>
                  <a:pt x="724517" y="1492050"/>
                </a:lnTo>
                <a:lnTo>
                  <a:pt x="773430" y="1493520"/>
                </a:lnTo>
                <a:lnTo>
                  <a:pt x="822337" y="1492050"/>
                </a:lnTo>
                <a:lnTo>
                  <a:pt x="870437" y="1487700"/>
                </a:lnTo>
                <a:lnTo>
                  <a:pt x="917638" y="1480558"/>
                </a:lnTo>
                <a:lnTo>
                  <a:pt x="963851" y="1470709"/>
                </a:lnTo>
                <a:lnTo>
                  <a:pt x="1008984" y="1458244"/>
                </a:lnTo>
                <a:lnTo>
                  <a:pt x="1052947" y="1443247"/>
                </a:lnTo>
                <a:lnTo>
                  <a:pt x="1095649" y="1425808"/>
                </a:lnTo>
                <a:lnTo>
                  <a:pt x="1137000" y="1406014"/>
                </a:lnTo>
                <a:lnTo>
                  <a:pt x="1176908" y="1383952"/>
                </a:lnTo>
                <a:lnTo>
                  <a:pt x="1215284" y="1359710"/>
                </a:lnTo>
                <a:lnTo>
                  <a:pt x="1252036" y="1333375"/>
                </a:lnTo>
                <a:lnTo>
                  <a:pt x="1287074" y="1305035"/>
                </a:lnTo>
                <a:lnTo>
                  <a:pt x="1320307" y="1274778"/>
                </a:lnTo>
                <a:lnTo>
                  <a:pt x="1351645" y="1242690"/>
                </a:lnTo>
                <a:lnTo>
                  <a:pt x="1380997" y="1208860"/>
                </a:lnTo>
                <a:lnTo>
                  <a:pt x="1408272" y="1173375"/>
                </a:lnTo>
                <a:lnTo>
                  <a:pt x="1433380" y="1136323"/>
                </a:lnTo>
                <a:lnTo>
                  <a:pt x="1456230" y="1097791"/>
                </a:lnTo>
                <a:lnTo>
                  <a:pt x="1476731" y="1057866"/>
                </a:lnTo>
                <a:lnTo>
                  <a:pt x="1494792" y="1016637"/>
                </a:lnTo>
                <a:lnTo>
                  <a:pt x="1510324" y="974190"/>
                </a:lnTo>
                <a:lnTo>
                  <a:pt x="1523235" y="930613"/>
                </a:lnTo>
                <a:lnTo>
                  <a:pt x="1533435" y="885994"/>
                </a:lnTo>
                <a:lnTo>
                  <a:pt x="1540833" y="840421"/>
                </a:lnTo>
                <a:lnTo>
                  <a:pt x="1545338" y="793980"/>
                </a:lnTo>
                <a:lnTo>
                  <a:pt x="1546860" y="746760"/>
                </a:lnTo>
                <a:lnTo>
                  <a:pt x="1545338" y="699539"/>
                </a:lnTo>
                <a:lnTo>
                  <a:pt x="1540833" y="653098"/>
                </a:lnTo>
                <a:lnTo>
                  <a:pt x="1533435" y="607525"/>
                </a:lnTo>
                <a:lnTo>
                  <a:pt x="1523235" y="562906"/>
                </a:lnTo>
                <a:lnTo>
                  <a:pt x="1510324" y="519329"/>
                </a:lnTo>
                <a:lnTo>
                  <a:pt x="1494792" y="476882"/>
                </a:lnTo>
                <a:lnTo>
                  <a:pt x="1476731" y="435653"/>
                </a:lnTo>
                <a:lnTo>
                  <a:pt x="1456230" y="395728"/>
                </a:lnTo>
                <a:lnTo>
                  <a:pt x="1433380" y="357196"/>
                </a:lnTo>
                <a:lnTo>
                  <a:pt x="1408272" y="320144"/>
                </a:lnTo>
                <a:lnTo>
                  <a:pt x="1380997" y="284659"/>
                </a:lnTo>
                <a:lnTo>
                  <a:pt x="1351645" y="250829"/>
                </a:lnTo>
                <a:lnTo>
                  <a:pt x="1320307" y="218741"/>
                </a:lnTo>
                <a:lnTo>
                  <a:pt x="1287074" y="188484"/>
                </a:lnTo>
                <a:lnTo>
                  <a:pt x="1252036" y="160144"/>
                </a:lnTo>
                <a:lnTo>
                  <a:pt x="1215284" y="133809"/>
                </a:lnTo>
                <a:lnTo>
                  <a:pt x="1176908" y="109567"/>
                </a:lnTo>
                <a:lnTo>
                  <a:pt x="1137000" y="87505"/>
                </a:lnTo>
                <a:lnTo>
                  <a:pt x="1095649" y="67711"/>
                </a:lnTo>
                <a:lnTo>
                  <a:pt x="1052947" y="50272"/>
                </a:lnTo>
                <a:lnTo>
                  <a:pt x="1008984" y="35275"/>
                </a:lnTo>
                <a:lnTo>
                  <a:pt x="963851" y="22810"/>
                </a:lnTo>
                <a:lnTo>
                  <a:pt x="917638" y="12961"/>
                </a:lnTo>
                <a:lnTo>
                  <a:pt x="870437" y="5819"/>
                </a:lnTo>
                <a:lnTo>
                  <a:pt x="822337" y="1469"/>
                </a:lnTo>
                <a:lnTo>
                  <a:pt x="773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494" y="1596389"/>
            <a:ext cx="1546860" cy="1493520"/>
          </a:xfrm>
          <a:custGeom>
            <a:avLst/>
            <a:gdLst/>
            <a:ahLst/>
            <a:cxnLst/>
            <a:rect l="l" t="t" r="r" b="b"/>
            <a:pathLst>
              <a:path w="1546860" h="1493520">
                <a:moveTo>
                  <a:pt x="0" y="746760"/>
                </a:moveTo>
                <a:lnTo>
                  <a:pt x="1521" y="699539"/>
                </a:lnTo>
                <a:lnTo>
                  <a:pt x="6026" y="653098"/>
                </a:lnTo>
                <a:lnTo>
                  <a:pt x="13422" y="607525"/>
                </a:lnTo>
                <a:lnTo>
                  <a:pt x="23621" y="562906"/>
                </a:lnTo>
                <a:lnTo>
                  <a:pt x="36530" y="519329"/>
                </a:lnTo>
                <a:lnTo>
                  <a:pt x="52060" y="476882"/>
                </a:lnTo>
                <a:lnTo>
                  <a:pt x="70120" y="435653"/>
                </a:lnTo>
                <a:lnTo>
                  <a:pt x="90619" y="395728"/>
                </a:lnTo>
                <a:lnTo>
                  <a:pt x="113467" y="357196"/>
                </a:lnTo>
                <a:lnTo>
                  <a:pt x="138573" y="320144"/>
                </a:lnTo>
                <a:lnTo>
                  <a:pt x="165846" y="284659"/>
                </a:lnTo>
                <a:lnTo>
                  <a:pt x="195196" y="250829"/>
                </a:lnTo>
                <a:lnTo>
                  <a:pt x="226533" y="218741"/>
                </a:lnTo>
                <a:lnTo>
                  <a:pt x="259765" y="188484"/>
                </a:lnTo>
                <a:lnTo>
                  <a:pt x="294802" y="160144"/>
                </a:lnTo>
                <a:lnTo>
                  <a:pt x="331553" y="133809"/>
                </a:lnTo>
                <a:lnTo>
                  <a:pt x="369928" y="109567"/>
                </a:lnTo>
                <a:lnTo>
                  <a:pt x="409837" y="87505"/>
                </a:lnTo>
                <a:lnTo>
                  <a:pt x="451188" y="67711"/>
                </a:lnTo>
                <a:lnTo>
                  <a:pt x="493891" y="50272"/>
                </a:lnTo>
                <a:lnTo>
                  <a:pt x="537856" y="35275"/>
                </a:lnTo>
                <a:lnTo>
                  <a:pt x="582991" y="22810"/>
                </a:lnTo>
                <a:lnTo>
                  <a:pt x="629207" y="12961"/>
                </a:lnTo>
                <a:lnTo>
                  <a:pt x="676412" y="5819"/>
                </a:lnTo>
                <a:lnTo>
                  <a:pt x="724517" y="1469"/>
                </a:lnTo>
                <a:lnTo>
                  <a:pt x="773430" y="0"/>
                </a:lnTo>
                <a:lnTo>
                  <a:pt x="822337" y="1469"/>
                </a:lnTo>
                <a:lnTo>
                  <a:pt x="870437" y="5819"/>
                </a:lnTo>
                <a:lnTo>
                  <a:pt x="917638" y="12961"/>
                </a:lnTo>
                <a:lnTo>
                  <a:pt x="963851" y="22810"/>
                </a:lnTo>
                <a:lnTo>
                  <a:pt x="1008984" y="35275"/>
                </a:lnTo>
                <a:lnTo>
                  <a:pt x="1052947" y="50272"/>
                </a:lnTo>
                <a:lnTo>
                  <a:pt x="1095649" y="67711"/>
                </a:lnTo>
                <a:lnTo>
                  <a:pt x="1137000" y="87505"/>
                </a:lnTo>
                <a:lnTo>
                  <a:pt x="1176908" y="109567"/>
                </a:lnTo>
                <a:lnTo>
                  <a:pt x="1215284" y="133809"/>
                </a:lnTo>
                <a:lnTo>
                  <a:pt x="1252036" y="160144"/>
                </a:lnTo>
                <a:lnTo>
                  <a:pt x="1287074" y="188484"/>
                </a:lnTo>
                <a:lnTo>
                  <a:pt x="1320307" y="218741"/>
                </a:lnTo>
                <a:lnTo>
                  <a:pt x="1351645" y="250829"/>
                </a:lnTo>
                <a:lnTo>
                  <a:pt x="1380997" y="284659"/>
                </a:lnTo>
                <a:lnTo>
                  <a:pt x="1408272" y="320144"/>
                </a:lnTo>
                <a:lnTo>
                  <a:pt x="1433380" y="357196"/>
                </a:lnTo>
                <a:lnTo>
                  <a:pt x="1456230" y="395728"/>
                </a:lnTo>
                <a:lnTo>
                  <a:pt x="1476731" y="435653"/>
                </a:lnTo>
                <a:lnTo>
                  <a:pt x="1494792" y="476882"/>
                </a:lnTo>
                <a:lnTo>
                  <a:pt x="1510324" y="519329"/>
                </a:lnTo>
                <a:lnTo>
                  <a:pt x="1523235" y="562906"/>
                </a:lnTo>
                <a:lnTo>
                  <a:pt x="1533435" y="607525"/>
                </a:lnTo>
                <a:lnTo>
                  <a:pt x="1540833" y="653098"/>
                </a:lnTo>
                <a:lnTo>
                  <a:pt x="1545338" y="699539"/>
                </a:lnTo>
                <a:lnTo>
                  <a:pt x="1546860" y="746760"/>
                </a:lnTo>
                <a:lnTo>
                  <a:pt x="1545338" y="793980"/>
                </a:lnTo>
                <a:lnTo>
                  <a:pt x="1540833" y="840421"/>
                </a:lnTo>
                <a:lnTo>
                  <a:pt x="1533435" y="885994"/>
                </a:lnTo>
                <a:lnTo>
                  <a:pt x="1523235" y="930613"/>
                </a:lnTo>
                <a:lnTo>
                  <a:pt x="1510324" y="974190"/>
                </a:lnTo>
                <a:lnTo>
                  <a:pt x="1494792" y="1016637"/>
                </a:lnTo>
                <a:lnTo>
                  <a:pt x="1476731" y="1057866"/>
                </a:lnTo>
                <a:lnTo>
                  <a:pt x="1456230" y="1097791"/>
                </a:lnTo>
                <a:lnTo>
                  <a:pt x="1433380" y="1136323"/>
                </a:lnTo>
                <a:lnTo>
                  <a:pt x="1408272" y="1173375"/>
                </a:lnTo>
                <a:lnTo>
                  <a:pt x="1380997" y="1208860"/>
                </a:lnTo>
                <a:lnTo>
                  <a:pt x="1351645" y="1242690"/>
                </a:lnTo>
                <a:lnTo>
                  <a:pt x="1320307" y="1274778"/>
                </a:lnTo>
                <a:lnTo>
                  <a:pt x="1287074" y="1305035"/>
                </a:lnTo>
                <a:lnTo>
                  <a:pt x="1252036" y="1333375"/>
                </a:lnTo>
                <a:lnTo>
                  <a:pt x="1215284" y="1359710"/>
                </a:lnTo>
                <a:lnTo>
                  <a:pt x="1176908" y="1383952"/>
                </a:lnTo>
                <a:lnTo>
                  <a:pt x="1137000" y="1406014"/>
                </a:lnTo>
                <a:lnTo>
                  <a:pt x="1095649" y="1425808"/>
                </a:lnTo>
                <a:lnTo>
                  <a:pt x="1052947" y="1443247"/>
                </a:lnTo>
                <a:lnTo>
                  <a:pt x="1008984" y="1458244"/>
                </a:lnTo>
                <a:lnTo>
                  <a:pt x="963851" y="1470709"/>
                </a:lnTo>
                <a:lnTo>
                  <a:pt x="917638" y="1480558"/>
                </a:lnTo>
                <a:lnTo>
                  <a:pt x="870437" y="1487700"/>
                </a:lnTo>
                <a:lnTo>
                  <a:pt x="822337" y="1492050"/>
                </a:lnTo>
                <a:lnTo>
                  <a:pt x="773430" y="1493520"/>
                </a:lnTo>
                <a:lnTo>
                  <a:pt x="724517" y="1492050"/>
                </a:lnTo>
                <a:lnTo>
                  <a:pt x="676412" y="1487700"/>
                </a:lnTo>
                <a:lnTo>
                  <a:pt x="629207" y="1480558"/>
                </a:lnTo>
                <a:lnTo>
                  <a:pt x="582991" y="1470709"/>
                </a:lnTo>
                <a:lnTo>
                  <a:pt x="537856" y="1458244"/>
                </a:lnTo>
                <a:lnTo>
                  <a:pt x="493891" y="1443247"/>
                </a:lnTo>
                <a:lnTo>
                  <a:pt x="451188" y="1425808"/>
                </a:lnTo>
                <a:lnTo>
                  <a:pt x="409837" y="1406014"/>
                </a:lnTo>
                <a:lnTo>
                  <a:pt x="369928" y="1383952"/>
                </a:lnTo>
                <a:lnTo>
                  <a:pt x="331553" y="1359710"/>
                </a:lnTo>
                <a:lnTo>
                  <a:pt x="294802" y="1333375"/>
                </a:lnTo>
                <a:lnTo>
                  <a:pt x="259765" y="1305035"/>
                </a:lnTo>
                <a:lnTo>
                  <a:pt x="226533" y="1274778"/>
                </a:lnTo>
                <a:lnTo>
                  <a:pt x="195196" y="1242690"/>
                </a:lnTo>
                <a:lnTo>
                  <a:pt x="165846" y="1208860"/>
                </a:lnTo>
                <a:lnTo>
                  <a:pt x="138573" y="1173375"/>
                </a:lnTo>
                <a:lnTo>
                  <a:pt x="113467" y="1136323"/>
                </a:lnTo>
                <a:lnTo>
                  <a:pt x="90619" y="1097791"/>
                </a:lnTo>
                <a:lnTo>
                  <a:pt x="70120" y="1057866"/>
                </a:lnTo>
                <a:lnTo>
                  <a:pt x="52060" y="1016637"/>
                </a:lnTo>
                <a:lnTo>
                  <a:pt x="36530" y="974190"/>
                </a:lnTo>
                <a:lnTo>
                  <a:pt x="23621" y="930613"/>
                </a:lnTo>
                <a:lnTo>
                  <a:pt x="13422" y="885994"/>
                </a:lnTo>
                <a:lnTo>
                  <a:pt x="6026" y="840421"/>
                </a:lnTo>
                <a:lnTo>
                  <a:pt x="1521" y="793980"/>
                </a:lnTo>
                <a:lnTo>
                  <a:pt x="0" y="746760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6632" y="3642359"/>
            <a:ext cx="10514838" cy="2367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6114" y="3639692"/>
            <a:ext cx="3606165" cy="2117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95" dirty="0">
                <a:latin typeface="Arial"/>
                <a:cs typeface="Arial"/>
              </a:rPr>
              <a:t>Declared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b="1" i="1" spc="-100" dirty="0">
                <a:latin typeface="Arial"/>
                <a:cs typeface="Arial"/>
              </a:rPr>
              <a:t>var</a:t>
            </a:r>
            <a:r>
              <a:rPr sz="1800" b="1" i="1" spc="2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keyword.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85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reassignment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new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  <a:p>
            <a:pPr marL="812800" marR="5080">
              <a:lnSpc>
                <a:spcPct val="127200"/>
              </a:lnSpc>
              <a:spcBef>
                <a:spcPts val="5"/>
              </a:spcBef>
            </a:pPr>
            <a:r>
              <a:rPr sz="1800" i="1" spc="-120" dirty="0">
                <a:solidFill>
                  <a:srgbClr val="C00000"/>
                </a:solidFill>
                <a:latin typeface="Arial"/>
                <a:cs typeface="Arial"/>
              </a:rPr>
              <a:t>scala&gt; </a:t>
            </a:r>
            <a:r>
              <a:rPr sz="1800" i="1" spc="-55" dirty="0">
                <a:solidFill>
                  <a:srgbClr val="C00000"/>
                </a:solidFill>
                <a:latin typeface="Arial"/>
                <a:cs typeface="Arial"/>
              </a:rPr>
              <a:t>var </a:t>
            </a:r>
            <a:r>
              <a:rPr sz="1800" i="1" spc="-120" dirty="0">
                <a:solidFill>
                  <a:srgbClr val="C00000"/>
                </a:solidFill>
                <a:latin typeface="Arial"/>
                <a:cs typeface="Arial"/>
              </a:rPr>
              <a:t>msg </a:t>
            </a:r>
            <a:r>
              <a:rPr sz="1800" i="1" spc="-15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800" i="1" spc="-55" dirty="0">
                <a:solidFill>
                  <a:srgbClr val="C00000"/>
                </a:solidFill>
                <a:latin typeface="Arial"/>
                <a:cs typeface="Arial"/>
              </a:rPr>
              <a:t>"Hello </a:t>
            </a:r>
            <a:r>
              <a:rPr sz="1800" i="1" spc="-110" dirty="0">
                <a:solidFill>
                  <a:srgbClr val="C00000"/>
                </a:solidFill>
                <a:latin typeface="Arial"/>
                <a:cs typeface="Arial"/>
              </a:rPr>
              <a:t>Scala"  </a:t>
            </a:r>
            <a:r>
              <a:rPr sz="1800" i="1" spc="-95" dirty="0">
                <a:solidFill>
                  <a:srgbClr val="C00000"/>
                </a:solidFill>
                <a:latin typeface="Arial"/>
                <a:cs typeface="Arial"/>
              </a:rPr>
              <a:t>msg: </a:t>
            </a:r>
            <a:r>
              <a:rPr sz="1800" i="1" spc="-75" dirty="0">
                <a:solidFill>
                  <a:srgbClr val="C00000"/>
                </a:solidFill>
                <a:latin typeface="Arial"/>
                <a:cs typeface="Arial"/>
              </a:rPr>
              <a:t>String </a:t>
            </a:r>
            <a:r>
              <a:rPr sz="1800" i="1" spc="-15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800" i="1" spc="-80" dirty="0">
                <a:solidFill>
                  <a:srgbClr val="C00000"/>
                </a:solidFill>
                <a:latin typeface="Arial"/>
                <a:cs typeface="Arial"/>
              </a:rPr>
              <a:t>Hello </a:t>
            </a:r>
            <a:r>
              <a:rPr sz="1800" i="1" spc="-145" dirty="0">
                <a:solidFill>
                  <a:srgbClr val="C00000"/>
                </a:solidFill>
                <a:latin typeface="Arial"/>
                <a:cs typeface="Arial"/>
              </a:rPr>
              <a:t>Scala  </a:t>
            </a:r>
            <a:r>
              <a:rPr sz="1800" i="1" spc="-114" dirty="0">
                <a:solidFill>
                  <a:srgbClr val="C00000"/>
                </a:solidFill>
                <a:latin typeface="Arial"/>
                <a:cs typeface="Arial"/>
              </a:rPr>
              <a:t>scala&gt; </a:t>
            </a:r>
            <a:r>
              <a:rPr sz="1800" i="1" spc="-120" dirty="0">
                <a:solidFill>
                  <a:srgbClr val="C00000"/>
                </a:solidFill>
                <a:latin typeface="Arial"/>
                <a:cs typeface="Arial"/>
              </a:rPr>
              <a:t>msg </a:t>
            </a:r>
            <a:r>
              <a:rPr sz="1800" i="1" spc="-15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800" i="1" spc="-50" dirty="0">
                <a:solidFill>
                  <a:srgbClr val="C00000"/>
                </a:solidFill>
                <a:latin typeface="Arial"/>
                <a:cs typeface="Arial"/>
              </a:rPr>
              <a:t>"Hello </a:t>
            </a:r>
            <a:r>
              <a:rPr sz="1800" i="1" spc="-95" dirty="0">
                <a:solidFill>
                  <a:srgbClr val="C00000"/>
                </a:solidFill>
                <a:latin typeface="Arial"/>
                <a:cs typeface="Arial"/>
              </a:rPr>
              <a:t>Spark"  msg: </a:t>
            </a:r>
            <a:r>
              <a:rPr sz="1800" i="1" spc="-75" dirty="0">
                <a:solidFill>
                  <a:srgbClr val="C00000"/>
                </a:solidFill>
                <a:latin typeface="Arial"/>
                <a:cs typeface="Arial"/>
              </a:rPr>
              <a:t>String </a:t>
            </a:r>
            <a:r>
              <a:rPr sz="1800" i="1" spc="-15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800" i="1" spc="-80" dirty="0">
                <a:solidFill>
                  <a:srgbClr val="C00000"/>
                </a:solidFill>
                <a:latin typeface="Arial"/>
                <a:cs typeface="Arial"/>
              </a:rPr>
              <a:t>Hello</a:t>
            </a:r>
            <a:r>
              <a:rPr sz="1800" i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i="1" spc="-130" dirty="0">
                <a:solidFill>
                  <a:srgbClr val="C00000"/>
                </a:solidFill>
                <a:latin typeface="Arial"/>
                <a:cs typeface="Arial"/>
              </a:rPr>
              <a:t>Spark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3494" y="3957065"/>
            <a:ext cx="1546860" cy="1529080"/>
          </a:xfrm>
          <a:custGeom>
            <a:avLst/>
            <a:gdLst/>
            <a:ahLst/>
            <a:cxnLst/>
            <a:rect l="l" t="t" r="r" b="b"/>
            <a:pathLst>
              <a:path w="1546860" h="1529079">
                <a:moveTo>
                  <a:pt x="773430" y="0"/>
                </a:moveTo>
                <a:lnTo>
                  <a:pt x="724517" y="1503"/>
                </a:lnTo>
                <a:lnTo>
                  <a:pt x="676412" y="5954"/>
                </a:lnTo>
                <a:lnTo>
                  <a:pt x="629207" y="13262"/>
                </a:lnTo>
                <a:lnTo>
                  <a:pt x="582991" y="23339"/>
                </a:lnTo>
                <a:lnTo>
                  <a:pt x="537856" y="36094"/>
                </a:lnTo>
                <a:lnTo>
                  <a:pt x="493891" y="51439"/>
                </a:lnTo>
                <a:lnTo>
                  <a:pt x="451188" y="69284"/>
                </a:lnTo>
                <a:lnTo>
                  <a:pt x="409837" y="89539"/>
                </a:lnTo>
                <a:lnTo>
                  <a:pt x="369928" y="112115"/>
                </a:lnTo>
                <a:lnTo>
                  <a:pt x="331553" y="136922"/>
                </a:lnTo>
                <a:lnTo>
                  <a:pt x="294802" y="163871"/>
                </a:lnTo>
                <a:lnTo>
                  <a:pt x="259765" y="192873"/>
                </a:lnTo>
                <a:lnTo>
                  <a:pt x="226533" y="223837"/>
                </a:lnTo>
                <a:lnTo>
                  <a:pt x="195196" y="256675"/>
                </a:lnTo>
                <a:lnTo>
                  <a:pt x="165846" y="291297"/>
                </a:lnTo>
                <a:lnTo>
                  <a:pt x="138573" y="327613"/>
                </a:lnTo>
                <a:lnTo>
                  <a:pt x="113467" y="365534"/>
                </a:lnTo>
                <a:lnTo>
                  <a:pt x="90619" y="404971"/>
                </a:lnTo>
                <a:lnTo>
                  <a:pt x="70120" y="445834"/>
                </a:lnTo>
                <a:lnTo>
                  <a:pt x="52060" y="488033"/>
                </a:lnTo>
                <a:lnTo>
                  <a:pt x="36530" y="531480"/>
                </a:lnTo>
                <a:lnTo>
                  <a:pt x="23621" y="576084"/>
                </a:lnTo>
                <a:lnTo>
                  <a:pt x="13422" y="621756"/>
                </a:lnTo>
                <a:lnTo>
                  <a:pt x="6026" y="668406"/>
                </a:lnTo>
                <a:lnTo>
                  <a:pt x="1521" y="715946"/>
                </a:lnTo>
                <a:lnTo>
                  <a:pt x="0" y="764285"/>
                </a:lnTo>
                <a:lnTo>
                  <a:pt x="1521" y="812625"/>
                </a:lnTo>
                <a:lnTo>
                  <a:pt x="6026" y="860165"/>
                </a:lnTo>
                <a:lnTo>
                  <a:pt x="13422" y="906815"/>
                </a:lnTo>
                <a:lnTo>
                  <a:pt x="23621" y="952487"/>
                </a:lnTo>
                <a:lnTo>
                  <a:pt x="36530" y="997091"/>
                </a:lnTo>
                <a:lnTo>
                  <a:pt x="52060" y="1040538"/>
                </a:lnTo>
                <a:lnTo>
                  <a:pt x="70120" y="1082737"/>
                </a:lnTo>
                <a:lnTo>
                  <a:pt x="90619" y="1123600"/>
                </a:lnTo>
                <a:lnTo>
                  <a:pt x="113467" y="1163037"/>
                </a:lnTo>
                <a:lnTo>
                  <a:pt x="138573" y="1200958"/>
                </a:lnTo>
                <a:lnTo>
                  <a:pt x="165846" y="1237274"/>
                </a:lnTo>
                <a:lnTo>
                  <a:pt x="195196" y="1271896"/>
                </a:lnTo>
                <a:lnTo>
                  <a:pt x="226533" y="1304734"/>
                </a:lnTo>
                <a:lnTo>
                  <a:pt x="259765" y="1335698"/>
                </a:lnTo>
                <a:lnTo>
                  <a:pt x="294802" y="1364700"/>
                </a:lnTo>
                <a:lnTo>
                  <a:pt x="331553" y="1391649"/>
                </a:lnTo>
                <a:lnTo>
                  <a:pt x="369928" y="1416456"/>
                </a:lnTo>
                <a:lnTo>
                  <a:pt x="409837" y="1439032"/>
                </a:lnTo>
                <a:lnTo>
                  <a:pt x="451188" y="1459287"/>
                </a:lnTo>
                <a:lnTo>
                  <a:pt x="493891" y="1477132"/>
                </a:lnTo>
                <a:lnTo>
                  <a:pt x="537856" y="1492477"/>
                </a:lnTo>
                <a:lnTo>
                  <a:pt x="582991" y="1505232"/>
                </a:lnTo>
                <a:lnTo>
                  <a:pt x="629207" y="1515309"/>
                </a:lnTo>
                <a:lnTo>
                  <a:pt x="676412" y="1522617"/>
                </a:lnTo>
                <a:lnTo>
                  <a:pt x="724517" y="1527068"/>
                </a:lnTo>
                <a:lnTo>
                  <a:pt x="773430" y="1528571"/>
                </a:lnTo>
                <a:lnTo>
                  <a:pt x="822337" y="1527068"/>
                </a:lnTo>
                <a:lnTo>
                  <a:pt x="870437" y="1522617"/>
                </a:lnTo>
                <a:lnTo>
                  <a:pt x="917638" y="1515309"/>
                </a:lnTo>
                <a:lnTo>
                  <a:pt x="963851" y="1505232"/>
                </a:lnTo>
                <a:lnTo>
                  <a:pt x="1008984" y="1492477"/>
                </a:lnTo>
                <a:lnTo>
                  <a:pt x="1052947" y="1477132"/>
                </a:lnTo>
                <a:lnTo>
                  <a:pt x="1095649" y="1459287"/>
                </a:lnTo>
                <a:lnTo>
                  <a:pt x="1137000" y="1439032"/>
                </a:lnTo>
                <a:lnTo>
                  <a:pt x="1176908" y="1416456"/>
                </a:lnTo>
                <a:lnTo>
                  <a:pt x="1215284" y="1391649"/>
                </a:lnTo>
                <a:lnTo>
                  <a:pt x="1252036" y="1364700"/>
                </a:lnTo>
                <a:lnTo>
                  <a:pt x="1287074" y="1335698"/>
                </a:lnTo>
                <a:lnTo>
                  <a:pt x="1320307" y="1304734"/>
                </a:lnTo>
                <a:lnTo>
                  <a:pt x="1351645" y="1271896"/>
                </a:lnTo>
                <a:lnTo>
                  <a:pt x="1380997" y="1237274"/>
                </a:lnTo>
                <a:lnTo>
                  <a:pt x="1408272" y="1200958"/>
                </a:lnTo>
                <a:lnTo>
                  <a:pt x="1433380" y="1163037"/>
                </a:lnTo>
                <a:lnTo>
                  <a:pt x="1456230" y="1123600"/>
                </a:lnTo>
                <a:lnTo>
                  <a:pt x="1476731" y="1082737"/>
                </a:lnTo>
                <a:lnTo>
                  <a:pt x="1494792" y="1040538"/>
                </a:lnTo>
                <a:lnTo>
                  <a:pt x="1510324" y="997091"/>
                </a:lnTo>
                <a:lnTo>
                  <a:pt x="1523235" y="952487"/>
                </a:lnTo>
                <a:lnTo>
                  <a:pt x="1533435" y="906815"/>
                </a:lnTo>
                <a:lnTo>
                  <a:pt x="1540833" y="860165"/>
                </a:lnTo>
                <a:lnTo>
                  <a:pt x="1545338" y="812625"/>
                </a:lnTo>
                <a:lnTo>
                  <a:pt x="1546860" y="764285"/>
                </a:lnTo>
                <a:lnTo>
                  <a:pt x="1545338" y="715946"/>
                </a:lnTo>
                <a:lnTo>
                  <a:pt x="1540833" y="668406"/>
                </a:lnTo>
                <a:lnTo>
                  <a:pt x="1533435" y="621756"/>
                </a:lnTo>
                <a:lnTo>
                  <a:pt x="1523235" y="576084"/>
                </a:lnTo>
                <a:lnTo>
                  <a:pt x="1510324" y="531480"/>
                </a:lnTo>
                <a:lnTo>
                  <a:pt x="1494792" y="488033"/>
                </a:lnTo>
                <a:lnTo>
                  <a:pt x="1476731" y="445834"/>
                </a:lnTo>
                <a:lnTo>
                  <a:pt x="1456230" y="404971"/>
                </a:lnTo>
                <a:lnTo>
                  <a:pt x="1433380" y="365534"/>
                </a:lnTo>
                <a:lnTo>
                  <a:pt x="1408272" y="327613"/>
                </a:lnTo>
                <a:lnTo>
                  <a:pt x="1380997" y="291297"/>
                </a:lnTo>
                <a:lnTo>
                  <a:pt x="1351645" y="256675"/>
                </a:lnTo>
                <a:lnTo>
                  <a:pt x="1320307" y="223837"/>
                </a:lnTo>
                <a:lnTo>
                  <a:pt x="1287074" y="192873"/>
                </a:lnTo>
                <a:lnTo>
                  <a:pt x="1252036" y="163871"/>
                </a:lnTo>
                <a:lnTo>
                  <a:pt x="1215284" y="136922"/>
                </a:lnTo>
                <a:lnTo>
                  <a:pt x="1176908" y="112115"/>
                </a:lnTo>
                <a:lnTo>
                  <a:pt x="1137000" y="89539"/>
                </a:lnTo>
                <a:lnTo>
                  <a:pt x="1095649" y="69284"/>
                </a:lnTo>
                <a:lnTo>
                  <a:pt x="1052947" y="51439"/>
                </a:lnTo>
                <a:lnTo>
                  <a:pt x="1008984" y="36094"/>
                </a:lnTo>
                <a:lnTo>
                  <a:pt x="963851" y="23339"/>
                </a:lnTo>
                <a:lnTo>
                  <a:pt x="917638" y="13262"/>
                </a:lnTo>
                <a:lnTo>
                  <a:pt x="870437" y="5954"/>
                </a:lnTo>
                <a:lnTo>
                  <a:pt x="822337" y="1503"/>
                </a:lnTo>
                <a:lnTo>
                  <a:pt x="773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3494" y="3957065"/>
            <a:ext cx="1546860" cy="1529080"/>
          </a:xfrm>
          <a:custGeom>
            <a:avLst/>
            <a:gdLst/>
            <a:ahLst/>
            <a:cxnLst/>
            <a:rect l="l" t="t" r="r" b="b"/>
            <a:pathLst>
              <a:path w="1546860" h="1529079">
                <a:moveTo>
                  <a:pt x="0" y="764285"/>
                </a:moveTo>
                <a:lnTo>
                  <a:pt x="1521" y="715946"/>
                </a:lnTo>
                <a:lnTo>
                  <a:pt x="6026" y="668406"/>
                </a:lnTo>
                <a:lnTo>
                  <a:pt x="13422" y="621756"/>
                </a:lnTo>
                <a:lnTo>
                  <a:pt x="23621" y="576084"/>
                </a:lnTo>
                <a:lnTo>
                  <a:pt x="36530" y="531480"/>
                </a:lnTo>
                <a:lnTo>
                  <a:pt x="52060" y="488033"/>
                </a:lnTo>
                <a:lnTo>
                  <a:pt x="70120" y="445834"/>
                </a:lnTo>
                <a:lnTo>
                  <a:pt x="90619" y="404971"/>
                </a:lnTo>
                <a:lnTo>
                  <a:pt x="113467" y="365534"/>
                </a:lnTo>
                <a:lnTo>
                  <a:pt x="138573" y="327613"/>
                </a:lnTo>
                <a:lnTo>
                  <a:pt x="165846" y="291297"/>
                </a:lnTo>
                <a:lnTo>
                  <a:pt x="195196" y="256675"/>
                </a:lnTo>
                <a:lnTo>
                  <a:pt x="226533" y="223837"/>
                </a:lnTo>
                <a:lnTo>
                  <a:pt x="259765" y="192873"/>
                </a:lnTo>
                <a:lnTo>
                  <a:pt x="294802" y="163871"/>
                </a:lnTo>
                <a:lnTo>
                  <a:pt x="331553" y="136922"/>
                </a:lnTo>
                <a:lnTo>
                  <a:pt x="369928" y="112115"/>
                </a:lnTo>
                <a:lnTo>
                  <a:pt x="409837" y="89539"/>
                </a:lnTo>
                <a:lnTo>
                  <a:pt x="451188" y="69284"/>
                </a:lnTo>
                <a:lnTo>
                  <a:pt x="493891" y="51439"/>
                </a:lnTo>
                <a:lnTo>
                  <a:pt x="537856" y="36094"/>
                </a:lnTo>
                <a:lnTo>
                  <a:pt x="582991" y="23339"/>
                </a:lnTo>
                <a:lnTo>
                  <a:pt x="629207" y="13262"/>
                </a:lnTo>
                <a:lnTo>
                  <a:pt x="676412" y="5954"/>
                </a:lnTo>
                <a:lnTo>
                  <a:pt x="724517" y="1503"/>
                </a:lnTo>
                <a:lnTo>
                  <a:pt x="773430" y="0"/>
                </a:lnTo>
                <a:lnTo>
                  <a:pt x="822337" y="1503"/>
                </a:lnTo>
                <a:lnTo>
                  <a:pt x="870437" y="5954"/>
                </a:lnTo>
                <a:lnTo>
                  <a:pt x="917638" y="13262"/>
                </a:lnTo>
                <a:lnTo>
                  <a:pt x="963851" y="23339"/>
                </a:lnTo>
                <a:lnTo>
                  <a:pt x="1008984" y="36094"/>
                </a:lnTo>
                <a:lnTo>
                  <a:pt x="1052947" y="51439"/>
                </a:lnTo>
                <a:lnTo>
                  <a:pt x="1095649" y="69284"/>
                </a:lnTo>
                <a:lnTo>
                  <a:pt x="1137000" y="89539"/>
                </a:lnTo>
                <a:lnTo>
                  <a:pt x="1176908" y="112115"/>
                </a:lnTo>
                <a:lnTo>
                  <a:pt x="1215284" y="136922"/>
                </a:lnTo>
                <a:lnTo>
                  <a:pt x="1252036" y="163871"/>
                </a:lnTo>
                <a:lnTo>
                  <a:pt x="1287074" y="192873"/>
                </a:lnTo>
                <a:lnTo>
                  <a:pt x="1320307" y="223837"/>
                </a:lnTo>
                <a:lnTo>
                  <a:pt x="1351645" y="256675"/>
                </a:lnTo>
                <a:lnTo>
                  <a:pt x="1380997" y="291297"/>
                </a:lnTo>
                <a:lnTo>
                  <a:pt x="1408272" y="327613"/>
                </a:lnTo>
                <a:lnTo>
                  <a:pt x="1433380" y="365534"/>
                </a:lnTo>
                <a:lnTo>
                  <a:pt x="1456230" y="404971"/>
                </a:lnTo>
                <a:lnTo>
                  <a:pt x="1476731" y="445834"/>
                </a:lnTo>
                <a:lnTo>
                  <a:pt x="1494792" y="488033"/>
                </a:lnTo>
                <a:lnTo>
                  <a:pt x="1510324" y="531480"/>
                </a:lnTo>
                <a:lnTo>
                  <a:pt x="1523235" y="576084"/>
                </a:lnTo>
                <a:lnTo>
                  <a:pt x="1533435" y="621756"/>
                </a:lnTo>
                <a:lnTo>
                  <a:pt x="1540833" y="668406"/>
                </a:lnTo>
                <a:lnTo>
                  <a:pt x="1545338" y="715946"/>
                </a:lnTo>
                <a:lnTo>
                  <a:pt x="1546860" y="764285"/>
                </a:lnTo>
                <a:lnTo>
                  <a:pt x="1545338" y="812625"/>
                </a:lnTo>
                <a:lnTo>
                  <a:pt x="1540833" y="860165"/>
                </a:lnTo>
                <a:lnTo>
                  <a:pt x="1533435" y="906815"/>
                </a:lnTo>
                <a:lnTo>
                  <a:pt x="1523235" y="952487"/>
                </a:lnTo>
                <a:lnTo>
                  <a:pt x="1510324" y="997091"/>
                </a:lnTo>
                <a:lnTo>
                  <a:pt x="1494792" y="1040538"/>
                </a:lnTo>
                <a:lnTo>
                  <a:pt x="1476731" y="1082737"/>
                </a:lnTo>
                <a:lnTo>
                  <a:pt x="1456230" y="1123600"/>
                </a:lnTo>
                <a:lnTo>
                  <a:pt x="1433380" y="1163037"/>
                </a:lnTo>
                <a:lnTo>
                  <a:pt x="1408272" y="1200958"/>
                </a:lnTo>
                <a:lnTo>
                  <a:pt x="1380997" y="1237274"/>
                </a:lnTo>
                <a:lnTo>
                  <a:pt x="1351645" y="1271896"/>
                </a:lnTo>
                <a:lnTo>
                  <a:pt x="1320307" y="1304734"/>
                </a:lnTo>
                <a:lnTo>
                  <a:pt x="1287074" y="1335698"/>
                </a:lnTo>
                <a:lnTo>
                  <a:pt x="1252036" y="1364700"/>
                </a:lnTo>
                <a:lnTo>
                  <a:pt x="1215284" y="1391649"/>
                </a:lnTo>
                <a:lnTo>
                  <a:pt x="1176908" y="1416456"/>
                </a:lnTo>
                <a:lnTo>
                  <a:pt x="1137000" y="1439032"/>
                </a:lnTo>
                <a:lnTo>
                  <a:pt x="1095649" y="1459287"/>
                </a:lnTo>
                <a:lnTo>
                  <a:pt x="1052947" y="1477132"/>
                </a:lnTo>
                <a:lnTo>
                  <a:pt x="1008984" y="1492477"/>
                </a:lnTo>
                <a:lnTo>
                  <a:pt x="963851" y="1505232"/>
                </a:lnTo>
                <a:lnTo>
                  <a:pt x="917638" y="1515309"/>
                </a:lnTo>
                <a:lnTo>
                  <a:pt x="870437" y="1522617"/>
                </a:lnTo>
                <a:lnTo>
                  <a:pt x="822337" y="1527068"/>
                </a:lnTo>
                <a:lnTo>
                  <a:pt x="773430" y="1528571"/>
                </a:lnTo>
                <a:lnTo>
                  <a:pt x="724517" y="1527068"/>
                </a:lnTo>
                <a:lnTo>
                  <a:pt x="676412" y="1522617"/>
                </a:lnTo>
                <a:lnTo>
                  <a:pt x="629207" y="1515309"/>
                </a:lnTo>
                <a:lnTo>
                  <a:pt x="582991" y="1505232"/>
                </a:lnTo>
                <a:lnTo>
                  <a:pt x="537856" y="1492477"/>
                </a:lnTo>
                <a:lnTo>
                  <a:pt x="493891" y="1477132"/>
                </a:lnTo>
                <a:lnTo>
                  <a:pt x="451188" y="1459287"/>
                </a:lnTo>
                <a:lnTo>
                  <a:pt x="409837" y="1439032"/>
                </a:lnTo>
                <a:lnTo>
                  <a:pt x="369928" y="1416456"/>
                </a:lnTo>
                <a:lnTo>
                  <a:pt x="331553" y="1391649"/>
                </a:lnTo>
                <a:lnTo>
                  <a:pt x="294802" y="1364700"/>
                </a:lnTo>
                <a:lnTo>
                  <a:pt x="259765" y="1335698"/>
                </a:lnTo>
                <a:lnTo>
                  <a:pt x="226533" y="1304734"/>
                </a:lnTo>
                <a:lnTo>
                  <a:pt x="195196" y="1271896"/>
                </a:lnTo>
                <a:lnTo>
                  <a:pt x="165846" y="1237274"/>
                </a:lnTo>
                <a:lnTo>
                  <a:pt x="138573" y="1200958"/>
                </a:lnTo>
                <a:lnTo>
                  <a:pt x="113467" y="1163037"/>
                </a:lnTo>
                <a:lnTo>
                  <a:pt x="90619" y="1123600"/>
                </a:lnTo>
                <a:lnTo>
                  <a:pt x="70120" y="1082737"/>
                </a:lnTo>
                <a:lnTo>
                  <a:pt x="52060" y="1040538"/>
                </a:lnTo>
                <a:lnTo>
                  <a:pt x="36530" y="997091"/>
                </a:lnTo>
                <a:lnTo>
                  <a:pt x="23621" y="952487"/>
                </a:lnTo>
                <a:lnTo>
                  <a:pt x="13422" y="906815"/>
                </a:lnTo>
                <a:lnTo>
                  <a:pt x="6026" y="860165"/>
                </a:lnTo>
                <a:lnTo>
                  <a:pt x="1521" y="812625"/>
                </a:lnTo>
                <a:lnTo>
                  <a:pt x="0" y="764285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0143" y="2163571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Immutable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6200" y="4625797"/>
            <a:ext cx="833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Mu</a:t>
            </a:r>
            <a:r>
              <a:rPr sz="1800" b="1" spc="-25" dirty="0">
                <a:latin typeface="Arial"/>
                <a:cs typeface="Arial"/>
              </a:rPr>
              <a:t>t</a:t>
            </a:r>
            <a:r>
              <a:rPr sz="1800" b="1" spc="-100" dirty="0">
                <a:latin typeface="Arial"/>
                <a:cs typeface="Arial"/>
              </a:rPr>
              <a:t>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3591"/>
            <a:ext cx="3554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 </a:t>
            </a:r>
            <a:r>
              <a:rPr spc="-215" dirty="0"/>
              <a:t>Data</a:t>
            </a:r>
            <a:r>
              <a:rPr spc="-25" dirty="0"/>
              <a:t> </a:t>
            </a:r>
            <a:r>
              <a:rPr spc="-39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43841"/>
            <a:ext cx="1034224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65" dirty="0">
                <a:latin typeface="Arial"/>
                <a:cs typeface="Arial"/>
              </a:rPr>
              <a:t>data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55" dirty="0">
                <a:latin typeface="Arial"/>
                <a:cs typeface="Arial"/>
              </a:rPr>
              <a:t>similar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195" dirty="0">
                <a:latin typeface="Arial"/>
                <a:cs typeface="Arial"/>
              </a:rPr>
              <a:t>Java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145" dirty="0">
                <a:latin typeface="Arial"/>
                <a:cs typeface="Arial"/>
              </a:rPr>
              <a:t>same </a:t>
            </a:r>
            <a:r>
              <a:rPr sz="2000" spc="-65" dirty="0">
                <a:latin typeface="Arial"/>
                <a:cs typeface="Arial"/>
              </a:rPr>
              <a:t>memory </a:t>
            </a:r>
            <a:r>
              <a:rPr sz="2000" spc="-50" dirty="0">
                <a:latin typeface="Arial"/>
                <a:cs typeface="Arial"/>
              </a:rPr>
              <a:t>allocation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precision.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50" dirty="0">
                <a:latin typeface="Arial"/>
                <a:cs typeface="Arial"/>
              </a:rPr>
              <a:t>All </a:t>
            </a:r>
            <a:r>
              <a:rPr sz="2000" spc="-110" dirty="0">
                <a:latin typeface="Arial"/>
                <a:cs typeface="Arial"/>
              </a:rPr>
              <a:t>values have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type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50" dirty="0">
                <a:latin typeface="Arial"/>
                <a:cs typeface="Arial"/>
              </a:rPr>
              <a:t>Scala. </a:t>
            </a:r>
            <a:r>
              <a:rPr sz="2000" spc="-55" dirty="0">
                <a:latin typeface="Arial"/>
                <a:cs typeface="Arial"/>
              </a:rPr>
              <a:t>All </a:t>
            </a:r>
            <a:r>
              <a:rPr sz="2000" spc="-65" dirty="0">
                <a:latin typeface="Arial"/>
                <a:cs typeface="Arial"/>
              </a:rPr>
              <a:t>numeric, </a:t>
            </a:r>
            <a:r>
              <a:rPr sz="2000" spc="-50" dirty="0">
                <a:latin typeface="Arial"/>
                <a:cs typeface="Arial"/>
              </a:rPr>
              <a:t>string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even </a:t>
            </a:r>
            <a:r>
              <a:rPr sz="2000" spc="-50" dirty="0">
                <a:latin typeface="Arial"/>
                <a:cs typeface="Arial"/>
              </a:rPr>
              <a:t>functions </a:t>
            </a:r>
            <a:r>
              <a:rPr sz="2000" spc="-110" dirty="0">
                <a:latin typeface="Arial"/>
                <a:cs typeface="Arial"/>
              </a:rPr>
              <a:t>have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type </a:t>
            </a:r>
            <a:r>
              <a:rPr sz="2000" spc="-60" dirty="0">
                <a:latin typeface="Arial"/>
                <a:cs typeface="Arial"/>
              </a:rPr>
              <a:t>attached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" y="2090877"/>
            <a:ext cx="12082271" cy="460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2286000"/>
            <a:ext cx="11588496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0349"/>
            <a:ext cx="5195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 </a:t>
            </a:r>
            <a:r>
              <a:rPr spc="-210" dirty="0"/>
              <a:t>Data </a:t>
            </a:r>
            <a:r>
              <a:rPr spc="-390" dirty="0"/>
              <a:t>Types</a:t>
            </a:r>
            <a:r>
              <a:rPr spc="-50" dirty="0"/>
              <a:t> </a:t>
            </a:r>
            <a:r>
              <a:rPr spc="-17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990955"/>
            <a:ext cx="1039241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b="1" i="1" spc="-190" dirty="0">
                <a:latin typeface="Arial"/>
                <a:cs typeface="Arial"/>
              </a:rPr>
              <a:t>Any</a:t>
            </a:r>
            <a:r>
              <a:rPr sz="2000" b="1" i="1" spc="-1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supertype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types,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80" dirty="0">
                <a:latin typeface="Arial"/>
                <a:cs typeface="Arial"/>
              </a:rPr>
              <a:t>called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b="1" i="1" spc="-190" dirty="0">
                <a:latin typeface="Arial"/>
                <a:cs typeface="Arial"/>
              </a:rPr>
              <a:t>Any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15" dirty="0">
                <a:latin typeface="Arial"/>
                <a:cs typeface="Arial"/>
              </a:rPr>
              <a:t>two </a:t>
            </a:r>
            <a:r>
              <a:rPr sz="2000" spc="-35" dirty="0">
                <a:latin typeface="Arial"/>
                <a:cs typeface="Arial"/>
              </a:rPr>
              <a:t>direct </a:t>
            </a:r>
            <a:r>
              <a:rPr sz="2000" spc="-135" dirty="0">
                <a:latin typeface="Arial"/>
                <a:cs typeface="Arial"/>
              </a:rPr>
              <a:t>subclasses: </a:t>
            </a:r>
            <a:r>
              <a:rPr sz="2000" b="1" i="1" spc="-140" dirty="0">
                <a:latin typeface="Arial"/>
                <a:cs typeface="Arial"/>
              </a:rPr>
              <a:t>AnyVal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b="1" i="1" spc="-160" dirty="0">
                <a:latin typeface="Arial"/>
                <a:cs typeface="Arial"/>
              </a:rPr>
              <a:t>AnyRef</a:t>
            </a:r>
            <a:r>
              <a:rPr sz="2000" spc="-16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b="1" i="1" spc="-140" dirty="0">
                <a:latin typeface="Arial"/>
                <a:cs typeface="Arial"/>
              </a:rPr>
              <a:t>AnyVal </a:t>
            </a:r>
            <a:r>
              <a:rPr sz="2000" spc="-75" dirty="0">
                <a:latin typeface="Arial"/>
                <a:cs typeface="Arial"/>
              </a:rPr>
              <a:t>represents </a:t>
            </a:r>
            <a:r>
              <a:rPr sz="2000" spc="-85" dirty="0">
                <a:latin typeface="Arial"/>
                <a:cs typeface="Arial"/>
              </a:rPr>
              <a:t>value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100" dirty="0">
                <a:latin typeface="Arial"/>
                <a:cs typeface="Arial"/>
              </a:rPr>
              <a:t>e.g. </a:t>
            </a:r>
            <a:r>
              <a:rPr sz="2000" i="1" spc="-100" dirty="0">
                <a:latin typeface="Arial"/>
                <a:cs typeface="Arial"/>
              </a:rPr>
              <a:t>Double, </a:t>
            </a:r>
            <a:r>
              <a:rPr sz="2000" i="1" spc="-70" dirty="0">
                <a:latin typeface="Arial"/>
                <a:cs typeface="Arial"/>
              </a:rPr>
              <a:t>Float, </a:t>
            </a:r>
            <a:r>
              <a:rPr sz="2000" i="1" spc="-120" dirty="0">
                <a:latin typeface="Arial"/>
                <a:cs typeface="Arial"/>
              </a:rPr>
              <a:t>Long, </a:t>
            </a:r>
            <a:r>
              <a:rPr sz="2000" i="1" spc="-20" dirty="0">
                <a:latin typeface="Arial"/>
                <a:cs typeface="Arial"/>
              </a:rPr>
              <a:t>Int, </a:t>
            </a:r>
            <a:r>
              <a:rPr sz="2000" i="1" spc="-90" dirty="0">
                <a:latin typeface="Arial"/>
                <a:cs typeface="Arial"/>
              </a:rPr>
              <a:t>Short, Byte, </a:t>
            </a:r>
            <a:r>
              <a:rPr sz="2000" i="1" spc="-125" dirty="0">
                <a:latin typeface="Arial"/>
                <a:cs typeface="Arial"/>
              </a:rPr>
              <a:t>Char, </a:t>
            </a:r>
            <a:r>
              <a:rPr sz="2000" i="1" spc="-35" dirty="0">
                <a:latin typeface="Arial"/>
                <a:cs typeface="Arial"/>
              </a:rPr>
              <a:t>Unit,</a:t>
            </a:r>
            <a:r>
              <a:rPr sz="2000" i="1" spc="-405" dirty="0">
                <a:latin typeface="Arial"/>
                <a:cs typeface="Arial"/>
              </a:rPr>
              <a:t> </a:t>
            </a:r>
            <a:r>
              <a:rPr sz="2000" i="1" spc="-90" dirty="0">
                <a:latin typeface="Arial"/>
                <a:cs typeface="Arial"/>
              </a:rPr>
              <a:t>and </a:t>
            </a:r>
            <a:r>
              <a:rPr sz="2000" i="1" spc="-95" dirty="0">
                <a:latin typeface="Arial"/>
                <a:cs typeface="Arial"/>
              </a:rPr>
              <a:t>Boolean.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b="1" i="1" spc="-175" dirty="0">
                <a:latin typeface="Arial"/>
                <a:cs typeface="Arial"/>
              </a:rPr>
              <a:t>AnyRef </a:t>
            </a:r>
            <a:r>
              <a:rPr sz="2000" i="1" spc="-95" dirty="0">
                <a:latin typeface="Arial"/>
                <a:cs typeface="Arial"/>
              </a:rPr>
              <a:t>represents </a:t>
            </a:r>
            <a:r>
              <a:rPr sz="2000" i="1" spc="-90" dirty="0">
                <a:latin typeface="Arial"/>
                <a:cs typeface="Arial"/>
              </a:rPr>
              <a:t>reference</a:t>
            </a:r>
            <a:r>
              <a:rPr sz="2000" i="1" spc="-150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2727" y="3093720"/>
            <a:ext cx="9992868" cy="3529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3288791"/>
            <a:ext cx="9422892" cy="2959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8067" y="3093720"/>
            <a:ext cx="1381506" cy="717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3591"/>
            <a:ext cx="7696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Data </a:t>
            </a:r>
            <a:r>
              <a:rPr spc="-365" dirty="0"/>
              <a:t>Types: </a:t>
            </a:r>
            <a:r>
              <a:rPr spc="-325" dirty="0"/>
              <a:t>Gotcha </a:t>
            </a:r>
            <a:r>
              <a:rPr spc="-110" dirty="0"/>
              <a:t>- </a:t>
            </a:r>
            <a:r>
              <a:rPr spc="-165" dirty="0"/>
              <a:t>Unit </a:t>
            </a:r>
            <a:r>
              <a:rPr spc="-75" dirty="0"/>
              <a:t>&amp;</a:t>
            </a:r>
            <a:r>
              <a:rPr spc="-80" dirty="0"/>
              <a:t> </a:t>
            </a:r>
            <a:r>
              <a:rPr spc="-254" dirty="0"/>
              <a:t>Nothing</a:t>
            </a:r>
          </a:p>
        </p:txBody>
      </p:sp>
      <p:sp>
        <p:nvSpPr>
          <p:cNvPr id="3" name="object 3"/>
          <p:cNvSpPr/>
          <p:nvPr/>
        </p:nvSpPr>
        <p:spPr>
          <a:xfrm>
            <a:off x="5900928" y="2548127"/>
            <a:ext cx="5472683" cy="1481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2743200"/>
            <a:ext cx="4902708" cy="911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2328" y="4300702"/>
            <a:ext cx="6217920" cy="1545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4495800"/>
            <a:ext cx="5647944" cy="975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761" y="1753361"/>
            <a:ext cx="4953000" cy="4419600"/>
          </a:xfrm>
          <a:custGeom>
            <a:avLst/>
            <a:gdLst/>
            <a:ahLst/>
            <a:cxnLst/>
            <a:rect l="l" t="t" r="r" b="b"/>
            <a:pathLst>
              <a:path w="4953000" h="4419600">
                <a:moveTo>
                  <a:pt x="4216400" y="0"/>
                </a:moveTo>
                <a:lnTo>
                  <a:pt x="736612" y="0"/>
                </a:lnTo>
                <a:lnTo>
                  <a:pt x="688180" y="1566"/>
                </a:lnTo>
                <a:lnTo>
                  <a:pt x="640584" y="6203"/>
                </a:lnTo>
                <a:lnTo>
                  <a:pt x="593922" y="13811"/>
                </a:lnTo>
                <a:lnTo>
                  <a:pt x="548290" y="24294"/>
                </a:lnTo>
                <a:lnTo>
                  <a:pt x="503786" y="37555"/>
                </a:lnTo>
                <a:lnTo>
                  <a:pt x="460507" y="53497"/>
                </a:lnTo>
                <a:lnTo>
                  <a:pt x="418549" y="72022"/>
                </a:lnTo>
                <a:lnTo>
                  <a:pt x="378011" y="93034"/>
                </a:lnTo>
                <a:lnTo>
                  <a:pt x="338988" y="116436"/>
                </a:lnTo>
                <a:lnTo>
                  <a:pt x="301579" y="142130"/>
                </a:lnTo>
                <a:lnTo>
                  <a:pt x="265879" y="170019"/>
                </a:lnTo>
                <a:lnTo>
                  <a:pt x="231987" y="200006"/>
                </a:lnTo>
                <a:lnTo>
                  <a:pt x="199999" y="231995"/>
                </a:lnTo>
                <a:lnTo>
                  <a:pt x="170012" y="265887"/>
                </a:lnTo>
                <a:lnTo>
                  <a:pt x="142123" y="301587"/>
                </a:lnTo>
                <a:lnTo>
                  <a:pt x="116430" y="338996"/>
                </a:lnTo>
                <a:lnTo>
                  <a:pt x="93029" y="378018"/>
                </a:lnTo>
                <a:lnTo>
                  <a:pt x="72018" y="418556"/>
                </a:lnTo>
                <a:lnTo>
                  <a:pt x="53494" y="460512"/>
                </a:lnTo>
                <a:lnTo>
                  <a:pt x="37553" y="503789"/>
                </a:lnTo>
                <a:lnTo>
                  <a:pt x="24292" y="548291"/>
                </a:lnTo>
                <a:lnTo>
                  <a:pt x="13810" y="593920"/>
                </a:lnTo>
                <a:lnTo>
                  <a:pt x="6202" y="640579"/>
                </a:lnTo>
                <a:lnTo>
                  <a:pt x="1566" y="688171"/>
                </a:lnTo>
                <a:lnTo>
                  <a:pt x="0" y="736600"/>
                </a:lnTo>
                <a:lnTo>
                  <a:pt x="0" y="3683000"/>
                </a:lnTo>
                <a:lnTo>
                  <a:pt x="1566" y="3731430"/>
                </a:lnTo>
                <a:lnTo>
                  <a:pt x="6202" y="3779025"/>
                </a:lnTo>
                <a:lnTo>
                  <a:pt x="13810" y="3825686"/>
                </a:lnTo>
                <a:lnTo>
                  <a:pt x="24292" y="3871317"/>
                </a:lnTo>
                <a:lnTo>
                  <a:pt x="37553" y="3915820"/>
                </a:lnTo>
                <a:lnTo>
                  <a:pt x="53494" y="3959098"/>
                </a:lnTo>
                <a:lnTo>
                  <a:pt x="72018" y="4001054"/>
                </a:lnTo>
                <a:lnTo>
                  <a:pt x="93029" y="4041592"/>
                </a:lnTo>
                <a:lnTo>
                  <a:pt x="116430" y="4080614"/>
                </a:lnTo>
                <a:lnTo>
                  <a:pt x="142123" y="4118023"/>
                </a:lnTo>
                <a:lnTo>
                  <a:pt x="170012" y="4153722"/>
                </a:lnTo>
                <a:lnTo>
                  <a:pt x="199999" y="4187614"/>
                </a:lnTo>
                <a:lnTo>
                  <a:pt x="231987" y="4219602"/>
                </a:lnTo>
                <a:lnTo>
                  <a:pt x="265879" y="4249588"/>
                </a:lnTo>
                <a:lnTo>
                  <a:pt x="301579" y="4277477"/>
                </a:lnTo>
                <a:lnTo>
                  <a:pt x="338988" y="4303169"/>
                </a:lnTo>
                <a:lnTo>
                  <a:pt x="378011" y="4326570"/>
                </a:lnTo>
                <a:lnTo>
                  <a:pt x="418549" y="4347581"/>
                </a:lnTo>
                <a:lnTo>
                  <a:pt x="460507" y="4366106"/>
                </a:lnTo>
                <a:lnTo>
                  <a:pt x="503786" y="4382047"/>
                </a:lnTo>
                <a:lnTo>
                  <a:pt x="548290" y="4395307"/>
                </a:lnTo>
                <a:lnTo>
                  <a:pt x="593922" y="4405789"/>
                </a:lnTo>
                <a:lnTo>
                  <a:pt x="640584" y="4413397"/>
                </a:lnTo>
                <a:lnTo>
                  <a:pt x="688180" y="4418033"/>
                </a:lnTo>
                <a:lnTo>
                  <a:pt x="736612" y="4419600"/>
                </a:lnTo>
                <a:lnTo>
                  <a:pt x="4216400" y="4419600"/>
                </a:lnTo>
                <a:lnTo>
                  <a:pt x="4264828" y="4418033"/>
                </a:lnTo>
                <a:lnTo>
                  <a:pt x="4312420" y="4413397"/>
                </a:lnTo>
                <a:lnTo>
                  <a:pt x="4359079" y="4405789"/>
                </a:lnTo>
                <a:lnTo>
                  <a:pt x="4404708" y="4395307"/>
                </a:lnTo>
                <a:lnTo>
                  <a:pt x="4449210" y="4382047"/>
                </a:lnTo>
                <a:lnTo>
                  <a:pt x="4492487" y="4366106"/>
                </a:lnTo>
                <a:lnTo>
                  <a:pt x="4534443" y="4347581"/>
                </a:lnTo>
                <a:lnTo>
                  <a:pt x="4574981" y="4326570"/>
                </a:lnTo>
                <a:lnTo>
                  <a:pt x="4614003" y="4303169"/>
                </a:lnTo>
                <a:lnTo>
                  <a:pt x="4651412" y="4277477"/>
                </a:lnTo>
                <a:lnTo>
                  <a:pt x="4687112" y="4249588"/>
                </a:lnTo>
                <a:lnTo>
                  <a:pt x="4721004" y="4219602"/>
                </a:lnTo>
                <a:lnTo>
                  <a:pt x="4752993" y="4187614"/>
                </a:lnTo>
                <a:lnTo>
                  <a:pt x="4782980" y="4153722"/>
                </a:lnTo>
                <a:lnTo>
                  <a:pt x="4810869" y="4118023"/>
                </a:lnTo>
                <a:lnTo>
                  <a:pt x="4836563" y="4080614"/>
                </a:lnTo>
                <a:lnTo>
                  <a:pt x="4859965" y="4041592"/>
                </a:lnTo>
                <a:lnTo>
                  <a:pt x="4880977" y="4001054"/>
                </a:lnTo>
                <a:lnTo>
                  <a:pt x="4899502" y="3959098"/>
                </a:lnTo>
                <a:lnTo>
                  <a:pt x="4915444" y="3915820"/>
                </a:lnTo>
                <a:lnTo>
                  <a:pt x="4928705" y="3871317"/>
                </a:lnTo>
                <a:lnTo>
                  <a:pt x="4939188" y="3825686"/>
                </a:lnTo>
                <a:lnTo>
                  <a:pt x="4946796" y="3779025"/>
                </a:lnTo>
                <a:lnTo>
                  <a:pt x="4951433" y="3731430"/>
                </a:lnTo>
                <a:lnTo>
                  <a:pt x="4953000" y="3683000"/>
                </a:lnTo>
                <a:lnTo>
                  <a:pt x="4953000" y="736600"/>
                </a:lnTo>
                <a:lnTo>
                  <a:pt x="4951433" y="688171"/>
                </a:lnTo>
                <a:lnTo>
                  <a:pt x="4946796" y="640579"/>
                </a:lnTo>
                <a:lnTo>
                  <a:pt x="4939188" y="593920"/>
                </a:lnTo>
                <a:lnTo>
                  <a:pt x="4928705" y="548291"/>
                </a:lnTo>
                <a:lnTo>
                  <a:pt x="4915444" y="503789"/>
                </a:lnTo>
                <a:lnTo>
                  <a:pt x="4899502" y="460512"/>
                </a:lnTo>
                <a:lnTo>
                  <a:pt x="4880977" y="418556"/>
                </a:lnTo>
                <a:lnTo>
                  <a:pt x="4859965" y="378018"/>
                </a:lnTo>
                <a:lnTo>
                  <a:pt x="4836563" y="338996"/>
                </a:lnTo>
                <a:lnTo>
                  <a:pt x="4810869" y="301587"/>
                </a:lnTo>
                <a:lnTo>
                  <a:pt x="4782980" y="265887"/>
                </a:lnTo>
                <a:lnTo>
                  <a:pt x="4752993" y="231995"/>
                </a:lnTo>
                <a:lnTo>
                  <a:pt x="4721004" y="200006"/>
                </a:lnTo>
                <a:lnTo>
                  <a:pt x="4687112" y="170019"/>
                </a:lnTo>
                <a:lnTo>
                  <a:pt x="4651412" y="142130"/>
                </a:lnTo>
                <a:lnTo>
                  <a:pt x="4614003" y="116436"/>
                </a:lnTo>
                <a:lnTo>
                  <a:pt x="4574981" y="93034"/>
                </a:lnTo>
                <a:lnTo>
                  <a:pt x="4534443" y="72022"/>
                </a:lnTo>
                <a:lnTo>
                  <a:pt x="4492487" y="53497"/>
                </a:lnTo>
                <a:lnTo>
                  <a:pt x="4449210" y="37555"/>
                </a:lnTo>
                <a:lnTo>
                  <a:pt x="4404708" y="24294"/>
                </a:lnTo>
                <a:lnTo>
                  <a:pt x="4359079" y="13811"/>
                </a:lnTo>
                <a:lnTo>
                  <a:pt x="4312420" y="6203"/>
                </a:lnTo>
                <a:lnTo>
                  <a:pt x="4264828" y="1566"/>
                </a:lnTo>
                <a:lnTo>
                  <a:pt x="421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761" y="1753361"/>
            <a:ext cx="4953000" cy="4419600"/>
          </a:xfrm>
          <a:custGeom>
            <a:avLst/>
            <a:gdLst/>
            <a:ahLst/>
            <a:cxnLst/>
            <a:rect l="l" t="t" r="r" b="b"/>
            <a:pathLst>
              <a:path w="4953000" h="4419600">
                <a:moveTo>
                  <a:pt x="0" y="736600"/>
                </a:moveTo>
                <a:lnTo>
                  <a:pt x="1566" y="688171"/>
                </a:lnTo>
                <a:lnTo>
                  <a:pt x="6202" y="640579"/>
                </a:lnTo>
                <a:lnTo>
                  <a:pt x="13810" y="593920"/>
                </a:lnTo>
                <a:lnTo>
                  <a:pt x="24292" y="548291"/>
                </a:lnTo>
                <a:lnTo>
                  <a:pt x="37553" y="503789"/>
                </a:lnTo>
                <a:lnTo>
                  <a:pt x="53494" y="460512"/>
                </a:lnTo>
                <a:lnTo>
                  <a:pt x="72018" y="418556"/>
                </a:lnTo>
                <a:lnTo>
                  <a:pt x="93029" y="378018"/>
                </a:lnTo>
                <a:lnTo>
                  <a:pt x="116430" y="338996"/>
                </a:lnTo>
                <a:lnTo>
                  <a:pt x="142123" y="301587"/>
                </a:lnTo>
                <a:lnTo>
                  <a:pt x="170012" y="265887"/>
                </a:lnTo>
                <a:lnTo>
                  <a:pt x="199999" y="231995"/>
                </a:lnTo>
                <a:lnTo>
                  <a:pt x="231987" y="200006"/>
                </a:lnTo>
                <a:lnTo>
                  <a:pt x="265879" y="170019"/>
                </a:lnTo>
                <a:lnTo>
                  <a:pt x="301579" y="142130"/>
                </a:lnTo>
                <a:lnTo>
                  <a:pt x="338988" y="116436"/>
                </a:lnTo>
                <a:lnTo>
                  <a:pt x="378011" y="93034"/>
                </a:lnTo>
                <a:lnTo>
                  <a:pt x="418549" y="72022"/>
                </a:lnTo>
                <a:lnTo>
                  <a:pt x="460507" y="53497"/>
                </a:lnTo>
                <a:lnTo>
                  <a:pt x="503786" y="37555"/>
                </a:lnTo>
                <a:lnTo>
                  <a:pt x="548290" y="24294"/>
                </a:lnTo>
                <a:lnTo>
                  <a:pt x="593922" y="13811"/>
                </a:lnTo>
                <a:lnTo>
                  <a:pt x="640584" y="6203"/>
                </a:lnTo>
                <a:lnTo>
                  <a:pt x="688180" y="1566"/>
                </a:lnTo>
                <a:lnTo>
                  <a:pt x="736612" y="0"/>
                </a:lnTo>
                <a:lnTo>
                  <a:pt x="4216400" y="0"/>
                </a:lnTo>
                <a:lnTo>
                  <a:pt x="4264828" y="1566"/>
                </a:lnTo>
                <a:lnTo>
                  <a:pt x="4312420" y="6203"/>
                </a:lnTo>
                <a:lnTo>
                  <a:pt x="4359079" y="13811"/>
                </a:lnTo>
                <a:lnTo>
                  <a:pt x="4404708" y="24294"/>
                </a:lnTo>
                <a:lnTo>
                  <a:pt x="4449210" y="37555"/>
                </a:lnTo>
                <a:lnTo>
                  <a:pt x="4492487" y="53497"/>
                </a:lnTo>
                <a:lnTo>
                  <a:pt x="4534443" y="72022"/>
                </a:lnTo>
                <a:lnTo>
                  <a:pt x="4574981" y="93034"/>
                </a:lnTo>
                <a:lnTo>
                  <a:pt x="4614003" y="116436"/>
                </a:lnTo>
                <a:lnTo>
                  <a:pt x="4651412" y="142130"/>
                </a:lnTo>
                <a:lnTo>
                  <a:pt x="4687112" y="170019"/>
                </a:lnTo>
                <a:lnTo>
                  <a:pt x="4721004" y="200006"/>
                </a:lnTo>
                <a:lnTo>
                  <a:pt x="4752993" y="231995"/>
                </a:lnTo>
                <a:lnTo>
                  <a:pt x="4782980" y="265887"/>
                </a:lnTo>
                <a:lnTo>
                  <a:pt x="4810869" y="301587"/>
                </a:lnTo>
                <a:lnTo>
                  <a:pt x="4836563" y="338996"/>
                </a:lnTo>
                <a:lnTo>
                  <a:pt x="4859965" y="378018"/>
                </a:lnTo>
                <a:lnTo>
                  <a:pt x="4880977" y="418556"/>
                </a:lnTo>
                <a:lnTo>
                  <a:pt x="4899502" y="460512"/>
                </a:lnTo>
                <a:lnTo>
                  <a:pt x="4915444" y="503789"/>
                </a:lnTo>
                <a:lnTo>
                  <a:pt x="4928705" y="548291"/>
                </a:lnTo>
                <a:lnTo>
                  <a:pt x="4939188" y="593920"/>
                </a:lnTo>
                <a:lnTo>
                  <a:pt x="4946796" y="640579"/>
                </a:lnTo>
                <a:lnTo>
                  <a:pt x="4951433" y="688171"/>
                </a:lnTo>
                <a:lnTo>
                  <a:pt x="4953000" y="736600"/>
                </a:lnTo>
                <a:lnTo>
                  <a:pt x="4953000" y="3683000"/>
                </a:lnTo>
                <a:lnTo>
                  <a:pt x="4951433" y="3731430"/>
                </a:lnTo>
                <a:lnTo>
                  <a:pt x="4946796" y="3779025"/>
                </a:lnTo>
                <a:lnTo>
                  <a:pt x="4939188" y="3825686"/>
                </a:lnTo>
                <a:lnTo>
                  <a:pt x="4928705" y="3871317"/>
                </a:lnTo>
                <a:lnTo>
                  <a:pt x="4915444" y="3915820"/>
                </a:lnTo>
                <a:lnTo>
                  <a:pt x="4899502" y="3959098"/>
                </a:lnTo>
                <a:lnTo>
                  <a:pt x="4880977" y="4001054"/>
                </a:lnTo>
                <a:lnTo>
                  <a:pt x="4859965" y="4041592"/>
                </a:lnTo>
                <a:lnTo>
                  <a:pt x="4836563" y="4080614"/>
                </a:lnTo>
                <a:lnTo>
                  <a:pt x="4810869" y="4118023"/>
                </a:lnTo>
                <a:lnTo>
                  <a:pt x="4782980" y="4153722"/>
                </a:lnTo>
                <a:lnTo>
                  <a:pt x="4752993" y="4187614"/>
                </a:lnTo>
                <a:lnTo>
                  <a:pt x="4721004" y="4219602"/>
                </a:lnTo>
                <a:lnTo>
                  <a:pt x="4687112" y="4249588"/>
                </a:lnTo>
                <a:lnTo>
                  <a:pt x="4651412" y="4277477"/>
                </a:lnTo>
                <a:lnTo>
                  <a:pt x="4614003" y="4303169"/>
                </a:lnTo>
                <a:lnTo>
                  <a:pt x="4574981" y="4326570"/>
                </a:lnTo>
                <a:lnTo>
                  <a:pt x="4534443" y="4347581"/>
                </a:lnTo>
                <a:lnTo>
                  <a:pt x="4492487" y="4366106"/>
                </a:lnTo>
                <a:lnTo>
                  <a:pt x="4449210" y="4382047"/>
                </a:lnTo>
                <a:lnTo>
                  <a:pt x="4404708" y="4395307"/>
                </a:lnTo>
                <a:lnTo>
                  <a:pt x="4359079" y="4405789"/>
                </a:lnTo>
                <a:lnTo>
                  <a:pt x="4312420" y="4413397"/>
                </a:lnTo>
                <a:lnTo>
                  <a:pt x="4264828" y="4418033"/>
                </a:lnTo>
                <a:lnTo>
                  <a:pt x="4216400" y="4419600"/>
                </a:lnTo>
                <a:lnTo>
                  <a:pt x="736612" y="4419600"/>
                </a:lnTo>
                <a:lnTo>
                  <a:pt x="688180" y="4418033"/>
                </a:lnTo>
                <a:lnTo>
                  <a:pt x="640584" y="4413397"/>
                </a:lnTo>
                <a:lnTo>
                  <a:pt x="593922" y="4405789"/>
                </a:lnTo>
                <a:lnTo>
                  <a:pt x="548290" y="4395307"/>
                </a:lnTo>
                <a:lnTo>
                  <a:pt x="503786" y="4382047"/>
                </a:lnTo>
                <a:lnTo>
                  <a:pt x="460507" y="4366106"/>
                </a:lnTo>
                <a:lnTo>
                  <a:pt x="418549" y="4347581"/>
                </a:lnTo>
                <a:lnTo>
                  <a:pt x="378011" y="4326570"/>
                </a:lnTo>
                <a:lnTo>
                  <a:pt x="338988" y="4303169"/>
                </a:lnTo>
                <a:lnTo>
                  <a:pt x="301579" y="4277477"/>
                </a:lnTo>
                <a:lnTo>
                  <a:pt x="265879" y="4249588"/>
                </a:lnTo>
                <a:lnTo>
                  <a:pt x="231987" y="4219602"/>
                </a:lnTo>
                <a:lnTo>
                  <a:pt x="199999" y="4187614"/>
                </a:lnTo>
                <a:lnTo>
                  <a:pt x="170012" y="4153722"/>
                </a:lnTo>
                <a:lnTo>
                  <a:pt x="142123" y="4118023"/>
                </a:lnTo>
                <a:lnTo>
                  <a:pt x="116430" y="4080614"/>
                </a:lnTo>
                <a:lnTo>
                  <a:pt x="93029" y="4041592"/>
                </a:lnTo>
                <a:lnTo>
                  <a:pt x="72018" y="4001054"/>
                </a:lnTo>
                <a:lnTo>
                  <a:pt x="53494" y="3959098"/>
                </a:lnTo>
                <a:lnTo>
                  <a:pt x="37553" y="3915820"/>
                </a:lnTo>
                <a:lnTo>
                  <a:pt x="24292" y="3871317"/>
                </a:lnTo>
                <a:lnTo>
                  <a:pt x="13810" y="3825686"/>
                </a:lnTo>
                <a:lnTo>
                  <a:pt x="6202" y="3779025"/>
                </a:lnTo>
                <a:lnTo>
                  <a:pt x="1566" y="3731430"/>
                </a:lnTo>
                <a:lnTo>
                  <a:pt x="0" y="3683000"/>
                </a:lnTo>
                <a:lnTo>
                  <a:pt x="0" y="736600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700" y="1295145"/>
            <a:ext cx="7839709" cy="4286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85" dirty="0">
                <a:latin typeface="Arial"/>
                <a:cs typeface="Arial"/>
              </a:rPr>
              <a:t>Unit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b="1" i="1" spc="-125" dirty="0">
                <a:latin typeface="Arial"/>
                <a:cs typeface="Arial"/>
              </a:rPr>
              <a:t>Nothing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110" dirty="0">
                <a:latin typeface="Arial"/>
                <a:cs typeface="Arial"/>
              </a:rPr>
              <a:t>have </a:t>
            </a:r>
            <a:r>
              <a:rPr sz="2000" spc="-105" dirty="0">
                <a:latin typeface="Arial"/>
                <a:cs typeface="Arial"/>
              </a:rPr>
              <a:t>always </a:t>
            </a:r>
            <a:r>
              <a:rPr sz="2000" spc="-95" dirty="0">
                <a:latin typeface="Arial"/>
                <a:cs typeface="Arial"/>
              </a:rPr>
              <a:t>been </a:t>
            </a:r>
            <a:r>
              <a:rPr sz="2000" spc="-80" dirty="0">
                <a:latin typeface="Arial"/>
                <a:cs typeface="Arial"/>
              </a:rPr>
              <a:t>confusing. </a:t>
            </a:r>
            <a:r>
              <a:rPr sz="2000" spc="-130" dirty="0">
                <a:latin typeface="Arial"/>
                <a:cs typeface="Arial"/>
              </a:rPr>
              <a:t>Lets </a:t>
            </a:r>
            <a:r>
              <a:rPr sz="2000" spc="-65" dirty="0">
                <a:latin typeface="Arial"/>
                <a:cs typeface="Arial"/>
              </a:rPr>
              <a:t>understand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  <a:spcBef>
                <a:spcPts val="1535"/>
              </a:spcBef>
            </a:pPr>
            <a:r>
              <a:rPr sz="1800" b="1" spc="-80" dirty="0">
                <a:latin typeface="Arial"/>
                <a:cs typeface="Arial"/>
              </a:rPr>
              <a:t>Unit:</a:t>
            </a:r>
            <a:endParaRPr sz="1800">
              <a:latin typeface="Arial"/>
              <a:cs typeface="Arial"/>
            </a:endParaRPr>
          </a:p>
          <a:p>
            <a:pPr marL="624205" marR="3637279" indent="-342900">
              <a:lnSpc>
                <a:spcPts val="3600"/>
              </a:lnSpc>
              <a:spcBef>
                <a:spcPts val="265"/>
              </a:spcBef>
              <a:buFont typeface="Courier New"/>
              <a:buChar char="o"/>
              <a:tabLst>
                <a:tab pos="624840" algn="l"/>
              </a:tabLst>
            </a:pPr>
            <a:r>
              <a:rPr sz="2000" spc="-13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75" dirty="0">
                <a:latin typeface="Arial"/>
                <a:cs typeface="Arial"/>
              </a:rPr>
              <a:t>represented </a:t>
            </a:r>
            <a:r>
              <a:rPr sz="2000" spc="-85" dirty="0">
                <a:latin typeface="Arial"/>
                <a:cs typeface="Arial"/>
              </a:rPr>
              <a:t>by </a:t>
            </a:r>
            <a:r>
              <a:rPr sz="2000" spc="-114" dirty="0">
                <a:latin typeface="Arial"/>
                <a:cs typeface="Arial"/>
              </a:rPr>
              <a:t>any </a:t>
            </a:r>
            <a:r>
              <a:rPr sz="2000" spc="-45" dirty="0">
                <a:latin typeface="Arial"/>
                <a:cs typeface="Arial"/>
              </a:rPr>
              <a:t>object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underlying </a:t>
            </a:r>
            <a:r>
              <a:rPr sz="2000" spc="-25" dirty="0">
                <a:latin typeface="Arial"/>
                <a:cs typeface="Arial"/>
              </a:rPr>
              <a:t>runtime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624205" indent="-342900">
              <a:lnSpc>
                <a:spcPct val="100000"/>
              </a:lnSpc>
              <a:spcBef>
                <a:spcPts val="880"/>
              </a:spcBef>
              <a:buFont typeface="Courier New"/>
              <a:buChar char="o"/>
              <a:tabLst>
                <a:tab pos="624840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method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20" dirty="0">
                <a:latin typeface="Arial"/>
                <a:cs typeface="Arial"/>
              </a:rPr>
              <a:t>return </a:t>
            </a:r>
            <a:r>
              <a:rPr sz="2000" spc="-40" dirty="0">
                <a:latin typeface="Arial"/>
                <a:cs typeface="Arial"/>
              </a:rPr>
              <a:t>type </a:t>
            </a:r>
            <a:r>
              <a:rPr sz="2000" spc="-25" dirty="0">
                <a:latin typeface="Arial"/>
                <a:cs typeface="Arial"/>
              </a:rPr>
              <a:t>Unit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624205" marR="3451860">
              <a:lnSpc>
                <a:spcPct val="150000"/>
              </a:lnSpc>
              <a:spcBef>
                <a:spcPts val="5"/>
              </a:spcBef>
            </a:pPr>
            <a:r>
              <a:rPr sz="2000" spc="-105" dirty="0">
                <a:latin typeface="Arial"/>
                <a:cs typeface="Arial"/>
              </a:rPr>
              <a:t>analogous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15" dirty="0">
                <a:latin typeface="Arial"/>
                <a:cs typeface="Arial"/>
              </a:rPr>
              <a:t>Java </a:t>
            </a:r>
            <a:r>
              <a:rPr sz="2000" spc="-45" dirty="0">
                <a:latin typeface="Arial"/>
                <a:cs typeface="Arial"/>
              </a:rPr>
              <a:t>method </a:t>
            </a:r>
            <a:r>
              <a:rPr sz="2000" spc="-55" dirty="0">
                <a:latin typeface="Arial"/>
                <a:cs typeface="Arial"/>
              </a:rPr>
              <a:t>which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  </a:t>
            </a:r>
            <a:r>
              <a:rPr sz="2000" spc="-85" dirty="0">
                <a:latin typeface="Arial"/>
                <a:cs typeface="Arial"/>
              </a:rPr>
              <a:t>declared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void.</a:t>
            </a:r>
            <a:endParaRPr sz="2000">
              <a:latin typeface="Arial"/>
              <a:cs typeface="Arial"/>
            </a:endParaRPr>
          </a:p>
          <a:p>
            <a:pPr marL="624205" marR="4570730" indent="-342900">
              <a:lnSpc>
                <a:spcPts val="3600"/>
              </a:lnSpc>
              <a:spcBef>
                <a:spcPts val="320"/>
              </a:spcBef>
              <a:buFont typeface="Courier New"/>
              <a:buChar char="o"/>
              <a:tabLst>
                <a:tab pos="624840" algn="l"/>
              </a:tabLst>
            </a:pPr>
            <a:r>
              <a:rPr sz="2000" spc="-114" dirty="0">
                <a:latin typeface="Arial"/>
                <a:cs typeface="Arial"/>
              </a:rPr>
              <a:t>There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5" dirty="0">
                <a:latin typeface="Arial"/>
                <a:cs typeface="Arial"/>
              </a:rPr>
              <a:t>only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90" dirty="0">
                <a:latin typeface="Arial"/>
                <a:cs typeface="Arial"/>
              </a:rPr>
              <a:t>value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40" dirty="0">
                <a:latin typeface="Arial"/>
                <a:cs typeface="Arial"/>
              </a:rPr>
              <a:t>type </a:t>
            </a:r>
            <a:r>
              <a:rPr sz="2000" spc="-30" dirty="0">
                <a:latin typeface="Arial"/>
                <a:cs typeface="Arial"/>
              </a:rPr>
              <a:t>Unit,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b="1" i="1" spc="-50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0349"/>
            <a:ext cx="7696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Data </a:t>
            </a:r>
            <a:r>
              <a:rPr spc="-365" dirty="0"/>
              <a:t>Types: </a:t>
            </a:r>
            <a:r>
              <a:rPr spc="-325" dirty="0"/>
              <a:t>Gotcha </a:t>
            </a:r>
            <a:r>
              <a:rPr spc="-110" dirty="0"/>
              <a:t>- </a:t>
            </a:r>
            <a:r>
              <a:rPr spc="-165" dirty="0"/>
              <a:t>Unit </a:t>
            </a:r>
            <a:r>
              <a:rPr spc="-75" dirty="0"/>
              <a:t>&amp; </a:t>
            </a:r>
            <a:r>
              <a:rPr spc="-260" dirty="0"/>
              <a:t>Nothing</a:t>
            </a:r>
          </a:p>
        </p:txBody>
      </p:sp>
      <p:sp>
        <p:nvSpPr>
          <p:cNvPr id="3" name="object 3"/>
          <p:cNvSpPr/>
          <p:nvPr/>
        </p:nvSpPr>
        <p:spPr>
          <a:xfrm>
            <a:off x="566927" y="4148340"/>
            <a:ext cx="11416284" cy="2226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4343400"/>
            <a:ext cx="10846308" cy="1656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143761"/>
            <a:ext cx="11430000" cy="3048000"/>
          </a:xfrm>
          <a:custGeom>
            <a:avLst/>
            <a:gdLst/>
            <a:ahLst/>
            <a:cxnLst/>
            <a:rect l="l" t="t" r="r" b="b"/>
            <a:pathLst>
              <a:path w="11430000" h="3048000">
                <a:moveTo>
                  <a:pt x="10922000" y="0"/>
                </a:moveTo>
                <a:lnTo>
                  <a:pt x="508012" y="0"/>
                </a:lnTo>
                <a:lnTo>
                  <a:pt x="459087" y="2325"/>
                </a:lnTo>
                <a:lnTo>
                  <a:pt x="411478" y="9160"/>
                </a:lnTo>
                <a:lnTo>
                  <a:pt x="365397" y="20292"/>
                </a:lnTo>
                <a:lnTo>
                  <a:pt x="321058" y="35506"/>
                </a:lnTo>
                <a:lnTo>
                  <a:pt x="278674" y="54592"/>
                </a:lnTo>
                <a:lnTo>
                  <a:pt x="238456" y="77335"/>
                </a:lnTo>
                <a:lnTo>
                  <a:pt x="200619" y="103522"/>
                </a:lnTo>
                <a:lnTo>
                  <a:pt x="165376" y="132941"/>
                </a:lnTo>
                <a:lnTo>
                  <a:pt x="132938" y="165379"/>
                </a:lnTo>
                <a:lnTo>
                  <a:pt x="103519" y="200622"/>
                </a:lnTo>
                <a:lnTo>
                  <a:pt x="77332" y="238459"/>
                </a:lnTo>
                <a:lnTo>
                  <a:pt x="54590" y="278675"/>
                </a:lnTo>
                <a:lnTo>
                  <a:pt x="35505" y="321058"/>
                </a:lnTo>
                <a:lnTo>
                  <a:pt x="20291" y="365395"/>
                </a:lnTo>
                <a:lnTo>
                  <a:pt x="9160" y="411473"/>
                </a:lnTo>
                <a:lnTo>
                  <a:pt x="2325" y="459078"/>
                </a:lnTo>
                <a:lnTo>
                  <a:pt x="0" y="508000"/>
                </a:lnTo>
                <a:lnTo>
                  <a:pt x="0" y="2540000"/>
                </a:lnTo>
                <a:lnTo>
                  <a:pt x="2325" y="2588921"/>
                </a:lnTo>
                <a:lnTo>
                  <a:pt x="9160" y="2636526"/>
                </a:lnTo>
                <a:lnTo>
                  <a:pt x="20291" y="2682604"/>
                </a:lnTo>
                <a:lnTo>
                  <a:pt x="35505" y="2726941"/>
                </a:lnTo>
                <a:lnTo>
                  <a:pt x="54590" y="2769324"/>
                </a:lnTo>
                <a:lnTo>
                  <a:pt x="77332" y="2809540"/>
                </a:lnTo>
                <a:lnTo>
                  <a:pt x="103519" y="2847377"/>
                </a:lnTo>
                <a:lnTo>
                  <a:pt x="132938" y="2882620"/>
                </a:lnTo>
                <a:lnTo>
                  <a:pt x="165376" y="2915058"/>
                </a:lnTo>
                <a:lnTo>
                  <a:pt x="200619" y="2944477"/>
                </a:lnTo>
                <a:lnTo>
                  <a:pt x="238456" y="2970664"/>
                </a:lnTo>
                <a:lnTo>
                  <a:pt x="278674" y="2993407"/>
                </a:lnTo>
                <a:lnTo>
                  <a:pt x="321058" y="3012493"/>
                </a:lnTo>
                <a:lnTo>
                  <a:pt x="365397" y="3027707"/>
                </a:lnTo>
                <a:lnTo>
                  <a:pt x="411478" y="3038839"/>
                </a:lnTo>
                <a:lnTo>
                  <a:pt x="459087" y="3045674"/>
                </a:lnTo>
                <a:lnTo>
                  <a:pt x="508012" y="3048000"/>
                </a:lnTo>
                <a:lnTo>
                  <a:pt x="10922000" y="3048000"/>
                </a:lnTo>
                <a:lnTo>
                  <a:pt x="10970921" y="3045674"/>
                </a:lnTo>
                <a:lnTo>
                  <a:pt x="11018526" y="3038839"/>
                </a:lnTo>
                <a:lnTo>
                  <a:pt x="11064604" y="3027707"/>
                </a:lnTo>
                <a:lnTo>
                  <a:pt x="11108941" y="3012493"/>
                </a:lnTo>
                <a:lnTo>
                  <a:pt x="11151324" y="2993407"/>
                </a:lnTo>
                <a:lnTo>
                  <a:pt x="11191540" y="2970664"/>
                </a:lnTo>
                <a:lnTo>
                  <a:pt x="11229377" y="2944477"/>
                </a:lnTo>
                <a:lnTo>
                  <a:pt x="11264620" y="2915058"/>
                </a:lnTo>
                <a:lnTo>
                  <a:pt x="11297058" y="2882620"/>
                </a:lnTo>
                <a:lnTo>
                  <a:pt x="11326477" y="2847377"/>
                </a:lnTo>
                <a:lnTo>
                  <a:pt x="11352664" y="2809540"/>
                </a:lnTo>
                <a:lnTo>
                  <a:pt x="11375407" y="2769324"/>
                </a:lnTo>
                <a:lnTo>
                  <a:pt x="11394493" y="2726941"/>
                </a:lnTo>
                <a:lnTo>
                  <a:pt x="11409707" y="2682604"/>
                </a:lnTo>
                <a:lnTo>
                  <a:pt x="11420839" y="2636526"/>
                </a:lnTo>
                <a:lnTo>
                  <a:pt x="11427674" y="2588921"/>
                </a:lnTo>
                <a:lnTo>
                  <a:pt x="11430000" y="2540000"/>
                </a:lnTo>
                <a:lnTo>
                  <a:pt x="11430000" y="508000"/>
                </a:lnTo>
                <a:lnTo>
                  <a:pt x="11427674" y="459078"/>
                </a:lnTo>
                <a:lnTo>
                  <a:pt x="11420839" y="411473"/>
                </a:lnTo>
                <a:lnTo>
                  <a:pt x="11409707" y="365395"/>
                </a:lnTo>
                <a:lnTo>
                  <a:pt x="11394493" y="321058"/>
                </a:lnTo>
                <a:lnTo>
                  <a:pt x="11375407" y="278675"/>
                </a:lnTo>
                <a:lnTo>
                  <a:pt x="11352664" y="238459"/>
                </a:lnTo>
                <a:lnTo>
                  <a:pt x="11326477" y="200622"/>
                </a:lnTo>
                <a:lnTo>
                  <a:pt x="11297058" y="165379"/>
                </a:lnTo>
                <a:lnTo>
                  <a:pt x="11264620" y="132941"/>
                </a:lnTo>
                <a:lnTo>
                  <a:pt x="11229377" y="103522"/>
                </a:lnTo>
                <a:lnTo>
                  <a:pt x="11191540" y="77335"/>
                </a:lnTo>
                <a:lnTo>
                  <a:pt x="11151324" y="54592"/>
                </a:lnTo>
                <a:lnTo>
                  <a:pt x="11108941" y="35506"/>
                </a:lnTo>
                <a:lnTo>
                  <a:pt x="11064604" y="20292"/>
                </a:lnTo>
                <a:lnTo>
                  <a:pt x="11018526" y="9160"/>
                </a:lnTo>
                <a:lnTo>
                  <a:pt x="10970921" y="2325"/>
                </a:lnTo>
                <a:lnTo>
                  <a:pt x="1092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962" y="1143761"/>
            <a:ext cx="11430000" cy="3048000"/>
          </a:xfrm>
          <a:custGeom>
            <a:avLst/>
            <a:gdLst/>
            <a:ahLst/>
            <a:cxnLst/>
            <a:rect l="l" t="t" r="r" b="b"/>
            <a:pathLst>
              <a:path w="11430000" h="3048000">
                <a:moveTo>
                  <a:pt x="0" y="508000"/>
                </a:moveTo>
                <a:lnTo>
                  <a:pt x="2325" y="459078"/>
                </a:lnTo>
                <a:lnTo>
                  <a:pt x="9160" y="411473"/>
                </a:lnTo>
                <a:lnTo>
                  <a:pt x="20291" y="365395"/>
                </a:lnTo>
                <a:lnTo>
                  <a:pt x="35505" y="321058"/>
                </a:lnTo>
                <a:lnTo>
                  <a:pt x="54590" y="278675"/>
                </a:lnTo>
                <a:lnTo>
                  <a:pt x="77332" y="238459"/>
                </a:lnTo>
                <a:lnTo>
                  <a:pt x="103519" y="200622"/>
                </a:lnTo>
                <a:lnTo>
                  <a:pt x="132938" y="165379"/>
                </a:lnTo>
                <a:lnTo>
                  <a:pt x="165376" y="132941"/>
                </a:lnTo>
                <a:lnTo>
                  <a:pt x="200619" y="103522"/>
                </a:lnTo>
                <a:lnTo>
                  <a:pt x="238456" y="77335"/>
                </a:lnTo>
                <a:lnTo>
                  <a:pt x="278674" y="54592"/>
                </a:lnTo>
                <a:lnTo>
                  <a:pt x="321058" y="35506"/>
                </a:lnTo>
                <a:lnTo>
                  <a:pt x="365397" y="20292"/>
                </a:lnTo>
                <a:lnTo>
                  <a:pt x="411478" y="9160"/>
                </a:lnTo>
                <a:lnTo>
                  <a:pt x="459087" y="2325"/>
                </a:lnTo>
                <a:lnTo>
                  <a:pt x="508012" y="0"/>
                </a:lnTo>
                <a:lnTo>
                  <a:pt x="10922000" y="0"/>
                </a:lnTo>
                <a:lnTo>
                  <a:pt x="10970921" y="2325"/>
                </a:lnTo>
                <a:lnTo>
                  <a:pt x="11018526" y="9160"/>
                </a:lnTo>
                <a:lnTo>
                  <a:pt x="11064604" y="20292"/>
                </a:lnTo>
                <a:lnTo>
                  <a:pt x="11108941" y="35506"/>
                </a:lnTo>
                <a:lnTo>
                  <a:pt x="11151324" y="54592"/>
                </a:lnTo>
                <a:lnTo>
                  <a:pt x="11191540" y="77335"/>
                </a:lnTo>
                <a:lnTo>
                  <a:pt x="11229377" y="103522"/>
                </a:lnTo>
                <a:lnTo>
                  <a:pt x="11264620" y="132941"/>
                </a:lnTo>
                <a:lnTo>
                  <a:pt x="11297058" y="165379"/>
                </a:lnTo>
                <a:lnTo>
                  <a:pt x="11326477" y="200622"/>
                </a:lnTo>
                <a:lnTo>
                  <a:pt x="11352664" y="238459"/>
                </a:lnTo>
                <a:lnTo>
                  <a:pt x="11375407" y="278675"/>
                </a:lnTo>
                <a:lnTo>
                  <a:pt x="11394493" y="321058"/>
                </a:lnTo>
                <a:lnTo>
                  <a:pt x="11409707" y="365395"/>
                </a:lnTo>
                <a:lnTo>
                  <a:pt x="11420839" y="411473"/>
                </a:lnTo>
                <a:lnTo>
                  <a:pt x="11427674" y="459078"/>
                </a:lnTo>
                <a:lnTo>
                  <a:pt x="11430000" y="508000"/>
                </a:lnTo>
                <a:lnTo>
                  <a:pt x="11430000" y="2540000"/>
                </a:lnTo>
                <a:lnTo>
                  <a:pt x="11427674" y="2588921"/>
                </a:lnTo>
                <a:lnTo>
                  <a:pt x="11420839" y="2636526"/>
                </a:lnTo>
                <a:lnTo>
                  <a:pt x="11409707" y="2682604"/>
                </a:lnTo>
                <a:lnTo>
                  <a:pt x="11394493" y="2726941"/>
                </a:lnTo>
                <a:lnTo>
                  <a:pt x="11375407" y="2769324"/>
                </a:lnTo>
                <a:lnTo>
                  <a:pt x="11352664" y="2809540"/>
                </a:lnTo>
                <a:lnTo>
                  <a:pt x="11326477" y="2847377"/>
                </a:lnTo>
                <a:lnTo>
                  <a:pt x="11297058" y="2882620"/>
                </a:lnTo>
                <a:lnTo>
                  <a:pt x="11264620" y="2915058"/>
                </a:lnTo>
                <a:lnTo>
                  <a:pt x="11229377" y="2944477"/>
                </a:lnTo>
                <a:lnTo>
                  <a:pt x="11191540" y="2970664"/>
                </a:lnTo>
                <a:lnTo>
                  <a:pt x="11151324" y="2993407"/>
                </a:lnTo>
                <a:lnTo>
                  <a:pt x="11108941" y="3012493"/>
                </a:lnTo>
                <a:lnTo>
                  <a:pt x="11064604" y="3027707"/>
                </a:lnTo>
                <a:lnTo>
                  <a:pt x="11018526" y="3038839"/>
                </a:lnTo>
                <a:lnTo>
                  <a:pt x="10970921" y="3045674"/>
                </a:lnTo>
                <a:lnTo>
                  <a:pt x="10922000" y="3048000"/>
                </a:lnTo>
                <a:lnTo>
                  <a:pt x="508012" y="3048000"/>
                </a:lnTo>
                <a:lnTo>
                  <a:pt x="459087" y="3045674"/>
                </a:lnTo>
                <a:lnTo>
                  <a:pt x="411478" y="3038839"/>
                </a:lnTo>
                <a:lnTo>
                  <a:pt x="365397" y="3027707"/>
                </a:lnTo>
                <a:lnTo>
                  <a:pt x="321058" y="3012493"/>
                </a:lnTo>
                <a:lnTo>
                  <a:pt x="278674" y="2993407"/>
                </a:lnTo>
                <a:lnTo>
                  <a:pt x="238456" y="2970664"/>
                </a:lnTo>
                <a:lnTo>
                  <a:pt x="200619" y="2944477"/>
                </a:lnTo>
                <a:lnTo>
                  <a:pt x="165376" y="2915058"/>
                </a:lnTo>
                <a:lnTo>
                  <a:pt x="132938" y="2882620"/>
                </a:lnTo>
                <a:lnTo>
                  <a:pt x="103519" y="2847377"/>
                </a:lnTo>
                <a:lnTo>
                  <a:pt x="77332" y="2809540"/>
                </a:lnTo>
                <a:lnTo>
                  <a:pt x="54590" y="2769324"/>
                </a:lnTo>
                <a:lnTo>
                  <a:pt x="35505" y="2726941"/>
                </a:lnTo>
                <a:lnTo>
                  <a:pt x="20291" y="2682604"/>
                </a:lnTo>
                <a:lnTo>
                  <a:pt x="9160" y="2636526"/>
                </a:lnTo>
                <a:lnTo>
                  <a:pt x="2325" y="2588921"/>
                </a:lnTo>
                <a:lnTo>
                  <a:pt x="0" y="2540000"/>
                </a:lnTo>
                <a:lnTo>
                  <a:pt x="0" y="508000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4682" y="1013643"/>
            <a:ext cx="9992360" cy="27705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125" dirty="0">
                <a:latin typeface="Arial"/>
                <a:cs typeface="Arial"/>
              </a:rPr>
              <a:t>Nothing:</a:t>
            </a:r>
            <a:endParaRPr sz="20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470534" algn="l"/>
              </a:tabLst>
            </a:pPr>
            <a:r>
              <a:rPr sz="2000" b="1" i="1" spc="-125" dirty="0">
                <a:latin typeface="Arial"/>
                <a:cs typeface="Arial"/>
              </a:rPr>
              <a:t>Nothing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subtype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90" dirty="0">
                <a:latin typeface="Arial"/>
                <a:cs typeface="Arial"/>
              </a:rPr>
              <a:t>every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40" dirty="0">
                <a:latin typeface="Arial"/>
                <a:cs typeface="Arial"/>
              </a:rPr>
              <a:t>type </a:t>
            </a:r>
            <a:r>
              <a:rPr sz="2000" spc="-60" dirty="0">
                <a:latin typeface="Arial"/>
                <a:cs typeface="Arial"/>
              </a:rPr>
              <a:t>(including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b="1" i="1" spc="-90" dirty="0">
                <a:latin typeface="Arial"/>
                <a:cs typeface="Arial"/>
              </a:rPr>
              <a:t>Null</a:t>
            </a:r>
            <a:r>
              <a:rPr sz="2000" spc="-90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470534" algn="l"/>
              </a:tabLst>
            </a:pPr>
            <a:r>
              <a:rPr sz="2000" spc="30" dirty="0">
                <a:latin typeface="Arial"/>
                <a:cs typeface="Arial"/>
              </a:rPr>
              <a:t>It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55" dirty="0">
                <a:latin typeface="Arial"/>
                <a:cs typeface="Arial"/>
              </a:rPr>
              <a:t>no </a:t>
            </a:r>
            <a:r>
              <a:rPr sz="2000" spc="-90" dirty="0">
                <a:latin typeface="Arial"/>
                <a:cs typeface="Arial"/>
              </a:rPr>
              <a:t>value </a:t>
            </a:r>
            <a:r>
              <a:rPr sz="2000" spc="-5" dirty="0">
                <a:latin typeface="Arial"/>
                <a:cs typeface="Arial"/>
              </a:rPr>
              <a:t>but </a:t>
            </a:r>
            <a:r>
              <a:rPr sz="2000" b="1" i="1" spc="-85" dirty="0">
                <a:latin typeface="Arial"/>
                <a:cs typeface="Arial"/>
              </a:rPr>
              <a:t>Unit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85" dirty="0">
                <a:latin typeface="Arial"/>
                <a:cs typeface="Arial"/>
              </a:rPr>
              <a:t>exactly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90" dirty="0">
                <a:latin typeface="Arial"/>
                <a:cs typeface="Arial"/>
              </a:rPr>
              <a:t>value </a:t>
            </a:r>
            <a:r>
              <a:rPr sz="2000" spc="-55" dirty="0">
                <a:latin typeface="Arial"/>
                <a:cs typeface="Arial"/>
              </a:rPr>
              <a:t>i.e.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‘</a:t>
            </a:r>
            <a:r>
              <a:rPr sz="2000" b="1" i="1" spc="5" dirty="0">
                <a:latin typeface="Arial"/>
                <a:cs typeface="Arial"/>
              </a:rPr>
              <a:t>()</a:t>
            </a:r>
            <a:r>
              <a:rPr sz="2000" spc="5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470534" algn="l"/>
              </a:tabLst>
            </a:pPr>
            <a:r>
              <a:rPr sz="2000" spc="-55" dirty="0">
                <a:latin typeface="Arial"/>
                <a:cs typeface="Arial"/>
              </a:rPr>
              <a:t>Nothing </a:t>
            </a:r>
            <a:r>
              <a:rPr sz="2000" spc="-125" dirty="0">
                <a:latin typeface="Arial"/>
                <a:cs typeface="Arial"/>
              </a:rPr>
              <a:t>means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35" dirty="0">
                <a:latin typeface="Arial"/>
                <a:cs typeface="Arial"/>
              </a:rPr>
              <a:t>there </a:t>
            </a:r>
            <a:r>
              <a:rPr sz="2000" spc="-140" dirty="0">
                <a:latin typeface="Arial"/>
                <a:cs typeface="Arial"/>
              </a:rPr>
              <a:t>was </a:t>
            </a:r>
            <a:r>
              <a:rPr sz="2000" spc="-105" dirty="0">
                <a:latin typeface="Arial"/>
                <a:cs typeface="Arial"/>
              </a:rPr>
              <a:t>an </a:t>
            </a:r>
            <a:r>
              <a:rPr sz="2000" spc="-25" dirty="0">
                <a:latin typeface="Arial"/>
                <a:cs typeface="Arial"/>
              </a:rPr>
              <a:t>error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45" dirty="0">
                <a:latin typeface="Arial"/>
                <a:cs typeface="Arial"/>
              </a:rPr>
              <a:t>nothing </a:t>
            </a:r>
            <a:r>
              <a:rPr sz="2000" spc="-140" dirty="0">
                <a:latin typeface="Arial"/>
                <a:cs typeface="Arial"/>
              </a:rPr>
              <a:t>was </a:t>
            </a:r>
            <a:r>
              <a:rPr sz="2000" spc="-40" dirty="0">
                <a:latin typeface="Arial"/>
                <a:cs typeface="Arial"/>
              </a:rPr>
              <a:t>returned. </a:t>
            </a:r>
            <a:r>
              <a:rPr sz="2000" spc="-120" dirty="0">
                <a:latin typeface="Arial"/>
                <a:cs typeface="Arial"/>
              </a:rPr>
              <a:t>For </a:t>
            </a:r>
            <a:r>
              <a:rPr sz="2000" spc="-105" dirty="0">
                <a:latin typeface="Arial"/>
                <a:cs typeface="Arial"/>
              </a:rPr>
              <a:t>example an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000" spc="-40" dirty="0">
                <a:latin typeface="Arial"/>
                <a:cs typeface="Arial"/>
              </a:rPr>
              <a:t>situation.</a:t>
            </a:r>
            <a:endParaRPr sz="20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470534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35" dirty="0">
                <a:latin typeface="Arial"/>
                <a:cs typeface="Arial"/>
              </a:rPr>
              <a:t>package </a:t>
            </a:r>
            <a:r>
              <a:rPr sz="2000" spc="-45" dirty="0">
                <a:latin typeface="Arial"/>
                <a:cs typeface="Arial"/>
              </a:rPr>
              <a:t>object </a:t>
            </a:r>
            <a:r>
              <a:rPr sz="2000" b="1" i="1" spc="-190" dirty="0">
                <a:latin typeface="Arial"/>
                <a:cs typeface="Arial"/>
              </a:rPr>
              <a:t>scala.sys </a:t>
            </a:r>
            <a:r>
              <a:rPr sz="2000" spc="-80" dirty="0">
                <a:latin typeface="Arial"/>
                <a:cs typeface="Arial"/>
              </a:rPr>
              <a:t>contains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method </a:t>
            </a:r>
            <a:r>
              <a:rPr sz="2000" spc="-80" dirty="0">
                <a:latin typeface="Arial"/>
                <a:cs typeface="Arial"/>
              </a:rPr>
              <a:t>called </a:t>
            </a:r>
            <a:r>
              <a:rPr sz="2000" b="1" i="1" spc="-90" dirty="0">
                <a:latin typeface="Arial"/>
                <a:cs typeface="Arial"/>
              </a:rPr>
              <a:t>error()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45" dirty="0">
                <a:latin typeface="Arial"/>
                <a:cs typeface="Arial"/>
              </a:rPr>
              <a:t>returns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b="1" i="1" spc="-114" dirty="0">
                <a:latin typeface="Arial"/>
                <a:cs typeface="Arial"/>
              </a:rPr>
              <a:t>Nothing.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6114999"/>
            <a:ext cx="705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0" dirty="0">
                <a:latin typeface="Arial"/>
                <a:cs typeface="Arial"/>
              </a:rPr>
              <a:t>Reference:</a:t>
            </a:r>
            <a:r>
              <a:rPr sz="1800" b="1" i="1" spc="60" dirty="0">
                <a:latin typeface="Arial"/>
                <a:cs typeface="Arial"/>
              </a:rPr>
              <a:t> </a:t>
            </a:r>
            <a:r>
              <a:rPr sz="1800" b="1" i="1" u="heavy" spc="-75" dirty="0">
                <a:solidFill>
                  <a:srgbClr val="00AEEE"/>
                </a:solidFill>
                <a:uFill>
                  <a:solidFill>
                    <a:srgbClr val="00AEEE"/>
                  </a:solidFill>
                </a:uFill>
                <a:latin typeface="Arial"/>
                <a:cs typeface="Arial"/>
                <a:hlinkClick r:id="rId4"/>
              </a:rPr>
              <a:t>https://www.scala-lang.org/api/2.9.1/scala/sys/package.html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83591"/>
            <a:ext cx="7225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Data </a:t>
            </a:r>
            <a:r>
              <a:rPr spc="-365" dirty="0"/>
              <a:t>Types: </a:t>
            </a:r>
            <a:r>
              <a:rPr spc="-215" dirty="0"/>
              <a:t>Option, </a:t>
            </a:r>
            <a:r>
              <a:rPr spc="-400" dirty="0"/>
              <a:t>Some </a:t>
            </a:r>
            <a:r>
              <a:rPr spc="-75" dirty="0"/>
              <a:t>&amp;</a:t>
            </a:r>
            <a:r>
              <a:rPr spc="110" dirty="0"/>
              <a:t> </a:t>
            </a:r>
            <a:r>
              <a:rPr spc="-265" dirty="0"/>
              <a:t>None</a:t>
            </a:r>
          </a:p>
        </p:txBody>
      </p:sp>
      <p:sp>
        <p:nvSpPr>
          <p:cNvPr id="3" name="object 3"/>
          <p:cNvSpPr/>
          <p:nvPr/>
        </p:nvSpPr>
        <p:spPr>
          <a:xfrm>
            <a:off x="4598670" y="4293870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60">
                <a:moveTo>
                  <a:pt x="0" y="0"/>
                </a:moveTo>
                <a:lnTo>
                  <a:pt x="1445005" y="0"/>
                </a:lnTo>
              </a:path>
            </a:pathLst>
          </a:custGeom>
          <a:ln w="2895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6239" y="4293870"/>
            <a:ext cx="134365" cy="241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1486" y="4293870"/>
            <a:ext cx="134365" cy="241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0284" y="4111752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180975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6561" y="3810761"/>
            <a:ext cx="1626235" cy="302260"/>
          </a:xfrm>
          <a:custGeom>
            <a:avLst/>
            <a:gdLst/>
            <a:ahLst/>
            <a:cxnLst/>
            <a:rect l="l" t="t" r="r" b="b"/>
            <a:pathLst>
              <a:path w="1626235" h="302260">
                <a:moveTo>
                  <a:pt x="1575815" y="0"/>
                </a:moveTo>
                <a:lnTo>
                  <a:pt x="50291" y="0"/>
                </a:lnTo>
                <a:lnTo>
                  <a:pt x="30700" y="3946"/>
                </a:lnTo>
                <a:lnTo>
                  <a:pt x="14716" y="14716"/>
                </a:lnTo>
                <a:lnTo>
                  <a:pt x="3946" y="30700"/>
                </a:lnTo>
                <a:lnTo>
                  <a:pt x="0" y="50292"/>
                </a:lnTo>
                <a:lnTo>
                  <a:pt x="0" y="251460"/>
                </a:lnTo>
                <a:lnTo>
                  <a:pt x="3946" y="271051"/>
                </a:lnTo>
                <a:lnTo>
                  <a:pt x="14716" y="287035"/>
                </a:lnTo>
                <a:lnTo>
                  <a:pt x="30700" y="297805"/>
                </a:lnTo>
                <a:lnTo>
                  <a:pt x="50291" y="301751"/>
                </a:lnTo>
                <a:lnTo>
                  <a:pt x="1575815" y="301751"/>
                </a:lnTo>
                <a:lnTo>
                  <a:pt x="1595407" y="297805"/>
                </a:lnTo>
                <a:lnTo>
                  <a:pt x="1611391" y="287035"/>
                </a:lnTo>
                <a:lnTo>
                  <a:pt x="1622161" y="271051"/>
                </a:lnTo>
                <a:lnTo>
                  <a:pt x="1626108" y="251460"/>
                </a:lnTo>
                <a:lnTo>
                  <a:pt x="1626108" y="50292"/>
                </a:lnTo>
                <a:lnTo>
                  <a:pt x="1622161" y="30700"/>
                </a:lnTo>
                <a:lnTo>
                  <a:pt x="1611391" y="14716"/>
                </a:lnTo>
                <a:lnTo>
                  <a:pt x="1595407" y="3946"/>
                </a:lnTo>
                <a:lnTo>
                  <a:pt x="1575815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561" y="3810761"/>
            <a:ext cx="1626235" cy="302260"/>
          </a:xfrm>
          <a:custGeom>
            <a:avLst/>
            <a:gdLst/>
            <a:ahLst/>
            <a:cxnLst/>
            <a:rect l="l" t="t" r="r" b="b"/>
            <a:pathLst>
              <a:path w="1626235" h="302260">
                <a:moveTo>
                  <a:pt x="0" y="50292"/>
                </a:move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1" y="0"/>
                </a:lnTo>
                <a:lnTo>
                  <a:pt x="1575815" y="0"/>
                </a:lnTo>
                <a:lnTo>
                  <a:pt x="1595407" y="3946"/>
                </a:lnTo>
                <a:lnTo>
                  <a:pt x="1611391" y="14716"/>
                </a:lnTo>
                <a:lnTo>
                  <a:pt x="1622161" y="30700"/>
                </a:lnTo>
                <a:lnTo>
                  <a:pt x="1626108" y="50292"/>
                </a:lnTo>
                <a:lnTo>
                  <a:pt x="1626108" y="251460"/>
                </a:lnTo>
                <a:lnTo>
                  <a:pt x="1622161" y="271051"/>
                </a:lnTo>
                <a:lnTo>
                  <a:pt x="1611391" y="287035"/>
                </a:lnTo>
                <a:lnTo>
                  <a:pt x="1595407" y="297805"/>
                </a:lnTo>
                <a:lnTo>
                  <a:pt x="1575815" y="301751"/>
                </a:lnTo>
                <a:lnTo>
                  <a:pt x="50291" y="301751"/>
                </a:lnTo>
                <a:lnTo>
                  <a:pt x="30700" y="297805"/>
                </a:lnTo>
                <a:lnTo>
                  <a:pt x="14716" y="287035"/>
                </a:lnTo>
                <a:lnTo>
                  <a:pt x="3946" y="271051"/>
                </a:lnTo>
                <a:lnTo>
                  <a:pt x="0" y="251460"/>
                </a:lnTo>
                <a:lnTo>
                  <a:pt x="0" y="5029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700" y="1067155"/>
            <a:ext cx="10711180" cy="50558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b="1" i="1" spc="-125" dirty="0">
                <a:latin typeface="Arial"/>
                <a:cs typeface="Arial"/>
              </a:rPr>
              <a:t>Option </a:t>
            </a:r>
            <a:r>
              <a:rPr sz="2000" spc="-40" dirty="0">
                <a:latin typeface="Arial"/>
                <a:cs typeface="Arial"/>
              </a:rPr>
              <a:t>type </a:t>
            </a:r>
            <a:r>
              <a:rPr sz="2000" spc="-114" dirty="0">
                <a:latin typeface="Arial"/>
                <a:cs typeface="Arial"/>
              </a:rPr>
              <a:t>Represents </a:t>
            </a:r>
            <a:r>
              <a:rPr sz="2000" spc="-35" dirty="0">
                <a:latin typeface="Arial"/>
                <a:cs typeface="Arial"/>
              </a:rPr>
              <a:t>optional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values</a:t>
            </a:r>
            <a:r>
              <a:rPr sz="2000" b="1" spc="-9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00" dirty="0">
                <a:latin typeface="Arial"/>
                <a:cs typeface="Arial"/>
              </a:rPr>
              <a:t>Instances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b="1" i="1" spc="-130" dirty="0">
                <a:latin typeface="Arial"/>
                <a:cs typeface="Arial"/>
              </a:rPr>
              <a:t>Option</a:t>
            </a:r>
            <a:r>
              <a:rPr sz="2000" b="1" i="1" spc="-14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are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either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instance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70" dirty="0">
                <a:latin typeface="Arial"/>
                <a:cs typeface="Arial"/>
              </a:rPr>
              <a:t>scala.Some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object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b="1" i="1" spc="-125" dirty="0">
                <a:latin typeface="Arial"/>
                <a:cs typeface="Arial"/>
              </a:rPr>
              <a:t>None</a:t>
            </a:r>
            <a:r>
              <a:rPr sz="2000" b="1" spc="-12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95" dirty="0">
                <a:latin typeface="Arial"/>
                <a:cs typeface="Arial"/>
              </a:rPr>
              <a:t>Class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b="1" i="1" spc="-155" dirty="0">
                <a:latin typeface="Arial"/>
                <a:cs typeface="Arial"/>
              </a:rPr>
              <a:t>scala.Some[T] </a:t>
            </a:r>
            <a:r>
              <a:rPr sz="2000" spc="-75" dirty="0">
                <a:latin typeface="Arial"/>
                <a:cs typeface="Arial"/>
              </a:rPr>
              <a:t>represents existing </a:t>
            </a:r>
            <a:r>
              <a:rPr sz="2000" spc="-110" dirty="0">
                <a:latin typeface="Arial"/>
                <a:cs typeface="Arial"/>
              </a:rPr>
              <a:t>values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40" dirty="0">
                <a:latin typeface="Arial"/>
                <a:cs typeface="Arial"/>
              </a:rPr>
              <a:t>type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b="1" i="1" spc="-125" dirty="0">
                <a:latin typeface="Arial"/>
                <a:cs typeface="Arial"/>
              </a:rPr>
              <a:t>T</a:t>
            </a:r>
            <a:r>
              <a:rPr sz="2000" b="1" spc="-12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b="1" spc="-130" dirty="0">
                <a:latin typeface="Arial"/>
                <a:cs typeface="Arial"/>
              </a:rPr>
              <a:t>None </a:t>
            </a:r>
            <a:r>
              <a:rPr sz="2000" spc="-45" dirty="0">
                <a:latin typeface="Arial"/>
                <a:cs typeface="Arial"/>
              </a:rPr>
              <a:t>object </a:t>
            </a:r>
            <a:r>
              <a:rPr sz="2000" spc="-75" dirty="0">
                <a:latin typeface="Arial"/>
                <a:cs typeface="Arial"/>
              </a:rPr>
              <a:t>represents </a:t>
            </a:r>
            <a:r>
              <a:rPr sz="2000" spc="-55" dirty="0">
                <a:latin typeface="Arial"/>
                <a:cs typeface="Arial"/>
              </a:rPr>
              <a:t>non-existent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114" dirty="0">
                <a:latin typeface="Arial"/>
                <a:cs typeface="Arial"/>
              </a:rPr>
              <a:t>Example: </a:t>
            </a:r>
            <a:r>
              <a:rPr sz="2000" spc="-145" dirty="0">
                <a:latin typeface="Arial"/>
                <a:cs typeface="Arial"/>
              </a:rPr>
              <a:t>Suppose </a:t>
            </a:r>
            <a:r>
              <a:rPr sz="2000" spc="-65" dirty="0">
                <a:latin typeface="Arial"/>
                <a:cs typeface="Arial"/>
              </a:rPr>
              <a:t>we </a:t>
            </a:r>
            <a:r>
              <a:rPr sz="2000" spc="-110" dirty="0">
                <a:latin typeface="Arial"/>
                <a:cs typeface="Arial"/>
              </a:rPr>
              <a:t>have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retrieves </a:t>
            </a:r>
            <a:r>
              <a:rPr sz="2000" spc="-40" dirty="0">
                <a:latin typeface="Arial"/>
                <a:cs typeface="Arial"/>
              </a:rPr>
              <a:t>product </a:t>
            </a:r>
            <a:r>
              <a:rPr sz="2000" spc="-55" dirty="0">
                <a:latin typeface="Arial"/>
                <a:cs typeface="Arial"/>
              </a:rPr>
              <a:t>record </a:t>
            </a:r>
            <a:r>
              <a:rPr sz="2000" spc="-15" dirty="0">
                <a:latin typeface="Arial"/>
                <a:cs typeface="Arial"/>
              </a:rPr>
              <a:t>from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database </a:t>
            </a:r>
            <a:r>
              <a:rPr sz="2000" spc="-125" dirty="0">
                <a:latin typeface="Arial"/>
                <a:cs typeface="Arial"/>
              </a:rPr>
              <a:t>based </a:t>
            </a:r>
            <a:r>
              <a:rPr sz="2000" spc="-6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40" dirty="0">
                <a:latin typeface="Arial"/>
                <a:cs typeface="Arial"/>
              </a:rPr>
              <a:t>productId.</a:t>
            </a:r>
            <a:endParaRPr sz="2000">
              <a:latin typeface="Arial"/>
              <a:cs typeface="Arial"/>
            </a:endParaRPr>
          </a:p>
          <a:p>
            <a:pPr marR="1127760" algn="ctr">
              <a:lnSpc>
                <a:spcPct val="100000"/>
              </a:lnSpc>
              <a:spcBef>
                <a:spcPts val="155"/>
              </a:spcBef>
            </a:pP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3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1841500" algn="l"/>
              </a:tabLst>
            </a:pPr>
            <a:r>
              <a:rPr sz="2000" spc="400" dirty="0">
                <a:latin typeface="Arial"/>
                <a:cs typeface="Arial"/>
              </a:rPr>
              <a:t>Method:</a:t>
            </a:r>
            <a:r>
              <a:rPr sz="2000" spc="400" dirty="0">
                <a:latin typeface="Wingdings"/>
                <a:cs typeface="Wingdings"/>
              </a:rPr>
              <a:t>→</a:t>
            </a:r>
            <a:r>
              <a:rPr sz="2000" spc="400" dirty="0">
                <a:latin typeface="Times New Roman"/>
                <a:cs typeface="Times New Roman"/>
              </a:rPr>
              <a:t>	</a:t>
            </a:r>
            <a:r>
              <a:rPr sz="2000" spc="-65" dirty="0">
                <a:latin typeface="Arial"/>
                <a:cs typeface="Arial"/>
              </a:rPr>
              <a:t>getProduct </a:t>
            </a:r>
            <a:r>
              <a:rPr sz="2000" spc="-40" dirty="0">
                <a:latin typeface="Arial"/>
                <a:cs typeface="Arial"/>
              </a:rPr>
              <a:t>(productId: </a:t>
            </a:r>
            <a:r>
              <a:rPr sz="2000" spc="-20" dirty="0">
                <a:latin typeface="Arial"/>
                <a:cs typeface="Arial"/>
              </a:rPr>
              <a:t>Int):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Option[Product]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469900" marR="5080">
              <a:lnSpc>
                <a:spcPct val="150000"/>
              </a:lnSpc>
              <a:spcBef>
                <a:spcPts val="5"/>
              </a:spcBef>
            </a:pPr>
            <a:r>
              <a:rPr sz="2000" i="1" spc="-125" dirty="0">
                <a:latin typeface="Arial"/>
                <a:cs typeface="Arial"/>
              </a:rPr>
              <a:t>Here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b="1" i="1" spc="-135" dirty="0">
                <a:latin typeface="Arial"/>
                <a:cs typeface="Arial"/>
              </a:rPr>
              <a:t>Option[Product] </a:t>
            </a:r>
            <a:r>
              <a:rPr sz="2000" i="1" spc="-105" dirty="0">
                <a:latin typeface="Arial"/>
                <a:cs typeface="Arial"/>
              </a:rPr>
              <a:t>is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-45" dirty="0">
                <a:latin typeface="Arial"/>
                <a:cs typeface="Arial"/>
              </a:rPr>
              <a:t>the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spc="-30" dirty="0">
                <a:latin typeface="Arial"/>
                <a:cs typeface="Arial"/>
              </a:rPr>
              <a:t>return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type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of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-65" dirty="0">
                <a:latin typeface="Arial"/>
                <a:cs typeface="Arial"/>
              </a:rPr>
              <a:t>method,</a:t>
            </a:r>
            <a:r>
              <a:rPr sz="2000" i="1" spc="-120" dirty="0">
                <a:latin typeface="Arial"/>
                <a:cs typeface="Arial"/>
              </a:rPr>
              <a:t> </a:t>
            </a:r>
            <a:r>
              <a:rPr sz="2000" i="1" spc="35" dirty="0">
                <a:latin typeface="Arial"/>
                <a:cs typeface="Arial"/>
              </a:rPr>
              <a:t>if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i="1" spc="-55" dirty="0">
                <a:latin typeface="Arial"/>
                <a:cs typeface="Arial"/>
              </a:rPr>
              <a:t>there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spc="-105" dirty="0">
                <a:latin typeface="Arial"/>
                <a:cs typeface="Arial"/>
              </a:rPr>
              <a:t>exists </a:t>
            </a:r>
            <a:r>
              <a:rPr sz="2000" i="1" spc="-85" dirty="0">
                <a:latin typeface="Arial"/>
                <a:cs typeface="Arial"/>
              </a:rPr>
              <a:t>a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spc="-80" dirty="0">
                <a:latin typeface="Arial"/>
                <a:cs typeface="Arial"/>
              </a:rPr>
              <a:t>record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for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a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particular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productId  </a:t>
            </a:r>
            <a:r>
              <a:rPr sz="2000" i="1" spc="-50" dirty="0">
                <a:latin typeface="Arial"/>
                <a:cs typeface="Arial"/>
              </a:rPr>
              <a:t>then </a:t>
            </a:r>
            <a:r>
              <a:rPr sz="2000" i="1" spc="65" dirty="0">
                <a:latin typeface="Arial"/>
                <a:cs typeface="Arial"/>
              </a:rPr>
              <a:t>it</a:t>
            </a:r>
            <a:r>
              <a:rPr sz="2000" i="1" spc="-36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will </a:t>
            </a:r>
            <a:r>
              <a:rPr sz="2000" i="1" spc="-30" dirty="0">
                <a:latin typeface="Arial"/>
                <a:cs typeface="Arial"/>
              </a:rPr>
              <a:t>return </a:t>
            </a:r>
            <a:r>
              <a:rPr sz="2000" b="1" i="1" spc="-160" dirty="0">
                <a:latin typeface="Arial"/>
                <a:cs typeface="Arial"/>
              </a:rPr>
              <a:t>Some[Product] </a:t>
            </a:r>
            <a:r>
              <a:rPr sz="2000" i="1" spc="-130" dirty="0">
                <a:latin typeface="Arial"/>
                <a:cs typeface="Arial"/>
              </a:rPr>
              <a:t>else </a:t>
            </a:r>
            <a:r>
              <a:rPr sz="2000" b="1" i="1" spc="-155" dirty="0">
                <a:latin typeface="Arial"/>
                <a:cs typeface="Arial"/>
              </a:rPr>
              <a:t>None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5628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Multi </a:t>
            </a:r>
            <a:r>
              <a:rPr spc="-215" dirty="0"/>
              <a:t>Variable</a:t>
            </a:r>
            <a:r>
              <a:rPr spc="-360" dirty="0"/>
              <a:t> </a:t>
            </a:r>
            <a:r>
              <a:rPr spc="-350"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990955"/>
            <a:ext cx="6929120" cy="15347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70" dirty="0">
                <a:latin typeface="Arial"/>
                <a:cs typeface="Arial"/>
              </a:rPr>
              <a:t>supports </a:t>
            </a:r>
            <a:r>
              <a:rPr sz="2000" spc="-20" dirty="0">
                <a:latin typeface="Arial"/>
                <a:cs typeface="Arial"/>
              </a:rPr>
              <a:t>multiple </a:t>
            </a:r>
            <a:r>
              <a:rPr sz="2000" spc="-70" dirty="0">
                <a:latin typeface="Arial"/>
                <a:cs typeface="Arial"/>
              </a:rPr>
              <a:t>variable </a:t>
            </a:r>
            <a:r>
              <a:rPr sz="2000" spc="-105" dirty="0">
                <a:latin typeface="Arial"/>
                <a:cs typeface="Arial"/>
              </a:rPr>
              <a:t>assignments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single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204" dirty="0">
                <a:latin typeface="Arial"/>
                <a:cs typeface="Arial"/>
              </a:rPr>
              <a:t>Assigning </a:t>
            </a:r>
            <a:r>
              <a:rPr sz="2000" b="1" spc="-60" dirty="0">
                <a:latin typeface="Arial"/>
                <a:cs typeface="Arial"/>
              </a:rPr>
              <a:t>two </a:t>
            </a:r>
            <a:r>
              <a:rPr sz="2000" b="1" spc="-135" dirty="0">
                <a:latin typeface="Arial"/>
                <a:cs typeface="Arial"/>
              </a:rPr>
              <a:t>variables </a:t>
            </a:r>
            <a:r>
              <a:rPr sz="2000" b="1" spc="-190" dirty="0">
                <a:latin typeface="Arial"/>
                <a:cs typeface="Arial"/>
              </a:rPr>
              <a:t>using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i="1" spc="-120" dirty="0">
                <a:latin typeface="Arial"/>
                <a:cs typeface="Arial"/>
              </a:rPr>
              <a:t>Pair: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20" dirty="0">
                <a:latin typeface="Arial"/>
                <a:cs typeface="Arial"/>
              </a:rPr>
              <a:t>Assigning </a:t>
            </a:r>
            <a:r>
              <a:rPr sz="2000" spc="-60" dirty="0">
                <a:latin typeface="Arial"/>
                <a:cs typeface="Arial"/>
              </a:rPr>
              <a:t>more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15" dirty="0">
                <a:latin typeface="Arial"/>
                <a:cs typeface="Arial"/>
              </a:rPr>
              <a:t>two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variables: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2798064"/>
            <a:ext cx="8167878" cy="1267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4074" y="2904870"/>
            <a:ext cx="478663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i="1" spc="-125" dirty="0">
                <a:solidFill>
                  <a:srgbClr val="FFFFFF"/>
                </a:solidFill>
                <a:latin typeface="Arial"/>
                <a:cs typeface="Arial"/>
              </a:rPr>
              <a:t>scala&gt; </a:t>
            </a:r>
            <a:r>
              <a:rPr sz="2000" i="1" spc="-6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(myvar1, </a:t>
            </a:r>
            <a:r>
              <a:rPr sz="2000" i="1" spc="-85" dirty="0">
                <a:solidFill>
                  <a:srgbClr val="FFFFFF"/>
                </a:solidFill>
                <a:latin typeface="Arial"/>
                <a:cs typeface="Arial"/>
              </a:rPr>
              <a:t>myvar2) </a:t>
            </a:r>
            <a:r>
              <a:rPr sz="2000" i="1" spc="-17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i="1" spc="-90" dirty="0">
                <a:solidFill>
                  <a:srgbClr val="FFFFFF"/>
                </a:solidFill>
                <a:latin typeface="Arial"/>
                <a:cs typeface="Arial"/>
              </a:rPr>
              <a:t>Pair(25, </a:t>
            </a:r>
            <a:r>
              <a:rPr sz="2000" i="1" spc="-25" dirty="0">
                <a:solidFill>
                  <a:srgbClr val="FFFFFF"/>
                </a:solidFill>
                <a:latin typeface="Arial"/>
                <a:cs typeface="Arial"/>
              </a:rPr>
              <a:t>"hello") 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myvar1: 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sz="2000" i="1" spc="-1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i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10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myvar2: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sz="2000" i="1" spc="-1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i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hello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5003" y="4322064"/>
            <a:ext cx="8163306" cy="1991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1158" y="4583048"/>
            <a:ext cx="76149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14" dirty="0">
                <a:solidFill>
                  <a:srgbClr val="FFFFFF"/>
                </a:solidFill>
                <a:latin typeface="Arial"/>
                <a:cs typeface="Arial"/>
              </a:rPr>
              <a:t>scala&gt;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(myvar1,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myvar2, myvar3, myvar4)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(10,20.5,"hello",1000000000000L)  myvar1: </a:t>
            </a:r>
            <a:r>
              <a:rPr sz="1800" i="1" spc="-15" dirty="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myvar2: </a:t>
            </a:r>
            <a:r>
              <a:rPr sz="1800" i="1" spc="-100" dirty="0">
                <a:solidFill>
                  <a:srgbClr val="FFFFFF"/>
                </a:solidFill>
                <a:latin typeface="Arial"/>
                <a:cs typeface="Arial"/>
              </a:rPr>
              <a:t>Double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20.5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myvar3: String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hello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myvar4: </a:t>
            </a:r>
            <a:r>
              <a:rPr sz="1800" i="1" spc="-125" dirty="0">
                <a:solidFill>
                  <a:srgbClr val="FFFFFF"/>
                </a:solidFill>
                <a:latin typeface="Arial"/>
                <a:cs typeface="Arial"/>
              </a:rPr>
              <a:t>Long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1000000000000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968" y="187579"/>
            <a:ext cx="4165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0" dirty="0"/>
              <a:t>Learning</a:t>
            </a:r>
            <a:r>
              <a:rPr spc="-240" dirty="0"/>
              <a:t> </a:t>
            </a:r>
            <a:r>
              <a:rPr spc="-29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7008" y="1372441"/>
            <a:ext cx="4001770" cy="3226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29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000" spc="-85" dirty="0">
                <a:latin typeface="Arial"/>
                <a:cs typeface="Arial"/>
              </a:rPr>
              <a:t>Why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Scala?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000" spc="-110" dirty="0">
                <a:latin typeface="Arial"/>
                <a:cs typeface="Arial"/>
              </a:rPr>
              <a:t>Features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10" dirty="0">
                <a:latin typeface="Arial"/>
                <a:cs typeface="Arial"/>
              </a:rPr>
              <a:t>Advantages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Scala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000" spc="-295" dirty="0">
                <a:latin typeface="Arial"/>
                <a:cs typeface="Arial"/>
              </a:rPr>
              <a:t>OOPS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Functional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Paradigm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000" spc="-105" dirty="0">
                <a:latin typeface="Arial"/>
                <a:cs typeface="Arial"/>
              </a:rPr>
              <a:t>Data </a:t>
            </a:r>
            <a:r>
              <a:rPr sz="2000" spc="-150" dirty="0">
                <a:latin typeface="Arial"/>
                <a:cs typeface="Arial"/>
              </a:rPr>
              <a:t>Types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000" spc="-95" dirty="0">
                <a:latin typeface="Arial"/>
                <a:cs typeface="Arial"/>
              </a:rPr>
              <a:t>Execution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75" dirty="0">
                <a:latin typeface="Arial"/>
                <a:cs typeface="Arial"/>
              </a:rPr>
              <a:t>Scala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000" spc="-100" dirty="0">
                <a:latin typeface="Arial"/>
                <a:cs typeface="Arial"/>
              </a:rPr>
              <a:t>Looping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Constructs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Collection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708" y="1524000"/>
            <a:ext cx="2985516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4443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Executing </a:t>
            </a:r>
            <a:r>
              <a:rPr spc="-400" dirty="0"/>
              <a:t>Scala</a:t>
            </a:r>
            <a:r>
              <a:rPr spc="-95" dirty="0"/>
              <a:t> </a:t>
            </a:r>
            <a:r>
              <a:rPr spc="-40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067155"/>
            <a:ext cx="10930255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85" dirty="0">
                <a:latin typeface="Arial"/>
                <a:cs typeface="Arial"/>
              </a:rPr>
              <a:t>Once </a:t>
            </a:r>
            <a:r>
              <a:rPr sz="2000" b="1" spc="-90" dirty="0">
                <a:latin typeface="Arial"/>
                <a:cs typeface="Arial"/>
              </a:rPr>
              <a:t>we </a:t>
            </a:r>
            <a:r>
              <a:rPr sz="2000" b="1" spc="-135" dirty="0">
                <a:latin typeface="Arial"/>
                <a:cs typeface="Arial"/>
              </a:rPr>
              <a:t>have </a:t>
            </a:r>
            <a:r>
              <a:rPr sz="2000" b="1" spc="-114" dirty="0">
                <a:latin typeface="Arial"/>
                <a:cs typeface="Arial"/>
              </a:rPr>
              <a:t>installed </a:t>
            </a:r>
            <a:r>
              <a:rPr sz="2000" b="1" spc="-170" dirty="0">
                <a:latin typeface="Arial"/>
                <a:cs typeface="Arial"/>
              </a:rPr>
              <a:t>Scala, </a:t>
            </a:r>
            <a:r>
              <a:rPr sz="2000" b="1" spc="-90" dirty="0">
                <a:latin typeface="Arial"/>
                <a:cs typeface="Arial"/>
              </a:rPr>
              <a:t>we </a:t>
            </a:r>
            <a:r>
              <a:rPr sz="2000" b="1" spc="-185" dirty="0">
                <a:latin typeface="Arial"/>
                <a:cs typeface="Arial"/>
              </a:rPr>
              <a:t>can </a:t>
            </a:r>
            <a:r>
              <a:rPr sz="2000" b="1" spc="-125" dirty="0">
                <a:latin typeface="Arial"/>
                <a:cs typeface="Arial"/>
              </a:rPr>
              <a:t>run </a:t>
            </a:r>
            <a:r>
              <a:rPr sz="2000" b="1" spc="-175" dirty="0">
                <a:latin typeface="Arial"/>
                <a:cs typeface="Arial"/>
              </a:rPr>
              <a:t>code </a:t>
            </a:r>
            <a:r>
              <a:rPr sz="2000" b="1" spc="-110" dirty="0">
                <a:latin typeface="Arial"/>
                <a:cs typeface="Arial"/>
              </a:rPr>
              <a:t>in </a:t>
            </a:r>
            <a:r>
              <a:rPr sz="2000" b="1" spc="-75" dirty="0">
                <a:latin typeface="Arial"/>
                <a:cs typeface="Arial"/>
              </a:rPr>
              <a:t>different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ways:</a:t>
            </a:r>
            <a:endParaRPr sz="2000">
              <a:latin typeface="Arial"/>
              <a:cs typeface="Arial"/>
            </a:endParaRPr>
          </a:p>
          <a:p>
            <a:pPr marL="469900" marR="5080">
              <a:lnSpc>
                <a:spcPts val="3600"/>
              </a:lnSpc>
              <a:spcBef>
                <a:spcPts val="320"/>
              </a:spcBef>
              <a:buAutoNum type="arabicPeriod"/>
              <a:tabLst>
                <a:tab pos="782955" algn="l"/>
              </a:tabLst>
            </a:pPr>
            <a:r>
              <a:rPr sz="2000" b="1" spc="-195" dirty="0">
                <a:latin typeface="Arial"/>
                <a:cs typeface="Arial"/>
              </a:rPr>
              <a:t>Scala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Terminal: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Scala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installed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its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path</a:t>
            </a:r>
            <a:r>
              <a:rPr sz="2000" spc="-105" dirty="0">
                <a:latin typeface="Arial"/>
                <a:cs typeface="Arial"/>
              </a:rPr>
              <a:t> 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system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environment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variable,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we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can  </a:t>
            </a:r>
            <a:r>
              <a:rPr sz="2000" spc="-85" dirty="0">
                <a:latin typeface="Arial"/>
                <a:cs typeface="Arial"/>
              </a:rPr>
              <a:t>execute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100" dirty="0">
                <a:latin typeface="Arial"/>
                <a:cs typeface="Arial"/>
              </a:rPr>
              <a:t>code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30" dirty="0">
                <a:latin typeface="Arial"/>
                <a:cs typeface="Arial"/>
              </a:rPr>
              <a:t>terminal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35" dirty="0">
                <a:latin typeface="Arial"/>
                <a:cs typeface="Arial"/>
              </a:rPr>
              <a:t>following </a:t>
            </a:r>
            <a:r>
              <a:rPr sz="2000" spc="-50" dirty="0">
                <a:latin typeface="Arial"/>
                <a:cs typeface="Arial"/>
              </a:rPr>
              <a:t>below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steps:</a:t>
            </a:r>
            <a:endParaRPr sz="2000">
              <a:latin typeface="Arial"/>
              <a:cs typeface="Arial"/>
            </a:endParaRPr>
          </a:p>
          <a:p>
            <a:pPr marL="1384300" lvl="1" indent="-457200">
              <a:lnSpc>
                <a:spcPct val="100000"/>
              </a:lnSpc>
              <a:spcBef>
                <a:spcPts val="880"/>
              </a:spcBef>
              <a:buFont typeface="Wingdings"/>
              <a:buChar char=""/>
              <a:tabLst>
                <a:tab pos="1384300" algn="l"/>
                <a:tab pos="1384935" algn="l"/>
              </a:tabLst>
            </a:pPr>
            <a:r>
              <a:rPr sz="2000" spc="-120" dirty="0">
                <a:latin typeface="Arial"/>
                <a:cs typeface="Arial"/>
              </a:rPr>
              <a:t>Open </a:t>
            </a:r>
            <a:r>
              <a:rPr sz="2000" spc="-45" dirty="0">
                <a:latin typeface="Arial"/>
                <a:cs typeface="Arial"/>
              </a:rPr>
              <a:t>your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terminal</a:t>
            </a:r>
            <a:endParaRPr sz="2000">
              <a:latin typeface="Arial"/>
              <a:cs typeface="Arial"/>
            </a:endParaRPr>
          </a:p>
          <a:p>
            <a:pPr marL="1384300" lvl="1" indent="-45720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1384300" algn="l"/>
                <a:tab pos="1384935" algn="l"/>
              </a:tabLst>
            </a:pPr>
            <a:r>
              <a:rPr sz="2000" spc="-135" dirty="0">
                <a:latin typeface="Arial"/>
                <a:cs typeface="Arial"/>
              </a:rPr>
              <a:t>Type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press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Enter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4724634"/>
            <a:ext cx="10198735" cy="13982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60" dirty="0">
                <a:latin typeface="Arial"/>
                <a:cs typeface="Arial"/>
              </a:rPr>
              <a:t>2. </a:t>
            </a:r>
            <a:r>
              <a:rPr sz="2000" b="1" spc="-185" dirty="0">
                <a:latin typeface="Arial"/>
                <a:cs typeface="Arial"/>
              </a:rPr>
              <a:t>Using </a:t>
            </a:r>
            <a:r>
              <a:rPr sz="2000" b="1" spc="-135" dirty="0">
                <a:latin typeface="Arial"/>
                <a:cs typeface="Arial"/>
              </a:rPr>
              <a:t>an </a:t>
            </a:r>
            <a:r>
              <a:rPr sz="2000" b="1" spc="-170" dirty="0">
                <a:latin typeface="Arial"/>
                <a:cs typeface="Arial"/>
              </a:rPr>
              <a:t>IDE: </a:t>
            </a:r>
            <a:r>
              <a:rPr sz="2000" spc="-165" dirty="0">
                <a:latin typeface="Arial"/>
                <a:cs typeface="Arial"/>
              </a:rPr>
              <a:t>You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-105" dirty="0">
                <a:latin typeface="Arial"/>
                <a:cs typeface="Arial"/>
              </a:rPr>
              <a:t>any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204" dirty="0">
                <a:latin typeface="Arial"/>
                <a:cs typeface="Arial"/>
              </a:rPr>
              <a:t>IDE </a:t>
            </a:r>
            <a:r>
              <a:rPr sz="2000" spc="-45" dirty="0">
                <a:latin typeface="Arial"/>
                <a:cs typeface="Arial"/>
              </a:rPr>
              <a:t>like </a:t>
            </a:r>
            <a:r>
              <a:rPr sz="2000" i="1" spc="-15" dirty="0">
                <a:latin typeface="Arial"/>
                <a:cs typeface="Arial"/>
              </a:rPr>
              <a:t>Intellij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i="1" spc="-130" dirty="0">
                <a:latin typeface="Arial"/>
                <a:cs typeface="Arial"/>
              </a:rPr>
              <a:t>Eclipse</a:t>
            </a:r>
            <a:r>
              <a:rPr sz="2000" spc="-13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2000" spc="-95" dirty="0">
                <a:latin typeface="Arial"/>
                <a:cs typeface="Arial"/>
              </a:rPr>
              <a:t>New </a:t>
            </a:r>
            <a:r>
              <a:rPr sz="2000" spc="-90" dirty="0">
                <a:latin typeface="Arial"/>
                <a:cs typeface="Arial"/>
              </a:rPr>
              <a:t>versions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30" dirty="0">
                <a:latin typeface="Arial"/>
                <a:cs typeface="Arial"/>
              </a:rPr>
              <a:t>Eclipse </a:t>
            </a:r>
            <a:r>
              <a:rPr sz="2000" spc="-100" dirty="0">
                <a:latin typeface="Arial"/>
                <a:cs typeface="Arial"/>
              </a:rPr>
              <a:t>come </a:t>
            </a:r>
            <a:r>
              <a:rPr sz="2000" spc="15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inbuilt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55" dirty="0">
                <a:latin typeface="Arial"/>
                <a:cs typeface="Arial"/>
              </a:rPr>
              <a:t>plugin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75" dirty="0">
                <a:latin typeface="Arial"/>
                <a:cs typeface="Arial"/>
              </a:rPr>
              <a:t>executing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90" dirty="0">
                <a:latin typeface="Arial"/>
                <a:cs typeface="Arial"/>
              </a:rPr>
              <a:t>code. </a:t>
            </a:r>
            <a:r>
              <a:rPr sz="2000" spc="-110" dirty="0">
                <a:latin typeface="Arial"/>
                <a:cs typeface="Arial"/>
              </a:rPr>
              <a:t>For </a:t>
            </a:r>
            <a:r>
              <a:rPr sz="2000" spc="-40" dirty="0">
                <a:latin typeface="Arial"/>
                <a:cs typeface="Arial"/>
              </a:rPr>
              <a:t>older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versions, 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204" dirty="0">
                <a:latin typeface="Arial"/>
                <a:cs typeface="Arial"/>
              </a:rPr>
              <a:t>IDE </a:t>
            </a:r>
            <a:r>
              <a:rPr sz="2000" spc="-55" dirty="0">
                <a:latin typeface="Arial"/>
                <a:cs typeface="Arial"/>
              </a:rPr>
              <a:t>plugin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50" dirty="0">
                <a:latin typeface="Arial"/>
                <a:cs typeface="Arial"/>
              </a:rPr>
              <a:t>installed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Eclipse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327" y="3310128"/>
            <a:ext cx="11853672" cy="186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3505200"/>
            <a:ext cx="11379708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0349"/>
            <a:ext cx="5055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Advantages </a:t>
            </a:r>
            <a:r>
              <a:rPr spc="-185" dirty="0"/>
              <a:t>of </a:t>
            </a:r>
            <a:r>
              <a:rPr spc="-400" dirty="0"/>
              <a:t>Scala</a:t>
            </a:r>
            <a:r>
              <a:rPr spc="-155" dirty="0"/>
              <a:t> </a:t>
            </a:r>
            <a:r>
              <a:rPr spc="-380" dirty="0"/>
              <a:t>IDE</a:t>
            </a:r>
          </a:p>
        </p:txBody>
      </p:sp>
      <p:sp>
        <p:nvSpPr>
          <p:cNvPr id="3" name="object 3"/>
          <p:cNvSpPr/>
          <p:nvPr/>
        </p:nvSpPr>
        <p:spPr>
          <a:xfrm>
            <a:off x="1219961" y="1265682"/>
            <a:ext cx="9093835" cy="455930"/>
          </a:xfrm>
          <a:custGeom>
            <a:avLst/>
            <a:gdLst/>
            <a:ahLst/>
            <a:cxnLst/>
            <a:rect l="l" t="t" r="r" b="b"/>
            <a:pathLst>
              <a:path w="9093835" h="455930">
                <a:moveTo>
                  <a:pt x="9017762" y="0"/>
                </a:moveTo>
                <a:lnTo>
                  <a:pt x="75946" y="0"/>
                </a:lnTo>
                <a:lnTo>
                  <a:pt x="46382" y="5972"/>
                </a:lnTo>
                <a:lnTo>
                  <a:pt x="22242" y="22256"/>
                </a:lnTo>
                <a:lnTo>
                  <a:pt x="5967" y="46398"/>
                </a:lnTo>
                <a:lnTo>
                  <a:pt x="0" y="75945"/>
                </a:lnTo>
                <a:lnTo>
                  <a:pt x="0" y="379729"/>
                </a:lnTo>
                <a:lnTo>
                  <a:pt x="5967" y="409277"/>
                </a:lnTo>
                <a:lnTo>
                  <a:pt x="22242" y="433419"/>
                </a:lnTo>
                <a:lnTo>
                  <a:pt x="46382" y="449703"/>
                </a:lnTo>
                <a:lnTo>
                  <a:pt x="75946" y="455675"/>
                </a:lnTo>
                <a:lnTo>
                  <a:pt x="9017762" y="455675"/>
                </a:lnTo>
                <a:lnTo>
                  <a:pt x="9047309" y="449703"/>
                </a:lnTo>
                <a:lnTo>
                  <a:pt x="9071451" y="433419"/>
                </a:lnTo>
                <a:lnTo>
                  <a:pt x="9087735" y="409277"/>
                </a:lnTo>
                <a:lnTo>
                  <a:pt x="9093708" y="379729"/>
                </a:lnTo>
                <a:lnTo>
                  <a:pt x="9093708" y="75945"/>
                </a:lnTo>
                <a:lnTo>
                  <a:pt x="9087735" y="46398"/>
                </a:lnTo>
                <a:lnTo>
                  <a:pt x="9071451" y="22256"/>
                </a:lnTo>
                <a:lnTo>
                  <a:pt x="9047309" y="5972"/>
                </a:lnTo>
                <a:lnTo>
                  <a:pt x="9017762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1265682"/>
            <a:ext cx="9093835" cy="455930"/>
          </a:xfrm>
          <a:custGeom>
            <a:avLst/>
            <a:gdLst/>
            <a:ahLst/>
            <a:cxnLst/>
            <a:rect l="l" t="t" r="r" b="b"/>
            <a:pathLst>
              <a:path w="9093835" h="455930">
                <a:moveTo>
                  <a:pt x="0" y="75945"/>
                </a:moveTo>
                <a:lnTo>
                  <a:pt x="5967" y="46398"/>
                </a:lnTo>
                <a:lnTo>
                  <a:pt x="22242" y="22256"/>
                </a:lnTo>
                <a:lnTo>
                  <a:pt x="46382" y="5972"/>
                </a:lnTo>
                <a:lnTo>
                  <a:pt x="75946" y="0"/>
                </a:lnTo>
                <a:lnTo>
                  <a:pt x="9017762" y="0"/>
                </a:lnTo>
                <a:lnTo>
                  <a:pt x="9047309" y="5972"/>
                </a:lnTo>
                <a:lnTo>
                  <a:pt x="9071451" y="22256"/>
                </a:lnTo>
                <a:lnTo>
                  <a:pt x="9087735" y="46398"/>
                </a:lnTo>
                <a:lnTo>
                  <a:pt x="9093708" y="75945"/>
                </a:lnTo>
                <a:lnTo>
                  <a:pt x="9093708" y="379729"/>
                </a:lnTo>
                <a:lnTo>
                  <a:pt x="9087735" y="409277"/>
                </a:lnTo>
                <a:lnTo>
                  <a:pt x="9071451" y="433419"/>
                </a:lnTo>
                <a:lnTo>
                  <a:pt x="9047309" y="449703"/>
                </a:lnTo>
                <a:lnTo>
                  <a:pt x="9017762" y="455675"/>
                </a:lnTo>
                <a:lnTo>
                  <a:pt x="75946" y="455675"/>
                </a:lnTo>
                <a:lnTo>
                  <a:pt x="46382" y="449703"/>
                </a:lnTo>
                <a:lnTo>
                  <a:pt x="22242" y="433419"/>
                </a:lnTo>
                <a:lnTo>
                  <a:pt x="5967" y="409277"/>
                </a:lnTo>
                <a:lnTo>
                  <a:pt x="0" y="379729"/>
                </a:lnTo>
                <a:lnTo>
                  <a:pt x="0" y="7594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961" y="1776222"/>
            <a:ext cx="9093835" cy="455930"/>
          </a:xfrm>
          <a:custGeom>
            <a:avLst/>
            <a:gdLst/>
            <a:ahLst/>
            <a:cxnLst/>
            <a:rect l="l" t="t" r="r" b="b"/>
            <a:pathLst>
              <a:path w="9093835" h="455930">
                <a:moveTo>
                  <a:pt x="9017762" y="0"/>
                </a:moveTo>
                <a:lnTo>
                  <a:pt x="75946" y="0"/>
                </a:lnTo>
                <a:lnTo>
                  <a:pt x="46382" y="5972"/>
                </a:lnTo>
                <a:lnTo>
                  <a:pt x="22242" y="22256"/>
                </a:lnTo>
                <a:lnTo>
                  <a:pt x="5967" y="46398"/>
                </a:lnTo>
                <a:lnTo>
                  <a:pt x="0" y="75945"/>
                </a:lnTo>
                <a:lnTo>
                  <a:pt x="0" y="379729"/>
                </a:lnTo>
                <a:lnTo>
                  <a:pt x="5967" y="409277"/>
                </a:lnTo>
                <a:lnTo>
                  <a:pt x="22242" y="433419"/>
                </a:lnTo>
                <a:lnTo>
                  <a:pt x="46382" y="449703"/>
                </a:lnTo>
                <a:lnTo>
                  <a:pt x="75946" y="455675"/>
                </a:lnTo>
                <a:lnTo>
                  <a:pt x="9017762" y="455675"/>
                </a:lnTo>
                <a:lnTo>
                  <a:pt x="9047309" y="449703"/>
                </a:lnTo>
                <a:lnTo>
                  <a:pt x="9071451" y="433419"/>
                </a:lnTo>
                <a:lnTo>
                  <a:pt x="9087735" y="409277"/>
                </a:lnTo>
                <a:lnTo>
                  <a:pt x="9093708" y="379729"/>
                </a:lnTo>
                <a:lnTo>
                  <a:pt x="9093708" y="75945"/>
                </a:lnTo>
                <a:lnTo>
                  <a:pt x="9087735" y="46398"/>
                </a:lnTo>
                <a:lnTo>
                  <a:pt x="9071451" y="22256"/>
                </a:lnTo>
                <a:lnTo>
                  <a:pt x="9047309" y="5972"/>
                </a:lnTo>
                <a:lnTo>
                  <a:pt x="9017762" y="0"/>
                </a:lnTo>
                <a:close/>
              </a:path>
            </a:pathLst>
          </a:custGeom>
          <a:solidFill>
            <a:srgbClr val="5F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961" y="1776222"/>
            <a:ext cx="9093835" cy="455930"/>
          </a:xfrm>
          <a:custGeom>
            <a:avLst/>
            <a:gdLst/>
            <a:ahLst/>
            <a:cxnLst/>
            <a:rect l="l" t="t" r="r" b="b"/>
            <a:pathLst>
              <a:path w="9093835" h="455930">
                <a:moveTo>
                  <a:pt x="0" y="75945"/>
                </a:moveTo>
                <a:lnTo>
                  <a:pt x="5967" y="46398"/>
                </a:lnTo>
                <a:lnTo>
                  <a:pt x="22242" y="22256"/>
                </a:lnTo>
                <a:lnTo>
                  <a:pt x="46382" y="5972"/>
                </a:lnTo>
                <a:lnTo>
                  <a:pt x="75946" y="0"/>
                </a:lnTo>
                <a:lnTo>
                  <a:pt x="9017762" y="0"/>
                </a:lnTo>
                <a:lnTo>
                  <a:pt x="9047309" y="5972"/>
                </a:lnTo>
                <a:lnTo>
                  <a:pt x="9071451" y="22256"/>
                </a:lnTo>
                <a:lnTo>
                  <a:pt x="9087735" y="46398"/>
                </a:lnTo>
                <a:lnTo>
                  <a:pt x="9093708" y="75945"/>
                </a:lnTo>
                <a:lnTo>
                  <a:pt x="9093708" y="379729"/>
                </a:lnTo>
                <a:lnTo>
                  <a:pt x="9087735" y="409277"/>
                </a:lnTo>
                <a:lnTo>
                  <a:pt x="9071451" y="433419"/>
                </a:lnTo>
                <a:lnTo>
                  <a:pt x="9047309" y="449703"/>
                </a:lnTo>
                <a:lnTo>
                  <a:pt x="9017762" y="455675"/>
                </a:lnTo>
                <a:lnTo>
                  <a:pt x="75946" y="455675"/>
                </a:lnTo>
                <a:lnTo>
                  <a:pt x="46382" y="449703"/>
                </a:lnTo>
                <a:lnTo>
                  <a:pt x="22242" y="433419"/>
                </a:lnTo>
                <a:lnTo>
                  <a:pt x="5967" y="409277"/>
                </a:lnTo>
                <a:lnTo>
                  <a:pt x="0" y="379729"/>
                </a:lnTo>
                <a:lnTo>
                  <a:pt x="0" y="7594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961" y="2286761"/>
            <a:ext cx="9093835" cy="455930"/>
          </a:xfrm>
          <a:custGeom>
            <a:avLst/>
            <a:gdLst/>
            <a:ahLst/>
            <a:cxnLst/>
            <a:rect l="l" t="t" r="r" b="b"/>
            <a:pathLst>
              <a:path w="9093835" h="455930">
                <a:moveTo>
                  <a:pt x="9017762" y="0"/>
                </a:moveTo>
                <a:lnTo>
                  <a:pt x="75946" y="0"/>
                </a:lnTo>
                <a:lnTo>
                  <a:pt x="46382" y="5972"/>
                </a:lnTo>
                <a:lnTo>
                  <a:pt x="22242" y="22256"/>
                </a:lnTo>
                <a:lnTo>
                  <a:pt x="5967" y="46398"/>
                </a:lnTo>
                <a:lnTo>
                  <a:pt x="0" y="75946"/>
                </a:lnTo>
                <a:lnTo>
                  <a:pt x="0" y="379729"/>
                </a:lnTo>
                <a:lnTo>
                  <a:pt x="5967" y="409277"/>
                </a:lnTo>
                <a:lnTo>
                  <a:pt x="22242" y="433419"/>
                </a:lnTo>
                <a:lnTo>
                  <a:pt x="46382" y="449703"/>
                </a:lnTo>
                <a:lnTo>
                  <a:pt x="75946" y="455675"/>
                </a:lnTo>
                <a:lnTo>
                  <a:pt x="9017762" y="455675"/>
                </a:lnTo>
                <a:lnTo>
                  <a:pt x="9047309" y="449703"/>
                </a:lnTo>
                <a:lnTo>
                  <a:pt x="9071451" y="433419"/>
                </a:lnTo>
                <a:lnTo>
                  <a:pt x="9087735" y="409277"/>
                </a:lnTo>
                <a:lnTo>
                  <a:pt x="9093708" y="379729"/>
                </a:lnTo>
                <a:lnTo>
                  <a:pt x="9093708" y="75946"/>
                </a:lnTo>
                <a:lnTo>
                  <a:pt x="9087735" y="46398"/>
                </a:lnTo>
                <a:lnTo>
                  <a:pt x="9071451" y="22256"/>
                </a:lnTo>
                <a:lnTo>
                  <a:pt x="9047309" y="5972"/>
                </a:lnTo>
                <a:lnTo>
                  <a:pt x="9017762" y="0"/>
                </a:lnTo>
                <a:close/>
              </a:path>
            </a:pathLst>
          </a:custGeom>
          <a:solidFill>
            <a:srgbClr val="527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2286761"/>
            <a:ext cx="9093835" cy="455930"/>
          </a:xfrm>
          <a:custGeom>
            <a:avLst/>
            <a:gdLst/>
            <a:ahLst/>
            <a:cxnLst/>
            <a:rect l="l" t="t" r="r" b="b"/>
            <a:pathLst>
              <a:path w="9093835" h="455930">
                <a:moveTo>
                  <a:pt x="0" y="75946"/>
                </a:moveTo>
                <a:lnTo>
                  <a:pt x="5967" y="46398"/>
                </a:lnTo>
                <a:lnTo>
                  <a:pt x="22242" y="22256"/>
                </a:lnTo>
                <a:lnTo>
                  <a:pt x="46382" y="5972"/>
                </a:lnTo>
                <a:lnTo>
                  <a:pt x="75946" y="0"/>
                </a:lnTo>
                <a:lnTo>
                  <a:pt x="9017762" y="0"/>
                </a:lnTo>
                <a:lnTo>
                  <a:pt x="9047309" y="5972"/>
                </a:lnTo>
                <a:lnTo>
                  <a:pt x="9071451" y="22256"/>
                </a:lnTo>
                <a:lnTo>
                  <a:pt x="9087735" y="46398"/>
                </a:lnTo>
                <a:lnTo>
                  <a:pt x="9093708" y="75946"/>
                </a:lnTo>
                <a:lnTo>
                  <a:pt x="9093708" y="379729"/>
                </a:lnTo>
                <a:lnTo>
                  <a:pt x="9087735" y="409277"/>
                </a:lnTo>
                <a:lnTo>
                  <a:pt x="9071451" y="433419"/>
                </a:lnTo>
                <a:lnTo>
                  <a:pt x="9047309" y="449703"/>
                </a:lnTo>
                <a:lnTo>
                  <a:pt x="9017762" y="455675"/>
                </a:lnTo>
                <a:lnTo>
                  <a:pt x="75946" y="455675"/>
                </a:lnTo>
                <a:lnTo>
                  <a:pt x="46382" y="449703"/>
                </a:lnTo>
                <a:lnTo>
                  <a:pt x="22242" y="433419"/>
                </a:lnTo>
                <a:lnTo>
                  <a:pt x="5967" y="409277"/>
                </a:lnTo>
                <a:lnTo>
                  <a:pt x="0" y="379729"/>
                </a:lnTo>
                <a:lnTo>
                  <a:pt x="0" y="7594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961" y="2795777"/>
            <a:ext cx="9093835" cy="457200"/>
          </a:xfrm>
          <a:custGeom>
            <a:avLst/>
            <a:gdLst/>
            <a:ahLst/>
            <a:cxnLst/>
            <a:rect l="l" t="t" r="r" b="b"/>
            <a:pathLst>
              <a:path w="9093835" h="457200">
                <a:moveTo>
                  <a:pt x="9017508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9017508" y="457200"/>
                </a:lnTo>
                <a:lnTo>
                  <a:pt x="9047148" y="451205"/>
                </a:lnTo>
                <a:lnTo>
                  <a:pt x="9071371" y="434863"/>
                </a:lnTo>
                <a:lnTo>
                  <a:pt x="9087713" y="410640"/>
                </a:lnTo>
                <a:lnTo>
                  <a:pt x="9093708" y="381000"/>
                </a:lnTo>
                <a:lnTo>
                  <a:pt x="9093708" y="76200"/>
                </a:lnTo>
                <a:lnTo>
                  <a:pt x="9087713" y="46559"/>
                </a:lnTo>
                <a:lnTo>
                  <a:pt x="9071371" y="22336"/>
                </a:lnTo>
                <a:lnTo>
                  <a:pt x="9047148" y="5994"/>
                </a:lnTo>
                <a:lnTo>
                  <a:pt x="9017508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961" y="2795777"/>
            <a:ext cx="9093835" cy="457200"/>
          </a:xfrm>
          <a:custGeom>
            <a:avLst/>
            <a:gdLst/>
            <a:ahLst/>
            <a:cxnLst/>
            <a:rect l="l" t="t" r="r" b="b"/>
            <a:pathLst>
              <a:path w="9093835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9017508" y="0"/>
                </a:lnTo>
                <a:lnTo>
                  <a:pt x="9047148" y="5994"/>
                </a:lnTo>
                <a:lnTo>
                  <a:pt x="9071371" y="22336"/>
                </a:lnTo>
                <a:lnTo>
                  <a:pt x="9087713" y="46559"/>
                </a:lnTo>
                <a:lnTo>
                  <a:pt x="9093708" y="76200"/>
                </a:lnTo>
                <a:lnTo>
                  <a:pt x="9093708" y="381000"/>
                </a:lnTo>
                <a:lnTo>
                  <a:pt x="9087713" y="410640"/>
                </a:lnTo>
                <a:lnTo>
                  <a:pt x="9071371" y="434863"/>
                </a:lnTo>
                <a:lnTo>
                  <a:pt x="9047148" y="451205"/>
                </a:lnTo>
                <a:lnTo>
                  <a:pt x="9017508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1241" y="1306194"/>
            <a:ext cx="6727825" cy="184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45" dirty="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integrated environment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900" spc="-2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Scala 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900" spc="-204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developments.</a:t>
            </a:r>
            <a:endParaRPr sz="1900">
              <a:latin typeface="Arial"/>
              <a:cs typeface="Arial"/>
            </a:endParaRPr>
          </a:p>
          <a:p>
            <a:pPr marL="12700" marR="4416425" algn="just">
              <a:lnSpc>
                <a:spcPct val="176300"/>
              </a:lnSpc>
            </a:pP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Increases </a:t>
            </a:r>
            <a:r>
              <a:rPr sz="1900" spc="-35" dirty="0">
                <a:solidFill>
                  <a:srgbClr val="FFFFFF"/>
                </a:solidFill>
                <a:latin typeface="Arial"/>
                <a:cs typeface="Arial"/>
              </a:rPr>
              <a:t>productivity 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Auto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900" spc="-50" dirty="0">
                <a:solidFill>
                  <a:srgbClr val="FFFFFF"/>
                </a:solidFill>
                <a:latin typeface="Arial"/>
                <a:cs typeface="Arial"/>
              </a:rPr>
              <a:t>completion  </a:t>
            </a:r>
            <a:r>
              <a:rPr sz="1900" spc="-220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debugging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8927" y="3233983"/>
            <a:ext cx="9165336" cy="354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429000"/>
            <a:ext cx="8595360" cy="2973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0349"/>
            <a:ext cx="3851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If…else</a:t>
            </a:r>
            <a:r>
              <a:rPr spc="-260" dirty="0"/>
              <a:t> </a:t>
            </a:r>
            <a:r>
              <a:rPr spc="-21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318004" y="2417064"/>
            <a:ext cx="8010906" cy="1533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990955"/>
            <a:ext cx="10100310" cy="327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114" dirty="0">
                <a:latin typeface="Arial"/>
                <a:cs typeface="Arial"/>
              </a:rPr>
              <a:t>An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i="1" spc="30" dirty="0">
                <a:latin typeface="Arial"/>
                <a:cs typeface="Arial"/>
              </a:rPr>
              <a:t>if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statement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followed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optional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i="1" spc="-130" dirty="0">
                <a:latin typeface="Arial"/>
                <a:cs typeface="Arial"/>
              </a:rPr>
              <a:t>else</a:t>
            </a:r>
            <a:r>
              <a:rPr sz="2000" i="1" spc="-12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statement,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which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executes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when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Boolean  </a:t>
            </a:r>
            <a:r>
              <a:rPr sz="2000" spc="-95" dirty="0">
                <a:latin typeface="Arial"/>
                <a:cs typeface="Arial"/>
              </a:rPr>
              <a:t>expression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false.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60" dirty="0">
                <a:latin typeface="Arial"/>
                <a:cs typeface="Arial"/>
              </a:rPr>
              <a:t>The </a:t>
            </a:r>
            <a:r>
              <a:rPr sz="2000" b="1" spc="-155" dirty="0">
                <a:latin typeface="Arial"/>
                <a:cs typeface="Arial"/>
              </a:rPr>
              <a:t>syntax </a:t>
            </a:r>
            <a:r>
              <a:rPr sz="2000" b="1" spc="-90" dirty="0">
                <a:latin typeface="Arial"/>
                <a:cs typeface="Arial"/>
              </a:rPr>
              <a:t>of </a:t>
            </a:r>
            <a:r>
              <a:rPr sz="2000" b="1" spc="-135" dirty="0">
                <a:latin typeface="Arial"/>
                <a:cs typeface="Arial"/>
              </a:rPr>
              <a:t>an </a:t>
            </a:r>
            <a:r>
              <a:rPr sz="2000" b="1" spc="-180" dirty="0">
                <a:latin typeface="Arial"/>
                <a:cs typeface="Arial"/>
              </a:rPr>
              <a:t>if…else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6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079625">
              <a:lnSpc>
                <a:spcPct val="100000"/>
              </a:lnSpc>
            </a:pPr>
            <a:r>
              <a:rPr sz="1400" i="1" spc="-70" dirty="0">
                <a:solidFill>
                  <a:srgbClr val="FFFFFF"/>
                </a:solidFill>
                <a:latin typeface="Arial"/>
                <a:cs typeface="Arial"/>
              </a:rPr>
              <a:t>if(Boolean_expression)</a:t>
            </a:r>
            <a:r>
              <a:rPr sz="14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79625">
              <a:lnSpc>
                <a:spcPct val="100000"/>
              </a:lnSpc>
            </a:pPr>
            <a:r>
              <a:rPr sz="1400" i="1" spc="-60" dirty="0">
                <a:solidFill>
                  <a:srgbClr val="FFFFFF"/>
                </a:solidFill>
                <a:latin typeface="Arial"/>
                <a:cs typeface="Arial"/>
              </a:rPr>
              <a:t>//Executes when 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i="1" spc="-75" dirty="0">
                <a:solidFill>
                  <a:srgbClr val="FFFFFF"/>
                </a:solidFill>
                <a:latin typeface="Arial"/>
                <a:cs typeface="Arial"/>
              </a:rPr>
              <a:t>Boolean </a:t>
            </a:r>
            <a:r>
              <a:rPr sz="1400" i="1" spc="-85" dirty="0">
                <a:solidFill>
                  <a:srgbClr val="FFFFFF"/>
                </a:solidFill>
                <a:latin typeface="Arial"/>
                <a:cs typeface="Arial"/>
              </a:rPr>
              <a:t>expression </a:t>
            </a:r>
            <a:r>
              <a:rPr sz="1400" i="1" spc="-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 marL="2079625">
              <a:lnSpc>
                <a:spcPct val="100000"/>
              </a:lnSpc>
            </a:pP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} </a:t>
            </a:r>
            <a:r>
              <a:rPr sz="1400" i="1" spc="-90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14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79625">
              <a:lnSpc>
                <a:spcPct val="100000"/>
              </a:lnSpc>
            </a:pPr>
            <a:r>
              <a:rPr sz="1400" i="1" spc="-60" dirty="0">
                <a:solidFill>
                  <a:srgbClr val="FFFFFF"/>
                </a:solidFill>
                <a:latin typeface="Arial"/>
                <a:cs typeface="Arial"/>
              </a:rPr>
              <a:t>//Executes when 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i="1" spc="-75" dirty="0">
                <a:solidFill>
                  <a:srgbClr val="FFFFFF"/>
                </a:solidFill>
                <a:latin typeface="Arial"/>
                <a:cs typeface="Arial"/>
              </a:rPr>
              <a:t>Boolean </a:t>
            </a:r>
            <a:r>
              <a:rPr sz="1400" i="1" spc="-85" dirty="0">
                <a:solidFill>
                  <a:srgbClr val="FFFFFF"/>
                </a:solidFill>
                <a:latin typeface="Arial"/>
                <a:cs typeface="Arial"/>
              </a:rPr>
              <a:t>expression </a:t>
            </a:r>
            <a:r>
              <a:rPr sz="1400" i="1" spc="-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60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  <a:p>
            <a:pPr marL="2079625">
              <a:lnSpc>
                <a:spcPct val="100000"/>
              </a:lnSpc>
            </a:pP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14" dirty="0">
                <a:latin typeface="Arial"/>
                <a:cs typeface="Arial"/>
              </a:rPr>
              <a:t>An </a:t>
            </a:r>
            <a:r>
              <a:rPr sz="2000" i="1" spc="30" dirty="0">
                <a:latin typeface="Arial"/>
                <a:cs typeface="Arial"/>
              </a:rPr>
              <a:t>if</a:t>
            </a:r>
            <a:r>
              <a:rPr sz="2000" i="1" spc="-38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statement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35" dirty="0">
                <a:latin typeface="Arial"/>
                <a:cs typeface="Arial"/>
              </a:rPr>
              <a:t>followed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35" dirty="0">
                <a:latin typeface="Arial"/>
                <a:cs typeface="Arial"/>
              </a:rPr>
              <a:t>optional </a:t>
            </a:r>
            <a:r>
              <a:rPr sz="2000" i="1" spc="-130" dirty="0">
                <a:latin typeface="Arial"/>
                <a:cs typeface="Arial"/>
              </a:rPr>
              <a:t>else </a:t>
            </a:r>
            <a:r>
              <a:rPr sz="2000" i="1" spc="-70" dirty="0">
                <a:latin typeface="Arial"/>
                <a:cs typeface="Arial"/>
              </a:rPr>
              <a:t>if...else </a:t>
            </a:r>
            <a:r>
              <a:rPr sz="2000" spc="-50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8004" y="4550664"/>
            <a:ext cx="8087106" cy="1791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4505" y="4760721"/>
            <a:ext cx="13169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865">
              <a:lnSpc>
                <a:spcPct val="100000"/>
              </a:lnSpc>
              <a:spcBef>
                <a:spcPts val="100"/>
              </a:spcBef>
            </a:pPr>
            <a:r>
              <a:rPr sz="1400" i="1" spc="-45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400" i="1" spc="-80" dirty="0">
                <a:solidFill>
                  <a:srgbClr val="FFFFFF"/>
                </a:solidFill>
                <a:latin typeface="Arial"/>
                <a:cs typeface="Arial"/>
              </a:rPr>
              <a:t>age </a:t>
            </a:r>
            <a:r>
              <a:rPr sz="1400" i="1" spc="-12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400" i="1" spc="-70" dirty="0">
                <a:solidFill>
                  <a:srgbClr val="FFFFFF"/>
                </a:solidFill>
                <a:latin typeface="Arial"/>
                <a:cs typeface="Arial"/>
              </a:rPr>
              <a:t>18  </a:t>
            </a:r>
            <a:r>
              <a:rPr sz="1400" i="1" spc="-65" dirty="0">
                <a:solidFill>
                  <a:srgbClr val="FFFFFF"/>
                </a:solidFill>
                <a:latin typeface="Arial"/>
                <a:cs typeface="Arial"/>
              </a:rPr>
              <a:t>if(age&gt;=18) 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{  </a:t>
            </a:r>
            <a:r>
              <a:rPr sz="1400" i="1" spc="-40" dirty="0">
                <a:solidFill>
                  <a:srgbClr val="FFFFFF"/>
                </a:solidFill>
                <a:latin typeface="Arial"/>
                <a:cs typeface="Arial"/>
              </a:rPr>
              <a:t>print(“Can</a:t>
            </a:r>
            <a:r>
              <a:rPr sz="1400" i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Arial"/>
                <a:cs typeface="Arial"/>
              </a:rPr>
              <a:t>vote”)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} </a:t>
            </a:r>
            <a:r>
              <a:rPr sz="1400" i="1" spc="-90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1400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print(“Cant</a:t>
            </a:r>
            <a:r>
              <a:rPr sz="1400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Arial"/>
                <a:cs typeface="Arial"/>
              </a:rPr>
              <a:t>vote”)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0349"/>
            <a:ext cx="2454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</a:t>
            </a:r>
            <a:r>
              <a:rPr spc="-270" dirty="0"/>
              <a:t> </a:t>
            </a:r>
            <a:r>
              <a:rPr spc="-45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34635"/>
            <a:ext cx="7947659" cy="218376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b="1" spc="-195" dirty="0">
                <a:latin typeface="Arial"/>
                <a:cs typeface="Arial"/>
              </a:rPr>
              <a:t>Scala </a:t>
            </a:r>
            <a:r>
              <a:rPr sz="2000" b="1" spc="-150" dirty="0">
                <a:latin typeface="Arial"/>
                <a:cs typeface="Arial"/>
              </a:rPr>
              <a:t>provides </a:t>
            </a:r>
            <a:r>
              <a:rPr sz="2000" b="1" spc="-114" dirty="0">
                <a:latin typeface="Arial"/>
                <a:cs typeface="Arial"/>
              </a:rPr>
              <a:t>following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loops:</a:t>
            </a:r>
            <a:endParaRPr sz="20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b="1" spc="-85" dirty="0">
                <a:latin typeface="Arial"/>
                <a:cs typeface="Arial"/>
              </a:rPr>
              <a:t>while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b="1" spc="-95" dirty="0">
                <a:latin typeface="Arial"/>
                <a:cs typeface="Arial"/>
              </a:rPr>
              <a:t>do-while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b="1" spc="-80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b="1" spc="-60" dirty="0">
                <a:latin typeface="Arial"/>
                <a:cs typeface="Arial"/>
              </a:rPr>
              <a:t>1. </a:t>
            </a:r>
            <a:r>
              <a:rPr sz="2000" b="1" spc="-95" dirty="0">
                <a:latin typeface="Arial"/>
                <a:cs typeface="Arial"/>
              </a:rPr>
              <a:t>while </a:t>
            </a:r>
            <a:r>
              <a:rPr sz="2000" b="1" spc="-105" dirty="0">
                <a:latin typeface="Arial"/>
                <a:cs typeface="Arial"/>
              </a:rPr>
              <a:t>loop</a:t>
            </a:r>
            <a:r>
              <a:rPr sz="2000" spc="-105" dirty="0">
                <a:latin typeface="Arial"/>
                <a:cs typeface="Arial"/>
              </a:rPr>
              <a:t>: </a:t>
            </a:r>
            <a:r>
              <a:rPr sz="2000" spc="-75" dirty="0">
                <a:latin typeface="Arial"/>
                <a:cs typeface="Arial"/>
              </a:rPr>
              <a:t>repeats </a:t>
            </a:r>
            <a:r>
              <a:rPr sz="2000" spc="-90" dirty="0">
                <a:latin typeface="Arial"/>
                <a:cs typeface="Arial"/>
              </a:rPr>
              <a:t>enclosing </a:t>
            </a:r>
            <a:r>
              <a:rPr sz="2000" spc="-65" dirty="0">
                <a:latin typeface="Arial"/>
                <a:cs typeface="Arial"/>
              </a:rPr>
              <a:t>statements </a:t>
            </a:r>
            <a:r>
              <a:rPr sz="2000" spc="5" dirty="0">
                <a:latin typeface="Arial"/>
                <a:cs typeface="Arial"/>
              </a:rPr>
              <a:t>until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given </a:t>
            </a:r>
            <a:r>
              <a:rPr sz="2000" spc="-35" dirty="0">
                <a:latin typeface="Arial"/>
                <a:cs typeface="Arial"/>
              </a:rPr>
              <a:t>condition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5" dirty="0">
                <a:latin typeface="Arial"/>
                <a:cs typeface="Arial"/>
              </a:rPr>
              <a:t>false.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2204" y="3560051"/>
            <a:ext cx="6715506" cy="1026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2204" y="4550664"/>
            <a:ext cx="6791706" cy="2053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6288" y="3644010"/>
            <a:ext cx="2724785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720" marR="1247775" indent="-414655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while(condition){  </a:t>
            </a:r>
            <a:r>
              <a:rPr sz="1600" i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i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i="1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i="1" spc="-10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00" i="1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i="1" spc="-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i="1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3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i="1" spc="-55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600" i="1" spc="-1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FFFFFF"/>
                </a:solidFill>
                <a:latin typeface="Arial"/>
                <a:cs typeface="Arial"/>
              </a:rPr>
              <a:t>5;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40360" marR="640715">
              <a:lnSpc>
                <a:spcPct val="100000"/>
              </a:lnSpc>
            </a:pPr>
            <a:r>
              <a:rPr sz="1600" i="1" spc="17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1600" i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30" dirty="0">
                <a:solidFill>
                  <a:srgbClr val="FFFFFF"/>
                </a:solidFill>
                <a:latin typeface="Arial"/>
                <a:cs typeface="Arial"/>
              </a:rPr>
              <a:t>starting 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loop  </a:t>
            </a:r>
            <a:r>
              <a:rPr sz="1600" i="1" spc="-45" dirty="0">
                <a:solidFill>
                  <a:srgbClr val="FFFFFF"/>
                </a:solidFill>
                <a:latin typeface="Arial"/>
                <a:cs typeface="Arial"/>
              </a:rPr>
              <a:t>while( 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600" i="1" spc="-140" dirty="0">
                <a:solidFill>
                  <a:srgbClr val="FFFFFF"/>
                </a:solidFill>
                <a:latin typeface="Arial"/>
                <a:cs typeface="Arial"/>
              </a:rPr>
              <a:t>&lt; </a:t>
            </a:r>
            <a:r>
              <a:rPr sz="1600" i="1" spc="-8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6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){</a:t>
            </a:r>
            <a:endParaRPr sz="1600" dirty="0">
              <a:latin typeface="Arial"/>
              <a:cs typeface="Arial"/>
            </a:endParaRPr>
          </a:p>
          <a:p>
            <a:pPr marL="478790" marR="5080">
              <a:lnSpc>
                <a:spcPct val="100000"/>
              </a:lnSpc>
            </a:pP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println( </a:t>
            </a:r>
            <a:r>
              <a:rPr sz="1600" i="1" spc="-75" dirty="0">
                <a:solidFill>
                  <a:srgbClr val="FFFFFF"/>
                </a:solidFill>
                <a:latin typeface="Arial"/>
                <a:cs typeface="Arial"/>
              </a:rPr>
              <a:t>"Value </a:t>
            </a:r>
            <a:r>
              <a:rPr sz="1600" i="1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600" i="1" spc="-65" dirty="0">
                <a:solidFill>
                  <a:srgbClr val="FFFFFF"/>
                </a:solidFill>
                <a:latin typeface="Arial"/>
                <a:cs typeface="Arial"/>
              </a:rPr>
              <a:t>is: </a:t>
            </a:r>
            <a:r>
              <a:rPr sz="1600" i="1" spc="7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16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4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x)  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600" i="1" spc="-14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600" i="1" spc="-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6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FFFFFF"/>
                </a:solidFill>
                <a:latin typeface="Arial"/>
                <a:cs typeface="Arial"/>
              </a:rPr>
              <a:t>1;</a:t>
            </a:r>
            <a:endParaRPr sz="16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</a:pPr>
            <a:r>
              <a:rPr sz="1600" i="1" spc="-3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0349"/>
            <a:ext cx="409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 </a:t>
            </a:r>
            <a:r>
              <a:rPr spc="-455" dirty="0"/>
              <a:t>Loops</a:t>
            </a:r>
            <a:r>
              <a:rPr spc="-75" dirty="0"/>
              <a:t> </a:t>
            </a:r>
            <a:r>
              <a:rPr spc="-17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67155"/>
            <a:ext cx="1112647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000" b="1" spc="-60" dirty="0">
                <a:latin typeface="Arial"/>
                <a:cs typeface="Arial"/>
              </a:rPr>
              <a:t>2.</a:t>
            </a:r>
            <a:r>
              <a:rPr sz="2000" b="1" spc="-105" dirty="0">
                <a:latin typeface="Arial"/>
                <a:cs typeface="Arial"/>
              </a:rPr>
              <a:t> do-while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loop</a:t>
            </a:r>
            <a:r>
              <a:rPr sz="2000" spc="-105" dirty="0">
                <a:latin typeface="Arial"/>
                <a:cs typeface="Arial"/>
              </a:rPr>
              <a:t>: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while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loop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first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checks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condition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executes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statements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whereas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do-while</a:t>
            </a:r>
            <a:r>
              <a:rPr sz="2000" i="1" spc="-1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loop  </a:t>
            </a:r>
            <a:r>
              <a:rPr sz="2000" spc="-5" dirty="0">
                <a:latin typeface="Arial"/>
                <a:cs typeface="Arial"/>
              </a:rPr>
              <a:t>first </a:t>
            </a:r>
            <a:r>
              <a:rPr sz="2000" spc="-100" dirty="0">
                <a:latin typeface="Arial"/>
                <a:cs typeface="Arial"/>
              </a:rPr>
              <a:t>executes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statements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then </a:t>
            </a:r>
            <a:r>
              <a:rPr sz="2000" spc="-130" dirty="0">
                <a:latin typeface="Arial"/>
                <a:cs typeface="Arial"/>
              </a:rPr>
              <a:t>checks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condition. </a:t>
            </a: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125" dirty="0">
                <a:latin typeface="Arial"/>
                <a:cs typeface="Arial"/>
              </a:rPr>
              <a:t>means </a:t>
            </a:r>
            <a:r>
              <a:rPr sz="2000" i="1" spc="-60" dirty="0">
                <a:latin typeface="Arial"/>
                <a:cs typeface="Arial"/>
              </a:rPr>
              <a:t>do-while </a:t>
            </a:r>
            <a:r>
              <a:rPr sz="2000" spc="-40" dirty="0">
                <a:latin typeface="Arial"/>
                <a:cs typeface="Arial"/>
              </a:rPr>
              <a:t>loop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85" dirty="0">
                <a:latin typeface="Arial"/>
                <a:cs typeface="Arial"/>
              </a:rPr>
              <a:t>execute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90" dirty="0">
                <a:latin typeface="Arial"/>
                <a:cs typeface="Arial"/>
              </a:rPr>
              <a:t>enclosing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statement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least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once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even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condition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false.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7696" y="2721864"/>
            <a:ext cx="7096506" cy="1152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3336" y="2816732"/>
            <a:ext cx="119253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6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400" i="1" spc="-55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40" dirty="0">
                <a:solidFill>
                  <a:srgbClr val="FFFFFF"/>
                </a:solidFill>
                <a:latin typeface="Arial"/>
                <a:cs typeface="Arial"/>
              </a:rPr>
              <a:t>while(condition)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7696" y="4245864"/>
            <a:ext cx="7198614" cy="1991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4230" y="4381880"/>
            <a:ext cx="237998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40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400" i="1" spc="-9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400" i="1" spc="-12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00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Arial"/>
                <a:cs typeface="Arial"/>
              </a:rPr>
              <a:t>5;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400" i="1" spc="15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14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Arial"/>
                <a:cs typeface="Arial"/>
              </a:rPr>
              <a:t>starting 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400" i="1" spc="-45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14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</a:pPr>
            <a:r>
              <a:rPr sz="1400" i="1" spc="-6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68935" marR="5080">
              <a:lnSpc>
                <a:spcPct val="100000"/>
              </a:lnSpc>
              <a:spcBef>
                <a:spcPts val="5"/>
              </a:spcBef>
            </a:pPr>
            <a:r>
              <a:rPr sz="1400" i="1" spc="-20" dirty="0">
                <a:solidFill>
                  <a:srgbClr val="FFFFFF"/>
                </a:solidFill>
                <a:latin typeface="Arial"/>
                <a:cs typeface="Arial"/>
              </a:rPr>
              <a:t>println( </a:t>
            </a:r>
            <a:r>
              <a:rPr sz="1400" i="1" spc="-65" dirty="0">
                <a:solidFill>
                  <a:srgbClr val="FFFFFF"/>
                </a:solidFill>
                <a:latin typeface="Arial"/>
                <a:cs typeface="Arial"/>
              </a:rPr>
              <a:t>"Value </a:t>
            </a:r>
            <a:r>
              <a:rPr sz="1400" i="1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i="1" spc="-9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400" i="1" spc="-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i="1" spc="-1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400" i="1" spc="6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14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2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1400" i="1" spc="-70" dirty="0">
                <a:solidFill>
                  <a:srgbClr val="FFFFFF"/>
                </a:solidFill>
                <a:latin typeface="Arial"/>
                <a:cs typeface="Arial"/>
              </a:rPr>
              <a:t>x)  </a:t>
            </a:r>
            <a:r>
              <a:rPr sz="1400" i="1" spc="-9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400" i="1" spc="-12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400" i="1" spc="-9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400" i="1" spc="-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</a:pP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} 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while( </a:t>
            </a:r>
            <a:r>
              <a:rPr sz="1400" i="1" spc="-9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400" i="1" spc="-12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1400" i="1" spc="-7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4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4093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 </a:t>
            </a:r>
            <a:r>
              <a:rPr spc="-455" dirty="0"/>
              <a:t>Loops</a:t>
            </a:r>
            <a:r>
              <a:rPr spc="-65" dirty="0"/>
              <a:t> </a:t>
            </a:r>
            <a:r>
              <a:rPr spc="-17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401" y="1418589"/>
            <a:ext cx="7037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60" dirty="0">
                <a:latin typeface="Arial"/>
                <a:cs typeface="Arial"/>
              </a:rPr>
              <a:t>3. </a:t>
            </a:r>
            <a:r>
              <a:rPr sz="2000" b="1" spc="-85" dirty="0">
                <a:latin typeface="Arial"/>
                <a:cs typeface="Arial"/>
              </a:rPr>
              <a:t>for </a:t>
            </a:r>
            <a:r>
              <a:rPr sz="2000" b="1" spc="-105" dirty="0">
                <a:latin typeface="Arial"/>
                <a:cs typeface="Arial"/>
              </a:rPr>
              <a:t>loop</a:t>
            </a:r>
            <a:r>
              <a:rPr sz="2000" spc="-105" dirty="0">
                <a:latin typeface="Arial"/>
                <a:cs typeface="Arial"/>
              </a:rPr>
              <a:t>: </a:t>
            </a:r>
            <a:r>
              <a:rPr sz="2000" spc="-100" dirty="0">
                <a:latin typeface="Arial"/>
                <a:cs typeface="Arial"/>
              </a:rPr>
              <a:t>executes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enclosed </a:t>
            </a:r>
            <a:r>
              <a:rPr sz="2000" spc="-60" dirty="0">
                <a:latin typeface="Arial"/>
                <a:cs typeface="Arial"/>
              </a:rPr>
              <a:t>statements </a:t>
            </a:r>
            <a:r>
              <a:rPr sz="2000" spc="5" dirty="0">
                <a:latin typeface="Arial"/>
                <a:cs typeface="Arial"/>
              </a:rPr>
              <a:t>until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certain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range.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3727" y="2340864"/>
            <a:ext cx="7096506" cy="1139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5685" y="2428443"/>
            <a:ext cx="2258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Arial"/>
                <a:cs typeface="Arial"/>
              </a:rPr>
              <a:t>for( </a:t>
            </a:r>
            <a:r>
              <a:rPr sz="1800" i="1" spc="-55" dirty="0">
                <a:latin typeface="Arial"/>
                <a:cs typeface="Arial"/>
              </a:rPr>
              <a:t>var </a:t>
            </a:r>
            <a:r>
              <a:rPr sz="1800" i="1" spc="-25" dirty="0">
                <a:latin typeface="Arial"/>
                <a:cs typeface="Arial"/>
              </a:rPr>
              <a:t>start </a:t>
            </a:r>
            <a:r>
              <a:rPr sz="1800" i="1" spc="-100" dirty="0">
                <a:latin typeface="Arial"/>
                <a:cs typeface="Arial"/>
              </a:rPr>
              <a:t>&lt;- </a:t>
            </a:r>
            <a:r>
              <a:rPr sz="1800" i="1" spc="-145" dirty="0">
                <a:latin typeface="Arial"/>
                <a:cs typeface="Arial"/>
              </a:rPr>
              <a:t>Range</a:t>
            </a:r>
            <a:r>
              <a:rPr sz="1800" i="1" spc="-280" dirty="0">
                <a:latin typeface="Arial"/>
                <a:cs typeface="Arial"/>
              </a:rPr>
              <a:t> </a:t>
            </a:r>
            <a:r>
              <a:rPr sz="1800" i="1" spc="-5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5"/>
              </a:spcBef>
            </a:pPr>
            <a:r>
              <a:rPr sz="1800" i="1" spc="-70" dirty="0"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3864864"/>
            <a:ext cx="7198614" cy="1226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9564" y="3960367"/>
            <a:ext cx="27527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Arial"/>
                <a:cs typeface="Arial"/>
              </a:rPr>
              <a:t>for( </a:t>
            </a:r>
            <a:r>
              <a:rPr sz="1800" i="1" spc="-125" dirty="0">
                <a:latin typeface="Arial"/>
                <a:cs typeface="Arial"/>
              </a:rPr>
              <a:t>x </a:t>
            </a:r>
            <a:r>
              <a:rPr sz="1800" i="1" spc="-105" dirty="0">
                <a:latin typeface="Arial"/>
                <a:cs typeface="Arial"/>
              </a:rPr>
              <a:t>&lt;- </a:t>
            </a:r>
            <a:r>
              <a:rPr sz="1800" i="1" spc="-90" dirty="0">
                <a:latin typeface="Arial"/>
                <a:cs typeface="Arial"/>
              </a:rPr>
              <a:t>1 </a:t>
            </a:r>
            <a:r>
              <a:rPr sz="1800" i="1" spc="-5" dirty="0">
                <a:latin typeface="Arial"/>
                <a:cs typeface="Arial"/>
              </a:rPr>
              <a:t>to</a:t>
            </a:r>
            <a:r>
              <a:rPr sz="1800" i="1" spc="-120" dirty="0">
                <a:latin typeface="Arial"/>
                <a:cs typeface="Arial"/>
              </a:rPr>
              <a:t> </a:t>
            </a:r>
            <a:r>
              <a:rPr sz="1800" i="1" spc="-70" dirty="0">
                <a:latin typeface="Arial"/>
                <a:cs typeface="Arial"/>
              </a:rPr>
              <a:t>5){</a:t>
            </a:r>
            <a:endParaRPr sz="18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</a:pPr>
            <a:r>
              <a:rPr sz="1800" i="1" spc="-25" dirty="0">
                <a:latin typeface="Arial"/>
                <a:cs typeface="Arial"/>
              </a:rPr>
              <a:t>println( </a:t>
            </a:r>
            <a:r>
              <a:rPr sz="1800" i="1" spc="-85" dirty="0">
                <a:latin typeface="Arial"/>
                <a:cs typeface="Arial"/>
              </a:rPr>
              <a:t>"Value </a:t>
            </a:r>
            <a:r>
              <a:rPr sz="1800" i="1" spc="-20" dirty="0">
                <a:latin typeface="Arial"/>
                <a:cs typeface="Arial"/>
              </a:rPr>
              <a:t>of </a:t>
            </a:r>
            <a:r>
              <a:rPr sz="1800" i="1" spc="-125" dirty="0">
                <a:latin typeface="Arial"/>
                <a:cs typeface="Arial"/>
              </a:rPr>
              <a:t>x </a:t>
            </a:r>
            <a:r>
              <a:rPr sz="1800" i="1" spc="-75" dirty="0">
                <a:latin typeface="Arial"/>
                <a:cs typeface="Arial"/>
              </a:rPr>
              <a:t>is: </a:t>
            </a:r>
            <a:r>
              <a:rPr sz="1800" i="1" spc="80" dirty="0">
                <a:latin typeface="Arial"/>
                <a:cs typeface="Arial"/>
              </a:rPr>
              <a:t>" </a:t>
            </a:r>
            <a:r>
              <a:rPr sz="1800" i="1" spc="-155" dirty="0">
                <a:latin typeface="Arial"/>
                <a:cs typeface="Arial"/>
              </a:rPr>
              <a:t>+ </a:t>
            </a:r>
            <a:r>
              <a:rPr sz="1800" i="1" spc="-125" dirty="0">
                <a:latin typeface="Arial"/>
                <a:cs typeface="Arial"/>
              </a:rPr>
              <a:t>x</a:t>
            </a:r>
            <a:r>
              <a:rPr sz="1800" i="1" spc="-295" dirty="0">
                <a:latin typeface="Arial"/>
                <a:cs typeface="Arial"/>
              </a:rPr>
              <a:t> </a:t>
            </a:r>
            <a:r>
              <a:rPr sz="1800" i="1" spc="-5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260349"/>
            <a:ext cx="409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 </a:t>
            </a:r>
            <a:r>
              <a:rPr spc="-455" dirty="0"/>
              <a:t>Loops</a:t>
            </a:r>
            <a:r>
              <a:rPr spc="-75" dirty="0"/>
              <a:t> </a:t>
            </a:r>
            <a:r>
              <a:rPr spc="-17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266189"/>
            <a:ext cx="9309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5" dirty="0">
                <a:latin typeface="Arial"/>
                <a:cs typeface="Arial"/>
              </a:rPr>
              <a:t>for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loop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with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FF0000"/>
                </a:solidFill>
                <a:latin typeface="Arial"/>
                <a:cs typeface="Arial"/>
              </a:rPr>
              <a:t>yield</a:t>
            </a:r>
            <a:r>
              <a:rPr sz="2000" spc="-95" dirty="0">
                <a:latin typeface="Arial"/>
                <a:cs typeface="Arial"/>
              </a:rPr>
              <a:t>: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Values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from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for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loop,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returned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stored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i="1" spc="-70" dirty="0">
                <a:solidFill>
                  <a:srgbClr val="FF0000"/>
                </a:solidFill>
                <a:latin typeface="Arial"/>
                <a:cs typeface="Arial"/>
              </a:rPr>
              <a:t>yield</a:t>
            </a:r>
            <a:r>
              <a:rPr sz="2000" i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keyword.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2340864"/>
            <a:ext cx="9432798" cy="2308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0807" y="2788157"/>
            <a:ext cx="5137150" cy="160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60" dirty="0">
                <a:latin typeface="Arial"/>
                <a:cs typeface="Arial"/>
              </a:rPr>
              <a:t>var </a:t>
            </a:r>
            <a:r>
              <a:rPr sz="2000" i="1" spc="-100" dirty="0">
                <a:latin typeface="Arial"/>
                <a:cs typeface="Arial"/>
              </a:rPr>
              <a:t>yieldedValue </a:t>
            </a:r>
            <a:r>
              <a:rPr sz="2000" i="1" spc="-170" dirty="0">
                <a:latin typeface="Arial"/>
                <a:cs typeface="Arial"/>
              </a:rPr>
              <a:t>= </a:t>
            </a:r>
            <a:r>
              <a:rPr sz="2000" i="1" spc="-45" dirty="0">
                <a:latin typeface="Arial"/>
                <a:cs typeface="Arial"/>
              </a:rPr>
              <a:t>for{x </a:t>
            </a:r>
            <a:r>
              <a:rPr sz="2000" i="1" spc="-114" dirty="0">
                <a:latin typeface="Arial"/>
                <a:cs typeface="Arial"/>
              </a:rPr>
              <a:t>&lt;- </a:t>
            </a:r>
            <a:r>
              <a:rPr sz="2000" i="1" spc="-100" dirty="0">
                <a:latin typeface="Arial"/>
                <a:cs typeface="Arial"/>
              </a:rPr>
              <a:t>1 </a:t>
            </a:r>
            <a:r>
              <a:rPr sz="2000" i="1" dirty="0">
                <a:latin typeface="Arial"/>
                <a:cs typeface="Arial"/>
              </a:rPr>
              <a:t>to </a:t>
            </a:r>
            <a:r>
              <a:rPr sz="2000" i="1" spc="-100" dirty="0">
                <a:latin typeface="Arial"/>
                <a:cs typeface="Arial"/>
              </a:rPr>
              <a:t>10 </a:t>
            </a:r>
            <a:r>
              <a:rPr sz="2000" i="1" spc="35" dirty="0">
                <a:latin typeface="Arial"/>
                <a:cs typeface="Arial"/>
              </a:rPr>
              <a:t>if</a:t>
            </a:r>
            <a:r>
              <a:rPr sz="2000" i="1" spc="-385" dirty="0"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x </a:t>
            </a:r>
            <a:r>
              <a:rPr sz="2000" i="1" spc="-150" dirty="0">
                <a:latin typeface="Arial"/>
                <a:cs typeface="Arial"/>
              </a:rPr>
              <a:t>&gt;=5 </a:t>
            </a:r>
            <a:r>
              <a:rPr sz="2000" i="1" spc="-40" dirty="0">
                <a:latin typeface="Arial"/>
                <a:cs typeface="Arial"/>
              </a:rPr>
              <a:t>} </a:t>
            </a:r>
            <a:r>
              <a:rPr sz="2000" b="1" i="1" spc="-120" dirty="0">
                <a:latin typeface="Arial"/>
                <a:cs typeface="Arial"/>
              </a:rPr>
              <a:t>yield </a:t>
            </a:r>
            <a:r>
              <a:rPr sz="2000" i="1" spc="-135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spc="-70" dirty="0">
                <a:latin typeface="Arial"/>
                <a:cs typeface="Arial"/>
              </a:rPr>
              <a:t>println(yieldedValue)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30" dirty="0">
                <a:latin typeface="Arial"/>
                <a:cs typeface="Arial"/>
              </a:rPr>
              <a:t>Output: </a:t>
            </a:r>
            <a:r>
              <a:rPr sz="2400" b="1" spc="-140" dirty="0">
                <a:latin typeface="Arial"/>
                <a:cs typeface="Arial"/>
              </a:rPr>
              <a:t>Vector(5, </a:t>
            </a:r>
            <a:r>
              <a:rPr sz="2400" b="1" spc="-90" dirty="0">
                <a:latin typeface="Arial"/>
                <a:cs typeface="Arial"/>
              </a:rPr>
              <a:t>6, </a:t>
            </a:r>
            <a:r>
              <a:rPr sz="2400" b="1" spc="-85" dirty="0">
                <a:latin typeface="Arial"/>
                <a:cs typeface="Arial"/>
              </a:rPr>
              <a:t>7, 8, </a:t>
            </a:r>
            <a:r>
              <a:rPr sz="2400" b="1" spc="-90" dirty="0">
                <a:latin typeface="Arial"/>
                <a:cs typeface="Arial"/>
              </a:rPr>
              <a:t>9,</a:t>
            </a:r>
            <a:r>
              <a:rPr sz="2400" b="1" spc="-20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10)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3524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</a:t>
            </a:r>
            <a:r>
              <a:rPr spc="-250" dirty="0"/>
              <a:t> </a:t>
            </a:r>
            <a:r>
              <a:rPr spc="-315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447774"/>
            <a:ext cx="1120203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75" dirty="0">
                <a:latin typeface="Arial"/>
                <a:cs typeface="Arial"/>
              </a:rPr>
              <a:t>Scala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collections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distributed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two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types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i.e.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mutable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immutable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collections.</a:t>
            </a:r>
            <a:endParaRPr sz="2000">
              <a:latin typeface="Arial"/>
              <a:cs typeface="Arial"/>
            </a:endParaRPr>
          </a:p>
          <a:p>
            <a:pPr marL="469900" marR="6350" indent="-457200">
              <a:lnSpc>
                <a:spcPct val="150000"/>
              </a:lnSpc>
              <a:spcBef>
                <a:spcPts val="5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mutable collection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60" dirty="0">
                <a:latin typeface="Arial"/>
                <a:cs typeface="Arial"/>
              </a:rPr>
              <a:t>updated. </a:t>
            </a: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125" dirty="0">
                <a:latin typeface="Arial"/>
                <a:cs typeface="Arial"/>
              </a:rPr>
              <a:t>means </a:t>
            </a:r>
            <a:r>
              <a:rPr sz="2000" spc="-75" dirty="0">
                <a:latin typeface="Arial"/>
                <a:cs typeface="Arial"/>
              </a:rPr>
              <a:t>you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114" dirty="0">
                <a:latin typeface="Arial"/>
                <a:cs typeface="Arial"/>
              </a:rPr>
              <a:t>change, </a:t>
            </a:r>
            <a:r>
              <a:rPr sz="2000" spc="-90" dirty="0">
                <a:latin typeface="Arial"/>
                <a:cs typeface="Arial"/>
              </a:rPr>
              <a:t>add,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75" dirty="0">
                <a:latin typeface="Arial"/>
                <a:cs typeface="Arial"/>
              </a:rPr>
              <a:t>remove elements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10" dirty="0">
                <a:latin typeface="Arial"/>
                <a:cs typeface="Arial"/>
              </a:rPr>
              <a:t>an  </a:t>
            </a:r>
            <a:r>
              <a:rPr sz="2000" spc="-75" dirty="0">
                <a:latin typeface="Arial"/>
                <a:cs typeface="Arial"/>
              </a:rPr>
              <a:t>existing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collection.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  <a:tab pos="1730375" algn="l"/>
                <a:tab pos="3028315" algn="l"/>
                <a:tab pos="4119879" algn="l"/>
                <a:tab pos="4967605" algn="l"/>
                <a:tab pos="6037580" algn="l"/>
                <a:tab pos="6307455" algn="l"/>
                <a:tab pos="6746240" algn="l"/>
                <a:tab pos="7165340" algn="l"/>
                <a:tab pos="8223250" algn="l"/>
                <a:tab pos="8831580" algn="l"/>
                <a:tab pos="9269095" algn="l"/>
                <a:tab pos="9730740" algn="l"/>
                <a:tab pos="9983470" algn="l"/>
                <a:tab pos="10747375" algn="l"/>
              </a:tabLst>
            </a:pP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0" dirty="0">
                <a:latin typeface="Arial"/>
                <a:cs typeface="Arial"/>
              </a:rPr>
              <a:t>m</a:t>
            </a:r>
            <a:r>
              <a:rPr sz="2000" spc="-50" dirty="0">
                <a:latin typeface="Arial"/>
                <a:cs typeface="Arial"/>
              </a:rPr>
              <a:t>mutable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0" dirty="0">
                <a:latin typeface="Arial"/>
                <a:cs typeface="Arial"/>
              </a:rPr>
              <a:t>c</a:t>
            </a:r>
            <a:r>
              <a:rPr sz="2000" spc="-120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65" dirty="0">
                <a:latin typeface="Arial"/>
                <a:cs typeface="Arial"/>
              </a:rPr>
              <a:t>ec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spc="-55" dirty="0">
                <a:latin typeface="Arial"/>
                <a:cs typeface="Arial"/>
              </a:rPr>
              <a:t>ions’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5" dirty="0">
                <a:latin typeface="Arial"/>
                <a:cs typeface="Arial"/>
              </a:rPr>
              <a:t>el</a:t>
            </a:r>
            <a:r>
              <a:rPr sz="2000" spc="-85" dirty="0">
                <a:latin typeface="Arial"/>
                <a:cs typeface="Arial"/>
              </a:rPr>
              <a:t>e</a:t>
            </a:r>
            <a:r>
              <a:rPr sz="2000" spc="-35" dirty="0">
                <a:latin typeface="Arial"/>
                <a:cs typeface="Arial"/>
              </a:rPr>
              <a:t>ment</a:t>
            </a:r>
            <a:r>
              <a:rPr sz="2000" spc="-2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20" dirty="0">
                <a:latin typeface="Arial"/>
                <a:cs typeface="Arial"/>
              </a:rPr>
              <a:t>ca</a:t>
            </a:r>
            <a:r>
              <a:rPr sz="2000" spc="-12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	</a:t>
            </a:r>
            <a:r>
              <a:rPr sz="2000" spc="-105" dirty="0">
                <a:latin typeface="Arial"/>
                <a:cs typeface="Arial"/>
              </a:rPr>
              <a:t>c</a:t>
            </a:r>
            <a:r>
              <a:rPr sz="2000" spc="-110" dirty="0">
                <a:latin typeface="Arial"/>
                <a:cs typeface="Arial"/>
              </a:rPr>
              <a:t>h</a:t>
            </a:r>
            <a:r>
              <a:rPr sz="2000" spc="-170" dirty="0">
                <a:latin typeface="Arial"/>
                <a:cs typeface="Arial"/>
              </a:rPr>
              <a:t>a</a:t>
            </a:r>
            <a:r>
              <a:rPr sz="2000" spc="-70" dirty="0">
                <a:latin typeface="Arial"/>
                <a:cs typeface="Arial"/>
              </a:rPr>
              <a:t>n</a:t>
            </a:r>
            <a:r>
              <a:rPr sz="2000" spc="-114" dirty="0">
                <a:latin typeface="Arial"/>
                <a:cs typeface="Arial"/>
              </a:rPr>
              <a:t>ge</a:t>
            </a:r>
            <a:r>
              <a:rPr sz="2000" spc="-110" dirty="0">
                <a:latin typeface="Arial"/>
                <a:cs typeface="Arial"/>
              </a:rPr>
              <a:t>d</a:t>
            </a:r>
            <a:r>
              <a:rPr sz="2000" spc="-5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	</a:t>
            </a: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6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" dirty="0">
                <a:latin typeface="Arial"/>
                <a:cs typeface="Arial"/>
              </a:rPr>
              <a:t>try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65" dirty="0">
                <a:latin typeface="Arial"/>
                <a:cs typeface="Arial"/>
              </a:rPr>
              <a:t>c</a:t>
            </a:r>
            <a:r>
              <a:rPr sz="2000" spc="-100" dirty="0">
                <a:latin typeface="Arial"/>
                <a:cs typeface="Arial"/>
              </a:rPr>
              <a:t>hangin</a:t>
            </a:r>
            <a:r>
              <a:rPr sz="2000" spc="-10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35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6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80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et	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spc="-50" dirty="0">
                <a:latin typeface="Arial"/>
                <a:cs typeface="Arial"/>
              </a:rPr>
              <a:t>h</a:t>
            </a:r>
            <a:r>
              <a:rPr sz="2000" spc="-55" dirty="0">
                <a:latin typeface="Arial"/>
                <a:cs typeface="Arial"/>
              </a:rPr>
              <a:t>ol</a:t>
            </a:r>
            <a:r>
              <a:rPr sz="2000" spc="-6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ew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45" dirty="0">
                <a:latin typeface="Arial"/>
                <a:cs typeface="Arial"/>
              </a:rPr>
              <a:t>collection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  <a:tab pos="1065530" algn="l"/>
                <a:tab pos="2261870" algn="l"/>
                <a:tab pos="2982595" algn="l"/>
                <a:tab pos="4438650" algn="l"/>
                <a:tab pos="5775325" algn="l"/>
                <a:tab pos="6442710" algn="l"/>
                <a:tab pos="7386320" algn="l"/>
                <a:tab pos="7909559" algn="l"/>
                <a:tab pos="10800715" algn="l"/>
              </a:tabLst>
            </a:pPr>
            <a:r>
              <a:rPr sz="2000" spc="-50" dirty="0">
                <a:latin typeface="Arial"/>
                <a:cs typeface="Arial"/>
              </a:rPr>
              <a:t>All	mutable	</a:t>
            </a:r>
            <a:r>
              <a:rPr sz="2000" spc="-95" dirty="0">
                <a:latin typeface="Arial"/>
                <a:cs typeface="Arial"/>
              </a:rPr>
              <a:t>and	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mut</a:t>
            </a:r>
            <a:r>
              <a:rPr sz="2000" spc="-110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b</a:t>
            </a:r>
            <a:r>
              <a:rPr sz="2000" spc="-50" dirty="0">
                <a:latin typeface="Arial"/>
                <a:cs typeface="Arial"/>
              </a:rPr>
              <a:t>le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5" dirty="0">
                <a:latin typeface="Arial"/>
                <a:cs typeface="Arial"/>
              </a:rPr>
              <a:t>coll</a:t>
            </a:r>
            <a:r>
              <a:rPr sz="2000" spc="-9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ction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80" dirty="0">
                <a:latin typeface="Arial"/>
                <a:cs typeface="Arial"/>
              </a:rPr>
              <a:t>are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found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3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i="1" spc="-229" dirty="0">
                <a:latin typeface="Arial"/>
                <a:cs typeface="Arial"/>
              </a:rPr>
              <a:t>sc</a:t>
            </a:r>
            <a:r>
              <a:rPr sz="2000" b="1" i="1" spc="-240" dirty="0">
                <a:latin typeface="Arial"/>
                <a:cs typeface="Arial"/>
              </a:rPr>
              <a:t>a</a:t>
            </a:r>
            <a:r>
              <a:rPr sz="2000" b="1" i="1" spc="-40" dirty="0">
                <a:latin typeface="Arial"/>
                <a:cs typeface="Arial"/>
              </a:rPr>
              <a:t>l</a:t>
            </a:r>
            <a:r>
              <a:rPr sz="2000" b="1" i="1" spc="-85" dirty="0">
                <a:latin typeface="Arial"/>
                <a:cs typeface="Arial"/>
              </a:rPr>
              <a:t>a</a:t>
            </a:r>
            <a:r>
              <a:rPr sz="2000" b="1" i="1" spc="-25" dirty="0">
                <a:latin typeface="Arial"/>
                <a:cs typeface="Arial"/>
              </a:rPr>
              <a:t>.</a:t>
            </a:r>
            <a:r>
              <a:rPr sz="2000" b="1" i="1" spc="-300" dirty="0">
                <a:latin typeface="Arial"/>
                <a:cs typeface="Arial"/>
              </a:rPr>
              <a:t>c</a:t>
            </a:r>
            <a:r>
              <a:rPr sz="2000" b="1" i="1" spc="-165" dirty="0">
                <a:latin typeface="Arial"/>
                <a:cs typeface="Arial"/>
              </a:rPr>
              <a:t>o</a:t>
            </a:r>
            <a:r>
              <a:rPr sz="2000" b="1" i="1" spc="-90" dirty="0">
                <a:latin typeface="Arial"/>
                <a:cs typeface="Arial"/>
              </a:rPr>
              <a:t>l</a:t>
            </a:r>
            <a:r>
              <a:rPr sz="2000" b="1" i="1" spc="-125" dirty="0">
                <a:latin typeface="Arial"/>
                <a:cs typeface="Arial"/>
              </a:rPr>
              <a:t>lec</a:t>
            </a:r>
            <a:r>
              <a:rPr sz="2000" b="1" i="1" spc="-100" dirty="0">
                <a:latin typeface="Arial"/>
                <a:cs typeface="Arial"/>
              </a:rPr>
              <a:t>t</a:t>
            </a:r>
            <a:r>
              <a:rPr sz="2000" b="1" i="1" spc="-75" dirty="0">
                <a:latin typeface="Arial"/>
                <a:cs typeface="Arial"/>
              </a:rPr>
              <a:t>i</a:t>
            </a:r>
            <a:r>
              <a:rPr sz="2000" b="1" i="1" spc="-175" dirty="0">
                <a:latin typeface="Arial"/>
                <a:cs typeface="Arial"/>
              </a:rPr>
              <a:t>o</a:t>
            </a:r>
            <a:r>
              <a:rPr sz="2000" b="1" i="1" spc="-165" dirty="0">
                <a:latin typeface="Arial"/>
                <a:cs typeface="Arial"/>
              </a:rPr>
              <a:t>n</a:t>
            </a:r>
            <a:r>
              <a:rPr sz="2000" b="1" i="1" spc="-25" dirty="0">
                <a:latin typeface="Arial"/>
                <a:cs typeface="Arial"/>
              </a:rPr>
              <a:t>.</a:t>
            </a:r>
            <a:r>
              <a:rPr sz="2000" b="1" i="1" spc="-200" dirty="0">
                <a:latin typeface="Arial"/>
                <a:cs typeface="Arial"/>
              </a:rPr>
              <a:t>m</a:t>
            </a:r>
            <a:r>
              <a:rPr sz="2000" b="1" i="1" spc="-160" dirty="0">
                <a:latin typeface="Arial"/>
                <a:cs typeface="Arial"/>
              </a:rPr>
              <a:t>u</a:t>
            </a:r>
            <a:r>
              <a:rPr sz="2000" b="1" i="1" spc="-10" dirty="0">
                <a:latin typeface="Arial"/>
                <a:cs typeface="Arial"/>
              </a:rPr>
              <a:t>t</a:t>
            </a:r>
            <a:r>
              <a:rPr sz="2000" b="1" i="1" spc="-35" dirty="0">
                <a:latin typeface="Arial"/>
                <a:cs typeface="Arial"/>
              </a:rPr>
              <a:t>a</a:t>
            </a:r>
            <a:r>
              <a:rPr sz="2000" b="1" i="1" spc="-120" dirty="0">
                <a:latin typeface="Arial"/>
                <a:cs typeface="Arial"/>
              </a:rPr>
              <a:t>ble</a:t>
            </a:r>
            <a:r>
              <a:rPr sz="2000" b="1" i="1" dirty="0">
                <a:latin typeface="Arial"/>
                <a:cs typeface="Arial"/>
              </a:rPr>
              <a:t>	</a:t>
            </a:r>
            <a:r>
              <a:rPr sz="2000" spc="-17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i="1" spc="-130" dirty="0">
                <a:latin typeface="Arial"/>
                <a:cs typeface="Arial"/>
              </a:rPr>
              <a:t>scala.collection.immutable </a:t>
            </a:r>
            <a:r>
              <a:rPr sz="2000" spc="-140" dirty="0">
                <a:latin typeface="Arial"/>
                <a:cs typeface="Arial"/>
              </a:rPr>
              <a:t>packages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respectively.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3524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</a:t>
            </a:r>
            <a:r>
              <a:rPr spc="-250" dirty="0"/>
              <a:t> </a:t>
            </a:r>
            <a:r>
              <a:rPr spc="-315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5229605"/>
            <a:ext cx="9590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Arial"/>
                <a:cs typeface="Arial"/>
              </a:rPr>
              <a:t>There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95" dirty="0">
                <a:latin typeface="Arial"/>
                <a:cs typeface="Arial"/>
              </a:rPr>
              <a:t>many </a:t>
            </a:r>
            <a:r>
              <a:rPr sz="2000" spc="-60" dirty="0">
                <a:latin typeface="Arial"/>
                <a:cs typeface="Arial"/>
              </a:rPr>
              <a:t>collections </a:t>
            </a:r>
            <a:r>
              <a:rPr sz="2000" spc="-80" dirty="0">
                <a:latin typeface="Arial"/>
                <a:cs typeface="Arial"/>
              </a:rPr>
              <a:t>available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Scala. </a:t>
            </a:r>
            <a:r>
              <a:rPr sz="2000" spc="-110" dirty="0">
                <a:latin typeface="Arial"/>
                <a:cs typeface="Arial"/>
              </a:rPr>
              <a:t>We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60" dirty="0">
                <a:latin typeface="Arial"/>
                <a:cs typeface="Arial"/>
              </a:rPr>
              <a:t>learn most </a:t>
            </a:r>
            <a:r>
              <a:rPr sz="2000" spc="-35" dirty="0">
                <a:latin typeface="Arial"/>
                <a:cs typeface="Arial"/>
              </a:rPr>
              <a:t>frequently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60" dirty="0">
                <a:latin typeface="Arial"/>
                <a:cs typeface="Arial"/>
              </a:rPr>
              <a:t>collections.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27" y="1176527"/>
            <a:ext cx="6563868" cy="3236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371600"/>
            <a:ext cx="5993892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1928" y="1176527"/>
            <a:ext cx="5910071" cy="3236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000" y="1371600"/>
            <a:ext cx="5486400" cy="266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3591"/>
            <a:ext cx="1386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Arr</a:t>
            </a:r>
            <a:r>
              <a:rPr spc="-285" dirty="0"/>
              <a:t>a</a:t>
            </a:r>
            <a:r>
              <a:rPr spc="-484" dirty="0"/>
              <a:t>ys</a:t>
            </a:r>
          </a:p>
        </p:txBody>
      </p:sp>
      <p:sp>
        <p:nvSpPr>
          <p:cNvPr id="3" name="object 3"/>
          <p:cNvSpPr/>
          <p:nvPr/>
        </p:nvSpPr>
        <p:spPr>
          <a:xfrm>
            <a:off x="2165604" y="2340864"/>
            <a:ext cx="7172706" cy="1610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6083" y="4969764"/>
            <a:ext cx="7294626" cy="1038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1220041"/>
            <a:ext cx="10636250" cy="44107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165" dirty="0">
                <a:latin typeface="Arial"/>
                <a:cs typeface="Arial"/>
              </a:rPr>
              <a:t>Arrays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50" dirty="0">
                <a:latin typeface="Arial"/>
                <a:cs typeface="Arial"/>
              </a:rPr>
              <a:t>mutable, </a:t>
            </a:r>
            <a:r>
              <a:rPr sz="2000" spc="-75" dirty="0">
                <a:latin typeface="Arial"/>
                <a:cs typeface="Arial"/>
              </a:rPr>
              <a:t>indexed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fixed-size </a:t>
            </a:r>
            <a:r>
              <a:rPr sz="2000" spc="-60" dirty="0">
                <a:latin typeface="Arial"/>
                <a:cs typeface="Arial"/>
              </a:rPr>
              <a:t>collections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35" dirty="0">
                <a:latin typeface="Arial"/>
                <a:cs typeface="Arial"/>
              </a:rPr>
              <a:t>Array </a:t>
            </a:r>
            <a:r>
              <a:rPr sz="2000" spc="-55" dirty="0">
                <a:latin typeface="Arial"/>
                <a:cs typeface="Arial"/>
              </a:rPr>
              <a:t>declaration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initialization: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931035">
              <a:lnSpc>
                <a:spcPct val="100000"/>
              </a:lnSpc>
            </a:pPr>
            <a:r>
              <a:rPr sz="1600" i="1" spc="-55" dirty="0">
                <a:latin typeface="Arial"/>
                <a:cs typeface="Arial"/>
              </a:rPr>
              <a:t>var </a:t>
            </a:r>
            <a:r>
              <a:rPr sz="1600" i="1" spc="-40" dirty="0">
                <a:latin typeface="Arial"/>
                <a:cs typeface="Arial"/>
              </a:rPr>
              <a:t>myArray:Array[Int] </a:t>
            </a:r>
            <a:r>
              <a:rPr sz="1600" i="1" spc="-140" dirty="0">
                <a:latin typeface="Arial"/>
                <a:cs typeface="Arial"/>
              </a:rPr>
              <a:t>= </a:t>
            </a:r>
            <a:r>
              <a:rPr sz="1600" i="1" spc="-80" dirty="0">
                <a:latin typeface="Arial"/>
                <a:cs typeface="Arial"/>
              </a:rPr>
              <a:t>new</a:t>
            </a:r>
            <a:r>
              <a:rPr sz="1600" i="1" spc="-65" dirty="0">
                <a:latin typeface="Arial"/>
                <a:cs typeface="Arial"/>
              </a:rPr>
              <a:t> </a:t>
            </a:r>
            <a:r>
              <a:rPr sz="1600" i="1" spc="-35" dirty="0">
                <a:latin typeface="Arial"/>
                <a:cs typeface="Arial"/>
              </a:rPr>
              <a:t>Array[Int](5)</a:t>
            </a:r>
            <a:endParaRPr sz="1600">
              <a:latin typeface="Arial"/>
              <a:cs typeface="Arial"/>
            </a:endParaRPr>
          </a:p>
          <a:p>
            <a:pPr marR="2864485" algn="ctr">
              <a:lnSpc>
                <a:spcPct val="100000"/>
              </a:lnSpc>
            </a:pPr>
            <a:r>
              <a:rPr sz="1600" i="1" spc="-250" dirty="0"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  <a:p>
            <a:pPr marL="1931035">
              <a:lnSpc>
                <a:spcPct val="100000"/>
              </a:lnSpc>
            </a:pPr>
            <a:r>
              <a:rPr sz="1600" i="1" spc="-55" dirty="0">
                <a:latin typeface="Arial"/>
                <a:cs typeface="Arial"/>
              </a:rPr>
              <a:t>var </a:t>
            </a:r>
            <a:r>
              <a:rPr sz="1600" i="1" spc="-40" dirty="0">
                <a:latin typeface="Arial"/>
                <a:cs typeface="Arial"/>
              </a:rPr>
              <a:t>myArray:Array[Int] </a:t>
            </a:r>
            <a:r>
              <a:rPr sz="1600" i="1" spc="-140" dirty="0">
                <a:latin typeface="Arial"/>
                <a:cs typeface="Arial"/>
              </a:rPr>
              <a:t>= </a:t>
            </a:r>
            <a:r>
              <a:rPr sz="1600" i="1" spc="-80" dirty="0">
                <a:latin typeface="Arial"/>
                <a:cs typeface="Arial"/>
              </a:rPr>
              <a:t>new</a:t>
            </a:r>
            <a:r>
              <a:rPr sz="1600" i="1" spc="-65" dirty="0">
                <a:latin typeface="Arial"/>
                <a:cs typeface="Arial"/>
              </a:rPr>
              <a:t> </a:t>
            </a:r>
            <a:r>
              <a:rPr sz="1600" i="1" spc="-35" dirty="0">
                <a:latin typeface="Arial"/>
                <a:cs typeface="Arial"/>
              </a:rPr>
              <a:t>Array[Int](5)</a:t>
            </a:r>
            <a:endParaRPr sz="1600">
              <a:latin typeface="Arial"/>
              <a:cs typeface="Arial"/>
            </a:endParaRPr>
          </a:p>
          <a:p>
            <a:pPr marL="1931035">
              <a:lnSpc>
                <a:spcPct val="100000"/>
              </a:lnSpc>
            </a:pPr>
            <a:r>
              <a:rPr sz="1600" b="1" i="1" spc="-100" dirty="0">
                <a:latin typeface="Arial"/>
                <a:cs typeface="Arial"/>
              </a:rPr>
              <a:t>Output: </a:t>
            </a:r>
            <a:r>
              <a:rPr sz="1600" b="1" i="1" spc="-114" dirty="0">
                <a:latin typeface="Arial"/>
                <a:cs typeface="Arial"/>
              </a:rPr>
              <a:t>myArray: </a:t>
            </a:r>
            <a:r>
              <a:rPr sz="1600" b="1" i="1" spc="-70" dirty="0">
                <a:latin typeface="Arial"/>
                <a:cs typeface="Arial"/>
              </a:rPr>
              <a:t>Array[Int] </a:t>
            </a:r>
            <a:r>
              <a:rPr sz="1600" b="1" i="1" spc="-140" dirty="0">
                <a:latin typeface="Arial"/>
                <a:cs typeface="Arial"/>
              </a:rPr>
              <a:t>= </a:t>
            </a:r>
            <a:r>
              <a:rPr sz="1600" b="1" i="1" spc="-85" dirty="0">
                <a:latin typeface="Arial"/>
                <a:cs typeface="Arial"/>
              </a:rPr>
              <a:t>Array(0, </a:t>
            </a:r>
            <a:r>
              <a:rPr sz="1600" b="1" i="1" spc="-60" dirty="0">
                <a:latin typeface="Arial"/>
                <a:cs typeface="Arial"/>
              </a:rPr>
              <a:t>0, 0, 0,</a:t>
            </a:r>
            <a:r>
              <a:rPr sz="1600" b="1" i="1" spc="45" dirty="0">
                <a:latin typeface="Arial"/>
                <a:cs typeface="Arial"/>
              </a:rPr>
              <a:t> </a:t>
            </a:r>
            <a:r>
              <a:rPr sz="1600" b="1" i="1" spc="-65" dirty="0">
                <a:latin typeface="Arial"/>
                <a:cs typeface="Arial"/>
              </a:rPr>
              <a:t>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2000" spc="-60" dirty="0">
                <a:latin typeface="Arial"/>
                <a:cs typeface="Arial"/>
              </a:rPr>
              <a:t>In</a:t>
            </a:r>
            <a:r>
              <a:rPr sz="2000" spc="-100" dirty="0">
                <a:latin typeface="Arial"/>
                <a:cs typeface="Arial"/>
              </a:rPr>
              <a:t> above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example,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since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Array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type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values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</a:t>
            </a:r>
            <a:r>
              <a:rPr sz="2000" spc="-95" dirty="0">
                <a:latin typeface="Arial"/>
                <a:cs typeface="Arial"/>
              </a:rPr>
              <a:t> been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initialized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with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zero.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We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also  </a:t>
            </a:r>
            <a:r>
              <a:rPr sz="2000" spc="-85" dirty="0">
                <a:latin typeface="Arial"/>
                <a:cs typeface="Arial"/>
              </a:rPr>
              <a:t>declare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40" dirty="0">
                <a:latin typeface="Arial"/>
                <a:cs typeface="Arial"/>
              </a:rPr>
              <a:t>initialize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single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  <a:p>
            <a:pPr marL="1934210">
              <a:lnSpc>
                <a:spcPct val="100000"/>
              </a:lnSpc>
              <a:spcBef>
                <a:spcPts val="1400"/>
              </a:spcBef>
            </a:pPr>
            <a:r>
              <a:rPr sz="1800" i="1" spc="-114" dirty="0">
                <a:solidFill>
                  <a:srgbClr val="FFFFFF"/>
                </a:solidFill>
                <a:latin typeface="Arial"/>
                <a:cs typeface="Arial"/>
              </a:rPr>
              <a:t>scala&gt;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Array(1,2,3,"4")</a:t>
            </a:r>
            <a:endParaRPr sz="1800">
              <a:latin typeface="Arial"/>
              <a:cs typeface="Arial"/>
            </a:endParaRPr>
          </a:p>
          <a:p>
            <a:pPr marL="1934210">
              <a:lnSpc>
                <a:spcPct val="100000"/>
              </a:lnSpc>
              <a:spcBef>
                <a:spcPts val="5"/>
              </a:spcBef>
            </a:pPr>
            <a:r>
              <a:rPr sz="1800" b="1" i="1" spc="-105" dirty="0">
                <a:solidFill>
                  <a:srgbClr val="F79546"/>
                </a:solidFill>
                <a:latin typeface="Arial"/>
                <a:cs typeface="Arial"/>
              </a:rPr>
              <a:t>Output </a:t>
            </a:r>
            <a:r>
              <a:rPr sz="1800" b="1" i="1" spc="-80" dirty="0">
                <a:solidFill>
                  <a:srgbClr val="F79546"/>
                </a:solidFill>
                <a:latin typeface="Arial"/>
                <a:cs typeface="Arial"/>
              </a:rPr>
              <a:t>a: </a:t>
            </a:r>
            <a:r>
              <a:rPr sz="1800" b="1" i="1" spc="-114" dirty="0">
                <a:solidFill>
                  <a:srgbClr val="F79546"/>
                </a:solidFill>
                <a:latin typeface="Arial"/>
                <a:cs typeface="Arial"/>
              </a:rPr>
              <a:t>Array[Any] </a:t>
            </a:r>
            <a:r>
              <a:rPr sz="1800" b="1" i="1" spc="-155" dirty="0">
                <a:solidFill>
                  <a:srgbClr val="F79546"/>
                </a:solidFill>
                <a:latin typeface="Arial"/>
                <a:cs typeface="Arial"/>
              </a:rPr>
              <a:t>= </a:t>
            </a:r>
            <a:r>
              <a:rPr sz="1800" b="1" i="1" spc="-90" dirty="0">
                <a:solidFill>
                  <a:srgbClr val="F79546"/>
                </a:solidFill>
                <a:latin typeface="Arial"/>
                <a:cs typeface="Arial"/>
              </a:rPr>
              <a:t>Array(1, </a:t>
            </a:r>
            <a:r>
              <a:rPr sz="1800" b="1" i="1" spc="-65" dirty="0">
                <a:solidFill>
                  <a:srgbClr val="F79546"/>
                </a:solidFill>
                <a:latin typeface="Arial"/>
                <a:cs typeface="Arial"/>
              </a:rPr>
              <a:t>2, 3,</a:t>
            </a:r>
            <a:r>
              <a:rPr sz="1800" b="1" i="1" spc="-25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1800" b="1" i="1" spc="-60" dirty="0">
                <a:solidFill>
                  <a:srgbClr val="F79546"/>
                </a:solidFill>
                <a:latin typeface="Arial"/>
                <a:cs typeface="Arial"/>
              </a:rPr>
              <a:t>4))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83591"/>
            <a:ext cx="2426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Why</a:t>
            </a:r>
            <a:r>
              <a:rPr spc="-285" dirty="0"/>
              <a:t> </a:t>
            </a:r>
            <a:r>
              <a:rPr spc="-430" dirty="0"/>
              <a:t>Scala?</a:t>
            </a:r>
          </a:p>
        </p:txBody>
      </p:sp>
      <p:sp>
        <p:nvSpPr>
          <p:cNvPr id="3" name="object 3"/>
          <p:cNvSpPr/>
          <p:nvPr/>
        </p:nvSpPr>
        <p:spPr>
          <a:xfrm>
            <a:off x="9721595" y="4724400"/>
            <a:ext cx="2089403" cy="1542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1200911"/>
            <a:ext cx="2382012" cy="1923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4327" y="1380744"/>
            <a:ext cx="3970781" cy="1229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4283" y="2645664"/>
            <a:ext cx="6841998" cy="37437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3194" y="1667001"/>
            <a:ext cx="5246370" cy="3218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1625" marR="2269490" algn="ctr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Why </a:t>
            </a:r>
            <a:r>
              <a:rPr sz="1600" spc="-145" dirty="0">
                <a:solidFill>
                  <a:srgbClr val="FFFFFF"/>
                </a:solidFill>
                <a:latin typeface="Arial"/>
                <a:cs typeface="Arial"/>
              </a:rPr>
              <a:t>Scala?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other 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wonderful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languages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600" spc="-150" dirty="0">
                <a:solidFill>
                  <a:srgbClr val="FFFFFF"/>
                </a:solidFill>
                <a:latin typeface="Arial"/>
                <a:cs typeface="Arial"/>
              </a:rPr>
              <a:t>Java,  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Python…..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SzPct val="80555"/>
              <a:buFont typeface="Wingdings"/>
              <a:buChar char=""/>
              <a:tabLst>
                <a:tab pos="299720" algn="l"/>
              </a:tabLst>
            </a:pP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Ease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SzPct val="80555"/>
              <a:buFont typeface="Wingdings"/>
              <a:buChar char=""/>
              <a:tabLst>
                <a:tab pos="299720" algn="l"/>
              </a:tabLst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Wonderful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blend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OOPS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paradigm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SzPct val="80555"/>
              <a:buFont typeface="Wingdings"/>
              <a:buChar char=""/>
              <a:tabLst>
                <a:tab pos="299720" algn="l"/>
              </a:tabLst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JVM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compliant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SzPct val="80555"/>
              <a:buFont typeface="Wingdings"/>
              <a:buChar char=""/>
              <a:tabLst>
                <a:tab pos="299720" algn="l"/>
              </a:tabLst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Statically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Typed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SzPct val="80555"/>
              <a:buFont typeface="Wingdings"/>
              <a:buChar char=""/>
              <a:tabLst>
                <a:tab pos="299720" algn="l"/>
              </a:tabLst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Scalable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3194" y="5271190"/>
            <a:ext cx="5312410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i="1" spc="-125" dirty="0">
                <a:latin typeface="Arial"/>
                <a:cs typeface="Arial"/>
              </a:rPr>
              <a:t>Lets </a:t>
            </a:r>
            <a:r>
              <a:rPr sz="1800" i="1" spc="-25" dirty="0">
                <a:latin typeface="Arial"/>
                <a:cs typeface="Arial"/>
              </a:rPr>
              <a:t>talk </a:t>
            </a:r>
            <a:r>
              <a:rPr sz="1800" i="1" spc="-45" dirty="0">
                <a:latin typeface="Arial"/>
                <a:cs typeface="Arial"/>
              </a:rPr>
              <a:t>about </a:t>
            </a:r>
            <a:r>
              <a:rPr sz="1800" i="1" spc="-95" dirty="0">
                <a:latin typeface="Arial"/>
                <a:cs typeface="Arial"/>
              </a:rPr>
              <a:t>these </a:t>
            </a:r>
            <a:r>
              <a:rPr sz="1800" i="1" spc="-65" dirty="0">
                <a:latin typeface="Arial"/>
                <a:cs typeface="Arial"/>
              </a:rPr>
              <a:t>features </a:t>
            </a:r>
            <a:r>
              <a:rPr sz="1800" i="1" spc="-80" dirty="0">
                <a:latin typeface="Arial"/>
                <a:cs typeface="Arial"/>
              </a:rPr>
              <a:t>and </a:t>
            </a:r>
            <a:r>
              <a:rPr sz="1800" i="1" spc="-90" dirty="0">
                <a:latin typeface="Arial"/>
                <a:cs typeface="Arial"/>
              </a:rPr>
              <a:t>advantages </a:t>
            </a:r>
            <a:r>
              <a:rPr sz="1800" i="1" spc="-35" dirty="0">
                <a:latin typeface="Arial"/>
                <a:cs typeface="Arial"/>
              </a:rPr>
              <a:t>in </a:t>
            </a:r>
            <a:r>
              <a:rPr sz="1800" i="1" spc="-40" dirty="0">
                <a:latin typeface="Arial"/>
                <a:cs typeface="Arial"/>
              </a:rPr>
              <a:t>detail</a:t>
            </a:r>
            <a:r>
              <a:rPr sz="1800" i="1" spc="-235" dirty="0">
                <a:latin typeface="Arial"/>
                <a:cs typeface="Arial"/>
              </a:rPr>
              <a:t> </a:t>
            </a:r>
            <a:r>
              <a:rPr sz="1800" i="1" spc="-40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i="1" spc="-70" dirty="0">
                <a:latin typeface="Arial"/>
                <a:cs typeface="Arial"/>
              </a:rPr>
              <a:t>next </a:t>
            </a:r>
            <a:r>
              <a:rPr sz="1800" i="1" spc="-105" dirty="0">
                <a:latin typeface="Arial"/>
                <a:cs typeface="Arial"/>
              </a:rPr>
              <a:t>slides </a:t>
            </a:r>
            <a:r>
              <a:rPr sz="1800" i="1" spc="-310" dirty="0">
                <a:latin typeface="Arial"/>
                <a:cs typeface="Arial"/>
              </a:rPr>
              <a:t>……..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3591"/>
            <a:ext cx="94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43841"/>
            <a:ext cx="908431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b="1" spc="-180" dirty="0">
                <a:latin typeface="Arial"/>
                <a:cs typeface="Arial"/>
              </a:rPr>
              <a:t>List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45" dirty="0">
                <a:latin typeface="Arial"/>
                <a:cs typeface="Arial"/>
              </a:rPr>
              <a:t>immutable </a:t>
            </a:r>
            <a:r>
              <a:rPr sz="2000" spc="-114" dirty="0">
                <a:latin typeface="Arial"/>
                <a:cs typeface="Arial"/>
              </a:rPr>
              <a:t>sequence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elements.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40" dirty="0">
                <a:latin typeface="Arial"/>
                <a:cs typeface="Arial"/>
              </a:rPr>
              <a:t>Internally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it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linked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lists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representation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ordered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collections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elements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type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i="1" spc="-105" dirty="0">
                <a:latin typeface="Arial"/>
                <a:cs typeface="Arial"/>
              </a:rPr>
              <a:t>Any</a:t>
            </a:r>
            <a:r>
              <a:rPr sz="2000" spc="-10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6127" y="2243327"/>
            <a:ext cx="8494776" cy="2258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2438400"/>
            <a:ext cx="7924800" cy="1688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6127" y="4453064"/>
            <a:ext cx="8494776" cy="1496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4648200"/>
            <a:ext cx="7924800" cy="926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260349"/>
            <a:ext cx="1624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5" dirty="0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43841"/>
            <a:ext cx="999680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i="1" spc="-185" dirty="0">
                <a:latin typeface="Arial"/>
                <a:cs typeface="Arial"/>
              </a:rPr>
              <a:t>List </a:t>
            </a:r>
            <a:r>
              <a:rPr sz="2000" spc="-120" dirty="0">
                <a:latin typeface="Arial"/>
                <a:cs typeface="Arial"/>
              </a:rPr>
              <a:t>loses </a:t>
            </a:r>
            <a:r>
              <a:rPr sz="2000" spc="-30" dirty="0">
                <a:latin typeface="Arial"/>
                <a:cs typeface="Arial"/>
              </a:rPr>
              <a:t>its </a:t>
            </a:r>
            <a:r>
              <a:rPr sz="2000" spc="-60" dirty="0">
                <a:latin typeface="Arial"/>
                <a:cs typeface="Arial"/>
              </a:rPr>
              <a:t>efficiency </a:t>
            </a:r>
            <a:r>
              <a:rPr sz="2000" spc="-70" dirty="0">
                <a:latin typeface="Arial"/>
                <a:cs typeface="Arial"/>
              </a:rPr>
              <a:t>when </a:t>
            </a:r>
            <a:r>
              <a:rPr sz="2000" spc="-65" dirty="0">
                <a:latin typeface="Arial"/>
                <a:cs typeface="Arial"/>
              </a:rPr>
              <a:t>random </a:t>
            </a:r>
            <a:r>
              <a:rPr sz="2000" spc="-170" dirty="0">
                <a:latin typeface="Arial"/>
                <a:cs typeface="Arial"/>
              </a:rPr>
              <a:t>access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0" dirty="0">
                <a:latin typeface="Arial"/>
                <a:cs typeface="Arial"/>
              </a:rPr>
              <a:t>modifications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105" dirty="0">
                <a:latin typeface="Arial"/>
                <a:cs typeface="Arial"/>
              </a:rPr>
              <a:t>made </a:t>
            </a:r>
            <a:r>
              <a:rPr sz="2000" spc="-15" dirty="0">
                <a:latin typeface="Arial"/>
                <a:cs typeface="Arial"/>
              </a:rPr>
              <a:t>after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head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i="1" spc="-135" dirty="0">
                <a:latin typeface="Arial"/>
                <a:cs typeface="Arial"/>
              </a:rPr>
              <a:t>Vector </a:t>
            </a:r>
            <a:r>
              <a:rPr sz="2000" spc="-130" dirty="0">
                <a:latin typeface="Arial"/>
                <a:cs typeface="Arial"/>
              </a:rPr>
              <a:t>addresses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55" dirty="0">
                <a:latin typeface="Arial"/>
                <a:cs typeface="Arial"/>
              </a:rPr>
              <a:t>inefficiency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60" dirty="0">
                <a:latin typeface="Arial"/>
                <a:cs typeface="Arial"/>
              </a:rPr>
              <a:t>random </a:t>
            </a:r>
            <a:r>
              <a:rPr sz="2000" spc="-170" dirty="0">
                <a:latin typeface="Arial"/>
                <a:cs typeface="Arial"/>
              </a:rPr>
              <a:t>access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i="1" spc="-110" dirty="0">
                <a:latin typeface="Arial"/>
                <a:cs typeface="Arial"/>
              </a:rPr>
              <a:t>Lists</a:t>
            </a:r>
            <a:r>
              <a:rPr sz="2000" spc="-1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" y="2852927"/>
            <a:ext cx="12082271" cy="2347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48000"/>
            <a:ext cx="11658600" cy="1776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60349"/>
            <a:ext cx="326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5" dirty="0">
                <a:latin typeface="Arial"/>
                <a:cs typeface="Arial"/>
              </a:rPr>
              <a:t>Vectors</a:t>
            </a:r>
            <a:r>
              <a:rPr sz="4000" b="1" spc="-265" dirty="0">
                <a:latin typeface="Arial"/>
                <a:cs typeface="Arial"/>
              </a:rPr>
              <a:t> </a:t>
            </a:r>
            <a:r>
              <a:rPr sz="4000" b="1" spc="-170" dirty="0">
                <a:latin typeface="Arial"/>
                <a:cs typeface="Arial"/>
              </a:rPr>
              <a:t>(cont..)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13789"/>
            <a:ext cx="3080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latin typeface="Arial"/>
                <a:cs typeface="Arial"/>
              </a:rPr>
              <a:t>Adding </a:t>
            </a:r>
            <a:r>
              <a:rPr sz="2000" spc="-75" dirty="0">
                <a:latin typeface="Arial"/>
                <a:cs typeface="Arial"/>
              </a:rPr>
              <a:t>existing </a:t>
            </a:r>
            <a:r>
              <a:rPr sz="2000" i="1" spc="-95" dirty="0">
                <a:latin typeface="Arial"/>
                <a:cs typeface="Arial"/>
              </a:rPr>
              <a:t>List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i="1" spc="-80" dirty="0">
                <a:latin typeface="Arial"/>
                <a:cs typeface="Arial"/>
              </a:rPr>
              <a:t>Vector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019298"/>
            <a:ext cx="30899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spc="-45" dirty="0">
                <a:latin typeface="Arial"/>
                <a:cs typeface="Arial"/>
              </a:rPr>
              <a:t>Manipulating </a:t>
            </a:r>
            <a:r>
              <a:rPr sz="2000" i="1" spc="-85" dirty="0">
                <a:latin typeface="Arial"/>
                <a:cs typeface="Arial"/>
              </a:rPr>
              <a:t>Vector</a:t>
            </a:r>
            <a:r>
              <a:rPr sz="2000" i="1" spc="-2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" y="2014727"/>
            <a:ext cx="12184379" cy="1929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2209800"/>
            <a:ext cx="11887200" cy="135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692" y="4648200"/>
            <a:ext cx="11887200" cy="865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1195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220041"/>
            <a:ext cx="6374130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b="1" i="1" spc="-45" dirty="0">
                <a:latin typeface="Arial"/>
                <a:cs typeface="Arial"/>
              </a:rPr>
              <a:t>Map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collection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key </a:t>
            </a:r>
            <a:r>
              <a:rPr sz="2000" spc="-55" dirty="0">
                <a:latin typeface="Arial"/>
                <a:cs typeface="Arial"/>
              </a:rPr>
              <a:t>- </a:t>
            </a:r>
            <a:r>
              <a:rPr sz="2000" spc="-85" dirty="0">
                <a:latin typeface="Arial"/>
                <a:cs typeface="Arial"/>
              </a:rPr>
              <a:t>value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pairs.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i="1" spc="-195" dirty="0">
                <a:latin typeface="Arial"/>
                <a:cs typeface="Arial"/>
              </a:rPr>
              <a:t>Keys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60" dirty="0">
                <a:latin typeface="Arial"/>
                <a:cs typeface="Arial"/>
              </a:rPr>
              <a:t>unique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Map.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10" dirty="0">
                <a:latin typeface="Arial"/>
                <a:cs typeface="Arial"/>
              </a:rPr>
              <a:t>We have </a:t>
            </a:r>
            <a:r>
              <a:rPr sz="2000" spc="-50" dirty="0">
                <a:latin typeface="Arial"/>
                <a:cs typeface="Arial"/>
              </a:rPr>
              <a:t>Immutable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Mutable, </a:t>
            </a:r>
            <a:r>
              <a:rPr sz="2000" spc="-20" dirty="0">
                <a:latin typeface="Arial"/>
                <a:cs typeface="Arial"/>
              </a:rPr>
              <a:t>both </a:t>
            </a:r>
            <a:r>
              <a:rPr sz="2000" spc="-60" dirty="0">
                <a:latin typeface="Arial"/>
                <a:cs typeface="Arial"/>
              </a:rPr>
              <a:t>varieties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i="1" spc="-45" dirty="0">
                <a:latin typeface="Arial"/>
                <a:cs typeface="Arial"/>
              </a:rPr>
              <a:t>Map</a:t>
            </a:r>
            <a:r>
              <a:rPr sz="2000" spc="-4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836" y="2942844"/>
            <a:ext cx="11980163" cy="1775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908" y="3137916"/>
            <a:ext cx="11582400" cy="120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900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5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20041"/>
            <a:ext cx="6709409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b="1" spc="-155" dirty="0">
                <a:latin typeface="Arial"/>
                <a:cs typeface="Arial"/>
              </a:rPr>
              <a:t>Set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collection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" dirty="0">
                <a:latin typeface="Arial"/>
                <a:cs typeface="Arial"/>
              </a:rPr>
              <a:t>different </a:t>
            </a:r>
            <a:r>
              <a:rPr sz="2000" spc="-75" dirty="0">
                <a:latin typeface="Arial"/>
                <a:cs typeface="Arial"/>
              </a:rPr>
              <a:t>elements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same </a:t>
            </a:r>
            <a:r>
              <a:rPr sz="2000" spc="-45" dirty="0"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30" dirty="0">
                <a:latin typeface="Arial"/>
                <a:cs typeface="Arial"/>
              </a:rPr>
              <a:t>It </a:t>
            </a:r>
            <a:r>
              <a:rPr sz="2000" spc="-60" dirty="0">
                <a:latin typeface="Arial"/>
                <a:cs typeface="Arial"/>
              </a:rPr>
              <a:t>cannot </a:t>
            </a:r>
            <a:r>
              <a:rPr sz="2000" spc="-50" dirty="0">
                <a:latin typeface="Arial"/>
                <a:cs typeface="Arial"/>
              </a:rPr>
              <a:t>contain </a:t>
            </a:r>
            <a:r>
              <a:rPr sz="2000" spc="-55" dirty="0">
                <a:latin typeface="Arial"/>
                <a:cs typeface="Arial"/>
              </a:rPr>
              <a:t>duplicate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elements.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20" dirty="0">
                <a:latin typeface="Arial"/>
                <a:cs typeface="Arial"/>
              </a:rPr>
              <a:t>Like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60" dirty="0">
                <a:latin typeface="Arial"/>
                <a:cs typeface="Arial"/>
              </a:rPr>
              <a:t>collections, </a:t>
            </a:r>
            <a:r>
              <a:rPr sz="2000" spc="-160" dirty="0">
                <a:latin typeface="Arial"/>
                <a:cs typeface="Arial"/>
              </a:rPr>
              <a:t>Sets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110" dirty="0">
                <a:latin typeface="Arial"/>
                <a:cs typeface="Arial"/>
              </a:rPr>
              <a:t>also </a:t>
            </a:r>
            <a:r>
              <a:rPr sz="2000" spc="-45" dirty="0">
                <a:latin typeface="Arial"/>
                <a:cs typeface="Arial"/>
              </a:rPr>
              <a:t>immutable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mutable.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" y="3005327"/>
            <a:ext cx="12184380" cy="2161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2" y="3200400"/>
            <a:ext cx="11844528" cy="1591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0349"/>
            <a:ext cx="1404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Tupl</a:t>
            </a:r>
            <a:r>
              <a:rPr spc="-290" dirty="0"/>
              <a:t>e</a:t>
            </a:r>
            <a:r>
              <a:rPr spc="-63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43841"/>
            <a:ext cx="7785734" cy="23114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70" dirty="0">
                <a:latin typeface="Arial"/>
                <a:cs typeface="Arial"/>
              </a:rPr>
              <a:t>Unlike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collections,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tuples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contain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element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different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Tuples </a:t>
            </a:r>
            <a:r>
              <a:rPr sz="2000" spc="-110" dirty="0">
                <a:latin typeface="Arial"/>
                <a:cs typeface="Arial"/>
              </a:rPr>
              <a:t>have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15" dirty="0">
                <a:latin typeface="Arial"/>
                <a:cs typeface="Arial"/>
              </a:rPr>
              <a:t>limit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elements </a:t>
            </a:r>
            <a:r>
              <a:rPr sz="2000" spc="5" dirty="0">
                <a:latin typeface="Arial"/>
                <a:cs typeface="Arial"/>
              </a:rPr>
              <a:t>that </a:t>
            </a:r>
            <a:r>
              <a:rPr sz="2000" spc="-40" dirty="0">
                <a:latin typeface="Arial"/>
                <a:cs typeface="Arial"/>
              </a:rPr>
              <a:t>they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can </a:t>
            </a:r>
            <a:r>
              <a:rPr sz="2000" spc="-50" dirty="0">
                <a:latin typeface="Arial"/>
                <a:cs typeface="Arial"/>
              </a:rPr>
              <a:t>contain.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10" dirty="0">
                <a:latin typeface="Arial"/>
                <a:cs typeface="Arial"/>
              </a:rPr>
              <a:t>We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110" dirty="0">
                <a:latin typeface="Arial"/>
                <a:cs typeface="Arial"/>
              </a:rPr>
              <a:t>have </a:t>
            </a:r>
            <a:r>
              <a:rPr sz="2000" spc="-100" dirty="0">
                <a:latin typeface="Arial"/>
                <a:cs typeface="Arial"/>
              </a:rPr>
              <a:t>22 </a:t>
            </a: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spc="-40" dirty="0">
                <a:latin typeface="Arial"/>
                <a:cs typeface="Arial"/>
              </a:rPr>
              <a:t>type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elements </a:t>
            </a:r>
            <a:r>
              <a:rPr sz="2000" spc="-55" dirty="0">
                <a:latin typeface="Arial"/>
                <a:cs typeface="Arial"/>
              </a:rPr>
              <a:t>stored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tuple.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40" dirty="0">
                <a:latin typeface="Arial"/>
                <a:cs typeface="Arial"/>
              </a:rPr>
              <a:t>Tuple </a:t>
            </a:r>
            <a:r>
              <a:rPr sz="2000" b="1" spc="-185" dirty="0">
                <a:latin typeface="Arial"/>
                <a:cs typeface="Arial"/>
              </a:rPr>
              <a:t>can </a:t>
            </a:r>
            <a:r>
              <a:rPr sz="2000" b="1" spc="-125" dirty="0">
                <a:latin typeface="Arial"/>
                <a:cs typeface="Arial"/>
              </a:rPr>
              <a:t>be </a:t>
            </a:r>
            <a:r>
              <a:rPr sz="2000" b="1" spc="-135" dirty="0">
                <a:latin typeface="Arial"/>
                <a:cs typeface="Arial"/>
              </a:rPr>
              <a:t>declared an </a:t>
            </a:r>
            <a:r>
              <a:rPr sz="2000" b="1" spc="-95" dirty="0">
                <a:latin typeface="Arial"/>
                <a:cs typeface="Arial"/>
              </a:rPr>
              <a:t>initialized </a:t>
            </a:r>
            <a:r>
              <a:rPr sz="2000" b="1" spc="-190" dirty="0">
                <a:latin typeface="Arial"/>
                <a:cs typeface="Arial"/>
              </a:rPr>
              <a:t>using </a:t>
            </a:r>
            <a:r>
              <a:rPr sz="2000" b="1" spc="-60" dirty="0">
                <a:latin typeface="Arial"/>
                <a:cs typeface="Arial"/>
              </a:rPr>
              <a:t>two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ways: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327" y="3614928"/>
            <a:ext cx="11853671" cy="195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3810000"/>
            <a:ext cx="11330940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2035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220041"/>
            <a:ext cx="8734425" cy="35921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blend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5" dirty="0">
                <a:latin typeface="Arial"/>
                <a:cs typeface="Arial"/>
              </a:rPr>
              <a:t>functional </a:t>
            </a:r>
            <a:r>
              <a:rPr sz="2000" spc="-70" dirty="0">
                <a:latin typeface="Arial"/>
                <a:cs typeface="Arial"/>
              </a:rPr>
              <a:t>programming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290" dirty="0">
                <a:latin typeface="Arial"/>
                <a:cs typeface="Arial"/>
              </a:rPr>
              <a:t>OOPS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programming.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spc="-170" dirty="0">
                <a:latin typeface="Arial"/>
                <a:cs typeface="Arial"/>
              </a:rPr>
              <a:t>Scala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55" dirty="0">
                <a:latin typeface="Arial"/>
                <a:cs typeface="Arial"/>
              </a:rPr>
              <a:t>statically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typed.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15" dirty="0">
                <a:latin typeface="Arial"/>
                <a:cs typeface="Arial"/>
              </a:rPr>
              <a:t>two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objects: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140"/>
              </a:spcBef>
              <a:buSzPct val="80555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800" spc="-30" dirty="0">
                <a:latin typeface="Arial"/>
                <a:cs typeface="Arial"/>
              </a:rPr>
              <a:t>Mutable</a:t>
            </a:r>
            <a:endParaRPr sz="1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080"/>
              </a:spcBef>
              <a:buSzPct val="80555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800" spc="-50" dirty="0">
                <a:latin typeface="Arial"/>
                <a:cs typeface="Arial"/>
              </a:rPr>
              <a:t>Immutable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40"/>
              </a:spcBef>
              <a:buSzPct val="80000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spc="-125" dirty="0">
                <a:latin typeface="Arial"/>
                <a:cs typeface="Arial"/>
              </a:rPr>
              <a:t>Values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from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for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loop,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returned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stored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using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i="1" spc="-70" dirty="0">
                <a:latin typeface="Arial"/>
                <a:cs typeface="Arial"/>
              </a:rPr>
              <a:t>yield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keyword.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SzPct val="80000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spc="-50" dirty="0">
                <a:latin typeface="Arial"/>
                <a:cs typeface="Arial"/>
              </a:rPr>
              <a:t>All </a:t>
            </a:r>
            <a:r>
              <a:rPr sz="2000" spc="-45" dirty="0">
                <a:latin typeface="Arial"/>
                <a:cs typeface="Arial"/>
              </a:rPr>
              <a:t>mutable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45" dirty="0">
                <a:latin typeface="Arial"/>
                <a:cs typeface="Arial"/>
              </a:rPr>
              <a:t>immutable collection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40" dirty="0">
                <a:latin typeface="Arial"/>
                <a:cs typeface="Arial"/>
              </a:rPr>
              <a:t>found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420" dirty="0">
                <a:latin typeface="Arial"/>
                <a:cs typeface="Arial"/>
              </a:rPr>
              <a:t> </a:t>
            </a:r>
            <a:r>
              <a:rPr sz="2000" b="1" i="1" spc="-130" dirty="0">
                <a:latin typeface="Arial"/>
                <a:cs typeface="Arial"/>
              </a:rPr>
              <a:t>scala.collection.mutable </a:t>
            </a:r>
            <a:r>
              <a:rPr sz="2000" spc="-9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i="1" spc="-125" dirty="0">
                <a:latin typeface="Arial"/>
                <a:cs typeface="Arial"/>
              </a:rPr>
              <a:t>scala.collection.immutable </a:t>
            </a:r>
            <a:r>
              <a:rPr sz="2000" spc="-140" dirty="0">
                <a:latin typeface="Arial"/>
                <a:cs typeface="Arial"/>
              </a:rPr>
              <a:t>packages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respectively.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60349"/>
            <a:ext cx="271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9" dirty="0"/>
              <a:t>Ease </a:t>
            </a:r>
            <a:r>
              <a:rPr spc="-185" dirty="0"/>
              <a:t>of</a:t>
            </a:r>
            <a:r>
              <a:rPr spc="-650" dirty="0"/>
              <a:t> </a:t>
            </a:r>
            <a:r>
              <a:rPr spc="-40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43841"/>
            <a:ext cx="1067498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10" dirty="0">
                <a:latin typeface="Arial"/>
                <a:cs typeface="Arial"/>
              </a:rPr>
              <a:t>We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don’t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need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write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function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class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order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evaluate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our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70" dirty="0">
                <a:latin typeface="Arial"/>
                <a:cs typeface="Arial"/>
              </a:rPr>
              <a:t>Scala </a:t>
            </a:r>
            <a:r>
              <a:rPr sz="2000" spc="-30" dirty="0">
                <a:latin typeface="Arial"/>
                <a:cs typeface="Arial"/>
              </a:rPr>
              <a:t>terminal </a:t>
            </a:r>
            <a:r>
              <a:rPr sz="2000" spc="-114" dirty="0">
                <a:latin typeface="Arial"/>
                <a:cs typeface="Arial"/>
              </a:rPr>
              <a:t>gives </a:t>
            </a:r>
            <a:r>
              <a:rPr sz="2000" spc="-135" dirty="0">
                <a:latin typeface="Arial"/>
                <a:cs typeface="Arial"/>
              </a:rPr>
              <a:t>us </a:t>
            </a:r>
            <a:r>
              <a:rPr sz="2000" spc="-30" dirty="0">
                <a:latin typeface="Arial"/>
                <a:cs typeface="Arial"/>
              </a:rPr>
              <a:t>wonderful </a:t>
            </a:r>
            <a:r>
              <a:rPr sz="2000" spc="-60" dirty="0">
                <a:latin typeface="Arial"/>
                <a:cs typeface="Arial"/>
              </a:rPr>
              <a:t>features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evaluate </a:t>
            </a:r>
            <a:r>
              <a:rPr sz="2000" spc="-30" dirty="0">
                <a:latin typeface="Arial"/>
                <a:cs typeface="Arial"/>
              </a:rPr>
              <a:t>our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code/scripts.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b="1" spc="-195" dirty="0">
                <a:latin typeface="Arial"/>
                <a:cs typeface="Arial"/>
              </a:rPr>
              <a:t>Scala </a:t>
            </a:r>
            <a:r>
              <a:rPr sz="2000" b="1" spc="-335" dirty="0">
                <a:solidFill>
                  <a:srgbClr val="E36C09"/>
                </a:solidFill>
                <a:latin typeface="Arial"/>
                <a:cs typeface="Arial"/>
              </a:rPr>
              <a:t>REPL </a:t>
            </a:r>
            <a:r>
              <a:rPr sz="2000" b="1" spc="-130" dirty="0">
                <a:solidFill>
                  <a:srgbClr val="E36C09"/>
                </a:solidFill>
                <a:latin typeface="Arial"/>
                <a:cs typeface="Arial"/>
              </a:rPr>
              <a:t>(“Read-Evaluate-Print-Loop”) </a:t>
            </a:r>
            <a:r>
              <a:rPr sz="2000" spc="-90" dirty="0">
                <a:latin typeface="Arial"/>
                <a:cs typeface="Arial"/>
              </a:rPr>
              <a:t>command </a:t>
            </a:r>
            <a:r>
              <a:rPr sz="2000" spc="-40" dirty="0">
                <a:latin typeface="Arial"/>
                <a:cs typeface="Arial"/>
              </a:rPr>
              <a:t>line </a:t>
            </a:r>
            <a:r>
              <a:rPr sz="2000" spc="-20" dirty="0">
                <a:latin typeface="Arial"/>
                <a:cs typeface="Arial"/>
              </a:rPr>
              <a:t>interpreter, </a:t>
            </a:r>
            <a:r>
              <a:rPr sz="2000" spc="-165" dirty="0">
                <a:latin typeface="Arial"/>
                <a:cs typeface="Arial"/>
              </a:rPr>
              <a:t>eases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code </a:t>
            </a:r>
            <a:r>
              <a:rPr sz="2000" spc="-65" dirty="0">
                <a:latin typeface="Arial"/>
                <a:cs typeface="Arial"/>
              </a:rPr>
              <a:t>development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5410911"/>
            <a:ext cx="4552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0" dirty="0">
                <a:latin typeface="Arial"/>
                <a:cs typeface="Arial"/>
              </a:rPr>
              <a:t>Lets </a:t>
            </a:r>
            <a:r>
              <a:rPr sz="2000" spc="-155" dirty="0">
                <a:latin typeface="Arial"/>
                <a:cs typeface="Arial"/>
              </a:rPr>
              <a:t>see </a:t>
            </a:r>
            <a:r>
              <a:rPr sz="2000" spc="-50" dirty="0">
                <a:latin typeface="Arial"/>
                <a:cs typeface="Arial"/>
              </a:rPr>
              <a:t>how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35" dirty="0">
                <a:latin typeface="Arial"/>
                <a:cs typeface="Arial"/>
              </a:rPr>
              <a:t>work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b="1" spc="-335" dirty="0">
                <a:solidFill>
                  <a:srgbClr val="E36C09"/>
                </a:solidFill>
                <a:latin typeface="Arial"/>
                <a:cs typeface="Arial"/>
              </a:rPr>
              <a:t>REPL</a:t>
            </a:r>
            <a:r>
              <a:rPr sz="2000" b="1" spc="-34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b="1" spc="-440" dirty="0">
                <a:latin typeface="Arial"/>
                <a:cs typeface="Arial"/>
              </a:rPr>
              <a:t>……….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728" y="3081527"/>
            <a:ext cx="12082271" cy="1865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76600"/>
            <a:ext cx="11530584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60349"/>
            <a:ext cx="7837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Scala </a:t>
            </a:r>
            <a:r>
              <a:rPr spc="-465" dirty="0"/>
              <a:t>REPL(Read </a:t>
            </a:r>
            <a:r>
              <a:rPr spc="-275" dirty="0"/>
              <a:t>Evaluate </a:t>
            </a:r>
            <a:r>
              <a:rPr spc="-215" dirty="0"/>
              <a:t>Print</a:t>
            </a:r>
            <a:r>
              <a:rPr spc="-290" dirty="0"/>
              <a:t> </a:t>
            </a:r>
            <a:r>
              <a:rPr spc="-350" dirty="0"/>
              <a:t>Loop)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89989"/>
            <a:ext cx="729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5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start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70" dirty="0">
                <a:latin typeface="Arial"/>
                <a:cs typeface="Arial"/>
              </a:rPr>
              <a:t>Scala </a:t>
            </a:r>
            <a:r>
              <a:rPr sz="2000" b="1" spc="-275" dirty="0">
                <a:solidFill>
                  <a:srgbClr val="E36C09"/>
                </a:solidFill>
                <a:latin typeface="Arial"/>
                <a:cs typeface="Arial"/>
              </a:rPr>
              <a:t>REPL</a:t>
            </a:r>
            <a:r>
              <a:rPr sz="2000" b="1" spc="-275" dirty="0">
                <a:latin typeface="Arial"/>
                <a:cs typeface="Arial"/>
              </a:rPr>
              <a:t>, </a:t>
            </a:r>
            <a:r>
              <a:rPr sz="2000" spc="-40" dirty="0">
                <a:latin typeface="Arial"/>
                <a:cs typeface="Arial"/>
              </a:rPr>
              <a:t>type </a:t>
            </a:r>
            <a:r>
              <a:rPr sz="2000" i="1" spc="-114" dirty="0">
                <a:latin typeface="Arial"/>
                <a:cs typeface="Arial"/>
              </a:rPr>
              <a:t>scala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operating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90" dirty="0">
                <a:latin typeface="Arial"/>
                <a:cs typeface="Arial"/>
              </a:rPr>
              <a:t>command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line: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323666"/>
            <a:ext cx="11173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will </a:t>
            </a:r>
            <a:r>
              <a:rPr sz="2000" spc="-75" dirty="0">
                <a:latin typeface="Arial"/>
                <a:cs typeface="Arial"/>
              </a:rPr>
              <a:t>open, </a:t>
            </a:r>
            <a:r>
              <a:rPr sz="2000" spc="-140" dirty="0">
                <a:latin typeface="Arial"/>
                <a:cs typeface="Arial"/>
              </a:rPr>
              <a:t>scala </a:t>
            </a:r>
            <a:r>
              <a:rPr sz="2000" b="1" spc="-335" dirty="0">
                <a:solidFill>
                  <a:srgbClr val="E36C09"/>
                </a:solidFill>
                <a:latin typeface="Arial"/>
                <a:cs typeface="Arial"/>
              </a:rPr>
              <a:t>REPL </a:t>
            </a:r>
            <a:r>
              <a:rPr sz="2000" spc="-50" dirty="0">
                <a:latin typeface="Arial"/>
                <a:cs typeface="Arial"/>
              </a:rPr>
              <a:t>environment, </a:t>
            </a:r>
            <a:r>
              <a:rPr sz="2000" spc="-60" dirty="0">
                <a:latin typeface="Arial"/>
                <a:cs typeface="Arial"/>
              </a:rPr>
              <a:t>where </a:t>
            </a:r>
            <a:r>
              <a:rPr sz="2000" spc="-65" dirty="0">
                <a:latin typeface="Arial"/>
                <a:cs typeface="Arial"/>
              </a:rPr>
              <a:t>we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15" dirty="0">
                <a:latin typeface="Arial"/>
                <a:cs typeface="Arial"/>
              </a:rPr>
              <a:t>try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75" dirty="0">
                <a:latin typeface="Arial"/>
                <a:cs typeface="Arial"/>
              </a:rPr>
              <a:t>sorts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" dirty="0">
                <a:latin typeface="Arial"/>
                <a:cs typeface="Arial"/>
              </a:rPr>
              <a:t>different </a:t>
            </a:r>
            <a:r>
              <a:rPr sz="2000" spc="-70" dirty="0">
                <a:latin typeface="Arial"/>
                <a:cs typeface="Arial"/>
              </a:rPr>
              <a:t>experiments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05" dirty="0">
                <a:latin typeface="Arial"/>
                <a:cs typeface="Arial"/>
              </a:rPr>
              <a:t>expressions: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5527" y="1633727"/>
            <a:ext cx="6801611" cy="1712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1828800"/>
            <a:ext cx="6231636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327" y="3614966"/>
            <a:ext cx="10411968" cy="3084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810000"/>
            <a:ext cx="9841992" cy="2514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60349"/>
            <a:ext cx="445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0" dirty="0"/>
              <a:t>OOPS </a:t>
            </a:r>
            <a:r>
              <a:rPr spc="-285" dirty="0"/>
              <a:t>and</a:t>
            </a:r>
            <a:r>
              <a:rPr spc="-505" dirty="0"/>
              <a:t> </a:t>
            </a:r>
            <a:r>
              <a:rPr spc="-285" dirty="0"/>
              <a:t>Functional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067155"/>
            <a:ext cx="10264775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20" dirty="0">
                <a:latin typeface="Arial"/>
                <a:cs typeface="Arial"/>
              </a:rPr>
              <a:t>fully </a:t>
            </a:r>
            <a:r>
              <a:rPr sz="2000" spc="-70" dirty="0">
                <a:latin typeface="Arial"/>
                <a:cs typeface="Arial"/>
              </a:rPr>
              <a:t>supports </a:t>
            </a:r>
            <a:r>
              <a:rPr sz="2000" i="1" spc="-80" dirty="0">
                <a:latin typeface="Arial"/>
                <a:cs typeface="Arial"/>
              </a:rPr>
              <a:t>Object-Oriented Programming</a:t>
            </a:r>
            <a:r>
              <a:rPr sz="2000" i="1" spc="-204" dirty="0">
                <a:latin typeface="Arial"/>
                <a:cs typeface="Arial"/>
              </a:rPr>
              <a:t> </a:t>
            </a:r>
            <a:r>
              <a:rPr sz="2000" i="1" spc="-165" dirty="0">
                <a:latin typeface="Arial"/>
                <a:cs typeface="Arial"/>
              </a:rPr>
              <a:t>(OOP)</a:t>
            </a:r>
            <a:r>
              <a:rPr sz="2000" spc="-16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870585" indent="-40068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870585" algn="l"/>
                <a:tab pos="871219" algn="l"/>
              </a:tabLst>
            </a:pPr>
            <a:r>
              <a:rPr sz="2000" spc="-130" dirty="0">
                <a:latin typeface="Arial"/>
                <a:cs typeface="Arial"/>
              </a:rPr>
              <a:t>Every </a:t>
            </a:r>
            <a:r>
              <a:rPr sz="2000" spc="-35" dirty="0">
                <a:latin typeface="Arial"/>
                <a:cs typeface="Arial"/>
              </a:rPr>
              <a:t>thing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30" dirty="0">
                <a:latin typeface="Arial"/>
                <a:cs typeface="Arial"/>
              </a:rPr>
              <a:t>treated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870585" indent="-40068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870585" algn="l"/>
                <a:tab pos="871219" algn="l"/>
              </a:tabLst>
            </a:pPr>
            <a:r>
              <a:rPr sz="2000" spc="-95" dirty="0">
                <a:latin typeface="Arial"/>
                <a:cs typeface="Arial"/>
              </a:rPr>
              <a:t>Supports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i="1" spc="-315" dirty="0">
                <a:latin typeface="Arial"/>
                <a:cs typeface="Arial"/>
              </a:rPr>
              <a:t>OOPS </a:t>
            </a:r>
            <a:r>
              <a:rPr sz="2000" spc="-90" dirty="0">
                <a:latin typeface="Arial"/>
                <a:cs typeface="Arial"/>
              </a:rPr>
              <a:t>concepts </a:t>
            </a:r>
            <a:r>
              <a:rPr sz="2000" spc="-50" dirty="0">
                <a:latin typeface="Arial"/>
                <a:cs typeface="Arial"/>
              </a:rPr>
              <a:t>like </a:t>
            </a:r>
            <a:r>
              <a:rPr sz="2000" spc="-60" dirty="0">
                <a:latin typeface="Arial"/>
                <a:cs typeface="Arial"/>
              </a:rPr>
              <a:t>Abstraction, </a:t>
            </a:r>
            <a:r>
              <a:rPr sz="2000" spc="-90" dirty="0">
                <a:latin typeface="Arial"/>
                <a:cs typeface="Arial"/>
              </a:rPr>
              <a:t>Encapsulation, </a:t>
            </a:r>
            <a:r>
              <a:rPr sz="2000" spc="-60" dirty="0">
                <a:latin typeface="Arial"/>
                <a:cs typeface="Arial"/>
              </a:rPr>
              <a:t>Inheritance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Polymorphism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6940" y="3963911"/>
            <a:ext cx="5239512" cy="87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8661" y="3982973"/>
            <a:ext cx="5121275" cy="799465"/>
          </a:xfrm>
          <a:custGeom>
            <a:avLst/>
            <a:gdLst/>
            <a:ahLst/>
            <a:cxnLst/>
            <a:rect l="l" t="t" r="r" b="b"/>
            <a:pathLst>
              <a:path w="5121275" h="799464">
                <a:moveTo>
                  <a:pt x="0" y="0"/>
                </a:moveTo>
                <a:lnTo>
                  <a:pt x="0" y="651001"/>
                </a:lnTo>
                <a:lnTo>
                  <a:pt x="5120894" y="651001"/>
                </a:lnTo>
                <a:lnTo>
                  <a:pt x="5120894" y="799083"/>
                </a:lnTo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940" y="3963911"/>
            <a:ext cx="3532632" cy="879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8661" y="3982973"/>
            <a:ext cx="3414395" cy="799465"/>
          </a:xfrm>
          <a:custGeom>
            <a:avLst/>
            <a:gdLst/>
            <a:ahLst/>
            <a:cxnLst/>
            <a:rect l="l" t="t" r="r" b="b"/>
            <a:pathLst>
              <a:path w="3414395" h="799464">
                <a:moveTo>
                  <a:pt x="0" y="0"/>
                </a:moveTo>
                <a:lnTo>
                  <a:pt x="0" y="651001"/>
                </a:lnTo>
                <a:lnTo>
                  <a:pt x="3413887" y="651001"/>
                </a:lnTo>
                <a:lnTo>
                  <a:pt x="3413887" y="799083"/>
                </a:lnTo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8661" y="3982973"/>
            <a:ext cx="1707514" cy="799465"/>
          </a:xfrm>
          <a:custGeom>
            <a:avLst/>
            <a:gdLst/>
            <a:ahLst/>
            <a:cxnLst/>
            <a:rect l="l" t="t" r="r" b="b"/>
            <a:pathLst>
              <a:path w="1707515" h="799464">
                <a:moveTo>
                  <a:pt x="0" y="0"/>
                </a:moveTo>
                <a:lnTo>
                  <a:pt x="0" y="651001"/>
                </a:lnTo>
                <a:lnTo>
                  <a:pt x="1707007" y="651001"/>
                </a:lnTo>
                <a:lnTo>
                  <a:pt x="1707007" y="799083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8661" y="3982973"/>
            <a:ext cx="0" cy="799465"/>
          </a:xfrm>
          <a:custGeom>
            <a:avLst/>
            <a:gdLst/>
            <a:ahLst/>
            <a:cxnLst/>
            <a:rect l="l" t="t" r="r" b="b"/>
            <a:pathLst>
              <a:path h="799464">
                <a:moveTo>
                  <a:pt x="0" y="0"/>
                </a:moveTo>
                <a:lnTo>
                  <a:pt x="0" y="799083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" y="3963911"/>
            <a:ext cx="5239512" cy="879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8022" y="3982973"/>
            <a:ext cx="5121275" cy="799465"/>
          </a:xfrm>
          <a:custGeom>
            <a:avLst/>
            <a:gdLst/>
            <a:ahLst/>
            <a:cxnLst/>
            <a:rect l="l" t="t" r="r" b="b"/>
            <a:pathLst>
              <a:path w="5121275" h="799464">
                <a:moveTo>
                  <a:pt x="5120894" y="0"/>
                </a:moveTo>
                <a:lnTo>
                  <a:pt x="5120894" y="651001"/>
                </a:lnTo>
                <a:lnTo>
                  <a:pt x="0" y="651001"/>
                </a:lnTo>
                <a:lnTo>
                  <a:pt x="0" y="799083"/>
                </a:lnTo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8091" y="3255264"/>
            <a:ext cx="1497330" cy="791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31890" y="3425190"/>
            <a:ext cx="653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b="1" spc="-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b="1" spc="-355" dirty="0">
                <a:solidFill>
                  <a:srgbClr val="FFFFFF"/>
                </a:solidFill>
                <a:latin typeface="Arial"/>
                <a:cs typeface="Arial"/>
              </a:rPr>
              <a:t>PS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7452" y="4759452"/>
            <a:ext cx="1497330" cy="791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7159" y="4929885"/>
            <a:ext cx="8007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3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spc="-1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100" spc="-21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1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spc="-18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19655" y="4759452"/>
            <a:ext cx="1646682" cy="791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14220" y="4929885"/>
            <a:ext cx="12598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5" dirty="0">
                <a:solidFill>
                  <a:srgbClr val="FFFFFF"/>
                </a:solidFill>
                <a:latin typeface="Arial"/>
                <a:cs typeface="Arial"/>
              </a:rPr>
              <a:t>Inheritance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01211" y="4759452"/>
            <a:ext cx="1497330" cy="7917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2794" y="4929885"/>
            <a:ext cx="10756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61788" y="4759452"/>
            <a:ext cx="1789938" cy="791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6986" y="4929885"/>
            <a:ext cx="14039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4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100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truc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-22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87540" y="4704588"/>
            <a:ext cx="1552194" cy="9502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82993" y="4783328"/>
            <a:ext cx="1165860" cy="640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33985">
              <a:lnSpc>
                <a:spcPts val="2320"/>
              </a:lnSpc>
              <a:spcBef>
                <a:spcPts val="340"/>
              </a:spcBef>
            </a:pP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Method  </a:t>
            </a:r>
            <a:r>
              <a:rPr sz="2100" spc="-2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-1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err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-80" dirty="0">
                <a:solidFill>
                  <a:srgbClr val="FFFFFF"/>
                </a:solidFill>
                <a:latin typeface="Arial"/>
                <a:cs typeface="Arial"/>
              </a:rPr>
              <a:t>ding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21852" y="4759452"/>
            <a:ext cx="1497329" cy="7917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69145" y="4929885"/>
            <a:ext cx="6083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3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-65" dirty="0">
                <a:solidFill>
                  <a:srgbClr val="FFFFFF"/>
                </a:solidFill>
                <a:latin typeface="Arial"/>
                <a:cs typeface="Arial"/>
              </a:rPr>
              <a:t>aits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312907" y="4704588"/>
            <a:ext cx="1727453" cy="9502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508995" y="4783328"/>
            <a:ext cx="1341120" cy="640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222250">
              <a:lnSpc>
                <a:spcPts val="2320"/>
              </a:lnSpc>
              <a:spcBef>
                <a:spcPts val="340"/>
              </a:spcBef>
            </a:pP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Method  </a:t>
            </a:r>
            <a:r>
              <a:rPr sz="2100" spc="-2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-1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erl</a:t>
            </a:r>
            <a:r>
              <a:rPr sz="2100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-95" dirty="0">
                <a:solidFill>
                  <a:srgbClr val="FFFFFF"/>
                </a:solidFill>
                <a:latin typeface="Arial"/>
                <a:cs typeface="Arial"/>
              </a:rPr>
              <a:t>ading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6096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0" dirty="0"/>
              <a:t>OOPS </a:t>
            </a:r>
            <a:r>
              <a:rPr spc="-285" dirty="0"/>
              <a:t>and Functional</a:t>
            </a:r>
            <a:r>
              <a:rPr spc="-390" dirty="0"/>
              <a:t> </a:t>
            </a:r>
            <a:r>
              <a:rPr spc="-17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447774"/>
            <a:ext cx="10984230" cy="9410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20" dirty="0">
                <a:latin typeface="Arial"/>
                <a:cs typeface="Arial"/>
              </a:rPr>
              <a:t>fully </a:t>
            </a:r>
            <a:r>
              <a:rPr sz="2000" spc="-70" dirty="0">
                <a:latin typeface="Arial"/>
                <a:cs typeface="Arial"/>
              </a:rPr>
              <a:t>supports </a:t>
            </a:r>
            <a:r>
              <a:rPr sz="2000" i="1" spc="-80" dirty="0">
                <a:latin typeface="Arial"/>
                <a:cs typeface="Arial"/>
              </a:rPr>
              <a:t>Functional Programming</a:t>
            </a:r>
            <a:r>
              <a:rPr sz="2000" i="1" spc="-180" dirty="0">
                <a:latin typeface="Arial"/>
                <a:cs typeface="Arial"/>
              </a:rPr>
              <a:t> </a:t>
            </a:r>
            <a:r>
              <a:rPr sz="2000" i="1" spc="-155" dirty="0">
                <a:latin typeface="Arial"/>
                <a:cs typeface="Arial"/>
              </a:rPr>
              <a:t>(FP)</a:t>
            </a:r>
            <a:r>
              <a:rPr sz="2000" spc="-15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i="1" spc="-80" dirty="0">
                <a:latin typeface="Arial"/>
                <a:cs typeface="Arial"/>
              </a:rPr>
              <a:t>Functional Programming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best </a:t>
            </a:r>
            <a:r>
              <a:rPr sz="2000" spc="-85" dirty="0">
                <a:latin typeface="Arial"/>
                <a:cs typeface="Arial"/>
              </a:rPr>
              <a:t>approach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65" dirty="0">
                <a:latin typeface="Arial"/>
                <a:cs typeface="Arial"/>
              </a:rPr>
              <a:t>program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development </a:t>
            </a:r>
            <a:r>
              <a:rPr sz="2000" spc="-45" dirty="0">
                <a:latin typeface="Arial"/>
                <a:cs typeface="Arial"/>
              </a:rPr>
              <a:t>environment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35" dirty="0">
                <a:latin typeface="Arial"/>
                <a:cs typeface="Arial"/>
              </a:rPr>
              <a:t>Big </a:t>
            </a:r>
            <a:r>
              <a:rPr sz="2000" spc="-105" dirty="0">
                <a:latin typeface="Arial"/>
                <a:cs typeface="Arial"/>
              </a:rPr>
              <a:t>Data </a:t>
            </a:r>
            <a:r>
              <a:rPr sz="2000" spc="-130" dirty="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5696" y="3116567"/>
            <a:ext cx="2321813" cy="1152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778" y="3507104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0" dirty="0">
                <a:solidFill>
                  <a:srgbClr val="FFFFFF"/>
                </a:solidFill>
                <a:latin typeface="Arial"/>
                <a:cs typeface="Arial"/>
              </a:rPr>
              <a:t>FP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404" y="4855464"/>
            <a:ext cx="2117598" cy="962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9800" y="4962219"/>
            <a:ext cx="137160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Funtions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1404" y="4855464"/>
            <a:ext cx="2117598" cy="924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2908" y="5114620"/>
            <a:ext cx="897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Closures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8603" y="4855464"/>
            <a:ext cx="2117598" cy="9624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40022" y="4962219"/>
            <a:ext cx="125920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Anonymous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06711" y="4841747"/>
            <a:ext cx="1992629" cy="971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89566" y="4958334"/>
            <a:ext cx="10306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Currying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03691" y="4205478"/>
            <a:ext cx="171450" cy="367665"/>
          </a:xfrm>
          <a:custGeom>
            <a:avLst/>
            <a:gdLst/>
            <a:ahLst/>
            <a:cxnLst/>
            <a:rect l="l" t="t" r="r" b="b"/>
            <a:pathLst>
              <a:path w="171450" h="367664">
                <a:moveTo>
                  <a:pt x="16446" y="196234"/>
                </a:moveTo>
                <a:lnTo>
                  <a:pt x="9251" y="198628"/>
                </a:lnTo>
                <a:lnTo>
                  <a:pt x="3643" y="203678"/>
                </a:lnTo>
                <a:lnTo>
                  <a:pt x="488" y="210264"/>
                </a:lnTo>
                <a:lnTo>
                  <a:pt x="0" y="217541"/>
                </a:lnTo>
                <a:lnTo>
                  <a:pt x="2393" y="224663"/>
                </a:lnTo>
                <a:lnTo>
                  <a:pt x="85578" y="367284"/>
                </a:lnTo>
                <a:lnTo>
                  <a:pt x="107652" y="329438"/>
                </a:lnTo>
                <a:lnTo>
                  <a:pt x="66528" y="329438"/>
                </a:lnTo>
                <a:lnTo>
                  <a:pt x="66528" y="258826"/>
                </a:lnTo>
                <a:lnTo>
                  <a:pt x="35413" y="205486"/>
                </a:lnTo>
                <a:lnTo>
                  <a:pt x="30360" y="199878"/>
                </a:lnTo>
                <a:lnTo>
                  <a:pt x="23760" y="196723"/>
                </a:lnTo>
                <a:lnTo>
                  <a:pt x="16446" y="196234"/>
                </a:lnTo>
                <a:close/>
              </a:path>
              <a:path w="171450" h="367664">
                <a:moveTo>
                  <a:pt x="66528" y="258826"/>
                </a:moveTo>
                <a:lnTo>
                  <a:pt x="66528" y="329438"/>
                </a:lnTo>
                <a:lnTo>
                  <a:pt x="104628" y="329438"/>
                </a:lnTo>
                <a:lnTo>
                  <a:pt x="104628" y="319786"/>
                </a:lnTo>
                <a:lnTo>
                  <a:pt x="69068" y="319786"/>
                </a:lnTo>
                <a:lnTo>
                  <a:pt x="85578" y="291483"/>
                </a:lnTo>
                <a:lnTo>
                  <a:pt x="66528" y="258826"/>
                </a:lnTo>
                <a:close/>
              </a:path>
              <a:path w="171450" h="367664">
                <a:moveTo>
                  <a:pt x="154709" y="196234"/>
                </a:moveTo>
                <a:lnTo>
                  <a:pt x="147395" y="196723"/>
                </a:lnTo>
                <a:lnTo>
                  <a:pt x="140795" y="199878"/>
                </a:lnTo>
                <a:lnTo>
                  <a:pt x="135743" y="205486"/>
                </a:lnTo>
                <a:lnTo>
                  <a:pt x="104628" y="258826"/>
                </a:lnTo>
                <a:lnTo>
                  <a:pt x="104628" y="329438"/>
                </a:lnTo>
                <a:lnTo>
                  <a:pt x="107652" y="329438"/>
                </a:lnTo>
                <a:lnTo>
                  <a:pt x="168763" y="224663"/>
                </a:lnTo>
                <a:lnTo>
                  <a:pt x="171156" y="217541"/>
                </a:lnTo>
                <a:lnTo>
                  <a:pt x="170668" y="210264"/>
                </a:lnTo>
                <a:lnTo>
                  <a:pt x="167512" y="203678"/>
                </a:lnTo>
                <a:lnTo>
                  <a:pt x="161905" y="198628"/>
                </a:lnTo>
                <a:lnTo>
                  <a:pt x="154709" y="196234"/>
                </a:lnTo>
                <a:close/>
              </a:path>
              <a:path w="171450" h="367664">
                <a:moveTo>
                  <a:pt x="85578" y="291483"/>
                </a:moveTo>
                <a:lnTo>
                  <a:pt x="69068" y="319786"/>
                </a:lnTo>
                <a:lnTo>
                  <a:pt x="102088" y="319786"/>
                </a:lnTo>
                <a:lnTo>
                  <a:pt x="85578" y="291483"/>
                </a:lnTo>
                <a:close/>
              </a:path>
              <a:path w="171450" h="367664">
                <a:moveTo>
                  <a:pt x="104628" y="258826"/>
                </a:moveTo>
                <a:lnTo>
                  <a:pt x="85578" y="291483"/>
                </a:lnTo>
                <a:lnTo>
                  <a:pt x="102088" y="319786"/>
                </a:lnTo>
                <a:lnTo>
                  <a:pt x="104628" y="319786"/>
                </a:lnTo>
                <a:lnTo>
                  <a:pt x="104628" y="258826"/>
                </a:lnTo>
                <a:close/>
              </a:path>
              <a:path w="171450" h="367664">
                <a:moveTo>
                  <a:pt x="104628" y="0"/>
                </a:moveTo>
                <a:lnTo>
                  <a:pt x="66528" y="0"/>
                </a:lnTo>
                <a:lnTo>
                  <a:pt x="66528" y="258826"/>
                </a:lnTo>
                <a:lnTo>
                  <a:pt x="85578" y="291483"/>
                </a:lnTo>
                <a:lnTo>
                  <a:pt x="104628" y="258826"/>
                </a:lnTo>
                <a:lnTo>
                  <a:pt x="10462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9961" y="4572761"/>
            <a:ext cx="9220200" cy="1905"/>
          </a:xfrm>
          <a:custGeom>
            <a:avLst/>
            <a:gdLst/>
            <a:ahLst/>
            <a:cxnLst/>
            <a:rect l="l" t="t" r="r" b="b"/>
            <a:pathLst>
              <a:path w="9220200" h="1904">
                <a:moveTo>
                  <a:pt x="0" y="0"/>
                </a:moveTo>
                <a:lnTo>
                  <a:pt x="9220200" y="1524"/>
                </a:lnTo>
              </a:path>
            </a:pathLst>
          </a:custGeom>
          <a:ln w="28956">
            <a:solidFill>
              <a:srgbClr val="497DB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4388" y="4572761"/>
            <a:ext cx="171450" cy="305435"/>
          </a:xfrm>
          <a:custGeom>
            <a:avLst/>
            <a:gdLst/>
            <a:ahLst/>
            <a:cxnLst/>
            <a:rect l="l" t="t" r="r" b="b"/>
            <a:pathLst>
              <a:path w="171450" h="305435">
                <a:moveTo>
                  <a:pt x="16459" y="133877"/>
                </a:moveTo>
                <a:lnTo>
                  <a:pt x="9297" y="136270"/>
                </a:lnTo>
                <a:lnTo>
                  <a:pt x="3650" y="141323"/>
                </a:lnTo>
                <a:lnTo>
                  <a:pt x="477" y="147923"/>
                </a:lnTo>
                <a:lnTo>
                  <a:pt x="0" y="155237"/>
                </a:lnTo>
                <a:lnTo>
                  <a:pt x="2439" y="162432"/>
                </a:lnTo>
                <a:lnTo>
                  <a:pt x="85573" y="304926"/>
                </a:lnTo>
                <a:lnTo>
                  <a:pt x="107667" y="267081"/>
                </a:lnTo>
                <a:lnTo>
                  <a:pt x="66523" y="267081"/>
                </a:lnTo>
                <a:lnTo>
                  <a:pt x="66496" y="196509"/>
                </a:lnTo>
                <a:lnTo>
                  <a:pt x="35357" y="143129"/>
                </a:lnTo>
                <a:lnTo>
                  <a:pt x="30325" y="137521"/>
                </a:lnTo>
                <a:lnTo>
                  <a:pt x="23747" y="134366"/>
                </a:lnTo>
                <a:lnTo>
                  <a:pt x="16459" y="133877"/>
                </a:lnTo>
                <a:close/>
              </a:path>
              <a:path w="171450" h="305435">
                <a:moveTo>
                  <a:pt x="66523" y="196556"/>
                </a:moveTo>
                <a:lnTo>
                  <a:pt x="66523" y="267081"/>
                </a:lnTo>
                <a:lnTo>
                  <a:pt x="104623" y="267081"/>
                </a:lnTo>
                <a:lnTo>
                  <a:pt x="104623" y="257429"/>
                </a:lnTo>
                <a:lnTo>
                  <a:pt x="69114" y="257429"/>
                </a:lnTo>
                <a:lnTo>
                  <a:pt x="85567" y="229202"/>
                </a:lnTo>
                <a:lnTo>
                  <a:pt x="66523" y="196556"/>
                </a:lnTo>
                <a:close/>
              </a:path>
              <a:path w="171450" h="305435">
                <a:moveTo>
                  <a:pt x="154705" y="133877"/>
                </a:moveTo>
                <a:lnTo>
                  <a:pt x="147391" y="134366"/>
                </a:lnTo>
                <a:lnTo>
                  <a:pt x="140791" y="137521"/>
                </a:lnTo>
                <a:lnTo>
                  <a:pt x="135738" y="143129"/>
                </a:lnTo>
                <a:lnTo>
                  <a:pt x="104623" y="196509"/>
                </a:lnTo>
                <a:lnTo>
                  <a:pt x="104623" y="267081"/>
                </a:lnTo>
                <a:lnTo>
                  <a:pt x="107667" y="267081"/>
                </a:lnTo>
                <a:lnTo>
                  <a:pt x="168758" y="162432"/>
                </a:lnTo>
                <a:lnTo>
                  <a:pt x="171151" y="155237"/>
                </a:lnTo>
                <a:lnTo>
                  <a:pt x="170663" y="147923"/>
                </a:lnTo>
                <a:lnTo>
                  <a:pt x="167508" y="141323"/>
                </a:lnTo>
                <a:lnTo>
                  <a:pt x="161900" y="136270"/>
                </a:lnTo>
                <a:lnTo>
                  <a:pt x="154705" y="133877"/>
                </a:lnTo>
                <a:close/>
              </a:path>
              <a:path w="171450" h="305435">
                <a:moveTo>
                  <a:pt x="85567" y="229202"/>
                </a:moveTo>
                <a:lnTo>
                  <a:pt x="69114" y="257429"/>
                </a:lnTo>
                <a:lnTo>
                  <a:pt x="102032" y="257429"/>
                </a:lnTo>
                <a:lnTo>
                  <a:pt x="85567" y="229202"/>
                </a:lnTo>
                <a:close/>
              </a:path>
              <a:path w="171450" h="305435">
                <a:moveTo>
                  <a:pt x="104623" y="196509"/>
                </a:moveTo>
                <a:lnTo>
                  <a:pt x="85567" y="229202"/>
                </a:lnTo>
                <a:lnTo>
                  <a:pt x="102032" y="257429"/>
                </a:lnTo>
                <a:lnTo>
                  <a:pt x="104623" y="257429"/>
                </a:lnTo>
                <a:lnTo>
                  <a:pt x="104623" y="196509"/>
                </a:lnTo>
                <a:close/>
              </a:path>
              <a:path w="171450" h="305435">
                <a:moveTo>
                  <a:pt x="104623" y="0"/>
                </a:moveTo>
                <a:lnTo>
                  <a:pt x="66523" y="0"/>
                </a:lnTo>
                <a:lnTo>
                  <a:pt x="66523" y="196556"/>
                </a:lnTo>
                <a:lnTo>
                  <a:pt x="85567" y="229202"/>
                </a:lnTo>
                <a:lnTo>
                  <a:pt x="104596" y="196556"/>
                </a:lnTo>
                <a:lnTo>
                  <a:pt x="10462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1987" y="4572761"/>
            <a:ext cx="171450" cy="305435"/>
          </a:xfrm>
          <a:custGeom>
            <a:avLst/>
            <a:gdLst/>
            <a:ahLst/>
            <a:cxnLst/>
            <a:rect l="l" t="t" r="r" b="b"/>
            <a:pathLst>
              <a:path w="171450" h="305435">
                <a:moveTo>
                  <a:pt x="16446" y="133877"/>
                </a:moveTo>
                <a:lnTo>
                  <a:pt x="9251" y="136270"/>
                </a:lnTo>
                <a:lnTo>
                  <a:pt x="3643" y="141323"/>
                </a:lnTo>
                <a:lnTo>
                  <a:pt x="488" y="147923"/>
                </a:lnTo>
                <a:lnTo>
                  <a:pt x="0" y="155237"/>
                </a:lnTo>
                <a:lnTo>
                  <a:pt x="2393" y="162432"/>
                </a:lnTo>
                <a:lnTo>
                  <a:pt x="85578" y="304926"/>
                </a:lnTo>
                <a:lnTo>
                  <a:pt x="107671" y="267081"/>
                </a:lnTo>
                <a:lnTo>
                  <a:pt x="66528" y="267081"/>
                </a:lnTo>
                <a:lnTo>
                  <a:pt x="66528" y="196469"/>
                </a:lnTo>
                <a:lnTo>
                  <a:pt x="35413" y="143129"/>
                </a:lnTo>
                <a:lnTo>
                  <a:pt x="30360" y="137521"/>
                </a:lnTo>
                <a:lnTo>
                  <a:pt x="23760" y="134366"/>
                </a:lnTo>
                <a:lnTo>
                  <a:pt x="16446" y="133877"/>
                </a:lnTo>
                <a:close/>
              </a:path>
              <a:path w="171450" h="305435">
                <a:moveTo>
                  <a:pt x="66528" y="196469"/>
                </a:moveTo>
                <a:lnTo>
                  <a:pt x="66528" y="267081"/>
                </a:lnTo>
                <a:lnTo>
                  <a:pt x="104628" y="267081"/>
                </a:lnTo>
                <a:lnTo>
                  <a:pt x="104628" y="257429"/>
                </a:lnTo>
                <a:lnTo>
                  <a:pt x="69068" y="257429"/>
                </a:lnTo>
                <a:lnTo>
                  <a:pt x="85578" y="229126"/>
                </a:lnTo>
                <a:lnTo>
                  <a:pt x="66528" y="196469"/>
                </a:lnTo>
                <a:close/>
              </a:path>
              <a:path w="171450" h="305435">
                <a:moveTo>
                  <a:pt x="154709" y="133877"/>
                </a:moveTo>
                <a:lnTo>
                  <a:pt x="147395" y="134366"/>
                </a:lnTo>
                <a:lnTo>
                  <a:pt x="140795" y="137521"/>
                </a:lnTo>
                <a:lnTo>
                  <a:pt x="135743" y="143129"/>
                </a:lnTo>
                <a:lnTo>
                  <a:pt x="104628" y="196469"/>
                </a:lnTo>
                <a:lnTo>
                  <a:pt x="104628" y="267081"/>
                </a:lnTo>
                <a:lnTo>
                  <a:pt x="107671" y="267081"/>
                </a:lnTo>
                <a:lnTo>
                  <a:pt x="168763" y="162432"/>
                </a:lnTo>
                <a:lnTo>
                  <a:pt x="171156" y="155237"/>
                </a:lnTo>
                <a:lnTo>
                  <a:pt x="170668" y="147923"/>
                </a:lnTo>
                <a:lnTo>
                  <a:pt x="167512" y="141323"/>
                </a:lnTo>
                <a:lnTo>
                  <a:pt x="161905" y="136270"/>
                </a:lnTo>
                <a:lnTo>
                  <a:pt x="154709" y="133877"/>
                </a:lnTo>
                <a:close/>
              </a:path>
              <a:path w="171450" h="305435">
                <a:moveTo>
                  <a:pt x="85578" y="229126"/>
                </a:moveTo>
                <a:lnTo>
                  <a:pt x="69068" y="257429"/>
                </a:lnTo>
                <a:lnTo>
                  <a:pt x="102088" y="257429"/>
                </a:lnTo>
                <a:lnTo>
                  <a:pt x="85578" y="229126"/>
                </a:lnTo>
                <a:close/>
              </a:path>
              <a:path w="171450" h="305435">
                <a:moveTo>
                  <a:pt x="104628" y="196469"/>
                </a:moveTo>
                <a:lnTo>
                  <a:pt x="85578" y="229126"/>
                </a:lnTo>
                <a:lnTo>
                  <a:pt x="102088" y="257429"/>
                </a:lnTo>
                <a:lnTo>
                  <a:pt x="104628" y="257429"/>
                </a:lnTo>
                <a:lnTo>
                  <a:pt x="104628" y="196469"/>
                </a:lnTo>
                <a:close/>
              </a:path>
              <a:path w="171450" h="305435">
                <a:moveTo>
                  <a:pt x="104628" y="0"/>
                </a:moveTo>
                <a:lnTo>
                  <a:pt x="66528" y="0"/>
                </a:lnTo>
                <a:lnTo>
                  <a:pt x="66528" y="196469"/>
                </a:lnTo>
                <a:lnTo>
                  <a:pt x="85578" y="229126"/>
                </a:lnTo>
                <a:lnTo>
                  <a:pt x="104628" y="196469"/>
                </a:lnTo>
                <a:lnTo>
                  <a:pt x="10462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35183" y="4572761"/>
            <a:ext cx="171450" cy="305435"/>
          </a:xfrm>
          <a:custGeom>
            <a:avLst/>
            <a:gdLst/>
            <a:ahLst/>
            <a:cxnLst/>
            <a:rect l="l" t="t" r="r" b="b"/>
            <a:pathLst>
              <a:path w="171450" h="305435">
                <a:moveTo>
                  <a:pt x="16446" y="133877"/>
                </a:moveTo>
                <a:lnTo>
                  <a:pt x="9251" y="136270"/>
                </a:lnTo>
                <a:lnTo>
                  <a:pt x="3643" y="141323"/>
                </a:lnTo>
                <a:lnTo>
                  <a:pt x="488" y="147923"/>
                </a:lnTo>
                <a:lnTo>
                  <a:pt x="0" y="155237"/>
                </a:lnTo>
                <a:lnTo>
                  <a:pt x="2393" y="162432"/>
                </a:lnTo>
                <a:lnTo>
                  <a:pt x="85578" y="304926"/>
                </a:lnTo>
                <a:lnTo>
                  <a:pt x="107671" y="267081"/>
                </a:lnTo>
                <a:lnTo>
                  <a:pt x="66528" y="267081"/>
                </a:lnTo>
                <a:lnTo>
                  <a:pt x="66528" y="196469"/>
                </a:lnTo>
                <a:lnTo>
                  <a:pt x="35413" y="143129"/>
                </a:lnTo>
                <a:lnTo>
                  <a:pt x="30360" y="137521"/>
                </a:lnTo>
                <a:lnTo>
                  <a:pt x="23760" y="134366"/>
                </a:lnTo>
                <a:lnTo>
                  <a:pt x="16446" y="133877"/>
                </a:lnTo>
                <a:close/>
              </a:path>
              <a:path w="171450" h="305435">
                <a:moveTo>
                  <a:pt x="66528" y="196469"/>
                </a:moveTo>
                <a:lnTo>
                  <a:pt x="66528" y="267081"/>
                </a:lnTo>
                <a:lnTo>
                  <a:pt x="104628" y="267081"/>
                </a:lnTo>
                <a:lnTo>
                  <a:pt x="104628" y="257429"/>
                </a:lnTo>
                <a:lnTo>
                  <a:pt x="69068" y="257429"/>
                </a:lnTo>
                <a:lnTo>
                  <a:pt x="85578" y="229126"/>
                </a:lnTo>
                <a:lnTo>
                  <a:pt x="66528" y="196469"/>
                </a:lnTo>
                <a:close/>
              </a:path>
              <a:path w="171450" h="305435">
                <a:moveTo>
                  <a:pt x="154709" y="133877"/>
                </a:moveTo>
                <a:lnTo>
                  <a:pt x="147395" y="134366"/>
                </a:lnTo>
                <a:lnTo>
                  <a:pt x="140795" y="137521"/>
                </a:lnTo>
                <a:lnTo>
                  <a:pt x="135743" y="143129"/>
                </a:lnTo>
                <a:lnTo>
                  <a:pt x="104628" y="196469"/>
                </a:lnTo>
                <a:lnTo>
                  <a:pt x="104628" y="267081"/>
                </a:lnTo>
                <a:lnTo>
                  <a:pt x="107671" y="267081"/>
                </a:lnTo>
                <a:lnTo>
                  <a:pt x="168763" y="162432"/>
                </a:lnTo>
                <a:lnTo>
                  <a:pt x="171156" y="155237"/>
                </a:lnTo>
                <a:lnTo>
                  <a:pt x="170668" y="147923"/>
                </a:lnTo>
                <a:lnTo>
                  <a:pt x="167512" y="141323"/>
                </a:lnTo>
                <a:lnTo>
                  <a:pt x="161905" y="136270"/>
                </a:lnTo>
                <a:lnTo>
                  <a:pt x="154709" y="133877"/>
                </a:lnTo>
                <a:close/>
              </a:path>
              <a:path w="171450" h="305435">
                <a:moveTo>
                  <a:pt x="85578" y="229126"/>
                </a:moveTo>
                <a:lnTo>
                  <a:pt x="69068" y="257429"/>
                </a:lnTo>
                <a:lnTo>
                  <a:pt x="102088" y="257429"/>
                </a:lnTo>
                <a:lnTo>
                  <a:pt x="85578" y="229126"/>
                </a:lnTo>
                <a:close/>
              </a:path>
              <a:path w="171450" h="305435">
                <a:moveTo>
                  <a:pt x="104628" y="196469"/>
                </a:moveTo>
                <a:lnTo>
                  <a:pt x="85578" y="229126"/>
                </a:lnTo>
                <a:lnTo>
                  <a:pt x="102088" y="257429"/>
                </a:lnTo>
                <a:lnTo>
                  <a:pt x="104628" y="257429"/>
                </a:lnTo>
                <a:lnTo>
                  <a:pt x="104628" y="196469"/>
                </a:lnTo>
                <a:close/>
              </a:path>
              <a:path w="171450" h="305435">
                <a:moveTo>
                  <a:pt x="104628" y="0"/>
                </a:moveTo>
                <a:lnTo>
                  <a:pt x="66528" y="0"/>
                </a:lnTo>
                <a:lnTo>
                  <a:pt x="66528" y="196469"/>
                </a:lnTo>
                <a:lnTo>
                  <a:pt x="85578" y="229126"/>
                </a:lnTo>
                <a:lnTo>
                  <a:pt x="104628" y="196469"/>
                </a:lnTo>
                <a:lnTo>
                  <a:pt x="10462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80491" y="4572761"/>
            <a:ext cx="171450" cy="305435"/>
          </a:xfrm>
          <a:custGeom>
            <a:avLst/>
            <a:gdLst/>
            <a:ahLst/>
            <a:cxnLst/>
            <a:rect l="l" t="t" r="r" b="b"/>
            <a:pathLst>
              <a:path w="171450" h="305435">
                <a:moveTo>
                  <a:pt x="16446" y="133877"/>
                </a:moveTo>
                <a:lnTo>
                  <a:pt x="9251" y="136270"/>
                </a:lnTo>
                <a:lnTo>
                  <a:pt x="3643" y="141323"/>
                </a:lnTo>
                <a:lnTo>
                  <a:pt x="488" y="147923"/>
                </a:lnTo>
                <a:lnTo>
                  <a:pt x="0" y="155237"/>
                </a:lnTo>
                <a:lnTo>
                  <a:pt x="2393" y="162432"/>
                </a:lnTo>
                <a:lnTo>
                  <a:pt x="85578" y="304926"/>
                </a:lnTo>
                <a:lnTo>
                  <a:pt x="107671" y="267081"/>
                </a:lnTo>
                <a:lnTo>
                  <a:pt x="66528" y="267081"/>
                </a:lnTo>
                <a:lnTo>
                  <a:pt x="66528" y="196469"/>
                </a:lnTo>
                <a:lnTo>
                  <a:pt x="35413" y="143129"/>
                </a:lnTo>
                <a:lnTo>
                  <a:pt x="30360" y="137521"/>
                </a:lnTo>
                <a:lnTo>
                  <a:pt x="23760" y="134366"/>
                </a:lnTo>
                <a:lnTo>
                  <a:pt x="16446" y="133877"/>
                </a:lnTo>
                <a:close/>
              </a:path>
              <a:path w="171450" h="305435">
                <a:moveTo>
                  <a:pt x="66528" y="196469"/>
                </a:moveTo>
                <a:lnTo>
                  <a:pt x="66528" y="267081"/>
                </a:lnTo>
                <a:lnTo>
                  <a:pt x="104628" y="267081"/>
                </a:lnTo>
                <a:lnTo>
                  <a:pt x="104628" y="257429"/>
                </a:lnTo>
                <a:lnTo>
                  <a:pt x="69068" y="257429"/>
                </a:lnTo>
                <a:lnTo>
                  <a:pt x="85578" y="229126"/>
                </a:lnTo>
                <a:lnTo>
                  <a:pt x="66528" y="196469"/>
                </a:lnTo>
                <a:close/>
              </a:path>
              <a:path w="171450" h="305435">
                <a:moveTo>
                  <a:pt x="154709" y="133877"/>
                </a:moveTo>
                <a:lnTo>
                  <a:pt x="147395" y="134366"/>
                </a:lnTo>
                <a:lnTo>
                  <a:pt x="140795" y="137521"/>
                </a:lnTo>
                <a:lnTo>
                  <a:pt x="135743" y="143129"/>
                </a:lnTo>
                <a:lnTo>
                  <a:pt x="104628" y="196469"/>
                </a:lnTo>
                <a:lnTo>
                  <a:pt x="104628" y="267081"/>
                </a:lnTo>
                <a:lnTo>
                  <a:pt x="107671" y="267081"/>
                </a:lnTo>
                <a:lnTo>
                  <a:pt x="168763" y="162432"/>
                </a:lnTo>
                <a:lnTo>
                  <a:pt x="171156" y="155237"/>
                </a:lnTo>
                <a:lnTo>
                  <a:pt x="170668" y="147923"/>
                </a:lnTo>
                <a:lnTo>
                  <a:pt x="167513" y="141323"/>
                </a:lnTo>
                <a:lnTo>
                  <a:pt x="161905" y="136270"/>
                </a:lnTo>
                <a:lnTo>
                  <a:pt x="154709" y="133877"/>
                </a:lnTo>
                <a:close/>
              </a:path>
              <a:path w="171450" h="305435">
                <a:moveTo>
                  <a:pt x="85578" y="229126"/>
                </a:moveTo>
                <a:lnTo>
                  <a:pt x="69068" y="257429"/>
                </a:lnTo>
                <a:lnTo>
                  <a:pt x="102088" y="257429"/>
                </a:lnTo>
                <a:lnTo>
                  <a:pt x="85578" y="229126"/>
                </a:lnTo>
                <a:close/>
              </a:path>
              <a:path w="171450" h="305435">
                <a:moveTo>
                  <a:pt x="104628" y="196469"/>
                </a:moveTo>
                <a:lnTo>
                  <a:pt x="85578" y="229126"/>
                </a:lnTo>
                <a:lnTo>
                  <a:pt x="102088" y="257429"/>
                </a:lnTo>
                <a:lnTo>
                  <a:pt x="104628" y="257429"/>
                </a:lnTo>
                <a:lnTo>
                  <a:pt x="104628" y="196469"/>
                </a:lnTo>
                <a:close/>
              </a:path>
              <a:path w="171450" h="305435">
                <a:moveTo>
                  <a:pt x="104628" y="0"/>
                </a:moveTo>
                <a:lnTo>
                  <a:pt x="66528" y="0"/>
                </a:lnTo>
                <a:lnTo>
                  <a:pt x="66528" y="196469"/>
                </a:lnTo>
                <a:lnTo>
                  <a:pt x="85578" y="229126"/>
                </a:lnTo>
                <a:lnTo>
                  <a:pt x="104628" y="196469"/>
                </a:lnTo>
                <a:lnTo>
                  <a:pt x="10462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3481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JVM</a:t>
            </a:r>
            <a:r>
              <a:rPr spc="-270" dirty="0"/>
              <a:t> Compatible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20041"/>
            <a:ext cx="8618220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80" dirty="0">
                <a:latin typeface="Arial"/>
                <a:cs typeface="Arial"/>
              </a:rPr>
              <a:t>runs </a:t>
            </a:r>
            <a:r>
              <a:rPr sz="2000" spc="-60" dirty="0">
                <a:latin typeface="Arial"/>
                <a:cs typeface="Arial"/>
              </a:rPr>
              <a:t>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JVM.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75" dirty="0">
                <a:latin typeface="Arial"/>
                <a:cs typeface="Arial"/>
              </a:rPr>
              <a:t>Scala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code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compiled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converted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into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byte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which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ultimately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runs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JVM.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95" dirty="0">
                <a:latin typeface="Arial"/>
                <a:cs typeface="Arial"/>
              </a:rPr>
              <a:t>Java </a:t>
            </a:r>
            <a:r>
              <a:rPr sz="2000" spc="-100" dirty="0">
                <a:latin typeface="Arial"/>
                <a:cs typeface="Arial"/>
              </a:rPr>
              <a:t>code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5" dirty="0">
                <a:latin typeface="Arial"/>
                <a:cs typeface="Arial"/>
              </a:rPr>
              <a:t>easily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70" dirty="0">
                <a:latin typeface="Arial"/>
                <a:cs typeface="Arial"/>
              </a:rPr>
              <a:t>combined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single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project.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4528" y="4148340"/>
            <a:ext cx="7930896" cy="1941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600" y="4343400"/>
            <a:ext cx="736092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728" y="2624327"/>
            <a:ext cx="7714488" cy="1610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2819400"/>
            <a:ext cx="7144511" cy="1040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540" y="4305680"/>
            <a:ext cx="119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205" algn="l"/>
              </a:tabLst>
            </a:pPr>
            <a:r>
              <a:rPr sz="1800" spc="-135" dirty="0">
                <a:latin typeface="Arial"/>
                <a:cs typeface="Arial"/>
              </a:rPr>
              <a:t>Th</a:t>
            </a:r>
            <a:r>
              <a:rPr sz="1800" spc="-12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70" dirty="0">
                <a:latin typeface="Arial"/>
                <a:cs typeface="Arial"/>
              </a:rPr>
              <a:t>a</a:t>
            </a:r>
            <a:r>
              <a:rPr sz="1800" spc="-75" dirty="0">
                <a:latin typeface="Arial"/>
                <a:cs typeface="Arial"/>
              </a:rPr>
              <a:t>r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717160"/>
            <a:ext cx="146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3815" algn="l"/>
              </a:tabLst>
            </a:pPr>
            <a:r>
              <a:rPr sz="1800" spc="150" dirty="0">
                <a:latin typeface="Arial"/>
                <a:cs typeface="Arial"/>
              </a:rPr>
              <a:t>“</a:t>
            </a:r>
            <a:r>
              <a:rPr sz="1800" i="1" spc="-340" dirty="0">
                <a:latin typeface="Arial"/>
                <a:cs typeface="Arial"/>
              </a:rPr>
              <a:t>E</a:t>
            </a:r>
            <a:r>
              <a:rPr sz="1800" i="1" spc="-55" dirty="0">
                <a:latin typeface="Arial"/>
                <a:cs typeface="Arial"/>
              </a:rPr>
              <a:t>mpl</a:t>
            </a:r>
            <a:r>
              <a:rPr sz="1800" i="1" spc="-75" dirty="0">
                <a:latin typeface="Arial"/>
                <a:cs typeface="Arial"/>
              </a:rPr>
              <a:t>o</a:t>
            </a:r>
            <a:r>
              <a:rPr sz="1800" i="1" spc="-135" dirty="0">
                <a:latin typeface="Arial"/>
                <a:cs typeface="Arial"/>
              </a:rPr>
              <a:t>yee</a:t>
            </a:r>
            <a:r>
              <a:rPr sz="1800" spc="150" dirty="0">
                <a:latin typeface="Arial"/>
                <a:cs typeface="Arial"/>
              </a:rPr>
              <a:t>”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5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1885" y="4168521"/>
            <a:ext cx="65341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5" dirty="0">
                <a:latin typeface="Arial"/>
                <a:cs typeface="Arial"/>
              </a:rPr>
              <a:t>two</a:t>
            </a:r>
            <a:endParaRPr sz="18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1080"/>
              </a:spcBef>
            </a:pPr>
            <a:r>
              <a:rPr sz="1800" spc="-300" dirty="0">
                <a:latin typeface="Arial"/>
                <a:cs typeface="Arial"/>
              </a:rPr>
              <a:t>S</a:t>
            </a:r>
            <a:r>
              <a:rPr sz="1800" spc="-24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ala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9210" y="4168521"/>
            <a:ext cx="6673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5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spc="-155" dirty="0">
                <a:latin typeface="Arial"/>
                <a:cs typeface="Arial"/>
              </a:rPr>
              <a:t>e</a:t>
            </a:r>
            <a:r>
              <a:rPr sz="1800" spc="-140" dirty="0">
                <a:latin typeface="Arial"/>
                <a:cs typeface="Arial"/>
              </a:rPr>
              <a:t>s  </a:t>
            </a:r>
            <a:r>
              <a:rPr sz="1800" spc="-13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3882" y="4168521"/>
            <a:ext cx="815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6370">
              <a:lnSpc>
                <a:spcPct val="15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ab</a:t>
            </a:r>
            <a:r>
              <a:rPr sz="1800" spc="-95" dirty="0">
                <a:latin typeface="Arial"/>
                <a:cs typeface="Arial"/>
              </a:rPr>
              <a:t>o</a:t>
            </a:r>
            <a:r>
              <a:rPr sz="1800" spc="-100" dirty="0">
                <a:latin typeface="Arial"/>
                <a:cs typeface="Arial"/>
              </a:rPr>
              <a:t>v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spc="-50" dirty="0">
                <a:latin typeface="Arial"/>
                <a:cs typeface="Arial"/>
              </a:rPr>
              <a:t>.  </a:t>
            </a:r>
            <a:r>
              <a:rPr sz="1800" spc="-65" dirty="0">
                <a:latin typeface="Arial"/>
                <a:cs typeface="Arial"/>
              </a:rPr>
              <a:t>wh</a:t>
            </a:r>
            <a:r>
              <a:rPr sz="1800" spc="-5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spc="-170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4990723"/>
            <a:ext cx="3805554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“</a:t>
            </a:r>
            <a:r>
              <a:rPr sz="1800" i="1" spc="-60" dirty="0">
                <a:latin typeface="Arial"/>
                <a:cs typeface="Arial"/>
              </a:rPr>
              <a:t>MyJavaApp”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90" dirty="0">
                <a:latin typeface="Arial"/>
                <a:cs typeface="Arial"/>
              </a:rPr>
              <a:t>Java </a:t>
            </a:r>
            <a:r>
              <a:rPr sz="1800" spc="-155" dirty="0">
                <a:latin typeface="Arial"/>
                <a:cs typeface="Arial"/>
              </a:rPr>
              <a:t>Class. </a:t>
            </a:r>
            <a:r>
              <a:rPr sz="1800" spc="25" dirty="0">
                <a:latin typeface="Arial"/>
                <a:cs typeface="Arial"/>
              </a:rPr>
              <a:t>It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45" dirty="0">
                <a:latin typeface="Arial"/>
                <a:cs typeface="Arial"/>
              </a:rPr>
              <a:t>evident 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spc="-105" dirty="0">
                <a:latin typeface="Arial"/>
                <a:cs typeface="Arial"/>
              </a:rPr>
              <a:t>Employee </a:t>
            </a:r>
            <a:r>
              <a:rPr sz="1800" spc="-65" dirty="0">
                <a:latin typeface="Arial"/>
                <a:cs typeface="Arial"/>
              </a:rPr>
              <a:t>objects </a:t>
            </a:r>
            <a:r>
              <a:rPr sz="1800" spc="-35" dirty="0">
                <a:latin typeface="Arial"/>
                <a:cs typeface="Arial"/>
              </a:rPr>
              <a:t>in  </a:t>
            </a:r>
            <a:r>
              <a:rPr sz="1800" spc="-185" dirty="0">
                <a:latin typeface="Arial"/>
                <a:cs typeface="Arial"/>
              </a:rPr>
              <a:t>Java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591"/>
            <a:ext cx="4692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Scala: </a:t>
            </a:r>
            <a:r>
              <a:rPr spc="-250" dirty="0"/>
              <a:t>Statically</a:t>
            </a:r>
            <a:r>
              <a:rPr spc="-25" dirty="0"/>
              <a:t> </a:t>
            </a:r>
            <a:r>
              <a:rPr spc="-330" dirty="0"/>
              <a:t>Typed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pc="-175" dirty="0"/>
              <a:t>Scala </a:t>
            </a:r>
            <a:r>
              <a:rPr spc="-105" dirty="0"/>
              <a:t>is </a:t>
            </a:r>
            <a:r>
              <a:rPr spc="-55" dirty="0"/>
              <a:t>statically</a:t>
            </a:r>
            <a:r>
              <a:rPr dirty="0"/>
              <a:t> </a:t>
            </a:r>
            <a:r>
              <a:rPr spc="-45" dirty="0"/>
              <a:t>typed.</a:t>
            </a: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pc="30" dirty="0"/>
              <a:t>It</a:t>
            </a:r>
            <a:r>
              <a:rPr spc="-110" dirty="0"/>
              <a:t> </a:t>
            </a:r>
            <a:r>
              <a:rPr spc="-65" dirty="0"/>
              <a:t>implies</a:t>
            </a:r>
            <a:r>
              <a:rPr spc="-80" dirty="0"/>
              <a:t> </a:t>
            </a:r>
            <a:r>
              <a:rPr spc="5" dirty="0"/>
              <a:t>that</a:t>
            </a:r>
            <a:r>
              <a:rPr spc="-100" dirty="0"/>
              <a:t> </a:t>
            </a:r>
            <a:r>
              <a:rPr spc="-175" dirty="0"/>
              <a:t>Scala</a:t>
            </a:r>
            <a:r>
              <a:rPr spc="-95" dirty="0"/>
              <a:t> </a:t>
            </a:r>
            <a:r>
              <a:rPr spc="-145" dirty="0"/>
              <a:t>has</a:t>
            </a:r>
            <a:r>
              <a:rPr spc="-105" dirty="0"/>
              <a:t> </a:t>
            </a:r>
            <a:r>
              <a:rPr spc="-20" dirty="0"/>
              <a:t>the</a:t>
            </a:r>
            <a:r>
              <a:rPr spc="-100" dirty="0"/>
              <a:t> </a:t>
            </a:r>
            <a:r>
              <a:rPr spc="-25" dirty="0"/>
              <a:t>ability</a:t>
            </a:r>
            <a:r>
              <a:rPr spc="-105" dirty="0"/>
              <a:t> </a:t>
            </a:r>
            <a:r>
              <a:rPr spc="25" dirty="0"/>
              <a:t>to</a:t>
            </a:r>
            <a:r>
              <a:rPr spc="-110" dirty="0"/>
              <a:t> </a:t>
            </a:r>
            <a:r>
              <a:rPr spc="-25" dirty="0"/>
              <a:t>implicitly</a:t>
            </a:r>
            <a:r>
              <a:rPr spc="-85" dirty="0"/>
              <a:t> </a:t>
            </a:r>
            <a:r>
              <a:rPr spc="-15" dirty="0"/>
              <a:t>infer</a:t>
            </a:r>
            <a:r>
              <a:rPr spc="-95" dirty="0"/>
              <a:t> </a:t>
            </a:r>
            <a:r>
              <a:rPr spc="-20" dirty="0"/>
              <a:t>the</a:t>
            </a:r>
            <a:r>
              <a:rPr spc="-114" dirty="0"/>
              <a:t> </a:t>
            </a:r>
            <a:r>
              <a:rPr spc="-65" dirty="0"/>
              <a:t>data</a:t>
            </a:r>
            <a:r>
              <a:rPr spc="-95" dirty="0"/>
              <a:t> </a:t>
            </a:r>
            <a:r>
              <a:rPr spc="-40" dirty="0"/>
              <a:t>type.</a:t>
            </a: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pc="25" dirty="0"/>
              <a:t>It</a:t>
            </a:r>
            <a:r>
              <a:rPr spc="-105" dirty="0"/>
              <a:t> </a:t>
            </a:r>
            <a:r>
              <a:rPr spc="-160" dirty="0"/>
              <a:t>uses</a:t>
            </a:r>
            <a:r>
              <a:rPr spc="-90" dirty="0"/>
              <a:t> </a:t>
            </a:r>
            <a:r>
              <a:rPr spc="-40" dirty="0"/>
              <a:t>type</a:t>
            </a:r>
            <a:r>
              <a:rPr spc="-110" dirty="0"/>
              <a:t> </a:t>
            </a:r>
            <a:r>
              <a:rPr spc="-60" dirty="0"/>
              <a:t>inference</a:t>
            </a:r>
            <a:r>
              <a:rPr spc="-100" dirty="0"/>
              <a:t> </a:t>
            </a:r>
            <a:r>
              <a:rPr spc="30" dirty="0"/>
              <a:t>to</a:t>
            </a:r>
            <a:r>
              <a:rPr spc="-105" dirty="0"/>
              <a:t> </a:t>
            </a:r>
            <a:r>
              <a:rPr spc="-45" dirty="0"/>
              <a:t>eliminate</a:t>
            </a:r>
            <a:r>
              <a:rPr spc="-80" dirty="0"/>
              <a:t> </a:t>
            </a:r>
            <a:r>
              <a:rPr spc="-85" dirty="0"/>
              <a:t>much</a:t>
            </a:r>
            <a:r>
              <a:rPr spc="-100" dirty="0"/>
              <a:t> </a:t>
            </a:r>
            <a:r>
              <a:rPr spc="-5" dirty="0"/>
              <a:t>of</a:t>
            </a:r>
            <a:r>
              <a:rPr spc="-110" dirty="0"/>
              <a:t> </a:t>
            </a:r>
            <a:r>
              <a:rPr spc="-20" dirty="0"/>
              <a:t>the</a:t>
            </a:r>
            <a:r>
              <a:rPr spc="-105" dirty="0"/>
              <a:t> </a:t>
            </a:r>
            <a:r>
              <a:rPr spc="-45" dirty="0"/>
              <a:t>typing</a:t>
            </a:r>
            <a:r>
              <a:rPr spc="-114" dirty="0"/>
              <a:t> </a:t>
            </a:r>
            <a:r>
              <a:rPr spc="-40" dirty="0"/>
              <a:t>boilerplate.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890" y="2667126"/>
            <a:ext cx="551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latin typeface="Arial"/>
                <a:cs typeface="Arial"/>
              </a:rPr>
              <a:t>Sca</a:t>
            </a:r>
            <a:r>
              <a:rPr sz="2000" spc="-95" dirty="0">
                <a:latin typeface="Arial"/>
                <a:cs typeface="Arial"/>
              </a:rPr>
              <a:t>l</a:t>
            </a:r>
            <a:r>
              <a:rPr sz="2000" spc="-15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2069" y="2667126"/>
            <a:ext cx="1054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interp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75" dirty="0">
                <a:latin typeface="Arial"/>
                <a:cs typeface="Arial"/>
              </a:rPr>
              <a:t>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3169" y="2667126"/>
            <a:ext cx="984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9270" algn="l"/>
              </a:tabLst>
            </a:pPr>
            <a:r>
              <a:rPr sz="2000" spc="-20" dirty="0">
                <a:latin typeface="Arial"/>
                <a:cs typeface="Arial"/>
              </a:rPr>
              <a:t>the	</a:t>
            </a:r>
            <a:r>
              <a:rPr sz="2000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35943" y="2667126"/>
            <a:ext cx="485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95" dirty="0"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2515336"/>
            <a:ext cx="76174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SzPct val="80000"/>
              <a:buFont typeface="Wingdings"/>
              <a:buChar char=""/>
              <a:tabLst>
                <a:tab pos="525780" algn="l"/>
                <a:tab pos="526415" algn="l"/>
                <a:tab pos="1031875" algn="l"/>
                <a:tab pos="1547495" algn="l"/>
                <a:tab pos="2052955" algn="l"/>
                <a:tab pos="2632075" algn="l"/>
                <a:tab pos="3286760" algn="l"/>
                <a:tab pos="3573145" algn="l"/>
                <a:tab pos="4033520" algn="l"/>
                <a:tab pos="4734560" algn="l"/>
                <a:tab pos="5604510" algn="l"/>
                <a:tab pos="6102985" algn="l"/>
                <a:tab pos="7078345" algn="l"/>
              </a:tabLst>
            </a:pPr>
            <a:r>
              <a:rPr sz="2000" spc="-135" dirty="0">
                <a:latin typeface="Arial"/>
                <a:cs typeface="Arial"/>
              </a:rPr>
              <a:t>W</a:t>
            </a:r>
            <a:r>
              <a:rPr sz="2000" spc="-8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5" dirty="0">
                <a:latin typeface="Arial"/>
                <a:cs typeface="Arial"/>
              </a:rPr>
              <a:t>see</a:t>
            </a:r>
            <a:r>
              <a:rPr sz="2000" dirty="0">
                <a:latin typeface="Arial"/>
                <a:cs typeface="Arial"/>
              </a:rPr>
              <a:t>	that	</a:t>
            </a:r>
            <a:r>
              <a:rPr sz="2000" spc="-114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v</a:t>
            </a:r>
            <a:r>
              <a:rPr sz="2000" spc="-90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5" dirty="0">
                <a:latin typeface="Arial"/>
                <a:cs typeface="Arial"/>
              </a:rPr>
              <a:t>i</a:t>
            </a:r>
            <a:r>
              <a:rPr sz="2000" spc="3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6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d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-70" dirty="0">
                <a:latin typeface="Arial"/>
                <a:cs typeface="Arial"/>
              </a:rPr>
              <a:t>n</a:t>
            </a:r>
            <a:r>
              <a:rPr sz="2000" spc="85" dirty="0">
                <a:latin typeface="Arial"/>
                <a:cs typeface="Arial"/>
              </a:rPr>
              <a:t>’t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40" dirty="0">
                <a:latin typeface="Arial"/>
                <a:cs typeface="Arial"/>
              </a:rPr>
              <a:t>s</a:t>
            </a:r>
            <a:r>
              <a:rPr sz="2000" spc="-165" dirty="0">
                <a:latin typeface="Arial"/>
                <a:cs typeface="Arial"/>
              </a:rPr>
              <a:t>p</a:t>
            </a:r>
            <a:r>
              <a:rPr sz="2000" spc="-60" dirty="0">
                <a:latin typeface="Arial"/>
                <a:cs typeface="Arial"/>
              </a:rPr>
              <a:t>ecify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85" dirty="0">
                <a:latin typeface="Arial"/>
                <a:cs typeface="Arial"/>
              </a:rPr>
              <a:t>va</a:t>
            </a:r>
            <a:r>
              <a:rPr sz="2000" spc="-65" dirty="0">
                <a:latin typeface="Arial"/>
                <a:cs typeface="Arial"/>
              </a:rPr>
              <a:t>r</a:t>
            </a:r>
            <a:r>
              <a:rPr sz="2000" spc="-60" dirty="0">
                <a:latin typeface="Arial"/>
                <a:cs typeface="Arial"/>
              </a:rPr>
              <a:t>iable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typ</a:t>
            </a:r>
            <a:r>
              <a:rPr sz="2000" spc="-75" dirty="0">
                <a:latin typeface="Arial"/>
                <a:cs typeface="Arial"/>
              </a:rPr>
              <a:t>e,  </a:t>
            </a:r>
            <a:r>
              <a:rPr sz="2000" spc="-50" dirty="0">
                <a:latin typeface="Arial"/>
                <a:cs typeface="Arial"/>
              </a:rPr>
              <a:t>automatically.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9328" y="3538740"/>
            <a:ext cx="6970776" cy="316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4400" y="3733800"/>
            <a:ext cx="64008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3988" y="3925773"/>
            <a:ext cx="1063764" cy="420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26459" y="4029983"/>
            <a:ext cx="813435" cy="171450"/>
          </a:xfrm>
          <a:custGeom>
            <a:avLst/>
            <a:gdLst/>
            <a:ahLst/>
            <a:cxnLst/>
            <a:rect l="l" t="t" r="r" b="b"/>
            <a:pathLst>
              <a:path w="813435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813435" h="171450">
                <a:moveTo>
                  <a:pt x="108458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813435" h="171450">
                <a:moveTo>
                  <a:pt x="812926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812926" y="104628"/>
                </a:lnTo>
                <a:lnTo>
                  <a:pt x="812926" y="66528"/>
                </a:lnTo>
                <a:close/>
              </a:path>
              <a:path w="813435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813435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813435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3988" y="4666437"/>
            <a:ext cx="1063764" cy="420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6459" y="4770647"/>
            <a:ext cx="813435" cy="171450"/>
          </a:xfrm>
          <a:custGeom>
            <a:avLst/>
            <a:gdLst/>
            <a:ahLst/>
            <a:cxnLst/>
            <a:rect l="l" t="t" r="r" b="b"/>
            <a:pathLst>
              <a:path w="813435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7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813435" h="171450">
                <a:moveTo>
                  <a:pt x="108458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7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813435" h="171450">
                <a:moveTo>
                  <a:pt x="812926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7" y="104628"/>
                </a:lnTo>
                <a:lnTo>
                  <a:pt x="812926" y="104628"/>
                </a:lnTo>
                <a:lnTo>
                  <a:pt x="812926" y="66528"/>
                </a:lnTo>
                <a:close/>
              </a:path>
              <a:path w="813435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813435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813435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3988" y="5221223"/>
            <a:ext cx="1063764" cy="420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6459" y="5325383"/>
            <a:ext cx="813435" cy="171450"/>
          </a:xfrm>
          <a:custGeom>
            <a:avLst/>
            <a:gdLst/>
            <a:ahLst/>
            <a:cxnLst/>
            <a:rect l="l" t="t" r="r" b="b"/>
            <a:pathLst>
              <a:path w="813435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813435" h="171450">
                <a:moveTo>
                  <a:pt x="108458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813435" h="171450">
                <a:moveTo>
                  <a:pt x="812926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812926" y="104628"/>
                </a:lnTo>
                <a:lnTo>
                  <a:pt x="812926" y="66528"/>
                </a:lnTo>
                <a:close/>
              </a:path>
              <a:path w="813435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813435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813435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5983" y="3826751"/>
            <a:ext cx="2423922" cy="657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5983" y="4550651"/>
            <a:ext cx="2423922" cy="657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9511" y="5236464"/>
            <a:ext cx="2422398" cy="657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55038" y="3933825"/>
            <a:ext cx="134175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12700" marR="5080" indent="-34925" algn="ctr">
              <a:lnSpc>
                <a:spcPct val="225100"/>
              </a:lnSpc>
              <a:spcBef>
                <a:spcPts val="300"/>
              </a:spcBef>
            </a:pP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Integer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Type 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sz="2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1854</Words>
  <Application>Microsoft Office PowerPoint</Application>
  <PresentationFormat>Custom</PresentationFormat>
  <Paragraphs>273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Learning Objectives</vt:lpstr>
      <vt:lpstr>Why Scala?</vt:lpstr>
      <vt:lpstr>Ease of Code</vt:lpstr>
      <vt:lpstr>Scala REPL(Read Evaluate Print Loop)</vt:lpstr>
      <vt:lpstr>OOPS and Functional</vt:lpstr>
      <vt:lpstr>OOPS and Functional (cont..)</vt:lpstr>
      <vt:lpstr>JVM Compatible</vt:lpstr>
      <vt:lpstr>Scala: Statically Typed</vt:lpstr>
      <vt:lpstr>Scala: Scalable - Architecture</vt:lpstr>
      <vt:lpstr>Scala Installation</vt:lpstr>
      <vt:lpstr>Variables in Scala</vt:lpstr>
      <vt:lpstr>Variables in Scala</vt:lpstr>
      <vt:lpstr>Scala Data Types</vt:lpstr>
      <vt:lpstr>Scala Data Types (cont..)</vt:lpstr>
      <vt:lpstr>Data Types: Gotcha - Unit &amp; Nothing</vt:lpstr>
      <vt:lpstr>Data Types: Gotcha - Unit &amp; Nothing</vt:lpstr>
      <vt:lpstr>Data Types: Option, Some &amp; None</vt:lpstr>
      <vt:lpstr>Multi Variable Assignment</vt:lpstr>
      <vt:lpstr>Executing Scala Code</vt:lpstr>
      <vt:lpstr>Advantages of Scala IDE</vt:lpstr>
      <vt:lpstr>If…else Statement</vt:lpstr>
      <vt:lpstr>Scala Loops</vt:lpstr>
      <vt:lpstr>Scala Loops (cont..)</vt:lpstr>
      <vt:lpstr>Scala Loops (cont..)</vt:lpstr>
      <vt:lpstr>Scala Loops (cont..)</vt:lpstr>
      <vt:lpstr>Scala Collections</vt:lpstr>
      <vt:lpstr>Scala Collections</vt:lpstr>
      <vt:lpstr>Arrays</vt:lpstr>
      <vt:lpstr>Lists</vt:lpstr>
      <vt:lpstr>Vectors</vt:lpstr>
      <vt:lpstr>Slide 32</vt:lpstr>
      <vt:lpstr>Maps</vt:lpstr>
      <vt:lpstr>Sets</vt:lpstr>
      <vt:lpstr>Tuples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Acer e5</cp:lastModifiedBy>
  <cp:revision>20</cp:revision>
  <dcterms:created xsi:type="dcterms:W3CDTF">2019-03-26T07:42:10Z</dcterms:created>
  <dcterms:modified xsi:type="dcterms:W3CDTF">2019-03-26T08:03:37Z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2019-03-26T00:00:00Z</vt:filetime>
  </property>
</Properties>
</file>