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55DC0-199B-42C0-9380-58A4847A79FE}" type="datetimeFigureOut">
              <a:rPr lang="en-IN" smtClean="0"/>
              <a:pPr/>
              <a:t>27-03-2019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7A364-8882-44A0-BE07-B8BA564FBEC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7A364-8882-44A0-BE07-B8BA564FBEC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25"/>
              </a:lnSpc>
            </a:pPr>
            <a:r>
              <a:rPr spc="160" dirty="0"/>
              <a:t>©</a:t>
            </a:r>
            <a:r>
              <a:rPr spc="-80" dirty="0"/>
              <a:t> </a:t>
            </a:r>
            <a:r>
              <a:rPr spc="-70" dirty="0"/>
              <a:t>Copyright,</a:t>
            </a:r>
            <a:r>
              <a:rPr spc="-165" dirty="0"/>
              <a:t> </a:t>
            </a:r>
            <a:r>
              <a:rPr spc="-35" dirty="0"/>
              <a:t>Intellipaat</a:t>
            </a:r>
            <a:r>
              <a:rPr spc="-135" dirty="0"/>
              <a:t> </a:t>
            </a:r>
            <a:r>
              <a:rPr spc="-65" dirty="0"/>
              <a:t>Software</a:t>
            </a:r>
            <a:r>
              <a:rPr spc="-130" dirty="0"/>
              <a:t> </a:t>
            </a:r>
            <a:r>
              <a:rPr spc="-85" dirty="0"/>
              <a:t>Solutions</a:t>
            </a:r>
            <a:r>
              <a:rPr spc="-80" dirty="0"/>
              <a:t> </a:t>
            </a:r>
            <a:r>
              <a:rPr spc="-70" dirty="0"/>
              <a:t>Pvt.</a:t>
            </a:r>
            <a:r>
              <a:rPr spc="-75" dirty="0"/>
              <a:t> </a:t>
            </a:r>
            <a:r>
              <a:rPr spc="-95" dirty="0"/>
              <a:t>Ltd.</a:t>
            </a:r>
            <a:r>
              <a:rPr spc="-80" dirty="0"/>
              <a:t> </a:t>
            </a:r>
            <a:r>
              <a:rPr spc="-40" dirty="0"/>
              <a:t>All</a:t>
            </a:r>
            <a:r>
              <a:rPr spc="-110" dirty="0"/>
              <a:t> </a:t>
            </a:r>
            <a:r>
              <a:rPr spc="-40" dirty="0"/>
              <a:t>rights</a:t>
            </a:r>
            <a:r>
              <a:rPr spc="-30" dirty="0"/>
              <a:t> </a:t>
            </a:r>
            <a:r>
              <a:rPr spc="-8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41006"/>
            <a:ext cx="12192000" cy="317500"/>
          </a:xfrm>
          <a:custGeom>
            <a:avLst/>
            <a:gdLst/>
            <a:ahLst/>
            <a:cxnLst/>
            <a:rect l="l" t="t" r="r" b="b"/>
            <a:pathLst>
              <a:path w="12192000" h="317500">
                <a:moveTo>
                  <a:pt x="0" y="316953"/>
                </a:moveTo>
                <a:lnTo>
                  <a:pt x="12192000" y="316953"/>
                </a:lnTo>
                <a:lnTo>
                  <a:pt x="12192000" y="0"/>
                </a:lnTo>
                <a:lnTo>
                  <a:pt x="0" y="0"/>
                </a:lnTo>
                <a:lnTo>
                  <a:pt x="0" y="316953"/>
                </a:lnTo>
                <a:close/>
              </a:path>
            </a:pathLst>
          </a:custGeom>
          <a:ln w="24384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295" y="158495"/>
            <a:ext cx="2026920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95755" y="0"/>
            <a:ext cx="8632901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541006"/>
            <a:ext cx="12192000" cy="317500"/>
          </a:xfrm>
          <a:custGeom>
            <a:avLst/>
            <a:gdLst/>
            <a:ahLst/>
            <a:cxnLst/>
            <a:rect l="l" t="t" r="r" b="b"/>
            <a:pathLst>
              <a:path w="12192000" h="317500">
                <a:moveTo>
                  <a:pt x="0" y="316953"/>
                </a:moveTo>
                <a:lnTo>
                  <a:pt x="12192000" y="316953"/>
                </a:lnTo>
                <a:lnTo>
                  <a:pt x="12192000" y="0"/>
                </a:lnTo>
                <a:lnTo>
                  <a:pt x="0" y="0"/>
                </a:lnTo>
                <a:lnTo>
                  <a:pt x="0" y="316953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0311" y="896058"/>
            <a:ext cx="283210" cy="93980"/>
          </a:xfrm>
          <a:custGeom>
            <a:avLst/>
            <a:gdLst/>
            <a:ahLst/>
            <a:cxnLst/>
            <a:rect l="l" t="t" r="r" b="b"/>
            <a:pathLst>
              <a:path w="283209" h="93980">
                <a:moveTo>
                  <a:pt x="0" y="93906"/>
                </a:moveTo>
                <a:lnTo>
                  <a:pt x="283044" y="93906"/>
                </a:lnTo>
                <a:lnTo>
                  <a:pt x="283044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F68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54736" y="896058"/>
            <a:ext cx="8497570" cy="93980"/>
          </a:xfrm>
          <a:custGeom>
            <a:avLst/>
            <a:gdLst/>
            <a:ahLst/>
            <a:cxnLst/>
            <a:rect l="l" t="t" r="r" b="b"/>
            <a:pathLst>
              <a:path w="8497570" h="93980">
                <a:moveTo>
                  <a:pt x="0" y="93906"/>
                </a:moveTo>
                <a:lnTo>
                  <a:pt x="8497443" y="93906"/>
                </a:lnTo>
                <a:lnTo>
                  <a:pt x="8497443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817B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052559" y="896058"/>
            <a:ext cx="3139440" cy="93980"/>
          </a:xfrm>
          <a:custGeom>
            <a:avLst/>
            <a:gdLst/>
            <a:ahLst/>
            <a:cxnLst/>
            <a:rect l="l" t="t" r="r" b="b"/>
            <a:pathLst>
              <a:path w="3139440" h="93980">
                <a:moveTo>
                  <a:pt x="0" y="93906"/>
                </a:moveTo>
                <a:lnTo>
                  <a:pt x="3139186" y="93906"/>
                </a:lnTo>
                <a:lnTo>
                  <a:pt x="3139186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25"/>
              </a:lnSpc>
            </a:pPr>
            <a:r>
              <a:rPr spc="160" dirty="0"/>
              <a:t>©</a:t>
            </a:r>
            <a:r>
              <a:rPr spc="-80" dirty="0"/>
              <a:t> </a:t>
            </a:r>
            <a:r>
              <a:rPr spc="-70" dirty="0"/>
              <a:t>Copyright,</a:t>
            </a:r>
            <a:r>
              <a:rPr spc="-165" dirty="0"/>
              <a:t> </a:t>
            </a:r>
            <a:r>
              <a:rPr spc="-35" dirty="0"/>
              <a:t>Intellipaat</a:t>
            </a:r>
            <a:r>
              <a:rPr spc="-135" dirty="0"/>
              <a:t> </a:t>
            </a:r>
            <a:r>
              <a:rPr spc="-65" dirty="0"/>
              <a:t>Software</a:t>
            </a:r>
            <a:r>
              <a:rPr spc="-130" dirty="0"/>
              <a:t> </a:t>
            </a:r>
            <a:r>
              <a:rPr spc="-85" dirty="0"/>
              <a:t>Solutions</a:t>
            </a:r>
            <a:r>
              <a:rPr spc="-80" dirty="0"/>
              <a:t> </a:t>
            </a:r>
            <a:r>
              <a:rPr spc="-70" dirty="0"/>
              <a:t>Pvt.</a:t>
            </a:r>
            <a:r>
              <a:rPr spc="-75" dirty="0"/>
              <a:t> </a:t>
            </a:r>
            <a:r>
              <a:rPr spc="-95" dirty="0"/>
              <a:t>Ltd.</a:t>
            </a:r>
            <a:r>
              <a:rPr spc="-80" dirty="0"/>
              <a:t> </a:t>
            </a:r>
            <a:r>
              <a:rPr spc="-40" dirty="0"/>
              <a:t>All</a:t>
            </a:r>
            <a:r>
              <a:rPr spc="-110" dirty="0"/>
              <a:t> </a:t>
            </a:r>
            <a:r>
              <a:rPr spc="-40" dirty="0"/>
              <a:t>rights</a:t>
            </a:r>
            <a:r>
              <a:rPr spc="-30" dirty="0"/>
              <a:t> </a:t>
            </a:r>
            <a:r>
              <a:rPr spc="-8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41006"/>
            <a:ext cx="12192000" cy="317500"/>
          </a:xfrm>
          <a:custGeom>
            <a:avLst/>
            <a:gdLst/>
            <a:ahLst/>
            <a:cxnLst/>
            <a:rect l="l" t="t" r="r" b="b"/>
            <a:pathLst>
              <a:path w="12192000" h="317500">
                <a:moveTo>
                  <a:pt x="0" y="316953"/>
                </a:moveTo>
                <a:lnTo>
                  <a:pt x="12192000" y="316953"/>
                </a:lnTo>
                <a:lnTo>
                  <a:pt x="12192000" y="0"/>
                </a:lnTo>
                <a:lnTo>
                  <a:pt x="0" y="0"/>
                </a:lnTo>
                <a:lnTo>
                  <a:pt x="0" y="316953"/>
                </a:lnTo>
                <a:close/>
              </a:path>
            </a:pathLst>
          </a:custGeom>
          <a:ln w="24384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295" y="158495"/>
            <a:ext cx="2026920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95755" y="0"/>
            <a:ext cx="8632901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541006"/>
            <a:ext cx="12192000" cy="317500"/>
          </a:xfrm>
          <a:custGeom>
            <a:avLst/>
            <a:gdLst/>
            <a:ahLst/>
            <a:cxnLst/>
            <a:rect l="l" t="t" r="r" b="b"/>
            <a:pathLst>
              <a:path w="12192000" h="317500">
                <a:moveTo>
                  <a:pt x="0" y="316953"/>
                </a:moveTo>
                <a:lnTo>
                  <a:pt x="12192000" y="316953"/>
                </a:lnTo>
                <a:lnTo>
                  <a:pt x="12192000" y="0"/>
                </a:lnTo>
                <a:lnTo>
                  <a:pt x="0" y="0"/>
                </a:lnTo>
                <a:lnTo>
                  <a:pt x="0" y="316953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10311" y="896058"/>
            <a:ext cx="283210" cy="93980"/>
          </a:xfrm>
          <a:custGeom>
            <a:avLst/>
            <a:gdLst/>
            <a:ahLst/>
            <a:cxnLst/>
            <a:rect l="l" t="t" r="r" b="b"/>
            <a:pathLst>
              <a:path w="283209" h="93980">
                <a:moveTo>
                  <a:pt x="0" y="93906"/>
                </a:moveTo>
                <a:lnTo>
                  <a:pt x="283044" y="93906"/>
                </a:lnTo>
                <a:lnTo>
                  <a:pt x="283044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F68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54736" y="896058"/>
            <a:ext cx="8497570" cy="93980"/>
          </a:xfrm>
          <a:custGeom>
            <a:avLst/>
            <a:gdLst/>
            <a:ahLst/>
            <a:cxnLst/>
            <a:rect l="l" t="t" r="r" b="b"/>
            <a:pathLst>
              <a:path w="8497570" h="93980">
                <a:moveTo>
                  <a:pt x="0" y="93906"/>
                </a:moveTo>
                <a:lnTo>
                  <a:pt x="8497443" y="93906"/>
                </a:lnTo>
                <a:lnTo>
                  <a:pt x="8497443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817B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052559" y="896058"/>
            <a:ext cx="3139440" cy="93980"/>
          </a:xfrm>
          <a:custGeom>
            <a:avLst/>
            <a:gdLst/>
            <a:ahLst/>
            <a:cxnLst/>
            <a:rect l="l" t="t" r="r" b="b"/>
            <a:pathLst>
              <a:path w="3139440" h="93980">
                <a:moveTo>
                  <a:pt x="0" y="93906"/>
                </a:moveTo>
                <a:lnTo>
                  <a:pt x="3139186" y="93906"/>
                </a:lnTo>
                <a:lnTo>
                  <a:pt x="3139186" y="0"/>
                </a:lnTo>
                <a:lnTo>
                  <a:pt x="0" y="0"/>
                </a:lnTo>
                <a:lnTo>
                  <a:pt x="0" y="93906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52855" y="1701749"/>
            <a:ext cx="3597275" cy="386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38061" y="1704594"/>
            <a:ext cx="4299584" cy="441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25"/>
              </a:lnSpc>
            </a:pPr>
            <a:r>
              <a:rPr spc="160" dirty="0"/>
              <a:t>©</a:t>
            </a:r>
            <a:r>
              <a:rPr spc="-80" dirty="0"/>
              <a:t> </a:t>
            </a:r>
            <a:r>
              <a:rPr spc="-70" dirty="0"/>
              <a:t>Copyright,</a:t>
            </a:r>
            <a:r>
              <a:rPr spc="-165" dirty="0"/>
              <a:t> </a:t>
            </a:r>
            <a:r>
              <a:rPr spc="-35" dirty="0"/>
              <a:t>Intellipaat</a:t>
            </a:r>
            <a:r>
              <a:rPr spc="-135" dirty="0"/>
              <a:t> </a:t>
            </a:r>
            <a:r>
              <a:rPr spc="-65" dirty="0"/>
              <a:t>Software</a:t>
            </a:r>
            <a:r>
              <a:rPr spc="-130" dirty="0"/>
              <a:t> </a:t>
            </a:r>
            <a:r>
              <a:rPr spc="-85" dirty="0"/>
              <a:t>Solutions</a:t>
            </a:r>
            <a:r>
              <a:rPr spc="-80" dirty="0"/>
              <a:t> </a:t>
            </a:r>
            <a:r>
              <a:rPr spc="-70" dirty="0"/>
              <a:t>Pvt.</a:t>
            </a:r>
            <a:r>
              <a:rPr spc="-75" dirty="0"/>
              <a:t> </a:t>
            </a:r>
            <a:r>
              <a:rPr spc="-95" dirty="0"/>
              <a:t>Ltd.</a:t>
            </a:r>
            <a:r>
              <a:rPr spc="-80" dirty="0"/>
              <a:t> </a:t>
            </a:r>
            <a:r>
              <a:rPr spc="-40" dirty="0"/>
              <a:t>All</a:t>
            </a:r>
            <a:r>
              <a:rPr spc="-110" dirty="0"/>
              <a:t> </a:t>
            </a:r>
            <a:r>
              <a:rPr spc="-40" dirty="0"/>
              <a:t>rights</a:t>
            </a:r>
            <a:r>
              <a:rPr spc="-30" dirty="0"/>
              <a:t> </a:t>
            </a:r>
            <a:r>
              <a:rPr spc="-8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41006"/>
            <a:ext cx="12192000" cy="317500"/>
          </a:xfrm>
          <a:custGeom>
            <a:avLst/>
            <a:gdLst/>
            <a:ahLst/>
            <a:cxnLst/>
            <a:rect l="l" t="t" r="r" b="b"/>
            <a:pathLst>
              <a:path w="12192000" h="317500">
                <a:moveTo>
                  <a:pt x="0" y="316953"/>
                </a:moveTo>
                <a:lnTo>
                  <a:pt x="12192000" y="316953"/>
                </a:lnTo>
                <a:lnTo>
                  <a:pt x="12192000" y="0"/>
                </a:lnTo>
                <a:lnTo>
                  <a:pt x="0" y="0"/>
                </a:lnTo>
                <a:lnTo>
                  <a:pt x="0" y="316953"/>
                </a:lnTo>
                <a:close/>
              </a:path>
            </a:pathLst>
          </a:custGeom>
          <a:ln w="24384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295" y="158495"/>
            <a:ext cx="2026920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95755" y="0"/>
            <a:ext cx="8632901" cy="6857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6541006"/>
            <a:ext cx="12192000" cy="317500"/>
          </a:xfrm>
          <a:custGeom>
            <a:avLst/>
            <a:gdLst/>
            <a:ahLst/>
            <a:cxnLst/>
            <a:rect l="l" t="t" r="r" b="b"/>
            <a:pathLst>
              <a:path w="12192000" h="317500">
                <a:moveTo>
                  <a:pt x="0" y="316953"/>
                </a:moveTo>
                <a:lnTo>
                  <a:pt x="12192000" y="316953"/>
                </a:lnTo>
                <a:lnTo>
                  <a:pt x="12192000" y="0"/>
                </a:lnTo>
                <a:lnTo>
                  <a:pt x="0" y="0"/>
                </a:lnTo>
                <a:lnTo>
                  <a:pt x="0" y="316953"/>
                </a:lnTo>
                <a:close/>
              </a:path>
            </a:pathLst>
          </a:custGeom>
          <a:solidFill>
            <a:srgbClr val="F68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2801111"/>
            <a:ext cx="9573768" cy="1716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2877311"/>
            <a:ext cx="9458325" cy="1563370"/>
          </a:xfrm>
          <a:custGeom>
            <a:avLst/>
            <a:gdLst/>
            <a:ahLst/>
            <a:cxnLst/>
            <a:rect l="l" t="t" r="r" b="b"/>
            <a:pathLst>
              <a:path w="9458325" h="1563370">
                <a:moveTo>
                  <a:pt x="0" y="1563115"/>
                </a:moveTo>
                <a:lnTo>
                  <a:pt x="9457817" y="1563115"/>
                </a:lnTo>
                <a:lnTo>
                  <a:pt x="9457817" y="0"/>
                </a:lnTo>
                <a:lnTo>
                  <a:pt x="0" y="0"/>
                </a:lnTo>
                <a:lnTo>
                  <a:pt x="0" y="1563115"/>
                </a:lnTo>
                <a:close/>
              </a:path>
            </a:pathLst>
          </a:custGeom>
          <a:solidFill>
            <a:srgbClr val="F68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23" y="2878835"/>
            <a:ext cx="9458325" cy="1563370"/>
          </a:xfrm>
          <a:custGeom>
            <a:avLst/>
            <a:gdLst/>
            <a:ahLst/>
            <a:cxnLst/>
            <a:rect l="l" t="t" r="r" b="b"/>
            <a:pathLst>
              <a:path w="9458325" h="1563370">
                <a:moveTo>
                  <a:pt x="0" y="1563115"/>
                </a:moveTo>
                <a:lnTo>
                  <a:pt x="9457817" y="1563115"/>
                </a:lnTo>
                <a:lnTo>
                  <a:pt x="9457817" y="0"/>
                </a:lnTo>
                <a:lnTo>
                  <a:pt x="0" y="0"/>
                </a:lnTo>
                <a:lnTo>
                  <a:pt x="0" y="1563115"/>
                </a:lnTo>
                <a:close/>
              </a:path>
            </a:pathLst>
          </a:custGeom>
          <a:ln w="45720">
            <a:solidFill>
              <a:srgbClr val="F686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25"/>
              </a:lnSpc>
            </a:pPr>
            <a:r>
              <a:rPr spc="160" dirty="0"/>
              <a:t>©</a:t>
            </a:r>
            <a:r>
              <a:rPr spc="-80" dirty="0"/>
              <a:t> </a:t>
            </a:r>
            <a:r>
              <a:rPr spc="-70" dirty="0"/>
              <a:t>Copyright,</a:t>
            </a:r>
            <a:r>
              <a:rPr spc="-165" dirty="0"/>
              <a:t> </a:t>
            </a:r>
            <a:r>
              <a:rPr spc="-35" dirty="0"/>
              <a:t>Intellipaat</a:t>
            </a:r>
            <a:r>
              <a:rPr spc="-135" dirty="0"/>
              <a:t> </a:t>
            </a:r>
            <a:r>
              <a:rPr spc="-65" dirty="0"/>
              <a:t>Software</a:t>
            </a:r>
            <a:r>
              <a:rPr spc="-130" dirty="0"/>
              <a:t> </a:t>
            </a:r>
            <a:r>
              <a:rPr spc="-85" dirty="0"/>
              <a:t>Solutions</a:t>
            </a:r>
            <a:r>
              <a:rPr spc="-80" dirty="0"/>
              <a:t> </a:t>
            </a:r>
            <a:r>
              <a:rPr spc="-70" dirty="0"/>
              <a:t>Pvt.</a:t>
            </a:r>
            <a:r>
              <a:rPr spc="-75" dirty="0"/>
              <a:t> </a:t>
            </a:r>
            <a:r>
              <a:rPr spc="-95" dirty="0"/>
              <a:t>Ltd.</a:t>
            </a:r>
            <a:r>
              <a:rPr spc="-80" dirty="0"/>
              <a:t> </a:t>
            </a:r>
            <a:r>
              <a:rPr spc="-40" dirty="0"/>
              <a:t>All</a:t>
            </a:r>
            <a:r>
              <a:rPr spc="-110" dirty="0"/>
              <a:t> </a:t>
            </a:r>
            <a:r>
              <a:rPr spc="-40" dirty="0"/>
              <a:t>rights</a:t>
            </a:r>
            <a:r>
              <a:rPr spc="-30" dirty="0"/>
              <a:t> </a:t>
            </a:r>
            <a:r>
              <a:rPr spc="-8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25"/>
              </a:lnSpc>
            </a:pPr>
            <a:r>
              <a:rPr spc="160" dirty="0"/>
              <a:t>©</a:t>
            </a:r>
            <a:r>
              <a:rPr spc="-80" dirty="0"/>
              <a:t> </a:t>
            </a:r>
            <a:r>
              <a:rPr spc="-70" dirty="0"/>
              <a:t>Copyright,</a:t>
            </a:r>
            <a:r>
              <a:rPr spc="-165" dirty="0"/>
              <a:t> </a:t>
            </a:r>
            <a:r>
              <a:rPr spc="-35" dirty="0"/>
              <a:t>Intellipaat</a:t>
            </a:r>
            <a:r>
              <a:rPr spc="-135" dirty="0"/>
              <a:t> </a:t>
            </a:r>
            <a:r>
              <a:rPr spc="-65" dirty="0"/>
              <a:t>Software</a:t>
            </a:r>
            <a:r>
              <a:rPr spc="-130" dirty="0"/>
              <a:t> </a:t>
            </a:r>
            <a:r>
              <a:rPr spc="-85" dirty="0"/>
              <a:t>Solutions</a:t>
            </a:r>
            <a:r>
              <a:rPr spc="-80" dirty="0"/>
              <a:t> </a:t>
            </a:r>
            <a:r>
              <a:rPr spc="-70" dirty="0"/>
              <a:t>Pvt.</a:t>
            </a:r>
            <a:r>
              <a:rPr spc="-75" dirty="0"/>
              <a:t> </a:t>
            </a:r>
            <a:r>
              <a:rPr spc="-95" dirty="0"/>
              <a:t>Ltd.</a:t>
            </a:r>
            <a:r>
              <a:rPr spc="-80" dirty="0"/>
              <a:t> </a:t>
            </a:r>
            <a:r>
              <a:rPr spc="-40" dirty="0"/>
              <a:t>All</a:t>
            </a:r>
            <a:r>
              <a:rPr spc="-110" dirty="0"/>
              <a:t> </a:t>
            </a:r>
            <a:r>
              <a:rPr spc="-40" dirty="0"/>
              <a:t>rights</a:t>
            </a:r>
            <a:r>
              <a:rPr spc="-30" dirty="0"/>
              <a:t> </a:t>
            </a:r>
            <a:r>
              <a:rPr spc="-8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41006"/>
            <a:ext cx="12192000" cy="317500"/>
          </a:xfrm>
          <a:custGeom>
            <a:avLst/>
            <a:gdLst/>
            <a:ahLst/>
            <a:cxnLst/>
            <a:rect l="l" t="t" r="r" b="b"/>
            <a:pathLst>
              <a:path w="12192000" h="317500">
                <a:moveTo>
                  <a:pt x="0" y="316953"/>
                </a:moveTo>
                <a:lnTo>
                  <a:pt x="12192000" y="316953"/>
                </a:lnTo>
                <a:lnTo>
                  <a:pt x="12192000" y="0"/>
                </a:lnTo>
                <a:lnTo>
                  <a:pt x="0" y="0"/>
                </a:lnTo>
                <a:lnTo>
                  <a:pt x="0" y="316953"/>
                </a:lnTo>
                <a:close/>
              </a:path>
            </a:pathLst>
          </a:custGeom>
          <a:ln w="24384">
            <a:solidFill>
              <a:srgbClr val="F79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88295" y="158495"/>
            <a:ext cx="2026920" cy="704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95755" y="0"/>
            <a:ext cx="8632901" cy="6857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3968" y="185750"/>
            <a:ext cx="10964062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928" y="1374299"/>
            <a:ext cx="11204143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719" y="6617360"/>
            <a:ext cx="576834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1525"/>
              </a:lnSpc>
            </a:pPr>
            <a:r>
              <a:rPr spc="160" dirty="0"/>
              <a:t>©</a:t>
            </a:r>
            <a:r>
              <a:rPr spc="-80" dirty="0"/>
              <a:t> </a:t>
            </a:r>
            <a:r>
              <a:rPr spc="-70" dirty="0"/>
              <a:t>Copyright,</a:t>
            </a:r>
            <a:r>
              <a:rPr spc="-165" dirty="0"/>
              <a:t> </a:t>
            </a:r>
            <a:r>
              <a:rPr spc="-35" dirty="0"/>
              <a:t>Intellipaat</a:t>
            </a:r>
            <a:r>
              <a:rPr spc="-135" dirty="0"/>
              <a:t> </a:t>
            </a:r>
            <a:r>
              <a:rPr spc="-65" dirty="0"/>
              <a:t>Software</a:t>
            </a:r>
            <a:r>
              <a:rPr spc="-130" dirty="0"/>
              <a:t> </a:t>
            </a:r>
            <a:r>
              <a:rPr spc="-85" dirty="0"/>
              <a:t>Solutions</a:t>
            </a:r>
            <a:r>
              <a:rPr spc="-80" dirty="0"/>
              <a:t> </a:t>
            </a:r>
            <a:r>
              <a:rPr spc="-70" dirty="0"/>
              <a:t>Pvt.</a:t>
            </a:r>
            <a:r>
              <a:rPr spc="-75" dirty="0"/>
              <a:t> </a:t>
            </a:r>
            <a:r>
              <a:rPr spc="-95" dirty="0"/>
              <a:t>Ltd.</a:t>
            </a:r>
            <a:r>
              <a:rPr spc="-80" dirty="0"/>
              <a:t> </a:t>
            </a:r>
            <a:r>
              <a:rPr spc="-40" dirty="0"/>
              <a:t>All</a:t>
            </a:r>
            <a:r>
              <a:rPr spc="-110" dirty="0"/>
              <a:t> </a:t>
            </a:r>
            <a:r>
              <a:rPr spc="-40" dirty="0"/>
              <a:t>rights</a:t>
            </a:r>
            <a:r>
              <a:rPr spc="-30" dirty="0"/>
              <a:t> </a:t>
            </a:r>
            <a:r>
              <a:rPr spc="-8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jh@gmail.com" TargetMode="External"/><Relationship Id="rId4" Type="http://schemas.openxmlformats.org/officeDocument/2006/relationships/hyperlink" Target="mailto:xyz@ymail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27390" cy="6858000"/>
          </a:xfrm>
          <a:custGeom>
            <a:avLst/>
            <a:gdLst/>
            <a:ahLst/>
            <a:cxnLst/>
            <a:rect l="l" t="t" r="r" b="b"/>
            <a:pathLst>
              <a:path w="8327390" h="6858000">
                <a:moveTo>
                  <a:pt x="0" y="6858000"/>
                </a:moveTo>
                <a:lnTo>
                  <a:pt x="8327135" y="6858000"/>
                </a:lnTo>
                <a:lnTo>
                  <a:pt x="832713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327390" cy="6858000"/>
          </a:xfrm>
          <a:custGeom>
            <a:avLst/>
            <a:gdLst/>
            <a:ahLst/>
            <a:cxnLst/>
            <a:rect l="l" t="t" r="r" b="b"/>
            <a:pathLst>
              <a:path w="8327390" h="6858000">
                <a:moveTo>
                  <a:pt x="0" y="6858000"/>
                </a:moveTo>
                <a:lnTo>
                  <a:pt x="8327135" y="6858000"/>
                </a:lnTo>
                <a:lnTo>
                  <a:pt x="832713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7135" y="0"/>
            <a:ext cx="3865245" cy="6858000"/>
          </a:xfrm>
          <a:custGeom>
            <a:avLst/>
            <a:gdLst/>
            <a:ahLst/>
            <a:cxnLst/>
            <a:rect l="l" t="t" r="r" b="b"/>
            <a:pathLst>
              <a:path w="3865245" h="6858000">
                <a:moveTo>
                  <a:pt x="0" y="6858000"/>
                </a:moveTo>
                <a:lnTo>
                  <a:pt x="3864864" y="6858000"/>
                </a:lnTo>
                <a:lnTo>
                  <a:pt x="386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68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7135" y="0"/>
            <a:ext cx="3865245" cy="6858000"/>
          </a:xfrm>
          <a:custGeom>
            <a:avLst/>
            <a:gdLst/>
            <a:ahLst/>
            <a:cxnLst/>
            <a:rect l="l" t="t" r="r" b="b"/>
            <a:pathLst>
              <a:path w="3865245" h="6858000">
                <a:moveTo>
                  <a:pt x="0" y="6858000"/>
                </a:moveTo>
                <a:lnTo>
                  <a:pt x="3864864" y="6858000"/>
                </a:lnTo>
                <a:lnTo>
                  <a:pt x="38648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F688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5455" y="0"/>
            <a:ext cx="5821680" cy="6858000"/>
          </a:xfrm>
          <a:custGeom>
            <a:avLst/>
            <a:gdLst/>
            <a:ahLst/>
            <a:cxnLst/>
            <a:rect l="l" t="t" r="r" b="b"/>
            <a:pathLst>
              <a:path w="5821680" h="6858000">
                <a:moveTo>
                  <a:pt x="5821680" y="0"/>
                </a:moveTo>
                <a:lnTo>
                  <a:pt x="0" y="0"/>
                </a:lnTo>
                <a:lnTo>
                  <a:pt x="5821680" y="6857999"/>
                </a:lnTo>
                <a:lnTo>
                  <a:pt x="5821680" y="0"/>
                </a:lnTo>
                <a:close/>
              </a:path>
            </a:pathLst>
          </a:custGeom>
          <a:solidFill>
            <a:srgbClr val="F68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5455" y="0"/>
            <a:ext cx="5821680" cy="6858000"/>
          </a:xfrm>
          <a:custGeom>
            <a:avLst/>
            <a:gdLst/>
            <a:ahLst/>
            <a:cxnLst/>
            <a:rect l="l" t="t" r="r" b="b"/>
            <a:pathLst>
              <a:path w="5821680" h="6858000">
                <a:moveTo>
                  <a:pt x="5821680" y="0"/>
                </a:moveTo>
                <a:lnTo>
                  <a:pt x="5821680" y="6857999"/>
                </a:lnTo>
                <a:lnTo>
                  <a:pt x="0" y="0"/>
                </a:lnTo>
                <a:lnTo>
                  <a:pt x="5821680" y="0"/>
                </a:lnTo>
                <a:close/>
              </a:path>
            </a:pathLst>
          </a:custGeom>
          <a:ln w="24384">
            <a:solidFill>
              <a:srgbClr val="F688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8353" y="511886"/>
            <a:ext cx="544385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260">
              <a:lnSpc>
                <a:spcPct val="100000"/>
              </a:lnSpc>
              <a:spcBef>
                <a:spcPts val="100"/>
              </a:spcBef>
            </a:pPr>
            <a:r>
              <a:rPr sz="6600" b="1" spc="-645" dirty="0" smtClean="0">
                <a:latin typeface="Arial"/>
                <a:cs typeface="Arial"/>
              </a:rPr>
              <a:t>Scala</a:t>
            </a:r>
            <a:r>
              <a:rPr sz="6600" b="1" spc="-440" dirty="0" smtClean="0">
                <a:latin typeface="Arial"/>
                <a:cs typeface="Arial"/>
              </a:rPr>
              <a:t> </a:t>
            </a:r>
            <a:r>
              <a:rPr sz="6600" b="1" spc="-555" dirty="0">
                <a:latin typeface="Arial"/>
                <a:cs typeface="Arial"/>
              </a:rPr>
              <a:t>Advanced</a:t>
            </a:r>
            <a:endParaRPr sz="6600" dirty="0">
              <a:latin typeface="Arial"/>
              <a:cs typeface="Arial"/>
            </a:endParaRPr>
          </a:p>
          <a:p>
            <a:pPr marL="2235200">
              <a:lnSpc>
                <a:spcPct val="100000"/>
              </a:lnSpc>
              <a:spcBef>
                <a:spcPts val="10"/>
              </a:spcBef>
            </a:pPr>
            <a:r>
              <a:rPr sz="6600" b="1" spc="-625" dirty="0">
                <a:latin typeface="Arial"/>
                <a:cs typeface="Arial"/>
              </a:rPr>
              <a:t>Concepts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3505200"/>
            <a:ext cx="3919728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52247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0" dirty="0"/>
              <a:t>Access </a:t>
            </a:r>
            <a:r>
              <a:rPr spc="-195" dirty="0"/>
              <a:t>Modifiers</a:t>
            </a:r>
            <a:r>
              <a:rPr spc="-605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21899"/>
            <a:ext cx="7300595" cy="18548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120" dirty="0">
                <a:latin typeface="Arial"/>
                <a:cs typeface="Arial"/>
              </a:rPr>
              <a:t>Protected: </a:t>
            </a:r>
            <a:r>
              <a:rPr sz="2000" spc="-70" dirty="0">
                <a:latin typeface="Arial"/>
                <a:cs typeface="Arial"/>
              </a:rPr>
              <a:t>Protected </a:t>
            </a:r>
            <a:r>
              <a:rPr sz="2000" spc="-95" dirty="0">
                <a:latin typeface="Arial"/>
                <a:cs typeface="Arial"/>
              </a:rPr>
              <a:t>members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60" dirty="0">
                <a:latin typeface="Arial"/>
                <a:cs typeface="Arial"/>
              </a:rPr>
              <a:t>accessed </a:t>
            </a:r>
            <a:r>
              <a:rPr sz="2000" spc="-20" dirty="0">
                <a:latin typeface="Arial"/>
                <a:cs typeface="Arial"/>
              </a:rPr>
              <a:t>from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within:</a:t>
            </a:r>
            <a:endParaRPr sz="20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2000" spc="-130" dirty="0">
                <a:latin typeface="Arial"/>
                <a:cs typeface="Arial"/>
              </a:rPr>
              <a:t>scope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5" dirty="0">
                <a:latin typeface="Arial"/>
                <a:cs typeface="Arial"/>
              </a:rPr>
              <a:t>defining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205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2000" spc="-165" dirty="0">
                <a:latin typeface="Arial"/>
                <a:cs typeface="Arial"/>
              </a:rPr>
              <a:t>classes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defining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40" dirty="0">
                <a:latin typeface="Arial"/>
                <a:cs typeface="Arial"/>
              </a:rPr>
              <a:t>base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2000" spc="-80" dirty="0">
                <a:latin typeface="Arial"/>
                <a:cs typeface="Arial"/>
              </a:rPr>
              <a:t>companion </a:t>
            </a:r>
            <a:r>
              <a:rPr sz="2000" spc="-65" dirty="0">
                <a:latin typeface="Arial"/>
                <a:cs typeface="Arial"/>
              </a:rPr>
              <a:t>module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5" dirty="0"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those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classes.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1288" y="3541776"/>
            <a:ext cx="6386957" cy="812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1722" y="3634485"/>
            <a:ext cx="450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10" dirty="0">
                <a:solidFill>
                  <a:srgbClr val="FFFF00"/>
                </a:solidFill>
                <a:latin typeface="Trebuchet MS"/>
                <a:cs typeface="Trebuchet MS"/>
              </a:rPr>
              <a:t>We </a:t>
            </a:r>
            <a:r>
              <a:rPr sz="1800" b="1" i="1" spc="-125" dirty="0">
                <a:solidFill>
                  <a:srgbClr val="FFFF00"/>
                </a:solidFill>
                <a:latin typeface="Trebuchet MS"/>
                <a:cs typeface="Trebuchet MS"/>
              </a:rPr>
              <a:t>will </a:t>
            </a:r>
            <a:r>
              <a:rPr sz="1800" b="1" i="1" spc="-110" dirty="0">
                <a:solidFill>
                  <a:srgbClr val="FFFF00"/>
                </a:solidFill>
                <a:latin typeface="Trebuchet MS"/>
                <a:cs typeface="Trebuchet MS"/>
              </a:rPr>
              <a:t>see </a:t>
            </a:r>
            <a:r>
              <a:rPr sz="1800" b="1" i="1" spc="-140" dirty="0">
                <a:solidFill>
                  <a:srgbClr val="FFFF00"/>
                </a:solidFill>
                <a:latin typeface="Trebuchet MS"/>
                <a:cs typeface="Trebuchet MS"/>
              </a:rPr>
              <a:t>examples </a:t>
            </a:r>
            <a:r>
              <a:rPr sz="1800" b="1" i="1" spc="-125" dirty="0">
                <a:solidFill>
                  <a:srgbClr val="FFFF00"/>
                </a:solidFill>
                <a:latin typeface="Trebuchet MS"/>
                <a:cs typeface="Trebuchet MS"/>
              </a:rPr>
              <a:t>of this </a:t>
            </a:r>
            <a:r>
              <a:rPr sz="1800" b="1" i="1" spc="-114" dirty="0">
                <a:solidFill>
                  <a:srgbClr val="FFFF00"/>
                </a:solidFill>
                <a:latin typeface="Trebuchet MS"/>
                <a:cs typeface="Trebuchet MS"/>
              </a:rPr>
              <a:t>in </a:t>
            </a:r>
            <a:r>
              <a:rPr sz="1800" b="1" i="1" spc="-150" dirty="0">
                <a:solidFill>
                  <a:srgbClr val="FFFF00"/>
                </a:solidFill>
                <a:latin typeface="Trebuchet MS"/>
                <a:cs typeface="Trebuchet MS"/>
              </a:rPr>
              <a:t>next</a:t>
            </a:r>
            <a:r>
              <a:rPr sz="1800" b="1" i="1" spc="-17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1800" b="1" i="1" spc="-110" dirty="0">
                <a:solidFill>
                  <a:srgbClr val="FFFF00"/>
                </a:solidFill>
                <a:latin typeface="Trebuchet MS"/>
                <a:cs typeface="Trebuchet MS"/>
              </a:rPr>
              <a:t>slides……….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58521"/>
            <a:ext cx="52241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0" dirty="0"/>
              <a:t>Access </a:t>
            </a:r>
            <a:r>
              <a:rPr spc="-195" dirty="0"/>
              <a:t>Modifiers</a:t>
            </a:r>
            <a:r>
              <a:rPr spc="-610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44272"/>
            <a:ext cx="10757535" cy="13989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160" dirty="0">
                <a:latin typeface="Arial"/>
                <a:cs typeface="Arial"/>
              </a:rPr>
              <a:t>Public: </a:t>
            </a:r>
            <a:r>
              <a:rPr sz="2000" spc="-100" dirty="0">
                <a:latin typeface="Arial"/>
                <a:cs typeface="Arial"/>
              </a:rPr>
              <a:t>members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60" dirty="0">
                <a:latin typeface="Arial"/>
                <a:cs typeface="Arial"/>
              </a:rPr>
              <a:t>accessed </a:t>
            </a:r>
            <a:r>
              <a:rPr sz="2000" spc="-20" dirty="0">
                <a:latin typeface="Arial"/>
                <a:cs typeface="Arial"/>
              </a:rPr>
              <a:t>from </a:t>
            </a:r>
            <a:r>
              <a:rPr sz="2000" spc="-80" dirty="0">
                <a:latin typeface="Arial"/>
                <a:cs typeface="Arial"/>
              </a:rPr>
              <a:t>anywhere </a:t>
            </a:r>
            <a:r>
              <a:rPr sz="2000" spc="-5" dirty="0">
                <a:latin typeface="Arial"/>
                <a:cs typeface="Arial"/>
              </a:rPr>
              <a:t>within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130" dirty="0">
                <a:latin typeface="Arial"/>
                <a:cs typeface="Arial"/>
              </a:rPr>
              <a:t>scope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0" dirty="0">
                <a:latin typeface="Arial"/>
                <a:cs typeface="Arial"/>
              </a:rPr>
              <a:t>outside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130" dirty="0">
                <a:latin typeface="Arial"/>
                <a:cs typeface="Arial"/>
              </a:rPr>
              <a:t>scope </a:t>
            </a:r>
            <a:r>
              <a:rPr sz="2000" spc="-190" dirty="0">
                <a:latin typeface="Arial"/>
                <a:cs typeface="Arial"/>
              </a:rPr>
              <a:t>as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well.</a:t>
            </a:r>
            <a:endParaRPr sz="20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2000" spc="-114" dirty="0">
                <a:latin typeface="Arial"/>
                <a:cs typeface="Arial"/>
              </a:rPr>
              <a:t>There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60" dirty="0">
                <a:latin typeface="Arial"/>
                <a:cs typeface="Arial"/>
              </a:rPr>
              <a:t>no </a:t>
            </a:r>
            <a:r>
              <a:rPr sz="2000" spc="-65" dirty="0">
                <a:latin typeface="Arial"/>
                <a:cs typeface="Arial"/>
              </a:rPr>
              <a:t>keyword </a:t>
            </a:r>
            <a:r>
              <a:rPr sz="2000" spc="-50" dirty="0">
                <a:latin typeface="Arial"/>
                <a:cs typeface="Arial"/>
              </a:rPr>
              <a:t>required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mark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member </a:t>
            </a:r>
            <a:r>
              <a:rPr sz="2000" spc="-190" dirty="0">
                <a:latin typeface="Arial"/>
                <a:cs typeface="Arial"/>
              </a:rPr>
              <a:t>as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public.</a:t>
            </a:r>
            <a:endParaRPr sz="200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1205"/>
              </a:spcBef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2000" spc="-60" dirty="0">
                <a:latin typeface="Arial"/>
                <a:cs typeface="Arial"/>
              </a:rPr>
              <a:t>Default </a:t>
            </a:r>
            <a:r>
              <a:rPr sz="2000" spc="-30" dirty="0">
                <a:latin typeface="Arial"/>
                <a:cs typeface="Arial"/>
              </a:rPr>
              <a:t>protection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70" dirty="0">
                <a:latin typeface="Arial"/>
                <a:cs typeface="Arial"/>
              </a:rPr>
              <a:t>variable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5" dirty="0">
                <a:latin typeface="Arial"/>
                <a:cs typeface="Arial"/>
              </a:rPr>
              <a:t>methods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Public.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048000"/>
            <a:ext cx="5282565" cy="3276600"/>
          </a:xfrm>
          <a:custGeom>
            <a:avLst/>
            <a:gdLst/>
            <a:ahLst/>
            <a:cxnLst/>
            <a:rect l="l" t="t" r="r" b="b"/>
            <a:pathLst>
              <a:path w="5282565" h="3276600">
                <a:moveTo>
                  <a:pt x="4736084" y="0"/>
                </a:moveTo>
                <a:lnTo>
                  <a:pt x="546112" y="0"/>
                </a:lnTo>
                <a:lnTo>
                  <a:pt x="498991" y="2004"/>
                </a:lnTo>
                <a:lnTo>
                  <a:pt x="452983" y="7908"/>
                </a:lnTo>
                <a:lnTo>
                  <a:pt x="408252" y="17547"/>
                </a:lnTo>
                <a:lnTo>
                  <a:pt x="364963" y="30758"/>
                </a:lnTo>
                <a:lnTo>
                  <a:pt x="323278" y="47377"/>
                </a:lnTo>
                <a:lnTo>
                  <a:pt x="283361" y="67240"/>
                </a:lnTo>
                <a:lnTo>
                  <a:pt x="245378" y="90183"/>
                </a:lnTo>
                <a:lnTo>
                  <a:pt x="209491" y="116042"/>
                </a:lnTo>
                <a:lnTo>
                  <a:pt x="175865" y="144653"/>
                </a:lnTo>
                <a:lnTo>
                  <a:pt x="144664" y="175853"/>
                </a:lnTo>
                <a:lnTo>
                  <a:pt x="116051" y="209478"/>
                </a:lnTo>
                <a:lnTo>
                  <a:pt x="90190" y="245364"/>
                </a:lnTo>
                <a:lnTo>
                  <a:pt x="67245" y="283346"/>
                </a:lnTo>
                <a:lnTo>
                  <a:pt x="47381" y="323262"/>
                </a:lnTo>
                <a:lnTo>
                  <a:pt x="30761" y="364946"/>
                </a:lnTo>
                <a:lnTo>
                  <a:pt x="17549" y="408236"/>
                </a:lnTo>
                <a:lnTo>
                  <a:pt x="7908" y="452968"/>
                </a:lnTo>
                <a:lnTo>
                  <a:pt x="2004" y="498977"/>
                </a:lnTo>
                <a:lnTo>
                  <a:pt x="0" y="546100"/>
                </a:lnTo>
                <a:lnTo>
                  <a:pt x="0" y="2730487"/>
                </a:lnTo>
                <a:lnTo>
                  <a:pt x="2004" y="2777608"/>
                </a:lnTo>
                <a:lnTo>
                  <a:pt x="7908" y="2823616"/>
                </a:lnTo>
                <a:lnTo>
                  <a:pt x="17549" y="2868347"/>
                </a:lnTo>
                <a:lnTo>
                  <a:pt x="30761" y="2911636"/>
                </a:lnTo>
                <a:lnTo>
                  <a:pt x="47381" y="2953321"/>
                </a:lnTo>
                <a:lnTo>
                  <a:pt x="67245" y="2993238"/>
                </a:lnTo>
                <a:lnTo>
                  <a:pt x="90190" y="3031221"/>
                </a:lnTo>
                <a:lnTo>
                  <a:pt x="116051" y="3067108"/>
                </a:lnTo>
                <a:lnTo>
                  <a:pt x="144664" y="3100734"/>
                </a:lnTo>
                <a:lnTo>
                  <a:pt x="175865" y="3131935"/>
                </a:lnTo>
                <a:lnTo>
                  <a:pt x="209491" y="3160548"/>
                </a:lnTo>
                <a:lnTo>
                  <a:pt x="245378" y="3186409"/>
                </a:lnTo>
                <a:lnTo>
                  <a:pt x="283361" y="3209354"/>
                </a:lnTo>
                <a:lnTo>
                  <a:pt x="323278" y="3229218"/>
                </a:lnTo>
                <a:lnTo>
                  <a:pt x="364963" y="3245838"/>
                </a:lnTo>
                <a:lnTo>
                  <a:pt x="408252" y="3259050"/>
                </a:lnTo>
                <a:lnTo>
                  <a:pt x="452983" y="3268691"/>
                </a:lnTo>
                <a:lnTo>
                  <a:pt x="498991" y="3274595"/>
                </a:lnTo>
                <a:lnTo>
                  <a:pt x="546112" y="3276600"/>
                </a:lnTo>
                <a:lnTo>
                  <a:pt x="4736084" y="3276600"/>
                </a:lnTo>
                <a:lnTo>
                  <a:pt x="4783206" y="3274595"/>
                </a:lnTo>
                <a:lnTo>
                  <a:pt x="4829215" y="3268691"/>
                </a:lnTo>
                <a:lnTo>
                  <a:pt x="4873947" y="3259050"/>
                </a:lnTo>
                <a:lnTo>
                  <a:pt x="4917237" y="3245838"/>
                </a:lnTo>
                <a:lnTo>
                  <a:pt x="4958921" y="3229218"/>
                </a:lnTo>
                <a:lnTo>
                  <a:pt x="4998837" y="3209354"/>
                </a:lnTo>
                <a:lnTo>
                  <a:pt x="5036819" y="3186409"/>
                </a:lnTo>
                <a:lnTo>
                  <a:pt x="5072705" y="3160548"/>
                </a:lnTo>
                <a:lnTo>
                  <a:pt x="5106330" y="3131935"/>
                </a:lnTo>
                <a:lnTo>
                  <a:pt x="5137530" y="3100734"/>
                </a:lnTo>
                <a:lnTo>
                  <a:pt x="5166141" y="3067108"/>
                </a:lnTo>
                <a:lnTo>
                  <a:pt x="5192000" y="3031221"/>
                </a:lnTo>
                <a:lnTo>
                  <a:pt x="5214943" y="2993238"/>
                </a:lnTo>
                <a:lnTo>
                  <a:pt x="5234806" y="2953321"/>
                </a:lnTo>
                <a:lnTo>
                  <a:pt x="5251425" y="2911636"/>
                </a:lnTo>
                <a:lnTo>
                  <a:pt x="5264636" y="2868347"/>
                </a:lnTo>
                <a:lnTo>
                  <a:pt x="5274275" y="2823616"/>
                </a:lnTo>
                <a:lnTo>
                  <a:pt x="5280179" y="2777608"/>
                </a:lnTo>
                <a:lnTo>
                  <a:pt x="5282184" y="2730487"/>
                </a:lnTo>
                <a:lnTo>
                  <a:pt x="5282184" y="546100"/>
                </a:lnTo>
                <a:lnTo>
                  <a:pt x="5280179" y="498977"/>
                </a:lnTo>
                <a:lnTo>
                  <a:pt x="5274275" y="452968"/>
                </a:lnTo>
                <a:lnTo>
                  <a:pt x="5264636" y="408236"/>
                </a:lnTo>
                <a:lnTo>
                  <a:pt x="5251425" y="364946"/>
                </a:lnTo>
                <a:lnTo>
                  <a:pt x="5234806" y="323262"/>
                </a:lnTo>
                <a:lnTo>
                  <a:pt x="5214943" y="283346"/>
                </a:lnTo>
                <a:lnTo>
                  <a:pt x="5192000" y="245364"/>
                </a:lnTo>
                <a:lnTo>
                  <a:pt x="5166141" y="209478"/>
                </a:lnTo>
                <a:lnTo>
                  <a:pt x="5137530" y="175853"/>
                </a:lnTo>
                <a:lnTo>
                  <a:pt x="5106330" y="144653"/>
                </a:lnTo>
                <a:lnTo>
                  <a:pt x="5072705" y="116042"/>
                </a:lnTo>
                <a:lnTo>
                  <a:pt x="5036819" y="90183"/>
                </a:lnTo>
                <a:lnTo>
                  <a:pt x="4998837" y="67240"/>
                </a:lnTo>
                <a:lnTo>
                  <a:pt x="4958921" y="47377"/>
                </a:lnTo>
                <a:lnTo>
                  <a:pt x="4917237" y="30758"/>
                </a:lnTo>
                <a:lnTo>
                  <a:pt x="4873947" y="17547"/>
                </a:lnTo>
                <a:lnTo>
                  <a:pt x="4829215" y="7908"/>
                </a:lnTo>
                <a:lnTo>
                  <a:pt x="4783206" y="2004"/>
                </a:lnTo>
                <a:lnTo>
                  <a:pt x="4736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048000"/>
            <a:ext cx="5282565" cy="3276600"/>
          </a:xfrm>
          <a:custGeom>
            <a:avLst/>
            <a:gdLst/>
            <a:ahLst/>
            <a:cxnLst/>
            <a:rect l="l" t="t" r="r" b="b"/>
            <a:pathLst>
              <a:path w="5282565" h="3276600">
                <a:moveTo>
                  <a:pt x="0" y="546100"/>
                </a:moveTo>
                <a:lnTo>
                  <a:pt x="2004" y="498977"/>
                </a:lnTo>
                <a:lnTo>
                  <a:pt x="7908" y="452968"/>
                </a:lnTo>
                <a:lnTo>
                  <a:pt x="17549" y="408236"/>
                </a:lnTo>
                <a:lnTo>
                  <a:pt x="30761" y="364946"/>
                </a:lnTo>
                <a:lnTo>
                  <a:pt x="47381" y="323262"/>
                </a:lnTo>
                <a:lnTo>
                  <a:pt x="67245" y="283346"/>
                </a:lnTo>
                <a:lnTo>
                  <a:pt x="90190" y="245364"/>
                </a:lnTo>
                <a:lnTo>
                  <a:pt x="116051" y="209478"/>
                </a:lnTo>
                <a:lnTo>
                  <a:pt x="144664" y="175853"/>
                </a:lnTo>
                <a:lnTo>
                  <a:pt x="175865" y="144653"/>
                </a:lnTo>
                <a:lnTo>
                  <a:pt x="209491" y="116042"/>
                </a:lnTo>
                <a:lnTo>
                  <a:pt x="245378" y="90183"/>
                </a:lnTo>
                <a:lnTo>
                  <a:pt x="283361" y="67240"/>
                </a:lnTo>
                <a:lnTo>
                  <a:pt x="323278" y="47377"/>
                </a:lnTo>
                <a:lnTo>
                  <a:pt x="364963" y="30758"/>
                </a:lnTo>
                <a:lnTo>
                  <a:pt x="408252" y="17547"/>
                </a:lnTo>
                <a:lnTo>
                  <a:pt x="452983" y="7908"/>
                </a:lnTo>
                <a:lnTo>
                  <a:pt x="498991" y="2004"/>
                </a:lnTo>
                <a:lnTo>
                  <a:pt x="546112" y="0"/>
                </a:lnTo>
                <a:lnTo>
                  <a:pt x="4736084" y="0"/>
                </a:lnTo>
                <a:lnTo>
                  <a:pt x="4783206" y="2004"/>
                </a:lnTo>
                <a:lnTo>
                  <a:pt x="4829215" y="7908"/>
                </a:lnTo>
                <a:lnTo>
                  <a:pt x="4873947" y="17547"/>
                </a:lnTo>
                <a:lnTo>
                  <a:pt x="4917237" y="30758"/>
                </a:lnTo>
                <a:lnTo>
                  <a:pt x="4958921" y="47377"/>
                </a:lnTo>
                <a:lnTo>
                  <a:pt x="4998837" y="67240"/>
                </a:lnTo>
                <a:lnTo>
                  <a:pt x="5036819" y="90183"/>
                </a:lnTo>
                <a:lnTo>
                  <a:pt x="5072705" y="116042"/>
                </a:lnTo>
                <a:lnTo>
                  <a:pt x="5106330" y="144653"/>
                </a:lnTo>
                <a:lnTo>
                  <a:pt x="5137530" y="175853"/>
                </a:lnTo>
                <a:lnTo>
                  <a:pt x="5166141" y="209478"/>
                </a:lnTo>
                <a:lnTo>
                  <a:pt x="5192000" y="245364"/>
                </a:lnTo>
                <a:lnTo>
                  <a:pt x="5214943" y="283346"/>
                </a:lnTo>
                <a:lnTo>
                  <a:pt x="5234806" y="323262"/>
                </a:lnTo>
                <a:lnTo>
                  <a:pt x="5251425" y="364946"/>
                </a:lnTo>
                <a:lnTo>
                  <a:pt x="5264636" y="408236"/>
                </a:lnTo>
                <a:lnTo>
                  <a:pt x="5274275" y="452968"/>
                </a:lnTo>
                <a:lnTo>
                  <a:pt x="5280179" y="498977"/>
                </a:lnTo>
                <a:lnTo>
                  <a:pt x="5282184" y="546100"/>
                </a:lnTo>
                <a:lnTo>
                  <a:pt x="5282184" y="2730487"/>
                </a:lnTo>
                <a:lnTo>
                  <a:pt x="5280179" y="2777608"/>
                </a:lnTo>
                <a:lnTo>
                  <a:pt x="5274275" y="2823616"/>
                </a:lnTo>
                <a:lnTo>
                  <a:pt x="5264636" y="2868347"/>
                </a:lnTo>
                <a:lnTo>
                  <a:pt x="5251425" y="2911636"/>
                </a:lnTo>
                <a:lnTo>
                  <a:pt x="5234806" y="2953321"/>
                </a:lnTo>
                <a:lnTo>
                  <a:pt x="5214943" y="2993238"/>
                </a:lnTo>
                <a:lnTo>
                  <a:pt x="5192000" y="3031221"/>
                </a:lnTo>
                <a:lnTo>
                  <a:pt x="5166141" y="3067108"/>
                </a:lnTo>
                <a:lnTo>
                  <a:pt x="5137530" y="3100734"/>
                </a:lnTo>
                <a:lnTo>
                  <a:pt x="5106330" y="3131935"/>
                </a:lnTo>
                <a:lnTo>
                  <a:pt x="5072705" y="3160548"/>
                </a:lnTo>
                <a:lnTo>
                  <a:pt x="5036819" y="3186409"/>
                </a:lnTo>
                <a:lnTo>
                  <a:pt x="4998837" y="3209354"/>
                </a:lnTo>
                <a:lnTo>
                  <a:pt x="4958921" y="3229218"/>
                </a:lnTo>
                <a:lnTo>
                  <a:pt x="4917237" y="3245838"/>
                </a:lnTo>
                <a:lnTo>
                  <a:pt x="4873947" y="3259050"/>
                </a:lnTo>
                <a:lnTo>
                  <a:pt x="4829215" y="3268691"/>
                </a:lnTo>
                <a:lnTo>
                  <a:pt x="4783206" y="3274595"/>
                </a:lnTo>
                <a:lnTo>
                  <a:pt x="4736084" y="3276600"/>
                </a:lnTo>
                <a:lnTo>
                  <a:pt x="546112" y="3276600"/>
                </a:lnTo>
                <a:lnTo>
                  <a:pt x="498991" y="3274595"/>
                </a:lnTo>
                <a:lnTo>
                  <a:pt x="452983" y="3268691"/>
                </a:lnTo>
                <a:lnTo>
                  <a:pt x="408252" y="3259050"/>
                </a:lnTo>
                <a:lnTo>
                  <a:pt x="364963" y="3245838"/>
                </a:lnTo>
                <a:lnTo>
                  <a:pt x="323278" y="3229218"/>
                </a:lnTo>
                <a:lnTo>
                  <a:pt x="283361" y="3209354"/>
                </a:lnTo>
                <a:lnTo>
                  <a:pt x="245378" y="3186409"/>
                </a:lnTo>
                <a:lnTo>
                  <a:pt x="209491" y="3160548"/>
                </a:lnTo>
                <a:lnTo>
                  <a:pt x="175865" y="3131935"/>
                </a:lnTo>
                <a:lnTo>
                  <a:pt x="144664" y="3100734"/>
                </a:lnTo>
                <a:lnTo>
                  <a:pt x="116051" y="3067108"/>
                </a:lnTo>
                <a:lnTo>
                  <a:pt x="90190" y="3031221"/>
                </a:lnTo>
                <a:lnTo>
                  <a:pt x="67245" y="2993238"/>
                </a:lnTo>
                <a:lnTo>
                  <a:pt x="47381" y="2953321"/>
                </a:lnTo>
                <a:lnTo>
                  <a:pt x="30761" y="2911636"/>
                </a:lnTo>
                <a:lnTo>
                  <a:pt x="17549" y="2868347"/>
                </a:lnTo>
                <a:lnTo>
                  <a:pt x="7908" y="2823616"/>
                </a:lnTo>
                <a:lnTo>
                  <a:pt x="2004" y="2777608"/>
                </a:lnTo>
                <a:lnTo>
                  <a:pt x="0" y="2730487"/>
                </a:lnTo>
                <a:lnTo>
                  <a:pt x="0" y="546100"/>
                </a:lnTo>
                <a:close/>
              </a:path>
            </a:pathLst>
          </a:custGeom>
          <a:ln w="2438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5959" y="3227323"/>
            <a:ext cx="19043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0" dirty="0">
                <a:latin typeface="Arial"/>
                <a:cs typeface="Arial"/>
              </a:rPr>
              <a:t>package</a:t>
            </a:r>
            <a:r>
              <a:rPr sz="1800" i="1" spc="-190" dirty="0">
                <a:latin typeface="Arial"/>
                <a:cs typeface="Arial"/>
              </a:rPr>
              <a:t> </a:t>
            </a:r>
            <a:r>
              <a:rPr sz="1800" i="1" spc="-105" dirty="0">
                <a:latin typeface="Arial"/>
                <a:cs typeface="Arial"/>
              </a:rPr>
              <a:t>mypackage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125" dirty="0">
                <a:latin typeface="Arial"/>
                <a:cs typeface="Arial"/>
              </a:rPr>
              <a:t>class </a:t>
            </a:r>
            <a:r>
              <a:rPr sz="1800" i="1" spc="-130" dirty="0">
                <a:latin typeface="Arial"/>
                <a:cs typeface="Arial"/>
              </a:rPr>
              <a:t>MyClass</a:t>
            </a:r>
            <a:r>
              <a:rPr sz="1800" i="1" spc="-100" dirty="0">
                <a:latin typeface="Arial"/>
                <a:cs typeface="Arial"/>
              </a:rPr>
              <a:t> </a:t>
            </a:r>
            <a:r>
              <a:rPr sz="1800" i="1" spc="-3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520" y="4050233"/>
            <a:ext cx="1671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Arial"/>
                <a:cs typeface="Arial"/>
              </a:rPr>
              <a:t>var </a:t>
            </a:r>
            <a:r>
              <a:rPr sz="1800" i="1" spc="-110" dirty="0">
                <a:latin typeface="Arial"/>
                <a:cs typeface="Arial"/>
              </a:rPr>
              <a:t>myName </a:t>
            </a:r>
            <a:r>
              <a:rPr sz="1800" i="1" spc="-155" dirty="0">
                <a:latin typeface="Arial"/>
                <a:cs typeface="Arial"/>
              </a:rPr>
              <a:t>=</a:t>
            </a:r>
            <a:r>
              <a:rPr sz="1800" i="1" spc="-165" dirty="0">
                <a:latin typeface="Arial"/>
                <a:cs typeface="Arial"/>
              </a:rPr>
              <a:t> </a:t>
            </a:r>
            <a:r>
              <a:rPr sz="1800" i="1" spc="40" dirty="0">
                <a:latin typeface="Arial"/>
                <a:cs typeface="Arial"/>
              </a:rPr>
              <a:t>"";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520" y="4599558"/>
            <a:ext cx="3668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Arial"/>
                <a:cs typeface="Arial"/>
              </a:rPr>
              <a:t>def</a:t>
            </a:r>
            <a:r>
              <a:rPr sz="1800" i="1" spc="-114" dirty="0">
                <a:latin typeface="Arial"/>
                <a:cs typeface="Arial"/>
              </a:rPr>
              <a:t> </a:t>
            </a:r>
            <a:r>
              <a:rPr sz="1800" i="1" spc="-50" dirty="0">
                <a:latin typeface="Arial"/>
                <a:cs typeface="Arial"/>
              </a:rPr>
              <a:t>printMyName()</a:t>
            </a:r>
            <a:endParaRPr sz="18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</a:pPr>
            <a:r>
              <a:rPr sz="1800" i="1" spc="-4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</a:pPr>
            <a:r>
              <a:rPr sz="1800" i="1" spc="-10" dirty="0">
                <a:latin typeface="Arial"/>
                <a:cs typeface="Arial"/>
              </a:rPr>
              <a:t>println("My </a:t>
            </a:r>
            <a:r>
              <a:rPr sz="1800" i="1" spc="-114" dirty="0">
                <a:latin typeface="Arial"/>
                <a:cs typeface="Arial"/>
              </a:rPr>
              <a:t>Name </a:t>
            </a:r>
            <a:r>
              <a:rPr sz="1800" i="1" spc="-95" dirty="0">
                <a:latin typeface="Arial"/>
                <a:cs typeface="Arial"/>
              </a:rPr>
              <a:t>is </a:t>
            </a:r>
            <a:r>
              <a:rPr sz="1800" i="1" spc="-20" dirty="0">
                <a:latin typeface="Arial"/>
                <a:cs typeface="Arial"/>
              </a:rPr>
              <a:t>: </a:t>
            </a:r>
            <a:r>
              <a:rPr sz="1800" i="1" spc="80" dirty="0">
                <a:latin typeface="Arial"/>
                <a:cs typeface="Arial"/>
              </a:rPr>
              <a:t>"</a:t>
            </a:r>
            <a:r>
              <a:rPr sz="1800" i="1" spc="-220" dirty="0">
                <a:latin typeface="Arial"/>
                <a:cs typeface="Arial"/>
              </a:rPr>
              <a:t> </a:t>
            </a:r>
            <a:r>
              <a:rPr sz="1800" i="1" spc="-155" dirty="0">
                <a:latin typeface="Arial"/>
                <a:cs typeface="Arial"/>
              </a:rPr>
              <a:t>+ </a:t>
            </a:r>
            <a:r>
              <a:rPr sz="1800" i="1" spc="-100" dirty="0">
                <a:latin typeface="Arial"/>
                <a:cs typeface="Arial"/>
              </a:rPr>
              <a:t>myName)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3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959" y="5697423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7416" y="3048000"/>
            <a:ext cx="5282565" cy="3276600"/>
          </a:xfrm>
          <a:custGeom>
            <a:avLst/>
            <a:gdLst/>
            <a:ahLst/>
            <a:cxnLst/>
            <a:rect l="l" t="t" r="r" b="b"/>
            <a:pathLst>
              <a:path w="5282565" h="3276600">
                <a:moveTo>
                  <a:pt x="4736083" y="0"/>
                </a:moveTo>
                <a:lnTo>
                  <a:pt x="546100" y="0"/>
                </a:lnTo>
                <a:lnTo>
                  <a:pt x="498977" y="2004"/>
                </a:lnTo>
                <a:lnTo>
                  <a:pt x="452968" y="7908"/>
                </a:lnTo>
                <a:lnTo>
                  <a:pt x="408236" y="17547"/>
                </a:lnTo>
                <a:lnTo>
                  <a:pt x="364946" y="30758"/>
                </a:lnTo>
                <a:lnTo>
                  <a:pt x="323262" y="47377"/>
                </a:lnTo>
                <a:lnTo>
                  <a:pt x="283346" y="67240"/>
                </a:lnTo>
                <a:lnTo>
                  <a:pt x="245364" y="90183"/>
                </a:lnTo>
                <a:lnTo>
                  <a:pt x="209478" y="116042"/>
                </a:lnTo>
                <a:lnTo>
                  <a:pt x="175853" y="144653"/>
                </a:lnTo>
                <a:lnTo>
                  <a:pt x="144653" y="175853"/>
                </a:lnTo>
                <a:lnTo>
                  <a:pt x="116042" y="209478"/>
                </a:lnTo>
                <a:lnTo>
                  <a:pt x="90183" y="245364"/>
                </a:lnTo>
                <a:lnTo>
                  <a:pt x="67240" y="283346"/>
                </a:lnTo>
                <a:lnTo>
                  <a:pt x="47377" y="323262"/>
                </a:lnTo>
                <a:lnTo>
                  <a:pt x="30758" y="364946"/>
                </a:lnTo>
                <a:lnTo>
                  <a:pt x="17547" y="408236"/>
                </a:lnTo>
                <a:lnTo>
                  <a:pt x="7908" y="452968"/>
                </a:lnTo>
                <a:lnTo>
                  <a:pt x="2004" y="498977"/>
                </a:lnTo>
                <a:lnTo>
                  <a:pt x="0" y="546100"/>
                </a:lnTo>
                <a:lnTo>
                  <a:pt x="0" y="2730487"/>
                </a:lnTo>
                <a:lnTo>
                  <a:pt x="2004" y="2777608"/>
                </a:lnTo>
                <a:lnTo>
                  <a:pt x="7908" y="2823616"/>
                </a:lnTo>
                <a:lnTo>
                  <a:pt x="17547" y="2868347"/>
                </a:lnTo>
                <a:lnTo>
                  <a:pt x="30758" y="2911636"/>
                </a:lnTo>
                <a:lnTo>
                  <a:pt x="47377" y="2953321"/>
                </a:lnTo>
                <a:lnTo>
                  <a:pt x="67240" y="2993238"/>
                </a:lnTo>
                <a:lnTo>
                  <a:pt x="90183" y="3031221"/>
                </a:lnTo>
                <a:lnTo>
                  <a:pt x="116042" y="3067108"/>
                </a:lnTo>
                <a:lnTo>
                  <a:pt x="144653" y="3100734"/>
                </a:lnTo>
                <a:lnTo>
                  <a:pt x="175853" y="3131935"/>
                </a:lnTo>
                <a:lnTo>
                  <a:pt x="209478" y="3160548"/>
                </a:lnTo>
                <a:lnTo>
                  <a:pt x="245364" y="3186409"/>
                </a:lnTo>
                <a:lnTo>
                  <a:pt x="283346" y="3209354"/>
                </a:lnTo>
                <a:lnTo>
                  <a:pt x="323262" y="3229218"/>
                </a:lnTo>
                <a:lnTo>
                  <a:pt x="364946" y="3245838"/>
                </a:lnTo>
                <a:lnTo>
                  <a:pt x="408236" y="3259050"/>
                </a:lnTo>
                <a:lnTo>
                  <a:pt x="452968" y="3268691"/>
                </a:lnTo>
                <a:lnTo>
                  <a:pt x="498977" y="3274595"/>
                </a:lnTo>
                <a:lnTo>
                  <a:pt x="546100" y="3276600"/>
                </a:lnTo>
                <a:lnTo>
                  <a:pt x="4736083" y="3276600"/>
                </a:lnTo>
                <a:lnTo>
                  <a:pt x="4783206" y="3274595"/>
                </a:lnTo>
                <a:lnTo>
                  <a:pt x="4829215" y="3268691"/>
                </a:lnTo>
                <a:lnTo>
                  <a:pt x="4873947" y="3259050"/>
                </a:lnTo>
                <a:lnTo>
                  <a:pt x="4917237" y="3245838"/>
                </a:lnTo>
                <a:lnTo>
                  <a:pt x="4958921" y="3229218"/>
                </a:lnTo>
                <a:lnTo>
                  <a:pt x="4998837" y="3209354"/>
                </a:lnTo>
                <a:lnTo>
                  <a:pt x="5036819" y="3186409"/>
                </a:lnTo>
                <a:lnTo>
                  <a:pt x="5072705" y="3160548"/>
                </a:lnTo>
                <a:lnTo>
                  <a:pt x="5106330" y="3131935"/>
                </a:lnTo>
                <a:lnTo>
                  <a:pt x="5137530" y="3100734"/>
                </a:lnTo>
                <a:lnTo>
                  <a:pt x="5166141" y="3067108"/>
                </a:lnTo>
                <a:lnTo>
                  <a:pt x="5192000" y="3031221"/>
                </a:lnTo>
                <a:lnTo>
                  <a:pt x="5214943" y="2993238"/>
                </a:lnTo>
                <a:lnTo>
                  <a:pt x="5234806" y="2953321"/>
                </a:lnTo>
                <a:lnTo>
                  <a:pt x="5251425" y="2911636"/>
                </a:lnTo>
                <a:lnTo>
                  <a:pt x="5264636" y="2868347"/>
                </a:lnTo>
                <a:lnTo>
                  <a:pt x="5274275" y="2823616"/>
                </a:lnTo>
                <a:lnTo>
                  <a:pt x="5280179" y="2777608"/>
                </a:lnTo>
                <a:lnTo>
                  <a:pt x="5282183" y="2730487"/>
                </a:lnTo>
                <a:lnTo>
                  <a:pt x="5282183" y="546100"/>
                </a:lnTo>
                <a:lnTo>
                  <a:pt x="5280179" y="498977"/>
                </a:lnTo>
                <a:lnTo>
                  <a:pt x="5274275" y="452968"/>
                </a:lnTo>
                <a:lnTo>
                  <a:pt x="5264636" y="408236"/>
                </a:lnTo>
                <a:lnTo>
                  <a:pt x="5251425" y="364946"/>
                </a:lnTo>
                <a:lnTo>
                  <a:pt x="5234806" y="323262"/>
                </a:lnTo>
                <a:lnTo>
                  <a:pt x="5214943" y="283346"/>
                </a:lnTo>
                <a:lnTo>
                  <a:pt x="5192000" y="245364"/>
                </a:lnTo>
                <a:lnTo>
                  <a:pt x="5166141" y="209478"/>
                </a:lnTo>
                <a:lnTo>
                  <a:pt x="5137530" y="175853"/>
                </a:lnTo>
                <a:lnTo>
                  <a:pt x="5106330" y="144653"/>
                </a:lnTo>
                <a:lnTo>
                  <a:pt x="5072705" y="116042"/>
                </a:lnTo>
                <a:lnTo>
                  <a:pt x="5036819" y="90183"/>
                </a:lnTo>
                <a:lnTo>
                  <a:pt x="4998837" y="67240"/>
                </a:lnTo>
                <a:lnTo>
                  <a:pt x="4958921" y="47377"/>
                </a:lnTo>
                <a:lnTo>
                  <a:pt x="4917237" y="30758"/>
                </a:lnTo>
                <a:lnTo>
                  <a:pt x="4873947" y="17547"/>
                </a:lnTo>
                <a:lnTo>
                  <a:pt x="4829215" y="7908"/>
                </a:lnTo>
                <a:lnTo>
                  <a:pt x="4783206" y="2004"/>
                </a:lnTo>
                <a:lnTo>
                  <a:pt x="4736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7416" y="3048000"/>
            <a:ext cx="5282565" cy="3276600"/>
          </a:xfrm>
          <a:custGeom>
            <a:avLst/>
            <a:gdLst/>
            <a:ahLst/>
            <a:cxnLst/>
            <a:rect l="l" t="t" r="r" b="b"/>
            <a:pathLst>
              <a:path w="5282565" h="3276600">
                <a:moveTo>
                  <a:pt x="0" y="546100"/>
                </a:moveTo>
                <a:lnTo>
                  <a:pt x="2004" y="498977"/>
                </a:lnTo>
                <a:lnTo>
                  <a:pt x="7908" y="452968"/>
                </a:lnTo>
                <a:lnTo>
                  <a:pt x="17547" y="408236"/>
                </a:lnTo>
                <a:lnTo>
                  <a:pt x="30758" y="364946"/>
                </a:lnTo>
                <a:lnTo>
                  <a:pt x="47377" y="323262"/>
                </a:lnTo>
                <a:lnTo>
                  <a:pt x="67240" y="283346"/>
                </a:lnTo>
                <a:lnTo>
                  <a:pt x="90183" y="245364"/>
                </a:lnTo>
                <a:lnTo>
                  <a:pt x="116042" y="209478"/>
                </a:lnTo>
                <a:lnTo>
                  <a:pt x="144653" y="175853"/>
                </a:lnTo>
                <a:lnTo>
                  <a:pt x="175853" y="144653"/>
                </a:lnTo>
                <a:lnTo>
                  <a:pt x="209478" y="116042"/>
                </a:lnTo>
                <a:lnTo>
                  <a:pt x="245364" y="90183"/>
                </a:lnTo>
                <a:lnTo>
                  <a:pt x="283346" y="67240"/>
                </a:lnTo>
                <a:lnTo>
                  <a:pt x="323262" y="47377"/>
                </a:lnTo>
                <a:lnTo>
                  <a:pt x="364946" y="30758"/>
                </a:lnTo>
                <a:lnTo>
                  <a:pt x="408236" y="17547"/>
                </a:lnTo>
                <a:lnTo>
                  <a:pt x="452968" y="7908"/>
                </a:lnTo>
                <a:lnTo>
                  <a:pt x="498977" y="2004"/>
                </a:lnTo>
                <a:lnTo>
                  <a:pt x="546100" y="0"/>
                </a:lnTo>
                <a:lnTo>
                  <a:pt x="4736083" y="0"/>
                </a:lnTo>
                <a:lnTo>
                  <a:pt x="4783206" y="2004"/>
                </a:lnTo>
                <a:lnTo>
                  <a:pt x="4829215" y="7908"/>
                </a:lnTo>
                <a:lnTo>
                  <a:pt x="4873947" y="17547"/>
                </a:lnTo>
                <a:lnTo>
                  <a:pt x="4917237" y="30758"/>
                </a:lnTo>
                <a:lnTo>
                  <a:pt x="4958921" y="47377"/>
                </a:lnTo>
                <a:lnTo>
                  <a:pt x="4998837" y="67240"/>
                </a:lnTo>
                <a:lnTo>
                  <a:pt x="5036819" y="90183"/>
                </a:lnTo>
                <a:lnTo>
                  <a:pt x="5072705" y="116042"/>
                </a:lnTo>
                <a:lnTo>
                  <a:pt x="5106330" y="144653"/>
                </a:lnTo>
                <a:lnTo>
                  <a:pt x="5137530" y="175853"/>
                </a:lnTo>
                <a:lnTo>
                  <a:pt x="5166141" y="209478"/>
                </a:lnTo>
                <a:lnTo>
                  <a:pt x="5192000" y="245364"/>
                </a:lnTo>
                <a:lnTo>
                  <a:pt x="5214943" y="283346"/>
                </a:lnTo>
                <a:lnTo>
                  <a:pt x="5234806" y="323262"/>
                </a:lnTo>
                <a:lnTo>
                  <a:pt x="5251425" y="364946"/>
                </a:lnTo>
                <a:lnTo>
                  <a:pt x="5264636" y="408236"/>
                </a:lnTo>
                <a:lnTo>
                  <a:pt x="5274275" y="452968"/>
                </a:lnTo>
                <a:lnTo>
                  <a:pt x="5280179" y="498977"/>
                </a:lnTo>
                <a:lnTo>
                  <a:pt x="5282183" y="546100"/>
                </a:lnTo>
                <a:lnTo>
                  <a:pt x="5282183" y="2730487"/>
                </a:lnTo>
                <a:lnTo>
                  <a:pt x="5280179" y="2777608"/>
                </a:lnTo>
                <a:lnTo>
                  <a:pt x="5274275" y="2823616"/>
                </a:lnTo>
                <a:lnTo>
                  <a:pt x="5264636" y="2868347"/>
                </a:lnTo>
                <a:lnTo>
                  <a:pt x="5251425" y="2911636"/>
                </a:lnTo>
                <a:lnTo>
                  <a:pt x="5234806" y="2953321"/>
                </a:lnTo>
                <a:lnTo>
                  <a:pt x="5214943" y="2993238"/>
                </a:lnTo>
                <a:lnTo>
                  <a:pt x="5192000" y="3031221"/>
                </a:lnTo>
                <a:lnTo>
                  <a:pt x="5166141" y="3067108"/>
                </a:lnTo>
                <a:lnTo>
                  <a:pt x="5137530" y="3100734"/>
                </a:lnTo>
                <a:lnTo>
                  <a:pt x="5106330" y="3131935"/>
                </a:lnTo>
                <a:lnTo>
                  <a:pt x="5072705" y="3160548"/>
                </a:lnTo>
                <a:lnTo>
                  <a:pt x="5036819" y="3186409"/>
                </a:lnTo>
                <a:lnTo>
                  <a:pt x="4998837" y="3209354"/>
                </a:lnTo>
                <a:lnTo>
                  <a:pt x="4958921" y="3229218"/>
                </a:lnTo>
                <a:lnTo>
                  <a:pt x="4917237" y="3245838"/>
                </a:lnTo>
                <a:lnTo>
                  <a:pt x="4873947" y="3259050"/>
                </a:lnTo>
                <a:lnTo>
                  <a:pt x="4829215" y="3268691"/>
                </a:lnTo>
                <a:lnTo>
                  <a:pt x="4783206" y="3274595"/>
                </a:lnTo>
                <a:lnTo>
                  <a:pt x="4736083" y="3276600"/>
                </a:lnTo>
                <a:lnTo>
                  <a:pt x="546100" y="3276600"/>
                </a:lnTo>
                <a:lnTo>
                  <a:pt x="498977" y="3274595"/>
                </a:lnTo>
                <a:lnTo>
                  <a:pt x="452968" y="3268691"/>
                </a:lnTo>
                <a:lnTo>
                  <a:pt x="408236" y="3259050"/>
                </a:lnTo>
                <a:lnTo>
                  <a:pt x="364946" y="3245838"/>
                </a:lnTo>
                <a:lnTo>
                  <a:pt x="323262" y="3229218"/>
                </a:lnTo>
                <a:lnTo>
                  <a:pt x="283346" y="3209354"/>
                </a:lnTo>
                <a:lnTo>
                  <a:pt x="245364" y="3186409"/>
                </a:lnTo>
                <a:lnTo>
                  <a:pt x="209478" y="3160548"/>
                </a:lnTo>
                <a:lnTo>
                  <a:pt x="175853" y="3131935"/>
                </a:lnTo>
                <a:lnTo>
                  <a:pt x="144653" y="3100734"/>
                </a:lnTo>
                <a:lnTo>
                  <a:pt x="116042" y="3067108"/>
                </a:lnTo>
                <a:lnTo>
                  <a:pt x="90183" y="3031221"/>
                </a:lnTo>
                <a:lnTo>
                  <a:pt x="67240" y="2993238"/>
                </a:lnTo>
                <a:lnTo>
                  <a:pt x="47377" y="2953321"/>
                </a:lnTo>
                <a:lnTo>
                  <a:pt x="30758" y="2911636"/>
                </a:lnTo>
                <a:lnTo>
                  <a:pt x="17547" y="2868347"/>
                </a:lnTo>
                <a:lnTo>
                  <a:pt x="7908" y="2823616"/>
                </a:lnTo>
                <a:lnTo>
                  <a:pt x="2004" y="2777608"/>
                </a:lnTo>
                <a:lnTo>
                  <a:pt x="0" y="2730487"/>
                </a:lnTo>
                <a:lnTo>
                  <a:pt x="0" y="546100"/>
                </a:lnTo>
                <a:close/>
              </a:path>
            </a:pathLst>
          </a:custGeom>
          <a:ln w="2438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96810" y="3227323"/>
            <a:ext cx="2576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5" dirty="0">
                <a:latin typeface="Arial"/>
                <a:cs typeface="Arial"/>
              </a:rPr>
              <a:t>package</a:t>
            </a:r>
            <a:r>
              <a:rPr sz="1800" i="1" spc="-140" dirty="0">
                <a:latin typeface="Arial"/>
                <a:cs typeface="Arial"/>
              </a:rPr>
              <a:t> </a:t>
            </a:r>
            <a:r>
              <a:rPr sz="1800" i="1" spc="-105" dirty="0">
                <a:latin typeface="Arial"/>
                <a:cs typeface="Arial"/>
              </a:rPr>
              <a:t>package2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20" dirty="0">
                <a:latin typeface="Arial"/>
                <a:cs typeface="Arial"/>
              </a:rPr>
              <a:t>import</a:t>
            </a:r>
            <a:r>
              <a:rPr sz="1800" i="1" spc="-160" dirty="0">
                <a:latin typeface="Arial"/>
                <a:cs typeface="Arial"/>
              </a:rPr>
              <a:t> </a:t>
            </a:r>
            <a:r>
              <a:rPr sz="1800" i="1" spc="-110" dirty="0">
                <a:latin typeface="Arial"/>
                <a:cs typeface="Arial"/>
              </a:rPr>
              <a:t>mypackage.MyClass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6810" y="4050233"/>
            <a:ext cx="1652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latin typeface="Arial"/>
                <a:cs typeface="Arial"/>
              </a:rPr>
              <a:t>object </a:t>
            </a:r>
            <a:r>
              <a:rPr sz="1800" i="1" spc="-125" dirty="0">
                <a:latin typeface="Arial"/>
                <a:cs typeface="Arial"/>
              </a:rPr>
              <a:t>MyClass2</a:t>
            </a:r>
            <a:r>
              <a:rPr sz="1800" i="1" spc="-175" dirty="0">
                <a:latin typeface="Arial"/>
                <a:cs typeface="Arial"/>
              </a:rPr>
              <a:t> </a:t>
            </a:r>
            <a:r>
              <a:rPr sz="1800" i="1" spc="-3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6810" y="4599558"/>
            <a:ext cx="31203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Arial"/>
                <a:cs typeface="Arial"/>
              </a:rPr>
              <a:t>def </a:t>
            </a:r>
            <a:r>
              <a:rPr sz="1800" i="1" spc="-60" dirty="0">
                <a:latin typeface="Arial"/>
                <a:cs typeface="Arial"/>
              </a:rPr>
              <a:t>main(args: </a:t>
            </a:r>
            <a:r>
              <a:rPr sz="1800" i="1" spc="-50" dirty="0">
                <a:latin typeface="Arial"/>
                <a:cs typeface="Arial"/>
              </a:rPr>
              <a:t>Array[String])</a:t>
            </a:r>
            <a:r>
              <a:rPr sz="1800" i="1" spc="-285" dirty="0">
                <a:latin typeface="Arial"/>
                <a:cs typeface="Arial"/>
              </a:rPr>
              <a:t> </a:t>
            </a:r>
            <a:r>
              <a:rPr sz="1800" i="1" spc="-4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 marR="5080">
              <a:lnSpc>
                <a:spcPct val="100000"/>
              </a:lnSpc>
            </a:pPr>
            <a:r>
              <a:rPr sz="1800" i="1" spc="-60" dirty="0">
                <a:latin typeface="Arial"/>
                <a:cs typeface="Arial"/>
              </a:rPr>
              <a:t>val </a:t>
            </a:r>
            <a:r>
              <a:rPr sz="1800" i="1" spc="-45" dirty="0">
                <a:latin typeface="Arial"/>
                <a:cs typeface="Arial"/>
              </a:rPr>
              <a:t>obj </a:t>
            </a:r>
            <a:r>
              <a:rPr sz="1800" i="1" spc="-155" dirty="0">
                <a:latin typeface="Arial"/>
                <a:cs typeface="Arial"/>
              </a:rPr>
              <a:t>= </a:t>
            </a:r>
            <a:r>
              <a:rPr sz="1800" i="1" spc="-75" dirty="0">
                <a:latin typeface="Arial"/>
                <a:cs typeface="Arial"/>
              </a:rPr>
              <a:t>new</a:t>
            </a:r>
            <a:r>
              <a:rPr sz="1800" i="1" spc="-190" dirty="0">
                <a:latin typeface="Arial"/>
                <a:cs typeface="Arial"/>
              </a:rPr>
              <a:t> </a:t>
            </a:r>
            <a:r>
              <a:rPr sz="1800" i="1" spc="-110" dirty="0">
                <a:latin typeface="Arial"/>
                <a:cs typeface="Arial"/>
              </a:rPr>
              <a:t>MyClass()  </a:t>
            </a:r>
            <a:r>
              <a:rPr sz="1800" i="1" spc="-85" dirty="0">
                <a:latin typeface="Arial"/>
                <a:cs typeface="Arial"/>
              </a:rPr>
              <a:t>obj.myName </a:t>
            </a:r>
            <a:r>
              <a:rPr sz="1800" i="1" spc="-155" dirty="0">
                <a:latin typeface="Arial"/>
                <a:cs typeface="Arial"/>
              </a:rPr>
              <a:t>= </a:t>
            </a:r>
            <a:r>
              <a:rPr sz="1800" i="1" spc="-70" dirty="0">
                <a:latin typeface="Arial"/>
                <a:cs typeface="Arial"/>
              </a:rPr>
              <a:t>“John"  </a:t>
            </a:r>
            <a:r>
              <a:rPr sz="1800" i="1" spc="-50" dirty="0">
                <a:latin typeface="Arial"/>
                <a:cs typeface="Arial"/>
              </a:rPr>
              <a:t>obj.printMyName()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i="1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3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58521"/>
            <a:ext cx="351980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90" dirty="0"/>
              <a:t>Singleton</a:t>
            </a:r>
            <a:r>
              <a:rPr spc="-280" dirty="0"/>
              <a:t> </a:t>
            </a:r>
            <a:r>
              <a:rPr spc="-25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221899"/>
            <a:ext cx="11203305" cy="3684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120" dirty="0">
                <a:latin typeface="Arial"/>
                <a:cs typeface="Arial"/>
              </a:rPr>
              <a:t>does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-55" dirty="0">
                <a:latin typeface="Arial"/>
                <a:cs typeface="Arial"/>
              </a:rPr>
              <a:t>static </a:t>
            </a:r>
            <a:r>
              <a:rPr sz="2000" spc="-100" dirty="0">
                <a:latin typeface="Arial"/>
                <a:cs typeface="Arial"/>
              </a:rPr>
              <a:t>members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-80" dirty="0">
                <a:latin typeface="Arial"/>
                <a:cs typeface="Arial"/>
              </a:rPr>
              <a:t>member </a:t>
            </a:r>
            <a:r>
              <a:rPr sz="2000" spc="-90" dirty="0">
                <a:latin typeface="Arial"/>
                <a:cs typeface="Arial"/>
              </a:rPr>
              <a:t>variables </a:t>
            </a:r>
            <a:r>
              <a:rPr sz="2000" spc="-110" dirty="0">
                <a:latin typeface="Arial"/>
                <a:cs typeface="Arial"/>
              </a:rPr>
              <a:t>associated </a:t>
            </a:r>
            <a:r>
              <a:rPr sz="2000" spc="-40" dirty="0">
                <a:latin typeface="Arial"/>
                <a:cs typeface="Arial"/>
              </a:rPr>
              <a:t>directly </a:t>
            </a:r>
            <a:r>
              <a:rPr sz="2000" spc="5" dirty="0">
                <a:latin typeface="Arial"/>
                <a:cs typeface="Arial"/>
              </a:rPr>
              <a:t>with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18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70" dirty="0">
                <a:latin typeface="Arial"/>
                <a:cs typeface="Arial"/>
              </a:rPr>
              <a:t>Unlike </a:t>
            </a:r>
            <a:r>
              <a:rPr sz="2000" spc="-175" dirty="0">
                <a:latin typeface="Arial"/>
                <a:cs typeface="Arial"/>
              </a:rPr>
              <a:t>Java, </a:t>
            </a:r>
            <a:r>
              <a:rPr sz="2000" spc="-60" dirty="0">
                <a:latin typeface="Arial"/>
                <a:cs typeface="Arial"/>
              </a:rPr>
              <a:t>where </a:t>
            </a:r>
            <a:r>
              <a:rPr sz="2000" spc="-65" dirty="0">
                <a:latin typeface="Arial"/>
                <a:cs typeface="Arial"/>
              </a:rPr>
              <a:t>we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i="1" spc="-60" dirty="0">
                <a:latin typeface="Arial"/>
                <a:cs typeface="Arial"/>
              </a:rPr>
              <a:t>main() </a:t>
            </a:r>
            <a:r>
              <a:rPr sz="2000" spc="-45" dirty="0">
                <a:latin typeface="Arial"/>
                <a:cs typeface="Arial"/>
              </a:rPr>
              <a:t>method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i="1" spc="-130" dirty="0">
                <a:latin typeface="Arial"/>
                <a:cs typeface="Arial"/>
              </a:rPr>
              <a:t>class, </a:t>
            </a: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145" dirty="0">
                <a:latin typeface="Arial"/>
                <a:cs typeface="Arial"/>
              </a:rPr>
              <a:t>class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i="1" spc="-65" dirty="0">
                <a:latin typeface="Arial"/>
                <a:cs typeface="Arial"/>
              </a:rPr>
              <a:t>main(). </a:t>
            </a:r>
            <a:r>
              <a:rPr sz="2000" spc="-70" dirty="0">
                <a:latin typeface="Arial"/>
                <a:cs typeface="Arial"/>
              </a:rPr>
              <a:t>But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80" dirty="0">
                <a:latin typeface="Arial"/>
                <a:cs typeface="Arial"/>
              </a:rPr>
              <a:t>Scala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70" dirty="0">
                <a:latin typeface="Arial"/>
                <a:cs typeface="Arial"/>
              </a:rPr>
              <a:t>singleton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Objects.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85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Singleton </a:t>
            </a:r>
            <a:r>
              <a:rPr sz="2000" spc="-50" dirty="0">
                <a:latin typeface="Arial"/>
                <a:cs typeface="Arial"/>
              </a:rPr>
              <a:t>object </a:t>
            </a:r>
            <a:r>
              <a:rPr sz="2000" spc="-114" dirty="0">
                <a:latin typeface="Arial"/>
                <a:cs typeface="Arial"/>
              </a:rPr>
              <a:t>ensures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5" dirty="0">
                <a:latin typeface="Arial"/>
                <a:cs typeface="Arial"/>
              </a:rPr>
              <a:t>only </a:t>
            </a:r>
            <a:r>
              <a:rPr sz="2000" spc="-85" dirty="0">
                <a:latin typeface="Arial"/>
                <a:cs typeface="Arial"/>
              </a:rPr>
              <a:t>one instance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105" dirty="0">
                <a:latin typeface="Arial"/>
                <a:cs typeface="Arial"/>
              </a:rPr>
              <a:t>exists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55" dirty="0">
                <a:latin typeface="Arial"/>
                <a:cs typeface="Arial"/>
              </a:rPr>
              <a:t>class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singleton </a:t>
            </a:r>
            <a:r>
              <a:rPr sz="2000" spc="-50" dirty="0">
                <a:latin typeface="Arial"/>
                <a:cs typeface="Arial"/>
              </a:rPr>
              <a:t>object </a:t>
            </a:r>
            <a:r>
              <a:rPr sz="2000" spc="-20" dirty="0">
                <a:latin typeface="Arial"/>
                <a:cs typeface="Arial"/>
              </a:rPr>
              <a:t>definition </a:t>
            </a:r>
            <a:r>
              <a:rPr sz="2000" spc="-85" dirty="0">
                <a:latin typeface="Arial"/>
                <a:cs typeface="Arial"/>
              </a:rPr>
              <a:t>looks </a:t>
            </a:r>
            <a:r>
              <a:rPr sz="2000" spc="-60" dirty="0">
                <a:latin typeface="Arial"/>
                <a:cs typeface="Arial"/>
              </a:rPr>
              <a:t>similar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5" dirty="0">
                <a:latin typeface="Arial"/>
                <a:cs typeface="Arial"/>
              </a:rPr>
              <a:t>but </a:t>
            </a:r>
            <a:r>
              <a:rPr sz="2000" spc="5" dirty="0">
                <a:latin typeface="Arial"/>
                <a:cs typeface="Arial"/>
              </a:rPr>
              <a:t>“object” </a:t>
            </a:r>
            <a:r>
              <a:rPr sz="2000" spc="-65" dirty="0">
                <a:latin typeface="Arial"/>
                <a:cs typeface="Arial"/>
              </a:rPr>
              <a:t>keyword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place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469900" marR="5080" indent="-457200" algn="just">
              <a:lnSpc>
                <a:spcPct val="150100"/>
              </a:lnSpc>
              <a:buSzPct val="80000"/>
              <a:buFont typeface="Wingdings"/>
              <a:buChar char=""/>
              <a:tabLst>
                <a:tab pos="470534" algn="l"/>
              </a:tabLst>
            </a:pPr>
            <a:r>
              <a:rPr sz="2000" spc="-170" dirty="0">
                <a:latin typeface="Arial"/>
                <a:cs typeface="Arial"/>
              </a:rPr>
              <a:t>Use </a:t>
            </a:r>
            <a:r>
              <a:rPr sz="2000" spc="-215" dirty="0">
                <a:latin typeface="Arial"/>
                <a:cs typeface="Arial"/>
              </a:rPr>
              <a:t>Cases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having </a:t>
            </a:r>
            <a:r>
              <a:rPr sz="2000" spc="-85" dirty="0">
                <a:latin typeface="Arial"/>
                <a:cs typeface="Arial"/>
              </a:rPr>
              <a:t>Singleton </a:t>
            </a:r>
            <a:r>
              <a:rPr sz="2000" spc="-95" dirty="0">
                <a:latin typeface="Arial"/>
                <a:cs typeface="Arial"/>
              </a:rPr>
              <a:t>Objects </a:t>
            </a:r>
            <a:r>
              <a:rPr sz="2000" spc="-114" dirty="0">
                <a:latin typeface="Arial"/>
                <a:cs typeface="Arial"/>
              </a:rPr>
              <a:t>may </a:t>
            </a:r>
            <a:r>
              <a:rPr sz="2000" spc="-95" dirty="0">
                <a:latin typeface="Arial"/>
                <a:cs typeface="Arial"/>
              </a:rPr>
              <a:t>be </a:t>
            </a:r>
            <a:r>
              <a:rPr sz="2000" spc="-65" dirty="0">
                <a:latin typeface="Arial"/>
                <a:cs typeface="Arial"/>
              </a:rPr>
              <a:t>creating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25" dirty="0">
                <a:latin typeface="Arial"/>
                <a:cs typeface="Arial"/>
              </a:rPr>
              <a:t>Database </a:t>
            </a:r>
            <a:r>
              <a:rPr sz="2000" spc="-65" dirty="0">
                <a:latin typeface="Arial"/>
                <a:cs typeface="Arial"/>
              </a:rPr>
              <a:t>connection </a:t>
            </a:r>
            <a:r>
              <a:rPr sz="2000" spc="-80" dirty="0">
                <a:latin typeface="Arial"/>
                <a:cs typeface="Arial"/>
              </a:rPr>
              <a:t>Object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65" dirty="0">
                <a:latin typeface="Arial"/>
                <a:cs typeface="Arial"/>
              </a:rPr>
              <a:t>we </a:t>
            </a:r>
            <a:r>
              <a:rPr sz="2000" spc="-114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not  </a:t>
            </a:r>
            <a:r>
              <a:rPr sz="2000" spc="-70" dirty="0">
                <a:latin typeface="Arial"/>
                <a:cs typeface="Arial"/>
              </a:rPr>
              <a:t>create </a:t>
            </a:r>
            <a:r>
              <a:rPr sz="2000" spc="-20" dirty="0">
                <a:latin typeface="Arial"/>
                <a:cs typeface="Arial"/>
              </a:rPr>
              <a:t>multiple </a:t>
            </a:r>
            <a:r>
              <a:rPr sz="2000" spc="-75" dirty="0">
                <a:latin typeface="Arial"/>
                <a:cs typeface="Arial"/>
              </a:rPr>
              <a:t>connections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114" dirty="0">
                <a:latin typeface="Arial"/>
                <a:cs typeface="Arial"/>
              </a:rPr>
              <a:t>Database. </a:t>
            </a:r>
            <a:r>
              <a:rPr sz="2000" spc="-105" dirty="0">
                <a:latin typeface="Arial"/>
                <a:cs typeface="Arial"/>
              </a:rPr>
              <a:t>Or </a:t>
            </a:r>
            <a:r>
              <a:rPr sz="2000" spc="-95" dirty="0">
                <a:latin typeface="Arial"/>
                <a:cs typeface="Arial"/>
              </a:rPr>
              <a:t>Creating </a:t>
            </a:r>
            <a:r>
              <a:rPr sz="2000" spc="-100" dirty="0">
                <a:latin typeface="Arial"/>
                <a:cs typeface="Arial"/>
              </a:rPr>
              <a:t>any </a:t>
            </a:r>
            <a:r>
              <a:rPr sz="2000" spc="10" dirty="0">
                <a:latin typeface="Arial"/>
                <a:cs typeface="Arial"/>
              </a:rPr>
              <a:t>utility </a:t>
            </a:r>
            <a:r>
              <a:rPr sz="2000" dirty="0">
                <a:latin typeface="Arial"/>
                <a:cs typeface="Arial"/>
              </a:rPr>
              <a:t>that will </a:t>
            </a:r>
            <a:r>
              <a:rPr sz="2000" spc="-95" dirty="0">
                <a:latin typeface="Arial"/>
                <a:cs typeface="Arial"/>
              </a:rPr>
              <a:t>be </a:t>
            </a:r>
            <a:r>
              <a:rPr sz="2000" spc="-75" dirty="0">
                <a:latin typeface="Arial"/>
                <a:cs typeface="Arial"/>
              </a:rPr>
              <a:t>invoked </a:t>
            </a:r>
            <a:r>
              <a:rPr sz="2000" spc="-20" dirty="0">
                <a:latin typeface="Arial"/>
                <a:cs typeface="Arial"/>
              </a:rPr>
              <a:t>from multiple  </a:t>
            </a:r>
            <a:r>
              <a:rPr sz="2000" spc="-150" dirty="0">
                <a:latin typeface="Arial"/>
                <a:cs typeface="Arial"/>
              </a:rPr>
              <a:t>classes.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58521"/>
            <a:ext cx="51600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90" dirty="0"/>
              <a:t>Singleton </a:t>
            </a:r>
            <a:r>
              <a:rPr spc="-250" dirty="0"/>
              <a:t>Object</a:t>
            </a:r>
            <a:r>
              <a:rPr spc="-220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267790"/>
            <a:ext cx="35350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5" dirty="0">
                <a:latin typeface="Arial"/>
                <a:cs typeface="Arial"/>
              </a:rPr>
              <a:t>Here </a:t>
            </a:r>
            <a:r>
              <a:rPr sz="2000" i="1" spc="-85" dirty="0">
                <a:latin typeface="Arial"/>
                <a:cs typeface="Arial"/>
              </a:rPr>
              <a:t>RunUtil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Singleton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232" y="1651965"/>
            <a:ext cx="8221853" cy="4966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1373" y="1932889"/>
            <a:ext cx="6204585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i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java.util._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2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i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java.text.SimpleDateFormat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13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MyDateUtility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40080" marR="974725" indent="286385">
              <a:lnSpc>
                <a:spcPct val="100000"/>
              </a:lnSpc>
            </a:pP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def getCurrentDate(format: </a:t>
            </a: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String): 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String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{  </a:t>
            </a: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i="1" spc="-65" dirty="0">
                <a:solidFill>
                  <a:srgbClr val="FFFFFF"/>
                </a:solidFill>
                <a:latin typeface="Arial"/>
                <a:cs typeface="Arial"/>
              </a:rPr>
              <a:t>dateFormat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SimpleDateFormat(format)  </a:t>
            </a: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cal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Calendar.getInstance()  </a:t>
            </a: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dateFormat.format(cal.getTime())</a:t>
            </a:r>
            <a:endParaRPr sz="18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1800" i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RunUtil{</a:t>
            </a:r>
            <a:endParaRPr sz="1800">
              <a:latin typeface="Arial"/>
              <a:cs typeface="Arial"/>
            </a:endParaRPr>
          </a:p>
          <a:p>
            <a:pPr marR="2964180" algn="ctr">
              <a:lnSpc>
                <a:spcPct val="100000"/>
              </a:lnSpc>
            </a:pP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def </a:t>
            </a: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main(args: </a:t>
            </a:r>
            <a:r>
              <a:rPr sz="1800" i="1" spc="-50" dirty="0">
                <a:solidFill>
                  <a:srgbClr val="FFFFFF"/>
                </a:solidFill>
                <a:latin typeface="Arial"/>
                <a:cs typeface="Arial"/>
              </a:rPr>
              <a:t>Array[String])</a:t>
            </a:r>
            <a:r>
              <a:rPr sz="1800" i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i="1" spc="-45" dirty="0">
                <a:solidFill>
                  <a:srgbClr val="FFFFFF"/>
                </a:solidFill>
                <a:latin typeface="Arial"/>
                <a:cs typeface="Arial"/>
              </a:rPr>
              <a:t>obj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MyDateUtility()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today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i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obj.getCurrentDate("YYYY,MM,dd")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print("Today's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date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is: </a:t>
            </a:r>
            <a:r>
              <a:rPr sz="1800" i="1" spc="8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1800" i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1800" i="1" spc="-50" dirty="0">
                <a:solidFill>
                  <a:srgbClr val="FFFFFF"/>
                </a:solidFill>
                <a:latin typeface="Arial"/>
                <a:cs typeface="Arial"/>
              </a:rPr>
              <a:t>today)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sz="1800" i="1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2321"/>
            <a:ext cx="42037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70" dirty="0"/>
              <a:t>No </a:t>
            </a:r>
            <a:r>
              <a:rPr spc="-180" dirty="0"/>
              <a:t>boilerplate</a:t>
            </a:r>
            <a:r>
              <a:rPr spc="-235" dirty="0"/>
              <a:t> </a:t>
            </a:r>
            <a:r>
              <a:rPr spc="-335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44272"/>
            <a:ext cx="1084770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5" dirty="0">
                <a:latin typeface="Arial"/>
                <a:cs typeface="Arial"/>
              </a:rPr>
              <a:t>common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140" dirty="0">
                <a:latin typeface="Arial"/>
                <a:cs typeface="Arial"/>
              </a:rPr>
              <a:t>use </a:t>
            </a:r>
            <a:r>
              <a:rPr sz="2000" spc="-45" dirty="0">
                <a:latin typeface="Arial"/>
                <a:cs typeface="Arial"/>
              </a:rPr>
              <a:t>constructor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40" dirty="0">
                <a:latin typeface="Arial"/>
                <a:cs typeface="Arial"/>
              </a:rPr>
              <a:t>this </a:t>
            </a:r>
            <a:r>
              <a:rPr sz="2000" spc="-65" dirty="0">
                <a:latin typeface="Arial"/>
                <a:cs typeface="Arial"/>
              </a:rPr>
              <a:t>keyword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200" dirty="0">
                <a:latin typeface="Arial"/>
                <a:cs typeface="Arial"/>
              </a:rPr>
              <a:t>Java </a:t>
            </a:r>
            <a:r>
              <a:rPr sz="2000" spc="-95" dirty="0">
                <a:latin typeface="Arial"/>
                <a:cs typeface="Arial"/>
              </a:rPr>
              <a:t>code. </a:t>
            </a:r>
            <a:r>
              <a:rPr sz="2000" spc="-70" dirty="0">
                <a:latin typeface="Arial"/>
                <a:cs typeface="Arial"/>
              </a:rPr>
              <a:t>But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45" dirty="0">
                <a:latin typeface="Arial"/>
                <a:cs typeface="Arial"/>
              </a:rPr>
              <a:t>constructor </a:t>
            </a:r>
            <a:r>
              <a:rPr sz="2000" spc="-40" dirty="0">
                <a:latin typeface="Arial"/>
                <a:cs typeface="Arial"/>
              </a:rPr>
              <a:t>boilerplate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latin typeface="Arial"/>
                <a:cs typeface="Arial"/>
              </a:rPr>
              <a:t>required. </a:t>
            </a:r>
            <a:r>
              <a:rPr sz="2000" spc="-135" dirty="0">
                <a:latin typeface="Arial"/>
                <a:cs typeface="Arial"/>
              </a:rPr>
              <a:t>This makes </a:t>
            </a: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145" dirty="0">
                <a:latin typeface="Arial"/>
                <a:cs typeface="Arial"/>
              </a:rPr>
              <a:t>less </a:t>
            </a:r>
            <a:r>
              <a:rPr sz="2000" spc="-100" dirty="0">
                <a:latin typeface="Arial"/>
                <a:cs typeface="Arial"/>
              </a:rPr>
              <a:t>verbose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90" dirty="0">
                <a:latin typeface="Arial"/>
                <a:cs typeface="Arial"/>
              </a:rPr>
              <a:t>compare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200" dirty="0">
                <a:latin typeface="Arial"/>
                <a:cs typeface="Arial"/>
              </a:rPr>
              <a:t>Java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05" dirty="0">
                <a:latin typeface="Arial"/>
                <a:cs typeface="Arial"/>
              </a:rPr>
              <a:t>any </a:t>
            </a:r>
            <a:r>
              <a:rPr sz="2000" spc="-20" dirty="0">
                <a:latin typeface="Arial"/>
                <a:cs typeface="Arial"/>
              </a:rPr>
              <a:t>other </a:t>
            </a:r>
            <a:r>
              <a:rPr sz="2000" spc="-300" dirty="0">
                <a:latin typeface="Arial"/>
                <a:cs typeface="Arial"/>
              </a:rPr>
              <a:t>OOPS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languages.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2450" y="2362200"/>
          <a:ext cx="8457565" cy="3352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/>
                <a:gridCol w="4109085"/>
              </a:tblGrid>
              <a:tr h="400050">
                <a:tc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22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Java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b="1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Scala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solidFill>
                      <a:srgbClr val="F79546"/>
                    </a:solidFill>
                  </a:tcPr>
                </a:tc>
              </a:tr>
              <a:tr h="2952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55625" marR="2059305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1600" b="1" spc="-180" dirty="0">
                          <a:latin typeface="Arial"/>
                          <a:cs typeface="Arial"/>
                        </a:rPr>
                        <a:t>class </a:t>
                      </a:r>
                      <a:r>
                        <a:rPr sz="1600" b="1" spc="-120" dirty="0">
                          <a:latin typeface="Arial"/>
                          <a:cs typeface="Arial"/>
                        </a:rPr>
                        <a:t>Employee </a:t>
                      </a:r>
                      <a:r>
                        <a:rPr sz="1600" b="1" spc="-70" dirty="0">
                          <a:latin typeface="Arial"/>
                          <a:cs typeface="Arial"/>
                        </a:rPr>
                        <a:t>{  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private </a:t>
                      </a:r>
                      <a:r>
                        <a:rPr sz="1600" b="1" spc="-125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6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name;  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private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6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20" dirty="0">
                          <a:latin typeface="Arial"/>
                          <a:cs typeface="Arial"/>
                        </a:rPr>
                        <a:t>age;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114" dirty="0">
                          <a:latin typeface="Arial"/>
                          <a:cs typeface="Arial"/>
                        </a:rPr>
                        <a:t>public </a:t>
                      </a:r>
                      <a:r>
                        <a:rPr sz="1600" b="1" spc="-120" dirty="0">
                          <a:latin typeface="Arial"/>
                          <a:cs typeface="Arial"/>
                        </a:rPr>
                        <a:t>Employee </a:t>
                      </a:r>
                      <a:r>
                        <a:rPr sz="1600" b="1" spc="-110" dirty="0">
                          <a:latin typeface="Arial"/>
                          <a:cs typeface="Arial"/>
                        </a:rPr>
                        <a:t>(String 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name, 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600" b="1" spc="-105" dirty="0">
                          <a:latin typeface="Arial"/>
                          <a:cs typeface="Arial"/>
                        </a:rPr>
                        <a:t>age)</a:t>
                      </a:r>
                      <a:r>
                        <a:rPr sz="1600" b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70" dirty="0">
                          <a:latin typeface="Arial"/>
                          <a:cs typeface="Arial"/>
                        </a:rPr>
                        <a:t>{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95" dirty="0">
                          <a:latin typeface="Arial"/>
                          <a:cs typeface="Arial"/>
                        </a:rPr>
                        <a:t>this.name </a:t>
                      </a:r>
                      <a:r>
                        <a:rPr sz="1600" b="1" spc="-13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600" b="1" spc="-100" dirty="0">
                          <a:latin typeface="Arial"/>
                          <a:cs typeface="Arial"/>
                        </a:rPr>
                        <a:t>name;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spc="-105" dirty="0">
                          <a:latin typeface="Arial"/>
                          <a:cs typeface="Arial"/>
                        </a:rPr>
                        <a:t>this.age </a:t>
                      </a:r>
                      <a:r>
                        <a:rPr sz="1600" b="1" spc="-13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20" dirty="0">
                          <a:latin typeface="Arial"/>
                          <a:cs typeface="Arial"/>
                        </a:rPr>
                        <a:t>age;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5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}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79546"/>
                      </a:solidFill>
                      <a:prstDash val="solid"/>
                    </a:lnL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class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Employee(var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name: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String,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var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age: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368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Int)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79546"/>
                      </a:solidFill>
                      <a:prstDash val="solid"/>
                    </a:lnR>
                    <a:lnB w="12700">
                      <a:solidFill>
                        <a:srgbClr val="F79546"/>
                      </a:solidFill>
                      <a:prstDash val="solid"/>
                    </a:lnB>
                    <a:solidFill>
                      <a:srgbClr val="FCEEE9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21710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70" dirty="0"/>
              <a:t>Case</a:t>
            </a:r>
            <a:r>
              <a:rPr spc="-265" dirty="0"/>
              <a:t> </a:t>
            </a:r>
            <a:r>
              <a:rPr spc="-484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1429511" y="4623815"/>
            <a:ext cx="9181973" cy="1004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1144272"/>
            <a:ext cx="11205210" cy="395732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b="1" spc="-240" dirty="0">
                <a:latin typeface="Arial"/>
                <a:cs typeface="Arial"/>
              </a:rPr>
              <a:t>Case </a:t>
            </a:r>
            <a:r>
              <a:rPr sz="2000" spc="-165" dirty="0">
                <a:latin typeface="Arial"/>
                <a:cs typeface="Arial"/>
              </a:rPr>
              <a:t>classes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55" dirty="0">
                <a:latin typeface="Arial"/>
                <a:cs typeface="Arial"/>
              </a:rPr>
              <a:t>construct </a:t>
            </a:r>
            <a:r>
              <a:rPr sz="2000" spc="-114" dirty="0">
                <a:latin typeface="Arial"/>
                <a:cs typeface="Arial"/>
              </a:rPr>
              <a:t>an </a:t>
            </a:r>
            <a:r>
              <a:rPr sz="2000" spc="-50" dirty="0">
                <a:latin typeface="Arial"/>
                <a:cs typeface="Arial"/>
              </a:rPr>
              <a:t>object </a:t>
            </a:r>
            <a:r>
              <a:rPr sz="2000" dirty="0">
                <a:latin typeface="Arial"/>
                <a:cs typeface="Arial"/>
              </a:rPr>
              <a:t>without </a:t>
            </a:r>
            <a:r>
              <a:rPr sz="2000" spc="-114" dirty="0">
                <a:latin typeface="Arial"/>
                <a:cs typeface="Arial"/>
              </a:rPr>
              <a:t>an </a:t>
            </a:r>
            <a:r>
              <a:rPr sz="2000" spc="-45" dirty="0">
                <a:latin typeface="Arial"/>
                <a:cs typeface="Arial"/>
              </a:rPr>
              <a:t>explicit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constructor.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b="1" spc="-245" dirty="0">
                <a:latin typeface="Arial"/>
                <a:cs typeface="Arial"/>
              </a:rPr>
              <a:t>Case </a:t>
            </a:r>
            <a:r>
              <a:rPr sz="2000" spc="-165" dirty="0">
                <a:latin typeface="Arial"/>
                <a:cs typeface="Arial"/>
              </a:rPr>
              <a:t>classes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90" dirty="0">
                <a:latin typeface="Arial"/>
                <a:cs typeface="Arial"/>
              </a:rPr>
              <a:t>good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70" dirty="0">
                <a:latin typeface="Arial"/>
                <a:cs typeface="Arial"/>
              </a:rPr>
              <a:t>modeling </a:t>
            </a:r>
            <a:r>
              <a:rPr sz="2000" spc="-50" dirty="0">
                <a:latin typeface="Arial"/>
                <a:cs typeface="Arial"/>
              </a:rPr>
              <a:t>immutable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65" dirty="0">
                <a:latin typeface="Arial"/>
                <a:cs typeface="Arial"/>
              </a:rPr>
              <a:t>To </a:t>
            </a:r>
            <a:r>
              <a:rPr sz="2000" spc="-65" dirty="0">
                <a:latin typeface="Arial"/>
                <a:cs typeface="Arial"/>
              </a:rPr>
              <a:t>get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85" dirty="0">
                <a:latin typeface="Arial"/>
                <a:cs typeface="Arial"/>
              </a:rPr>
              <a:t>instance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70" dirty="0">
                <a:latin typeface="Arial"/>
                <a:cs typeface="Arial"/>
              </a:rPr>
              <a:t>case </a:t>
            </a:r>
            <a:r>
              <a:rPr sz="2000" spc="-140" dirty="0">
                <a:latin typeface="Arial"/>
                <a:cs typeface="Arial"/>
              </a:rPr>
              <a:t>class, </a:t>
            </a: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120" dirty="0">
                <a:latin typeface="Arial"/>
                <a:cs typeface="Arial"/>
              </a:rPr>
              <a:t>does </a:t>
            </a:r>
            <a:r>
              <a:rPr sz="2000" spc="-5" dirty="0">
                <a:latin typeface="Arial"/>
                <a:cs typeface="Arial"/>
              </a:rPr>
              <a:t>not </a:t>
            </a:r>
            <a:r>
              <a:rPr sz="2000" spc="-45" dirty="0">
                <a:latin typeface="Arial"/>
                <a:cs typeface="Arial"/>
              </a:rPr>
              <a:t>require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b="1" i="1" spc="-85" dirty="0">
                <a:latin typeface="Trebuchet MS"/>
                <a:cs typeface="Trebuchet MS"/>
              </a:rPr>
              <a:t>new</a:t>
            </a:r>
            <a:r>
              <a:rPr sz="2000" b="1" i="1" spc="-13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Arial"/>
                <a:cs typeface="Arial"/>
              </a:rPr>
              <a:t>keyword.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ts val="3600"/>
              </a:lnSpc>
              <a:spcBef>
                <a:spcPts val="320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70" dirty="0">
                <a:latin typeface="Arial"/>
                <a:cs typeface="Arial"/>
              </a:rPr>
              <a:t>Unlike </a:t>
            </a:r>
            <a:r>
              <a:rPr sz="2000" spc="-170" dirty="0">
                <a:latin typeface="Arial"/>
                <a:cs typeface="Arial"/>
              </a:rPr>
              <a:t>Java, </a:t>
            </a:r>
            <a:r>
              <a:rPr sz="2000" spc="-60" dirty="0">
                <a:latin typeface="Arial"/>
                <a:cs typeface="Arial"/>
              </a:rPr>
              <a:t>where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14" dirty="0">
                <a:latin typeface="Arial"/>
                <a:cs typeface="Arial"/>
              </a:rPr>
              <a:t>needs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50" dirty="0">
                <a:latin typeface="Arial"/>
                <a:cs typeface="Arial"/>
              </a:rPr>
              <a:t>constructor, </a:t>
            </a:r>
            <a:r>
              <a:rPr sz="2000" spc="-55" dirty="0">
                <a:latin typeface="Arial"/>
                <a:cs typeface="Arial"/>
              </a:rPr>
              <a:t>getters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0" dirty="0">
                <a:latin typeface="Arial"/>
                <a:cs typeface="Arial"/>
              </a:rPr>
              <a:t>setters, </a:t>
            </a:r>
            <a:r>
              <a:rPr sz="2000" spc="-175" dirty="0">
                <a:latin typeface="Arial"/>
                <a:cs typeface="Arial"/>
              </a:rPr>
              <a:t>Scala </a:t>
            </a:r>
            <a:r>
              <a:rPr sz="2000" spc="-75" dirty="0">
                <a:latin typeface="Arial"/>
                <a:cs typeface="Arial"/>
              </a:rPr>
              <a:t>provides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straight </a:t>
            </a:r>
            <a:r>
              <a:rPr sz="2000" spc="-30" dirty="0">
                <a:latin typeface="Arial"/>
                <a:cs typeface="Arial"/>
              </a:rPr>
              <a:t>forward </a:t>
            </a:r>
            <a:r>
              <a:rPr sz="2000" spc="-95" dirty="0">
                <a:latin typeface="Arial"/>
                <a:cs typeface="Arial"/>
              </a:rPr>
              <a:t>way </a:t>
            </a:r>
            <a:r>
              <a:rPr sz="2000" spc="25" dirty="0">
                <a:latin typeface="Arial"/>
                <a:cs typeface="Arial"/>
              </a:rPr>
              <a:t>to  </a:t>
            </a:r>
            <a:r>
              <a:rPr sz="2000" spc="-55" dirty="0">
                <a:latin typeface="Arial"/>
                <a:cs typeface="Arial"/>
              </a:rPr>
              <a:t>construct </a:t>
            </a:r>
            <a:r>
              <a:rPr sz="2000" spc="-114" dirty="0">
                <a:latin typeface="Arial"/>
                <a:cs typeface="Arial"/>
              </a:rPr>
              <a:t>an </a:t>
            </a:r>
            <a:r>
              <a:rPr sz="2000" spc="-50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35" dirty="0">
                <a:latin typeface="Arial"/>
                <a:cs typeface="Arial"/>
              </a:rPr>
              <a:t>Defining </a:t>
            </a:r>
            <a:r>
              <a:rPr sz="2000" b="1" spc="-130" dirty="0">
                <a:latin typeface="Arial"/>
                <a:cs typeface="Arial"/>
              </a:rPr>
              <a:t>a </a:t>
            </a:r>
            <a:r>
              <a:rPr sz="2000" b="1" spc="-210" dirty="0">
                <a:latin typeface="Arial"/>
                <a:cs typeface="Arial"/>
              </a:rPr>
              <a:t>case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10" dirty="0"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139825">
              <a:lnSpc>
                <a:spcPct val="100000"/>
              </a:lnSpc>
              <a:spcBef>
                <a:spcPts val="5"/>
              </a:spcBef>
            </a:pPr>
            <a:r>
              <a:rPr sz="2400" i="1" spc="-20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i="1" spc="-17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2400" i="1" spc="-85" dirty="0">
                <a:solidFill>
                  <a:srgbClr val="FFFFFF"/>
                </a:solidFill>
                <a:latin typeface="Arial"/>
                <a:cs typeface="Arial"/>
              </a:rPr>
              <a:t>Transaction(tranId: </a:t>
            </a:r>
            <a:r>
              <a:rPr sz="2400" i="1" spc="-95" dirty="0">
                <a:solidFill>
                  <a:srgbClr val="FFFFFF"/>
                </a:solidFill>
                <a:latin typeface="Arial"/>
                <a:cs typeface="Arial"/>
              </a:rPr>
              <a:t>String, </a:t>
            </a:r>
            <a:r>
              <a:rPr sz="2400" i="1" spc="-65" dirty="0">
                <a:solidFill>
                  <a:srgbClr val="FFFFFF"/>
                </a:solidFill>
                <a:latin typeface="Arial"/>
                <a:cs typeface="Arial"/>
              </a:rPr>
              <a:t>amount: </a:t>
            </a:r>
            <a:r>
              <a:rPr sz="2400" i="1" spc="-120" dirty="0">
                <a:solidFill>
                  <a:srgbClr val="FFFFFF"/>
                </a:solidFill>
                <a:latin typeface="Arial"/>
                <a:cs typeface="Arial"/>
              </a:rPr>
              <a:t>Double, </a:t>
            </a:r>
            <a:r>
              <a:rPr sz="2400" i="1" spc="-65" dirty="0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sz="24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95" dirty="0">
                <a:solidFill>
                  <a:srgbClr val="FFFFFF"/>
                </a:solidFill>
                <a:latin typeface="Arial"/>
                <a:cs typeface="Arial"/>
              </a:rPr>
              <a:t>String)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38144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70" dirty="0"/>
              <a:t>Case </a:t>
            </a:r>
            <a:r>
              <a:rPr spc="-484" dirty="0"/>
              <a:t>Class</a:t>
            </a:r>
            <a:r>
              <a:rPr spc="-645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91590"/>
            <a:ext cx="99555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95" dirty="0">
                <a:latin typeface="Arial"/>
                <a:cs typeface="Arial"/>
              </a:rPr>
              <a:t>When </a:t>
            </a:r>
            <a:r>
              <a:rPr sz="2000" spc="-75" dirty="0">
                <a:latin typeface="Arial"/>
                <a:cs typeface="Arial"/>
              </a:rPr>
              <a:t>we </a:t>
            </a:r>
            <a:r>
              <a:rPr sz="2000" spc="-70" dirty="0">
                <a:latin typeface="Arial"/>
                <a:cs typeface="Arial"/>
              </a:rPr>
              <a:t>create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b="1" spc="-210" dirty="0">
                <a:latin typeface="Arial"/>
                <a:cs typeface="Arial"/>
              </a:rPr>
              <a:t>case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75" dirty="0">
                <a:latin typeface="Arial"/>
                <a:cs typeface="Arial"/>
              </a:rPr>
              <a:t>parameters,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parameters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i="1" spc="-70" dirty="0">
                <a:latin typeface="Arial"/>
                <a:cs typeface="Arial"/>
              </a:rPr>
              <a:t>public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0" dirty="0">
                <a:latin typeface="Arial"/>
                <a:cs typeface="Arial"/>
              </a:rPr>
              <a:t>immutable </a:t>
            </a:r>
            <a:r>
              <a:rPr sz="2000" spc="-60" dirty="0">
                <a:latin typeface="Arial"/>
                <a:cs typeface="Arial"/>
              </a:rPr>
              <a:t>i.e.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i="1" spc="-60" dirty="0">
                <a:latin typeface="Arial"/>
                <a:cs typeface="Arial"/>
              </a:rPr>
              <a:t>val</a:t>
            </a:r>
            <a:r>
              <a:rPr sz="2000" spc="-6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2109216"/>
            <a:ext cx="11294237" cy="3061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7529" y="2297683"/>
            <a:ext cx="10709910" cy="2159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17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000" i="1" spc="-14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2000" i="1" spc="-114" dirty="0">
                <a:solidFill>
                  <a:srgbClr val="FFFFFF"/>
                </a:solidFill>
                <a:latin typeface="Arial"/>
                <a:cs typeface="Arial"/>
              </a:rPr>
              <a:t>Message(sender: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String, </a:t>
            </a: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recipient: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String,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body:</a:t>
            </a:r>
            <a:r>
              <a:rPr sz="2000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String)</a:t>
            </a:r>
            <a:endParaRPr sz="2000">
              <a:latin typeface="Arial"/>
              <a:cs typeface="Arial"/>
            </a:endParaRPr>
          </a:p>
          <a:p>
            <a:pPr marL="12700" marR="2437765">
              <a:lnSpc>
                <a:spcPct val="200100"/>
              </a:lnSpc>
            </a:pP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2000" i="1" spc="-145" dirty="0">
                <a:solidFill>
                  <a:srgbClr val="FFFFFF"/>
                </a:solidFill>
                <a:latin typeface="Arial"/>
                <a:cs typeface="Arial"/>
              </a:rPr>
              <a:t>message1 </a:t>
            </a:r>
            <a:r>
              <a:rPr sz="2000" i="1" spc="-18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i="1" spc="-90" dirty="0">
                <a:solidFill>
                  <a:srgbClr val="FFFFFF"/>
                </a:solidFill>
                <a:latin typeface="Arial"/>
                <a:cs typeface="Arial"/>
              </a:rPr>
              <a:t>Message(“</a:t>
            </a:r>
            <a:r>
              <a:rPr sz="2000" i="1" spc="-9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abc@gmail.com</a:t>
            </a:r>
            <a:r>
              <a:rPr sz="2000" i="1" spc="-90" dirty="0">
                <a:solidFill>
                  <a:srgbClr val="FFFFFF"/>
                </a:solidFill>
                <a:latin typeface="Arial"/>
                <a:cs typeface="Arial"/>
              </a:rPr>
              <a:t>",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xyz@ymail.com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", </a:t>
            </a:r>
            <a:r>
              <a:rPr sz="2000" i="1" spc="-35" dirty="0">
                <a:solidFill>
                  <a:srgbClr val="FFFFFF"/>
                </a:solidFill>
                <a:latin typeface="Arial"/>
                <a:cs typeface="Arial"/>
              </a:rPr>
              <a:t>“How </a:t>
            </a:r>
            <a:r>
              <a:rPr sz="2000" i="1" spc="-8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you?")  </a:t>
            </a:r>
            <a:r>
              <a:rPr sz="2000" i="1" spc="-85" dirty="0">
                <a:solidFill>
                  <a:srgbClr val="FFFFFF"/>
                </a:solidFill>
                <a:latin typeface="Arial"/>
                <a:cs typeface="Arial"/>
              </a:rPr>
              <a:t>println(message1.body) </a:t>
            </a:r>
            <a:r>
              <a:rPr sz="2000" i="1" spc="21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0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prints </a:t>
            </a:r>
            <a:r>
              <a:rPr sz="2000" i="1" spc="-10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i="1" spc="-110" dirty="0">
                <a:solidFill>
                  <a:srgbClr val="FFFFFF"/>
                </a:solidFill>
                <a:latin typeface="Arial"/>
                <a:cs typeface="Arial"/>
              </a:rPr>
              <a:t>you?)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message1.sender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  <a:hlinkClick r:id="rId5"/>
              </a:rPr>
              <a:t>gjh@gmail.com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" </a:t>
            </a:r>
            <a:r>
              <a:rPr sz="2000" i="1" spc="215" dirty="0">
                <a:solidFill>
                  <a:srgbClr val="FFFFFF"/>
                </a:solidFill>
                <a:latin typeface="Arial"/>
                <a:cs typeface="Arial"/>
              </a:rPr>
              <a:t>// </a:t>
            </a: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2000" i="1" spc="-140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000" i="1" spc="-85" dirty="0">
                <a:solidFill>
                  <a:srgbClr val="FFFFFF"/>
                </a:solidFill>
                <a:latin typeface="Arial"/>
                <a:cs typeface="Arial"/>
              </a:rPr>
              <a:t>compile </a:t>
            </a:r>
            <a:r>
              <a:rPr sz="2000" i="1" spc="-15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000" i="1" spc="-90" dirty="0">
                <a:solidFill>
                  <a:srgbClr val="FFFFFF"/>
                </a:solidFill>
                <a:latin typeface="Arial"/>
                <a:cs typeface="Arial"/>
              </a:rPr>
              <a:t>reassignment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i="1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2000" i="1" spc="-1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000" i="1" spc="-105" dirty="0">
                <a:solidFill>
                  <a:srgbClr val="FFFFFF"/>
                </a:solidFill>
                <a:latin typeface="Arial"/>
                <a:cs typeface="Arial"/>
              </a:rPr>
              <a:t>possible.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37249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90" dirty="0"/>
              <a:t>Pattern</a:t>
            </a:r>
            <a:r>
              <a:rPr spc="-290" dirty="0"/>
              <a:t> </a:t>
            </a:r>
            <a:r>
              <a:rPr spc="-229"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221899"/>
            <a:ext cx="1120203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60" dirty="0">
                <a:latin typeface="Arial"/>
                <a:cs typeface="Arial"/>
              </a:rPr>
              <a:t>Pattern </a:t>
            </a:r>
            <a:r>
              <a:rPr sz="2000" spc="-75" dirty="0">
                <a:latin typeface="Arial"/>
                <a:cs typeface="Arial"/>
              </a:rPr>
              <a:t>matching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mechanism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5" dirty="0">
                <a:latin typeface="Arial"/>
                <a:cs typeface="Arial"/>
              </a:rPr>
              <a:t>checking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value </a:t>
            </a:r>
            <a:r>
              <a:rPr sz="2000" spc="-95" dirty="0">
                <a:latin typeface="Arial"/>
                <a:cs typeface="Arial"/>
              </a:rPr>
              <a:t>against 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pattern.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more </a:t>
            </a:r>
            <a:r>
              <a:rPr sz="2000" spc="-30" dirty="0">
                <a:latin typeface="Arial"/>
                <a:cs typeface="Arial"/>
              </a:rPr>
              <a:t>powerful </a:t>
            </a:r>
            <a:r>
              <a:rPr sz="2000" spc="-80" dirty="0">
                <a:latin typeface="Arial"/>
                <a:cs typeface="Arial"/>
              </a:rPr>
              <a:t>version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switch </a:t>
            </a:r>
            <a:r>
              <a:rPr sz="2000" spc="-50" dirty="0">
                <a:latin typeface="Arial"/>
                <a:cs typeface="Arial"/>
              </a:rPr>
              <a:t>statement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200" dirty="0">
                <a:latin typeface="Arial"/>
                <a:cs typeface="Arial"/>
              </a:rPr>
              <a:t>Java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70" dirty="0">
                <a:latin typeface="Arial"/>
                <a:cs typeface="Arial"/>
              </a:rPr>
              <a:t>likewise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14" dirty="0">
                <a:latin typeface="Arial"/>
                <a:cs typeface="Arial"/>
              </a:rPr>
              <a:t>used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place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6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000" spc="-114" dirty="0">
                <a:latin typeface="Arial"/>
                <a:cs typeface="Arial"/>
              </a:rPr>
              <a:t>series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5" dirty="0">
                <a:latin typeface="Arial"/>
                <a:cs typeface="Arial"/>
              </a:rPr>
              <a:t>if/else</a:t>
            </a:r>
            <a:r>
              <a:rPr sz="2000" spc="-70" dirty="0">
                <a:latin typeface="Arial"/>
                <a:cs typeface="Arial"/>
              </a:rPr>
              <a:t> statements.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5832" y="2794965"/>
            <a:ext cx="4664837" cy="3518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1233" y="3006090"/>
            <a:ext cx="328422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800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scala.util.Random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0100"/>
              </a:lnSpc>
            </a:pP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value: </a:t>
            </a:r>
            <a:r>
              <a:rPr sz="1800" i="1" spc="-15" dirty="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Random.nextInt(10) 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800" i="1" spc="-65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1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16205" marR="1547495">
              <a:lnSpc>
                <a:spcPct val="100000"/>
              </a:lnSpc>
            </a:pP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1800" i="1" spc="-165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1800" i="1" spc="-45" dirty="0">
                <a:solidFill>
                  <a:srgbClr val="FFFFFF"/>
                </a:solidFill>
                <a:latin typeface="Arial"/>
                <a:cs typeface="Arial"/>
              </a:rPr>
              <a:t>"zero"  </a:t>
            </a: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i="1" spc="-160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1800" i="1" spc="-30" dirty="0">
                <a:solidFill>
                  <a:srgbClr val="FFFFFF"/>
                </a:solidFill>
                <a:latin typeface="Arial"/>
                <a:cs typeface="Arial"/>
              </a:rPr>
              <a:t>"one"  </a:t>
            </a: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i="1" spc="-160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1800" i="1" spc="30" dirty="0">
                <a:solidFill>
                  <a:srgbClr val="FFFFFF"/>
                </a:solidFill>
                <a:latin typeface="Arial"/>
                <a:cs typeface="Arial"/>
              </a:rPr>
              <a:t>"two"  </a:t>
            </a: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i="1" spc="-105" dirty="0">
                <a:solidFill>
                  <a:srgbClr val="FFFFFF"/>
                </a:solidFill>
                <a:latin typeface="Arial"/>
                <a:cs typeface="Arial"/>
              </a:rPr>
              <a:t>_ </a:t>
            </a:r>
            <a:r>
              <a:rPr sz="1800" i="1" spc="-160" dirty="0">
                <a:solidFill>
                  <a:srgbClr val="FFFFFF"/>
                </a:solidFill>
                <a:latin typeface="Arial"/>
                <a:cs typeface="Arial"/>
              </a:rPr>
              <a:t>=&gt;</a:t>
            </a:r>
            <a:r>
              <a:rPr sz="18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0" dirty="0">
                <a:solidFill>
                  <a:srgbClr val="FFFFFF"/>
                </a:solidFill>
                <a:latin typeface="Arial"/>
                <a:cs typeface="Arial"/>
              </a:rPr>
              <a:t>"many"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258521"/>
            <a:ext cx="5363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90" dirty="0"/>
              <a:t>Pattern </a:t>
            </a:r>
            <a:r>
              <a:rPr spc="-229" dirty="0"/>
              <a:t>Matching</a:t>
            </a:r>
            <a:r>
              <a:rPr spc="-345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1627632" y="1118565"/>
            <a:ext cx="9389237" cy="5271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8758" y="1414094"/>
            <a:ext cx="8042909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1800" i="1" spc="-114" dirty="0">
                <a:solidFill>
                  <a:srgbClr val="FFFFFF"/>
                </a:solidFill>
                <a:latin typeface="Arial"/>
                <a:cs typeface="Arial"/>
              </a:rPr>
              <a:t>CasePatternExample</a:t>
            </a:r>
            <a:r>
              <a:rPr sz="1800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def </a:t>
            </a:r>
            <a:r>
              <a:rPr sz="1800" i="1" spc="-65" dirty="0">
                <a:solidFill>
                  <a:srgbClr val="FFFFFF"/>
                </a:solidFill>
                <a:latin typeface="Arial"/>
                <a:cs typeface="Arial"/>
              </a:rPr>
              <a:t>main(args: </a:t>
            </a:r>
            <a:r>
              <a:rPr sz="1800" i="1" spc="-50" dirty="0">
                <a:solidFill>
                  <a:srgbClr val="FFFFFF"/>
                </a:solidFill>
                <a:latin typeface="Arial"/>
                <a:cs typeface="Arial"/>
              </a:rPr>
              <a:t>Array[String])</a:t>
            </a:r>
            <a:r>
              <a:rPr sz="1800" i="1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john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Person("John","IT")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tina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Person("Tina","HR")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i="1" spc="-30" dirty="0">
                <a:solidFill>
                  <a:srgbClr val="FFFFFF"/>
                </a:solidFill>
                <a:latin typeface="Arial"/>
                <a:cs typeface="Arial"/>
              </a:rPr>
              <a:t>billy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i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Person("Billy","Accounts")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i="1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i="1" spc="-65" dirty="0">
                <a:solidFill>
                  <a:srgbClr val="FFFFFF"/>
                </a:solidFill>
                <a:latin typeface="Arial"/>
                <a:cs typeface="Arial"/>
              </a:rPr>
              <a:t>(p </a:t>
            </a:r>
            <a:r>
              <a:rPr sz="1800" i="1" spc="-105" dirty="0">
                <a:solidFill>
                  <a:srgbClr val="FFFFFF"/>
                </a:solidFill>
                <a:latin typeface="Arial"/>
                <a:cs typeface="Arial"/>
              </a:rPr>
              <a:t>&lt;-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1800" i="1" spc="-45" dirty="0">
                <a:solidFill>
                  <a:srgbClr val="FFFFFF"/>
                </a:solidFill>
                <a:latin typeface="Arial"/>
                <a:cs typeface="Arial"/>
              </a:rPr>
              <a:t>(john, </a:t>
            </a:r>
            <a:r>
              <a:rPr sz="1800" i="1" spc="-20" dirty="0">
                <a:solidFill>
                  <a:srgbClr val="FFFFFF"/>
                </a:solidFill>
                <a:latin typeface="Arial"/>
                <a:cs typeface="Arial"/>
              </a:rPr>
              <a:t>tina, </a:t>
            </a: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billy))</a:t>
            </a:r>
            <a:r>
              <a:rPr sz="1800" i="1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1800" i="1" spc="-65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1800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  <a:spcBef>
                <a:spcPts val="5"/>
              </a:spcBef>
            </a:pP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Person("John","IT") </a:t>
            </a:r>
            <a:r>
              <a:rPr sz="1800" i="1" spc="-160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1800" i="1" spc="-45" dirty="0">
                <a:solidFill>
                  <a:srgbClr val="FFFFFF"/>
                </a:solidFill>
                <a:latin typeface="Arial"/>
                <a:cs typeface="Arial"/>
              </a:rPr>
              <a:t>println("This </a:t>
            </a:r>
            <a:r>
              <a:rPr sz="1800" i="1" spc="-1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John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works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IT")  </a:t>
            </a: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Person("Tina","HR") </a:t>
            </a:r>
            <a:r>
              <a:rPr sz="1800" i="1" spc="-160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1800" i="1" spc="-45" dirty="0">
                <a:solidFill>
                  <a:srgbClr val="FFFFFF"/>
                </a:solidFill>
                <a:latin typeface="Arial"/>
                <a:cs typeface="Arial"/>
              </a:rPr>
              <a:t>println("This </a:t>
            </a:r>
            <a:r>
              <a:rPr sz="1800" i="1" spc="-1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Tina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works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i="1" spc="-120" dirty="0">
                <a:solidFill>
                  <a:srgbClr val="FFFFFF"/>
                </a:solidFill>
                <a:latin typeface="Arial"/>
                <a:cs typeface="Arial"/>
              </a:rPr>
              <a:t>HR")  </a:t>
            </a: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i="1" spc="-105" dirty="0">
                <a:solidFill>
                  <a:srgbClr val="FFFFFF"/>
                </a:solidFill>
                <a:latin typeface="Arial"/>
                <a:cs typeface="Arial"/>
              </a:rPr>
              <a:t>_ </a:t>
            </a:r>
            <a:r>
              <a:rPr sz="1800" i="1" spc="-160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1800" i="1" spc="-45" dirty="0">
                <a:solidFill>
                  <a:srgbClr val="FFFFFF"/>
                </a:solidFill>
                <a:latin typeface="Arial"/>
                <a:cs typeface="Arial"/>
              </a:rPr>
              <a:t>println("This </a:t>
            </a:r>
            <a:r>
              <a:rPr sz="1800" i="1" spc="-10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i="1" spc="-1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i="1" spc="-2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800" i="1" spc="-8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1800" i="1" spc="-45" dirty="0">
                <a:solidFill>
                  <a:srgbClr val="FFFFFF"/>
                </a:solidFill>
                <a:latin typeface="Arial"/>
                <a:cs typeface="Arial"/>
              </a:rPr>
              <a:t>dept </a:t>
            </a:r>
            <a:r>
              <a:rPr sz="1800" i="1" spc="-8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800" i="1" spc="-10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accounts")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i="1" spc="-13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1800" i="1" spc="-105" dirty="0">
                <a:solidFill>
                  <a:srgbClr val="FFFFFF"/>
                </a:solidFill>
                <a:latin typeface="Arial"/>
                <a:cs typeface="Arial"/>
              </a:rPr>
              <a:t>Person(name: </a:t>
            </a:r>
            <a:r>
              <a:rPr sz="1800" i="1" spc="-65" dirty="0">
                <a:solidFill>
                  <a:srgbClr val="FFFFFF"/>
                </a:solidFill>
                <a:latin typeface="Arial"/>
                <a:cs typeface="Arial"/>
              </a:rPr>
              <a:t>String, </a:t>
            </a:r>
            <a:r>
              <a:rPr sz="1800" i="1" spc="-45" dirty="0">
                <a:solidFill>
                  <a:srgbClr val="FFFFFF"/>
                </a:solidFill>
                <a:latin typeface="Arial"/>
                <a:cs typeface="Arial"/>
              </a:rPr>
              <a:t>department:</a:t>
            </a:r>
            <a:r>
              <a:rPr sz="18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String)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58521"/>
            <a:ext cx="39573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Companion</a:t>
            </a:r>
            <a:r>
              <a:rPr spc="-315" dirty="0"/>
              <a:t> </a:t>
            </a:r>
            <a:r>
              <a:rPr spc="-25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401" y="1374299"/>
            <a:ext cx="5611495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50100"/>
              </a:lnSpc>
              <a:spcBef>
                <a:spcPts val="95"/>
              </a:spcBef>
              <a:buSzPct val="80000"/>
              <a:buFont typeface="Wingdings"/>
              <a:buChar char=""/>
              <a:tabLst>
                <a:tab pos="469900" algn="l"/>
              </a:tabLst>
            </a:pPr>
            <a:r>
              <a:rPr sz="2000" b="1" spc="-165" dirty="0">
                <a:latin typeface="Arial"/>
                <a:cs typeface="Arial"/>
              </a:rPr>
              <a:t>Companion </a:t>
            </a:r>
            <a:r>
              <a:rPr sz="2000" spc="-50" dirty="0">
                <a:latin typeface="Arial"/>
                <a:cs typeface="Arial"/>
              </a:rPr>
              <a:t>object </a:t>
            </a:r>
            <a:r>
              <a:rPr sz="2000" spc="-110" dirty="0">
                <a:latin typeface="Arial"/>
                <a:cs typeface="Arial"/>
              </a:rPr>
              <a:t>is an </a:t>
            </a:r>
            <a:r>
              <a:rPr sz="2000" spc="-50" dirty="0">
                <a:latin typeface="Arial"/>
                <a:cs typeface="Arial"/>
              </a:rPr>
              <a:t>object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same 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180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35" dirty="0">
                <a:latin typeface="Arial"/>
                <a:cs typeface="Arial"/>
              </a:rPr>
              <a:t>class. </a:t>
            </a: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95" dirty="0">
                <a:latin typeface="Arial"/>
                <a:cs typeface="Arial"/>
              </a:rPr>
              <a:t>is </a:t>
            </a:r>
            <a:r>
              <a:rPr sz="2000" spc="-50" dirty="0">
                <a:latin typeface="Arial"/>
                <a:cs typeface="Arial"/>
              </a:rPr>
              <a:t>defined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same  </a:t>
            </a:r>
            <a:r>
              <a:rPr sz="2000" spc="-100" dirty="0">
                <a:latin typeface="Arial"/>
                <a:cs typeface="Arial"/>
              </a:rPr>
              <a:t>source </a:t>
            </a:r>
            <a:r>
              <a:rPr sz="2000" spc="-15" dirty="0">
                <a:latin typeface="Arial"/>
                <a:cs typeface="Arial"/>
              </a:rPr>
              <a:t>file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175" dirty="0">
                <a:latin typeface="Arial"/>
                <a:cs typeface="Arial"/>
              </a:rPr>
              <a:t>access </a:t>
            </a:r>
            <a:r>
              <a:rPr sz="2000" spc="-70" dirty="0">
                <a:latin typeface="Arial"/>
                <a:cs typeface="Arial"/>
              </a:rPr>
              <a:t>methods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5" dirty="0">
                <a:latin typeface="Arial"/>
                <a:cs typeface="Arial"/>
              </a:rPr>
              <a:t>fields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85" dirty="0">
                <a:latin typeface="Arial"/>
                <a:cs typeface="Arial"/>
              </a:rPr>
              <a:t>are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private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00"/>
              </a:spcBef>
            </a:pP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469900" marR="5080" indent="-457200" algn="just">
              <a:lnSpc>
                <a:spcPct val="150100"/>
              </a:lnSpc>
              <a:buSzPct val="80000"/>
              <a:buFont typeface="Wingdings"/>
              <a:buChar char=""/>
              <a:tabLst>
                <a:tab pos="469900" algn="l"/>
              </a:tabLst>
            </a:pPr>
            <a:r>
              <a:rPr sz="2000" spc="-125" dirty="0">
                <a:latin typeface="Arial"/>
                <a:cs typeface="Arial"/>
              </a:rPr>
              <a:t>Common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b="1" spc="-170" dirty="0">
                <a:latin typeface="Arial"/>
                <a:cs typeface="Arial"/>
              </a:rPr>
              <a:t>Companion </a:t>
            </a:r>
            <a:r>
              <a:rPr sz="2000" spc="-50" dirty="0">
                <a:latin typeface="Arial"/>
                <a:cs typeface="Arial"/>
              </a:rPr>
              <a:t>object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50" dirty="0">
                <a:latin typeface="Arial"/>
                <a:cs typeface="Arial"/>
              </a:rPr>
              <a:t>define  </a:t>
            </a:r>
            <a:r>
              <a:rPr sz="2000" spc="-45" dirty="0">
                <a:latin typeface="Arial"/>
                <a:cs typeface="Arial"/>
              </a:rPr>
              <a:t>factory </a:t>
            </a:r>
            <a:r>
              <a:rPr sz="2000" spc="-70" dirty="0">
                <a:latin typeface="Arial"/>
                <a:cs typeface="Arial"/>
              </a:rPr>
              <a:t>methods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30" dirty="0">
                <a:latin typeface="Arial"/>
                <a:cs typeface="Arial"/>
              </a:rPr>
              <a:t>class. </a:t>
            </a:r>
            <a:r>
              <a:rPr sz="2000" b="1" spc="-170" dirty="0">
                <a:latin typeface="Arial"/>
                <a:cs typeface="Arial"/>
              </a:rPr>
              <a:t>Companion </a:t>
            </a:r>
            <a:r>
              <a:rPr sz="2000" spc="-75" dirty="0">
                <a:latin typeface="Arial"/>
                <a:cs typeface="Arial"/>
              </a:rPr>
              <a:t>objects 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80" dirty="0">
                <a:latin typeface="Arial"/>
                <a:cs typeface="Arial"/>
              </a:rPr>
              <a:t>generally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i="1" spc="-225" dirty="0">
                <a:latin typeface="Arial"/>
                <a:cs typeface="Arial"/>
              </a:rPr>
              <a:t>Case</a:t>
            </a:r>
            <a:r>
              <a:rPr sz="2000" i="1" spc="-12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classes.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0" y="1447800"/>
            <a:ext cx="4166870" cy="4419600"/>
          </a:xfrm>
          <a:custGeom>
            <a:avLst/>
            <a:gdLst/>
            <a:ahLst/>
            <a:cxnLst/>
            <a:rect l="l" t="t" r="r" b="b"/>
            <a:pathLst>
              <a:path w="4166870" h="4419600">
                <a:moveTo>
                  <a:pt x="3472179" y="0"/>
                </a:moveTo>
                <a:lnTo>
                  <a:pt x="694435" y="0"/>
                </a:lnTo>
                <a:lnTo>
                  <a:pt x="646889" y="1602"/>
                </a:lnTo>
                <a:lnTo>
                  <a:pt x="600202" y="6339"/>
                </a:lnTo>
                <a:lnTo>
                  <a:pt x="554479" y="14107"/>
                </a:lnTo>
                <a:lnTo>
                  <a:pt x="509822" y="24804"/>
                </a:lnTo>
                <a:lnTo>
                  <a:pt x="466336" y="38326"/>
                </a:lnTo>
                <a:lnTo>
                  <a:pt x="424124" y="54570"/>
                </a:lnTo>
                <a:lnTo>
                  <a:pt x="383289" y="73431"/>
                </a:lnTo>
                <a:lnTo>
                  <a:pt x="343934" y="94807"/>
                </a:lnTo>
                <a:lnTo>
                  <a:pt x="306164" y="118595"/>
                </a:lnTo>
                <a:lnTo>
                  <a:pt x="270081" y="144690"/>
                </a:lnTo>
                <a:lnTo>
                  <a:pt x="235788" y="172989"/>
                </a:lnTo>
                <a:lnTo>
                  <a:pt x="203390" y="203390"/>
                </a:lnTo>
                <a:lnTo>
                  <a:pt x="172989" y="235788"/>
                </a:lnTo>
                <a:lnTo>
                  <a:pt x="144690" y="270081"/>
                </a:lnTo>
                <a:lnTo>
                  <a:pt x="118595" y="306164"/>
                </a:lnTo>
                <a:lnTo>
                  <a:pt x="94807" y="343934"/>
                </a:lnTo>
                <a:lnTo>
                  <a:pt x="73431" y="383289"/>
                </a:lnTo>
                <a:lnTo>
                  <a:pt x="54570" y="424124"/>
                </a:lnTo>
                <a:lnTo>
                  <a:pt x="38326" y="466336"/>
                </a:lnTo>
                <a:lnTo>
                  <a:pt x="24804" y="509822"/>
                </a:lnTo>
                <a:lnTo>
                  <a:pt x="14107" y="554479"/>
                </a:lnTo>
                <a:lnTo>
                  <a:pt x="6339" y="600202"/>
                </a:lnTo>
                <a:lnTo>
                  <a:pt x="1602" y="646889"/>
                </a:lnTo>
                <a:lnTo>
                  <a:pt x="0" y="694436"/>
                </a:lnTo>
                <a:lnTo>
                  <a:pt x="0" y="3725164"/>
                </a:lnTo>
                <a:lnTo>
                  <a:pt x="1602" y="3772710"/>
                </a:lnTo>
                <a:lnTo>
                  <a:pt x="6339" y="3819397"/>
                </a:lnTo>
                <a:lnTo>
                  <a:pt x="14107" y="3865120"/>
                </a:lnTo>
                <a:lnTo>
                  <a:pt x="24804" y="3909777"/>
                </a:lnTo>
                <a:lnTo>
                  <a:pt x="38326" y="3953263"/>
                </a:lnTo>
                <a:lnTo>
                  <a:pt x="54570" y="3995475"/>
                </a:lnTo>
                <a:lnTo>
                  <a:pt x="73431" y="4036310"/>
                </a:lnTo>
                <a:lnTo>
                  <a:pt x="94807" y="4075665"/>
                </a:lnTo>
                <a:lnTo>
                  <a:pt x="118595" y="4113435"/>
                </a:lnTo>
                <a:lnTo>
                  <a:pt x="144690" y="4149518"/>
                </a:lnTo>
                <a:lnTo>
                  <a:pt x="172989" y="4183811"/>
                </a:lnTo>
                <a:lnTo>
                  <a:pt x="203390" y="4216209"/>
                </a:lnTo>
                <a:lnTo>
                  <a:pt x="235788" y="4246610"/>
                </a:lnTo>
                <a:lnTo>
                  <a:pt x="270081" y="4274909"/>
                </a:lnTo>
                <a:lnTo>
                  <a:pt x="306164" y="4301004"/>
                </a:lnTo>
                <a:lnTo>
                  <a:pt x="343934" y="4324792"/>
                </a:lnTo>
                <a:lnTo>
                  <a:pt x="383289" y="4346168"/>
                </a:lnTo>
                <a:lnTo>
                  <a:pt x="424124" y="4365029"/>
                </a:lnTo>
                <a:lnTo>
                  <a:pt x="466336" y="4381273"/>
                </a:lnTo>
                <a:lnTo>
                  <a:pt x="509822" y="4394795"/>
                </a:lnTo>
                <a:lnTo>
                  <a:pt x="554479" y="4405492"/>
                </a:lnTo>
                <a:lnTo>
                  <a:pt x="600202" y="4413260"/>
                </a:lnTo>
                <a:lnTo>
                  <a:pt x="646889" y="4417997"/>
                </a:lnTo>
                <a:lnTo>
                  <a:pt x="694435" y="4419600"/>
                </a:lnTo>
                <a:lnTo>
                  <a:pt x="3472179" y="4419600"/>
                </a:lnTo>
                <a:lnTo>
                  <a:pt x="3519726" y="4417997"/>
                </a:lnTo>
                <a:lnTo>
                  <a:pt x="3566413" y="4413260"/>
                </a:lnTo>
                <a:lnTo>
                  <a:pt x="3612136" y="4405492"/>
                </a:lnTo>
                <a:lnTo>
                  <a:pt x="3656793" y="4394795"/>
                </a:lnTo>
                <a:lnTo>
                  <a:pt x="3700279" y="4381273"/>
                </a:lnTo>
                <a:lnTo>
                  <a:pt x="3742491" y="4365029"/>
                </a:lnTo>
                <a:lnTo>
                  <a:pt x="3783326" y="4346168"/>
                </a:lnTo>
                <a:lnTo>
                  <a:pt x="3822681" y="4324792"/>
                </a:lnTo>
                <a:lnTo>
                  <a:pt x="3860451" y="4301004"/>
                </a:lnTo>
                <a:lnTo>
                  <a:pt x="3896534" y="4274909"/>
                </a:lnTo>
                <a:lnTo>
                  <a:pt x="3930827" y="4246610"/>
                </a:lnTo>
                <a:lnTo>
                  <a:pt x="3963225" y="4216209"/>
                </a:lnTo>
                <a:lnTo>
                  <a:pt x="3993626" y="4183811"/>
                </a:lnTo>
                <a:lnTo>
                  <a:pt x="4021925" y="4149518"/>
                </a:lnTo>
                <a:lnTo>
                  <a:pt x="4048020" y="4113435"/>
                </a:lnTo>
                <a:lnTo>
                  <a:pt x="4071808" y="4075665"/>
                </a:lnTo>
                <a:lnTo>
                  <a:pt x="4093184" y="4036310"/>
                </a:lnTo>
                <a:lnTo>
                  <a:pt x="4112045" y="3995475"/>
                </a:lnTo>
                <a:lnTo>
                  <a:pt x="4128289" y="3953263"/>
                </a:lnTo>
                <a:lnTo>
                  <a:pt x="4141811" y="3909777"/>
                </a:lnTo>
                <a:lnTo>
                  <a:pt x="4152508" y="3865120"/>
                </a:lnTo>
                <a:lnTo>
                  <a:pt x="4160276" y="3819397"/>
                </a:lnTo>
                <a:lnTo>
                  <a:pt x="4165013" y="3772710"/>
                </a:lnTo>
                <a:lnTo>
                  <a:pt x="4166616" y="3725164"/>
                </a:lnTo>
                <a:lnTo>
                  <a:pt x="4166616" y="694436"/>
                </a:lnTo>
                <a:lnTo>
                  <a:pt x="4165013" y="646889"/>
                </a:lnTo>
                <a:lnTo>
                  <a:pt x="4160276" y="600202"/>
                </a:lnTo>
                <a:lnTo>
                  <a:pt x="4152508" y="554479"/>
                </a:lnTo>
                <a:lnTo>
                  <a:pt x="4141811" y="509822"/>
                </a:lnTo>
                <a:lnTo>
                  <a:pt x="4128289" y="466336"/>
                </a:lnTo>
                <a:lnTo>
                  <a:pt x="4112045" y="424124"/>
                </a:lnTo>
                <a:lnTo>
                  <a:pt x="4093184" y="383289"/>
                </a:lnTo>
                <a:lnTo>
                  <a:pt x="4071808" y="343934"/>
                </a:lnTo>
                <a:lnTo>
                  <a:pt x="4048020" y="306164"/>
                </a:lnTo>
                <a:lnTo>
                  <a:pt x="4021925" y="270081"/>
                </a:lnTo>
                <a:lnTo>
                  <a:pt x="3993626" y="235788"/>
                </a:lnTo>
                <a:lnTo>
                  <a:pt x="3963225" y="203390"/>
                </a:lnTo>
                <a:lnTo>
                  <a:pt x="3930827" y="172989"/>
                </a:lnTo>
                <a:lnTo>
                  <a:pt x="3896534" y="144690"/>
                </a:lnTo>
                <a:lnTo>
                  <a:pt x="3860451" y="118595"/>
                </a:lnTo>
                <a:lnTo>
                  <a:pt x="3822681" y="94807"/>
                </a:lnTo>
                <a:lnTo>
                  <a:pt x="3783326" y="73431"/>
                </a:lnTo>
                <a:lnTo>
                  <a:pt x="3742491" y="54570"/>
                </a:lnTo>
                <a:lnTo>
                  <a:pt x="3700279" y="38326"/>
                </a:lnTo>
                <a:lnTo>
                  <a:pt x="3656793" y="24804"/>
                </a:lnTo>
                <a:lnTo>
                  <a:pt x="3612136" y="14107"/>
                </a:lnTo>
                <a:lnTo>
                  <a:pt x="3566413" y="6339"/>
                </a:lnTo>
                <a:lnTo>
                  <a:pt x="3519726" y="1602"/>
                </a:lnTo>
                <a:lnTo>
                  <a:pt x="3472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1800" y="1447800"/>
            <a:ext cx="4166870" cy="4419600"/>
          </a:xfrm>
          <a:custGeom>
            <a:avLst/>
            <a:gdLst/>
            <a:ahLst/>
            <a:cxnLst/>
            <a:rect l="l" t="t" r="r" b="b"/>
            <a:pathLst>
              <a:path w="4166870" h="4419600">
                <a:moveTo>
                  <a:pt x="0" y="694436"/>
                </a:moveTo>
                <a:lnTo>
                  <a:pt x="1602" y="646889"/>
                </a:lnTo>
                <a:lnTo>
                  <a:pt x="6339" y="600202"/>
                </a:lnTo>
                <a:lnTo>
                  <a:pt x="14107" y="554479"/>
                </a:lnTo>
                <a:lnTo>
                  <a:pt x="24804" y="509822"/>
                </a:lnTo>
                <a:lnTo>
                  <a:pt x="38326" y="466336"/>
                </a:lnTo>
                <a:lnTo>
                  <a:pt x="54570" y="424124"/>
                </a:lnTo>
                <a:lnTo>
                  <a:pt x="73431" y="383289"/>
                </a:lnTo>
                <a:lnTo>
                  <a:pt x="94807" y="343934"/>
                </a:lnTo>
                <a:lnTo>
                  <a:pt x="118595" y="306164"/>
                </a:lnTo>
                <a:lnTo>
                  <a:pt x="144690" y="270081"/>
                </a:lnTo>
                <a:lnTo>
                  <a:pt x="172989" y="235788"/>
                </a:lnTo>
                <a:lnTo>
                  <a:pt x="203390" y="203390"/>
                </a:lnTo>
                <a:lnTo>
                  <a:pt x="235788" y="172989"/>
                </a:lnTo>
                <a:lnTo>
                  <a:pt x="270081" y="144690"/>
                </a:lnTo>
                <a:lnTo>
                  <a:pt x="306164" y="118595"/>
                </a:lnTo>
                <a:lnTo>
                  <a:pt x="343934" y="94807"/>
                </a:lnTo>
                <a:lnTo>
                  <a:pt x="383289" y="73431"/>
                </a:lnTo>
                <a:lnTo>
                  <a:pt x="424124" y="54570"/>
                </a:lnTo>
                <a:lnTo>
                  <a:pt x="466336" y="38326"/>
                </a:lnTo>
                <a:lnTo>
                  <a:pt x="509822" y="24804"/>
                </a:lnTo>
                <a:lnTo>
                  <a:pt x="554479" y="14107"/>
                </a:lnTo>
                <a:lnTo>
                  <a:pt x="600202" y="6339"/>
                </a:lnTo>
                <a:lnTo>
                  <a:pt x="646889" y="1602"/>
                </a:lnTo>
                <a:lnTo>
                  <a:pt x="694435" y="0"/>
                </a:lnTo>
                <a:lnTo>
                  <a:pt x="3472179" y="0"/>
                </a:lnTo>
                <a:lnTo>
                  <a:pt x="3519726" y="1602"/>
                </a:lnTo>
                <a:lnTo>
                  <a:pt x="3566413" y="6339"/>
                </a:lnTo>
                <a:lnTo>
                  <a:pt x="3612136" y="14107"/>
                </a:lnTo>
                <a:lnTo>
                  <a:pt x="3656793" y="24804"/>
                </a:lnTo>
                <a:lnTo>
                  <a:pt x="3700279" y="38326"/>
                </a:lnTo>
                <a:lnTo>
                  <a:pt x="3742491" y="54570"/>
                </a:lnTo>
                <a:lnTo>
                  <a:pt x="3783326" y="73431"/>
                </a:lnTo>
                <a:lnTo>
                  <a:pt x="3822681" y="94807"/>
                </a:lnTo>
                <a:lnTo>
                  <a:pt x="3860451" y="118595"/>
                </a:lnTo>
                <a:lnTo>
                  <a:pt x="3896534" y="144690"/>
                </a:lnTo>
                <a:lnTo>
                  <a:pt x="3930827" y="172989"/>
                </a:lnTo>
                <a:lnTo>
                  <a:pt x="3963225" y="203390"/>
                </a:lnTo>
                <a:lnTo>
                  <a:pt x="3993626" y="235788"/>
                </a:lnTo>
                <a:lnTo>
                  <a:pt x="4021925" y="270081"/>
                </a:lnTo>
                <a:lnTo>
                  <a:pt x="4048020" y="306164"/>
                </a:lnTo>
                <a:lnTo>
                  <a:pt x="4071808" y="343934"/>
                </a:lnTo>
                <a:lnTo>
                  <a:pt x="4093184" y="383289"/>
                </a:lnTo>
                <a:lnTo>
                  <a:pt x="4112045" y="424124"/>
                </a:lnTo>
                <a:lnTo>
                  <a:pt x="4128289" y="466336"/>
                </a:lnTo>
                <a:lnTo>
                  <a:pt x="4141811" y="509822"/>
                </a:lnTo>
                <a:lnTo>
                  <a:pt x="4152508" y="554479"/>
                </a:lnTo>
                <a:lnTo>
                  <a:pt x="4160276" y="600202"/>
                </a:lnTo>
                <a:lnTo>
                  <a:pt x="4165013" y="646889"/>
                </a:lnTo>
                <a:lnTo>
                  <a:pt x="4166616" y="694436"/>
                </a:lnTo>
                <a:lnTo>
                  <a:pt x="4166616" y="3725164"/>
                </a:lnTo>
                <a:lnTo>
                  <a:pt x="4165013" y="3772710"/>
                </a:lnTo>
                <a:lnTo>
                  <a:pt x="4160276" y="3819397"/>
                </a:lnTo>
                <a:lnTo>
                  <a:pt x="4152508" y="3865120"/>
                </a:lnTo>
                <a:lnTo>
                  <a:pt x="4141811" y="3909777"/>
                </a:lnTo>
                <a:lnTo>
                  <a:pt x="4128289" y="3953263"/>
                </a:lnTo>
                <a:lnTo>
                  <a:pt x="4112045" y="3995475"/>
                </a:lnTo>
                <a:lnTo>
                  <a:pt x="4093184" y="4036310"/>
                </a:lnTo>
                <a:lnTo>
                  <a:pt x="4071808" y="4075665"/>
                </a:lnTo>
                <a:lnTo>
                  <a:pt x="4048020" y="4113435"/>
                </a:lnTo>
                <a:lnTo>
                  <a:pt x="4021925" y="4149518"/>
                </a:lnTo>
                <a:lnTo>
                  <a:pt x="3993626" y="4183811"/>
                </a:lnTo>
                <a:lnTo>
                  <a:pt x="3963225" y="4216209"/>
                </a:lnTo>
                <a:lnTo>
                  <a:pt x="3930827" y="4246610"/>
                </a:lnTo>
                <a:lnTo>
                  <a:pt x="3896534" y="4274909"/>
                </a:lnTo>
                <a:lnTo>
                  <a:pt x="3860451" y="4301004"/>
                </a:lnTo>
                <a:lnTo>
                  <a:pt x="3822681" y="4324792"/>
                </a:lnTo>
                <a:lnTo>
                  <a:pt x="3783326" y="4346168"/>
                </a:lnTo>
                <a:lnTo>
                  <a:pt x="3742491" y="4365029"/>
                </a:lnTo>
                <a:lnTo>
                  <a:pt x="3700279" y="4381273"/>
                </a:lnTo>
                <a:lnTo>
                  <a:pt x="3656793" y="4394795"/>
                </a:lnTo>
                <a:lnTo>
                  <a:pt x="3612136" y="4405492"/>
                </a:lnTo>
                <a:lnTo>
                  <a:pt x="3566413" y="4413260"/>
                </a:lnTo>
                <a:lnTo>
                  <a:pt x="3519726" y="4417997"/>
                </a:lnTo>
                <a:lnTo>
                  <a:pt x="3472179" y="4419600"/>
                </a:lnTo>
                <a:lnTo>
                  <a:pt x="694435" y="4419600"/>
                </a:lnTo>
                <a:lnTo>
                  <a:pt x="646889" y="4417997"/>
                </a:lnTo>
                <a:lnTo>
                  <a:pt x="600202" y="4413260"/>
                </a:lnTo>
                <a:lnTo>
                  <a:pt x="554479" y="4405492"/>
                </a:lnTo>
                <a:lnTo>
                  <a:pt x="509822" y="4394795"/>
                </a:lnTo>
                <a:lnTo>
                  <a:pt x="466336" y="4381273"/>
                </a:lnTo>
                <a:lnTo>
                  <a:pt x="424124" y="4365029"/>
                </a:lnTo>
                <a:lnTo>
                  <a:pt x="383289" y="4346168"/>
                </a:lnTo>
                <a:lnTo>
                  <a:pt x="343934" y="4324792"/>
                </a:lnTo>
                <a:lnTo>
                  <a:pt x="306164" y="4301004"/>
                </a:lnTo>
                <a:lnTo>
                  <a:pt x="270081" y="4274909"/>
                </a:lnTo>
                <a:lnTo>
                  <a:pt x="235788" y="4246610"/>
                </a:lnTo>
                <a:lnTo>
                  <a:pt x="203390" y="4216209"/>
                </a:lnTo>
                <a:lnTo>
                  <a:pt x="172989" y="4183811"/>
                </a:lnTo>
                <a:lnTo>
                  <a:pt x="144690" y="4149518"/>
                </a:lnTo>
                <a:lnTo>
                  <a:pt x="118595" y="4113435"/>
                </a:lnTo>
                <a:lnTo>
                  <a:pt x="94807" y="4075665"/>
                </a:lnTo>
                <a:lnTo>
                  <a:pt x="73431" y="4036310"/>
                </a:lnTo>
                <a:lnTo>
                  <a:pt x="54570" y="3995475"/>
                </a:lnTo>
                <a:lnTo>
                  <a:pt x="38326" y="3953263"/>
                </a:lnTo>
                <a:lnTo>
                  <a:pt x="24804" y="3909777"/>
                </a:lnTo>
                <a:lnTo>
                  <a:pt x="14107" y="3865120"/>
                </a:lnTo>
                <a:lnTo>
                  <a:pt x="6339" y="3819397"/>
                </a:lnTo>
                <a:lnTo>
                  <a:pt x="1602" y="3772710"/>
                </a:lnTo>
                <a:lnTo>
                  <a:pt x="0" y="3725164"/>
                </a:lnTo>
                <a:lnTo>
                  <a:pt x="0" y="694436"/>
                </a:lnTo>
                <a:close/>
              </a:path>
            </a:pathLst>
          </a:custGeom>
          <a:ln w="2438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65644" y="1669795"/>
            <a:ext cx="2311400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114" dirty="0">
                <a:latin typeface="Arial"/>
                <a:cs typeface="Arial"/>
              </a:rPr>
              <a:t>class </a:t>
            </a:r>
            <a:r>
              <a:rPr sz="1600" i="1" spc="-70" dirty="0">
                <a:latin typeface="Arial"/>
                <a:cs typeface="Arial"/>
              </a:rPr>
              <a:t>Hello</a:t>
            </a:r>
            <a:r>
              <a:rPr sz="1600" i="1" spc="-75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</a:pPr>
            <a:r>
              <a:rPr sz="1600" i="1" spc="-40" dirty="0">
                <a:latin typeface="Arial"/>
                <a:cs typeface="Arial"/>
              </a:rPr>
              <a:t>private </a:t>
            </a:r>
            <a:r>
              <a:rPr sz="1600" i="1" spc="-45" dirty="0">
                <a:latin typeface="Arial"/>
                <a:cs typeface="Arial"/>
              </a:rPr>
              <a:t>var </a:t>
            </a:r>
            <a:r>
              <a:rPr sz="1600" i="1" spc="-85" dirty="0">
                <a:latin typeface="Arial"/>
                <a:cs typeface="Arial"/>
              </a:rPr>
              <a:t>name </a:t>
            </a:r>
            <a:r>
              <a:rPr sz="1600" i="1" spc="-135" dirty="0">
                <a:latin typeface="Arial"/>
                <a:cs typeface="Arial"/>
              </a:rPr>
              <a:t>=</a:t>
            </a:r>
            <a:r>
              <a:rPr sz="1600" i="1" spc="-175" dirty="0">
                <a:latin typeface="Arial"/>
                <a:cs typeface="Arial"/>
              </a:rPr>
              <a:t> </a:t>
            </a:r>
            <a:r>
              <a:rPr sz="1600" i="1" spc="75" dirty="0">
                <a:latin typeface="Arial"/>
                <a:cs typeface="Arial"/>
              </a:rPr>
              <a:t>""</a:t>
            </a:r>
            <a:endParaRPr sz="1600">
              <a:latin typeface="Arial"/>
              <a:cs typeface="Arial"/>
            </a:endParaRPr>
          </a:p>
          <a:p>
            <a:pPr marL="381000" marR="5080" indent="-186055">
              <a:lnSpc>
                <a:spcPct val="100000"/>
              </a:lnSpc>
              <a:spcBef>
                <a:spcPts val="5"/>
              </a:spcBef>
            </a:pPr>
            <a:r>
              <a:rPr sz="1600" i="1" spc="-55" dirty="0">
                <a:latin typeface="Arial"/>
                <a:cs typeface="Arial"/>
              </a:rPr>
              <a:t>def </a:t>
            </a:r>
            <a:r>
              <a:rPr sz="1600" i="1" spc="-80" dirty="0">
                <a:latin typeface="Arial"/>
                <a:cs typeface="Arial"/>
              </a:rPr>
              <a:t>sayHello() </a:t>
            </a:r>
            <a:r>
              <a:rPr sz="1600" i="1" spc="-30" dirty="0">
                <a:latin typeface="Arial"/>
                <a:cs typeface="Arial"/>
              </a:rPr>
              <a:t>{  </a:t>
            </a:r>
            <a:r>
              <a:rPr sz="1600" i="1" spc="-35" dirty="0">
                <a:latin typeface="Arial"/>
                <a:cs typeface="Arial"/>
              </a:rPr>
              <a:t>println("Hello</a:t>
            </a:r>
            <a:r>
              <a:rPr sz="1600" i="1" spc="-100" dirty="0">
                <a:latin typeface="Arial"/>
                <a:cs typeface="Arial"/>
              </a:rPr>
              <a:t> </a:t>
            </a:r>
            <a:r>
              <a:rPr sz="1600" i="1" spc="-60" dirty="0">
                <a:latin typeface="Arial"/>
                <a:cs typeface="Arial"/>
              </a:rPr>
              <a:t>"+name);</a:t>
            </a:r>
            <a:endParaRPr sz="16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1600" i="1" spc="-3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3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5644" y="3377565"/>
            <a:ext cx="11106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Arial"/>
                <a:cs typeface="Arial"/>
              </a:rPr>
              <a:t>object </a:t>
            </a:r>
            <a:r>
              <a:rPr sz="1600" i="1" spc="-70" dirty="0">
                <a:latin typeface="Arial"/>
                <a:cs typeface="Arial"/>
              </a:rPr>
              <a:t>Hello</a:t>
            </a:r>
            <a:r>
              <a:rPr sz="1600" i="1" spc="-195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0426" y="3864940"/>
            <a:ext cx="250761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-55" dirty="0">
                <a:latin typeface="Arial"/>
                <a:cs typeface="Arial"/>
              </a:rPr>
              <a:t>def </a:t>
            </a:r>
            <a:r>
              <a:rPr sz="1600" i="1" spc="-60" dirty="0">
                <a:latin typeface="Arial"/>
                <a:cs typeface="Arial"/>
              </a:rPr>
              <a:t>main(args: </a:t>
            </a:r>
            <a:r>
              <a:rPr sz="1600" i="1" spc="-45" dirty="0">
                <a:latin typeface="Arial"/>
                <a:cs typeface="Arial"/>
              </a:rPr>
              <a:t>Array[String])</a:t>
            </a:r>
            <a:r>
              <a:rPr sz="1600" i="1" spc="-150" dirty="0">
                <a:latin typeface="Arial"/>
                <a:cs typeface="Arial"/>
              </a:rPr>
              <a:t> </a:t>
            </a:r>
            <a:r>
              <a:rPr sz="1600" i="1" spc="-3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600" i="1" spc="-50" dirty="0">
                <a:latin typeface="Arial"/>
                <a:cs typeface="Arial"/>
              </a:rPr>
              <a:t>var </a:t>
            </a:r>
            <a:r>
              <a:rPr sz="1600" i="1" spc="-45" dirty="0">
                <a:latin typeface="Arial"/>
                <a:cs typeface="Arial"/>
              </a:rPr>
              <a:t>obj </a:t>
            </a:r>
            <a:r>
              <a:rPr sz="1600" i="1" spc="-135" dirty="0">
                <a:latin typeface="Arial"/>
                <a:cs typeface="Arial"/>
              </a:rPr>
              <a:t>=</a:t>
            </a:r>
            <a:r>
              <a:rPr sz="1600" i="1" spc="-140" dirty="0">
                <a:latin typeface="Arial"/>
                <a:cs typeface="Arial"/>
              </a:rPr>
              <a:t> </a:t>
            </a:r>
            <a:r>
              <a:rPr sz="1600" i="1" spc="-70" dirty="0">
                <a:latin typeface="Arial"/>
                <a:cs typeface="Arial"/>
              </a:rPr>
              <a:t>new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5644" y="4353305"/>
            <a:ext cx="6229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155" dirty="0">
                <a:latin typeface="Arial"/>
                <a:cs typeface="Arial"/>
              </a:rPr>
              <a:t>H</a:t>
            </a:r>
            <a:r>
              <a:rPr sz="1600" i="1" spc="-80" dirty="0">
                <a:latin typeface="Arial"/>
                <a:cs typeface="Arial"/>
              </a:rPr>
              <a:t>e</a:t>
            </a:r>
            <a:r>
              <a:rPr sz="1600" i="1" spc="-50" dirty="0">
                <a:latin typeface="Arial"/>
                <a:cs typeface="Arial"/>
              </a:rPr>
              <a:t>l</a:t>
            </a:r>
            <a:r>
              <a:rPr sz="1600" i="1" dirty="0">
                <a:latin typeface="Arial"/>
                <a:cs typeface="Arial"/>
              </a:rPr>
              <a:t>l</a:t>
            </a:r>
            <a:r>
              <a:rPr sz="1600" i="1" spc="-75" dirty="0">
                <a:latin typeface="Arial"/>
                <a:cs typeface="Arial"/>
              </a:rPr>
              <a:t>o</a:t>
            </a:r>
            <a:r>
              <a:rPr sz="1600" i="1" spc="-60" dirty="0">
                <a:latin typeface="Arial"/>
                <a:cs typeface="Arial"/>
              </a:rPr>
              <a:t>()</a:t>
            </a:r>
            <a:r>
              <a:rPr sz="1600" i="1" spc="-1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4826" y="4596841"/>
            <a:ext cx="154368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i="1" spc="-65" dirty="0">
                <a:latin typeface="Arial"/>
                <a:cs typeface="Arial"/>
              </a:rPr>
              <a:t>obj.name</a:t>
            </a:r>
            <a:r>
              <a:rPr sz="1600" i="1" spc="-105" dirty="0">
                <a:latin typeface="Arial"/>
                <a:cs typeface="Arial"/>
              </a:rPr>
              <a:t> </a:t>
            </a:r>
            <a:r>
              <a:rPr sz="1600" i="1" spc="-70" dirty="0">
                <a:latin typeface="Arial"/>
                <a:cs typeface="Arial"/>
              </a:rPr>
              <a:t>="John";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70" dirty="0">
                <a:latin typeface="Arial"/>
                <a:cs typeface="Arial"/>
              </a:rPr>
              <a:t>obj.sayHello()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5644" y="5085079"/>
            <a:ext cx="1004569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600" i="1" spc="-3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i="1" spc="-3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968" y="185750"/>
            <a:ext cx="41757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Learning</a:t>
            </a:r>
            <a:r>
              <a:rPr spc="-295" dirty="0"/>
              <a:t> </a:t>
            </a:r>
            <a:r>
              <a:rPr spc="-28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604" y="1359407"/>
            <a:ext cx="7968615" cy="33191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54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400" spc="-215" dirty="0">
                <a:latin typeface="Arial"/>
                <a:cs typeface="Arial"/>
              </a:rPr>
              <a:t>Scala </a:t>
            </a:r>
            <a:r>
              <a:rPr sz="2400" spc="10" dirty="0">
                <a:latin typeface="Arial"/>
                <a:cs typeface="Arial"/>
              </a:rPr>
              <a:t>with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360" dirty="0">
                <a:latin typeface="Arial"/>
                <a:cs typeface="Arial"/>
              </a:rPr>
              <a:t>OOPS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400" spc="-204" dirty="0">
                <a:latin typeface="Arial"/>
                <a:cs typeface="Arial"/>
              </a:rPr>
              <a:t>Classes, </a:t>
            </a:r>
            <a:r>
              <a:rPr sz="2400" spc="-265" dirty="0">
                <a:latin typeface="Arial"/>
                <a:cs typeface="Arial"/>
              </a:rPr>
              <a:t>Case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Implicit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400" spc="-65" dirty="0">
                <a:latin typeface="Arial"/>
                <a:cs typeface="Arial"/>
              </a:rPr>
              <a:t>Pattern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400" spc="-65" dirty="0">
                <a:latin typeface="Arial"/>
                <a:cs typeface="Arial"/>
              </a:rPr>
              <a:t>Inheritance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Traits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400" spc="-114" dirty="0">
                <a:latin typeface="Arial"/>
                <a:cs typeface="Arial"/>
              </a:rPr>
              <a:t>Anonymous </a:t>
            </a:r>
            <a:r>
              <a:rPr sz="2400" spc="-100" dirty="0">
                <a:latin typeface="Arial"/>
                <a:cs typeface="Arial"/>
              </a:rPr>
              <a:t>Functions, </a:t>
            </a:r>
            <a:r>
              <a:rPr sz="2400" spc="-105" dirty="0">
                <a:latin typeface="Arial"/>
                <a:cs typeface="Arial"/>
              </a:rPr>
              <a:t>Higher </a:t>
            </a:r>
            <a:r>
              <a:rPr sz="2400" spc="-85" dirty="0">
                <a:latin typeface="Arial"/>
                <a:cs typeface="Arial"/>
              </a:rPr>
              <a:t>Order </a:t>
            </a:r>
            <a:r>
              <a:rPr sz="2400" spc="-105" dirty="0">
                <a:latin typeface="Arial"/>
                <a:cs typeface="Arial"/>
              </a:rPr>
              <a:t>Functions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Closures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400" spc="-105" dirty="0">
                <a:latin typeface="Arial"/>
                <a:cs typeface="Arial"/>
              </a:rPr>
              <a:t>Currying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0" y="1371600"/>
            <a:ext cx="298704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968" y="185750"/>
            <a:ext cx="2442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1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1005839" y="3279630"/>
            <a:ext cx="10193782" cy="126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3083" y="3320796"/>
            <a:ext cx="10086340" cy="0"/>
          </a:xfrm>
          <a:custGeom>
            <a:avLst/>
            <a:gdLst/>
            <a:ahLst/>
            <a:cxnLst/>
            <a:rect l="l" t="t" r="r" b="b"/>
            <a:pathLst>
              <a:path w="10086340">
                <a:moveTo>
                  <a:pt x="0" y="0"/>
                </a:moveTo>
                <a:lnTo>
                  <a:pt x="10086086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3163823"/>
            <a:ext cx="358139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0015" y="3163823"/>
            <a:ext cx="358139" cy="355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63383" y="3163823"/>
            <a:ext cx="361188" cy="355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6752" y="3163823"/>
            <a:ext cx="361188" cy="3550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8320" y="2045220"/>
            <a:ext cx="1025499" cy="1022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59254" y="2366010"/>
            <a:ext cx="3060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3879" y="3611905"/>
            <a:ext cx="1028534" cy="1025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36719" y="3934790"/>
            <a:ext cx="306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5911" y="2045220"/>
            <a:ext cx="1025499" cy="1022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78116" y="2366010"/>
            <a:ext cx="3060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91471" y="3611905"/>
            <a:ext cx="1028534" cy="10254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55454" y="3934790"/>
            <a:ext cx="306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2682" y="3753357"/>
            <a:ext cx="15627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Inheritance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100" dirty="0">
                <a:latin typeface="Arial"/>
                <a:cs typeface="Arial"/>
              </a:rPr>
              <a:t>an  </a:t>
            </a:r>
            <a:r>
              <a:rPr sz="1800" spc="-85" dirty="0">
                <a:latin typeface="Arial"/>
                <a:cs typeface="Arial"/>
              </a:rPr>
              <a:t>essential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feature 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40" dirty="0">
                <a:latin typeface="Arial"/>
                <a:cs typeface="Arial"/>
              </a:rPr>
              <a:t>OOP.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1028" y="1999564"/>
            <a:ext cx="20859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latin typeface="Arial"/>
                <a:cs typeface="Arial"/>
              </a:rPr>
              <a:t>Scala </a:t>
            </a:r>
            <a:r>
              <a:rPr sz="1800" spc="-70" dirty="0">
                <a:latin typeface="Arial"/>
                <a:cs typeface="Arial"/>
              </a:rPr>
              <a:t>supports </a:t>
            </a:r>
            <a:r>
              <a:rPr sz="1800" spc="-225" dirty="0">
                <a:latin typeface="Arial"/>
                <a:cs typeface="Arial"/>
              </a:rPr>
              <a:t>OOP </a:t>
            </a:r>
            <a:r>
              <a:rPr sz="1800" spc="-170" dirty="0">
                <a:latin typeface="Arial"/>
                <a:cs typeface="Arial"/>
              </a:rPr>
              <a:t>as  </a:t>
            </a:r>
            <a:r>
              <a:rPr sz="1800" spc="-145" dirty="0">
                <a:latin typeface="Arial"/>
                <a:cs typeface="Arial"/>
              </a:rPr>
              <a:t>classes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65" dirty="0">
                <a:latin typeface="Arial"/>
                <a:cs typeface="Arial"/>
              </a:rPr>
              <a:t>Scala </a:t>
            </a:r>
            <a:r>
              <a:rPr sz="1800" spc="-85" dirty="0">
                <a:latin typeface="Arial"/>
                <a:cs typeface="Arial"/>
              </a:rPr>
              <a:t>are  </a:t>
            </a:r>
            <a:r>
              <a:rPr sz="1800" spc="-75" dirty="0">
                <a:latin typeface="Arial"/>
                <a:cs typeface="Arial"/>
              </a:rPr>
              <a:t>extensible.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3864" y="3600957"/>
            <a:ext cx="29216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130" dirty="0">
                <a:latin typeface="Arial"/>
                <a:cs typeface="Arial"/>
              </a:rPr>
              <a:t>subclass </a:t>
            </a:r>
            <a:r>
              <a:rPr sz="1800" spc="-95" dirty="0">
                <a:latin typeface="Arial"/>
                <a:cs typeface="Arial"/>
              </a:rPr>
              <a:t>mechanism </a:t>
            </a:r>
            <a:r>
              <a:rPr sz="1800" spc="-130" dirty="0">
                <a:latin typeface="Arial"/>
                <a:cs typeface="Arial"/>
              </a:rPr>
              <a:t>makes </a:t>
            </a:r>
            <a:r>
              <a:rPr sz="1800" spc="55" dirty="0">
                <a:latin typeface="Arial"/>
                <a:cs typeface="Arial"/>
              </a:rPr>
              <a:t>it  </a:t>
            </a:r>
            <a:r>
              <a:rPr sz="1800" spc="-90" dirty="0">
                <a:latin typeface="Arial"/>
                <a:cs typeface="Arial"/>
              </a:rPr>
              <a:t>possible </a:t>
            </a:r>
            <a:r>
              <a:rPr sz="1800" spc="10" dirty="0">
                <a:latin typeface="Arial"/>
                <a:cs typeface="Arial"/>
              </a:rPr>
              <a:t>to </a:t>
            </a:r>
            <a:r>
              <a:rPr sz="1800" i="1" spc="-100" dirty="0">
                <a:latin typeface="Arial"/>
                <a:cs typeface="Arial"/>
              </a:rPr>
              <a:t>specialize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135" dirty="0">
                <a:latin typeface="Arial"/>
                <a:cs typeface="Arial"/>
              </a:rPr>
              <a:t>class </a:t>
            </a:r>
            <a:r>
              <a:rPr sz="1800" spc="-75" dirty="0">
                <a:latin typeface="Arial"/>
                <a:cs typeface="Arial"/>
              </a:rPr>
              <a:t>by  </a:t>
            </a:r>
            <a:r>
              <a:rPr sz="1800" spc="-35" dirty="0">
                <a:latin typeface="Arial"/>
                <a:cs typeface="Arial"/>
              </a:rPr>
              <a:t>inheriting </a:t>
            </a:r>
            <a:r>
              <a:rPr sz="1800" spc="-40" dirty="0">
                <a:latin typeface="Arial"/>
                <a:cs typeface="Arial"/>
              </a:rPr>
              <a:t>all </a:t>
            </a:r>
            <a:r>
              <a:rPr sz="1800" spc="-90" dirty="0">
                <a:latin typeface="Arial"/>
                <a:cs typeface="Arial"/>
              </a:rPr>
              <a:t>members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40" dirty="0">
                <a:latin typeface="Arial"/>
                <a:cs typeface="Arial"/>
              </a:rPr>
              <a:t>a  </a:t>
            </a:r>
            <a:r>
              <a:rPr sz="1800" spc="-90" dirty="0">
                <a:latin typeface="Arial"/>
                <a:cs typeface="Arial"/>
              </a:rPr>
              <a:t>given </a:t>
            </a:r>
            <a:r>
              <a:rPr sz="1800" i="1" spc="-110" dirty="0">
                <a:latin typeface="Arial"/>
                <a:cs typeface="Arial"/>
              </a:rPr>
              <a:t>superclass </a:t>
            </a:r>
            <a:r>
              <a:rPr sz="1800" spc="-90" dirty="0">
                <a:latin typeface="Arial"/>
                <a:cs typeface="Arial"/>
              </a:rPr>
              <a:t>and </a:t>
            </a:r>
            <a:r>
              <a:rPr sz="1800" spc="-55" dirty="0">
                <a:latin typeface="Arial"/>
                <a:cs typeface="Arial"/>
              </a:rPr>
              <a:t>defining  </a:t>
            </a:r>
            <a:r>
              <a:rPr sz="1800" spc="-45" dirty="0">
                <a:latin typeface="Arial"/>
                <a:cs typeface="Arial"/>
              </a:rPr>
              <a:t>additional </a:t>
            </a:r>
            <a:r>
              <a:rPr sz="1800" spc="-135" dirty="0">
                <a:latin typeface="Arial"/>
                <a:cs typeface="Arial"/>
              </a:rPr>
              <a:t>class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members.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8698" y="2152650"/>
            <a:ext cx="22733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25" dirty="0">
                <a:latin typeface="Arial"/>
                <a:cs typeface="Arial"/>
              </a:rPr>
              <a:t>Extends </a:t>
            </a:r>
            <a:r>
              <a:rPr sz="1800" spc="-70" dirty="0">
                <a:latin typeface="Arial"/>
                <a:cs typeface="Arial"/>
              </a:rPr>
              <a:t>keyword </a:t>
            </a:r>
            <a:r>
              <a:rPr sz="1800" spc="-95" dirty="0">
                <a:latin typeface="Arial"/>
                <a:cs typeface="Arial"/>
              </a:rPr>
              <a:t>is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used  </a:t>
            </a:r>
            <a:r>
              <a:rPr sz="1800" spc="-60" dirty="0">
                <a:latin typeface="Arial"/>
                <a:cs typeface="Arial"/>
              </a:rPr>
              <a:t>when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child </a:t>
            </a:r>
            <a:r>
              <a:rPr sz="1800" spc="-135" dirty="0">
                <a:latin typeface="Arial"/>
                <a:cs typeface="Arial"/>
              </a:rPr>
              <a:t>class  </a:t>
            </a:r>
            <a:r>
              <a:rPr sz="1800" spc="-40" dirty="0">
                <a:latin typeface="Arial"/>
                <a:cs typeface="Arial"/>
              </a:rPr>
              <a:t>inherits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parent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2321"/>
            <a:ext cx="40874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10" dirty="0"/>
              <a:t>Inheritance</a:t>
            </a:r>
            <a:r>
              <a:rPr spc="-305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447800"/>
            <a:ext cx="3862070" cy="1752600"/>
          </a:xfrm>
          <a:custGeom>
            <a:avLst/>
            <a:gdLst/>
            <a:ahLst/>
            <a:cxnLst/>
            <a:rect l="l" t="t" r="r" b="b"/>
            <a:pathLst>
              <a:path w="3862070" h="1752600">
                <a:moveTo>
                  <a:pt x="3569716" y="0"/>
                </a:moveTo>
                <a:lnTo>
                  <a:pt x="292100" y="0"/>
                </a:lnTo>
                <a:lnTo>
                  <a:pt x="244727" y="3823"/>
                </a:lnTo>
                <a:lnTo>
                  <a:pt x="199786" y="14894"/>
                </a:lnTo>
                <a:lnTo>
                  <a:pt x="157877" y="32609"/>
                </a:lnTo>
                <a:lnTo>
                  <a:pt x="119603" y="56367"/>
                </a:lnTo>
                <a:lnTo>
                  <a:pt x="85566" y="85566"/>
                </a:lnTo>
                <a:lnTo>
                  <a:pt x="56367" y="119603"/>
                </a:lnTo>
                <a:lnTo>
                  <a:pt x="32609" y="157877"/>
                </a:lnTo>
                <a:lnTo>
                  <a:pt x="14894" y="199786"/>
                </a:lnTo>
                <a:lnTo>
                  <a:pt x="3823" y="244727"/>
                </a:lnTo>
                <a:lnTo>
                  <a:pt x="0" y="292100"/>
                </a:lnTo>
                <a:lnTo>
                  <a:pt x="0" y="1460500"/>
                </a:lnTo>
                <a:lnTo>
                  <a:pt x="3823" y="1507872"/>
                </a:lnTo>
                <a:lnTo>
                  <a:pt x="14894" y="1552813"/>
                </a:lnTo>
                <a:lnTo>
                  <a:pt x="32609" y="1594722"/>
                </a:lnTo>
                <a:lnTo>
                  <a:pt x="56367" y="1632996"/>
                </a:lnTo>
                <a:lnTo>
                  <a:pt x="85566" y="1667033"/>
                </a:lnTo>
                <a:lnTo>
                  <a:pt x="119603" y="1696232"/>
                </a:lnTo>
                <a:lnTo>
                  <a:pt x="157877" y="1719990"/>
                </a:lnTo>
                <a:lnTo>
                  <a:pt x="199786" y="1737705"/>
                </a:lnTo>
                <a:lnTo>
                  <a:pt x="244727" y="1748776"/>
                </a:lnTo>
                <a:lnTo>
                  <a:pt x="292100" y="1752600"/>
                </a:lnTo>
                <a:lnTo>
                  <a:pt x="3569716" y="1752600"/>
                </a:lnTo>
                <a:lnTo>
                  <a:pt x="3617088" y="1748776"/>
                </a:lnTo>
                <a:lnTo>
                  <a:pt x="3662029" y="1737705"/>
                </a:lnTo>
                <a:lnTo>
                  <a:pt x="3703938" y="1719990"/>
                </a:lnTo>
                <a:lnTo>
                  <a:pt x="3742212" y="1696232"/>
                </a:lnTo>
                <a:lnTo>
                  <a:pt x="3776249" y="1667033"/>
                </a:lnTo>
                <a:lnTo>
                  <a:pt x="3805448" y="1632996"/>
                </a:lnTo>
                <a:lnTo>
                  <a:pt x="3829206" y="1594722"/>
                </a:lnTo>
                <a:lnTo>
                  <a:pt x="3846921" y="1552813"/>
                </a:lnTo>
                <a:lnTo>
                  <a:pt x="3857992" y="1507872"/>
                </a:lnTo>
                <a:lnTo>
                  <a:pt x="3861816" y="1460500"/>
                </a:lnTo>
                <a:lnTo>
                  <a:pt x="3861816" y="292100"/>
                </a:lnTo>
                <a:lnTo>
                  <a:pt x="3857992" y="244727"/>
                </a:lnTo>
                <a:lnTo>
                  <a:pt x="3846921" y="199786"/>
                </a:lnTo>
                <a:lnTo>
                  <a:pt x="3829206" y="157877"/>
                </a:lnTo>
                <a:lnTo>
                  <a:pt x="3805448" y="119603"/>
                </a:lnTo>
                <a:lnTo>
                  <a:pt x="3776249" y="85566"/>
                </a:lnTo>
                <a:lnTo>
                  <a:pt x="3742212" y="56367"/>
                </a:lnTo>
                <a:lnTo>
                  <a:pt x="3703938" y="32609"/>
                </a:lnTo>
                <a:lnTo>
                  <a:pt x="3662029" y="14894"/>
                </a:lnTo>
                <a:lnTo>
                  <a:pt x="3617088" y="3823"/>
                </a:lnTo>
                <a:lnTo>
                  <a:pt x="3569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1447800"/>
            <a:ext cx="3862070" cy="1752600"/>
          </a:xfrm>
          <a:custGeom>
            <a:avLst/>
            <a:gdLst/>
            <a:ahLst/>
            <a:cxnLst/>
            <a:rect l="l" t="t" r="r" b="b"/>
            <a:pathLst>
              <a:path w="3862070" h="1752600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100" y="0"/>
                </a:lnTo>
                <a:lnTo>
                  <a:pt x="3569716" y="0"/>
                </a:lnTo>
                <a:lnTo>
                  <a:pt x="3617088" y="3823"/>
                </a:lnTo>
                <a:lnTo>
                  <a:pt x="3662029" y="14894"/>
                </a:lnTo>
                <a:lnTo>
                  <a:pt x="3703938" y="32609"/>
                </a:lnTo>
                <a:lnTo>
                  <a:pt x="3742212" y="56367"/>
                </a:lnTo>
                <a:lnTo>
                  <a:pt x="3776249" y="85566"/>
                </a:lnTo>
                <a:lnTo>
                  <a:pt x="3805448" y="119603"/>
                </a:lnTo>
                <a:lnTo>
                  <a:pt x="3829206" y="157877"/>
                </a:lnTo>
                <a:lnTo>
                  <a:pt x="3846921" y="199786"/>
                </a:lnTo>
                <a:lnTo>
                  <a:pt x="3857992" y="244727"/>
                </a:lnTo>
                <a:lnTo>
                  <a:pt x="3861816" y="292100"/>
                </a:lnTo>
                <a:lnTo>
                  <a:pt x="3861816" y="1460500"/>
                </a:lnTo>
                <a:lnTo>
                  <a:pt x="3857992" y="1507872"/>
                </a:lnTo>
                <a:lnTo>
                  <a:pt x="3846921" y="1552813"/>
                </a:lnTo>
                <a:lnTo>
                  <a:pt x="3829206" y="1594722"/>
                </a:lnTo>
                <a:lnTo>
                  <a:pt x="3805448" y="1632996"/>
                </a:lnTo>
                <a:lnTo>
                  <a:pt x="3776249" y="1667033"/>
                </a:lnTo>
                <a:lnTo>
                  <a:pt x="3742212" y="1696232"/>
                </a:lnTo>
                <a:lnTo>
                  <a:pt x="3703938" y="1719990"/>
                </a:lnTo>
                <a:lnTo>
                  <a:pt x="3662029" y="1737705"/>
                </a:lnTo>
                <a:lnTo>
                  <a:pt x="3617088" y="1748776"/>
                </a:lnTo>
                <a:lnTo>
                  <a:pt x="3569716" y="1752600"/>
                </a:lnTo>
                <a:lnTo>
                  <a:pt x="292100" y="1752600"/>
                </a:lnTo>
                <a:lnTo>
                  <a:pt x="244727" y="1748776"/>
                </a:lnTo>
                <a:lnTo>
                  <a:pt x="199786" y="1737705"/>
                </a:lnTo>
                <a:lnTo>
                  <a:pt x="157877" y="1719990"/>
                </a:lnTo>
                <a:lnTo>
                  <a:pt x="119603" y="1696232"/>
                </a:lnTo>
                <a:lnTo>
                  <a:pt x="85566" y="1667033"/>
                </a:lnTo>
                <a:lnTo>
                  <a:pt x="56367" y="1632996"/>
                </a:lnTo>
                <a:lnTo>
                  <a:pt x="32609" y="1594722"/>
                </a:lnTo>
                <a:lnTo>
                  <a:pt x="14894" y="1552813"/>
                </a:lnTo>
                <a:lnTo>
                  <a:pt x="3823" y="1507872"/>
                </a:lnTo>
                <a:lnTo>
                  <a:pt x="0" y="1460500"/>
                </a:lnTo>
                <a:lnTo>
                  <a:pt x="0" y="292100"/>
                </a:lnTo>
                <a:close/>
              </a:path>
            </a:pathLst>
          </a:custGeom>
          <a:ln w="2438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88719" y="1551508"/>
            <a:ext cx="28663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30" dirty="0">
                <a:latin typeface="Arial"/>
                <a:cs typeface="Arial"/>
              </a:rPr>
              <a:t>class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spc="-75" dirty="0">
                <a:latin typeface="Arial"/>
                <a:cs typeface="Arial"/>
              </a:rPr>
              <a:t>Father{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60" dirty="0">
                <a:latin typeface="Arial"/>
                <a:cs typeface="Arial"/>
              </a:rPr>
              <a:t>var</a:t>
            </a:r>
            <a:r>
              <a:rPr sz="1800" i="1" spc="-155" dirty="0">
                <a:latin typeface="Arial"/>
                <a:cs typeface="Arial"/>
              </a:rPr>
              <a:t> </a:t>
            </a:r>
            <a:r>
              <a:rPr sz="1800" i="1" spc="-55" dirty="0">
                <a:latin typeface="Arial"/>
                <a:cs typeface="Arial"/>
              </a:rPr>
              <a:t>lastName="";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55" dirty="0">
                <a:latin typeface="Arial"/>
                <a:cs typeface="Arial"/>
              </a:rPr>
              <a:t>def</a:t>
            </a:r>
            <a:r>
              <a:rPr sz="1800" i="1" spc="-185" dirty="0">
                <a:latin typeface="Arial"/>
                <a:cs typeface="Arial"/>
              </a:rPr>
              <a:t> </a:t>
            </a:r>
            <a:r>
              <a:rPr sz="1800" i="1" spc="-50" dirty="0">
                <a:latin typeface="Arial"/>
                <a:cs typeface="Arial"/>
              </a:rPr>
              <a:t>myMethod(){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Arial"/>
                <a:cs typeface="Arial"/>
              </a:rPr>
              <a:t>print("I </a:t>
            </a:r>
            <a:r>
              <a:rPr sz="1800" i="1" spc="-75" dirty="0">
                <a:latin typeface="Arial"/>
                <a:cs typeface="Arial"/>
              </a:rPr>
              <a:t>am </a:t>
            </a:r>
            <a:r>
              <a:rPr sz="1800" i="1" spc="-25" dirty="0">
                <a:latin typeface="Arial"/>
                <a:cs typeface="Arial"/>
              </a:rPr>
              <a:t>from </a:t>
            </a:r>
            <a:r>
              <a:rPr sz="1800" i="1" spc="-80" dirty="0">
                <a:latin typeface="Arial"/>
                <a:cs typeface="Arial"/>
              </a:rPr>
              <a:t>Father</a:t>
            </a:r>
            <a:r>
              <a:rPr sz="1800" i="1" spc="-280" dirty="0">
                <a:latin typeface="Arial"/>
                <a:cs typeface="Arial"/>
              </a:rPr>
              <a:t> </a:t>
            </a:r>
            <a:r>
              <a:rPr sz="1800" i="1" spc="-125" dirty="0">
                <a:latin typeface="Arial"/>
                <a:cs typeface="Arial"/>
              </a:rPr>
              <a:t>Class")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3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4114800"/>
            <a:ext cx="3862070" cy="1752600"/>
          </a:xfrm>
          <a:custGeom>
            <a:avLst/>
            <a:gdLst/>
            <a:ahLst/>
            <a:cxnLst/>
            <a:rect l="l" t="t" r="r" b="b"/>
            <a:pathLst>
              <a:path w="3862070" h="1752600">
                <a:moveTo>
                  <a:pt x="3569716" y="0"/>
                </a:moveTo>
                <a:lnTo>
                  <a:pt x="292100" y="0"/>
                </a:lnTo>
                <a:lnTo>
                  <a:pt x="244727" y="3823"/>
                </a:lnTo>
                <a:lnTo>
                  <a:pt x="199786" y="14894"/>
                </a:lnTo>
                <a:lnTo>
                  <a:pt x="157877" y="32609"/>
                </a:lnTo>
                <a:lnTo>
                  <a:pt x="119603" y="56367"/>
                </a:lnTo>
                <a:lnTo>
                  <a:pt x="85566" y="85566"/>
                </a:lnTo>
                <a:lnTo>
                  <a:pt x="56367" y="119603"/>
                </a:lnTo>
                <a:lnTo>
                  <a:pt x="32609" y="157877"/>
                </a:lnTo>
                <a:lnTo>
                  <a:pt x="14894" y="199786"/>
                </a:lnTo>
                <a:lnTo>
                  <a:pt x="3823" y="244727"/>
                </a:lnTo>
                <a:lnTo>
                  <a:pt x="0" y="292100"/>
                </a:lnTo>
                <a:lnTo>
                  <a:pt x="0" y="1460500"/>
                </a:lnTo>
                <a:lnTo>
                  <a:pt x="3823" y="1507878"/>
                </a:lnTo>
                <a:lnTo>
                  <a:pt x="14894" y="1552823"/>
                </a:lnTo>
                <a:lnTo>
                  <a:pt x="32609" y="1594733"/>
                </a:lnTo>
                <a:lnTo>
                  <a:pt x="56367" y="1633007"/>
                </a:lnTo>
                <a:lnTo>
                  <a:pt x="85566" y="1667043"/>
                </a:lnTo>
                <a:lnTo>
                  <a:pt x="119603" y="1696239"/>
                </a:lnTo>
                <a:lnTo>
                  <a:pt x="157877" y="1719995"/>
                </a:lnTo>
                <a:lnTo>
                  <a:pt x="199786" y="1737707"/>
                </a:lnTo>
                <a:lnTo>
                  <a:pt x="244727" y="1748776"/>
                </a:lnTo>
                <a:lnTo>
                  <a:pt x="292100" y="1752600"/>
                </a:lnTo>
                <a:lnTo>
                  <a:pt x="3569716" y="1752600"/>
                </a:lnTo>
                <a:lnTo>
                  <a:pt x="3617088" y="1748776"/>
                </a:lnTo>
                <a:lnTo>
                  <a:pt x="3662029" y="1737707"/>
                </a:lnTo>
                <a:lnTo>
                  <a:pt x="3703938" y="1719995"/>
                </a:lnTo>
                <a:lnTo>
                  <a:pt x="3742212" y="1696239"/>
                </a:lnTo>
                <a:lnTo>
                  <a:pt x="3776249" y="1667043"/>
                </a:lnTo>
                <a:lnTo>
                  <a:pt x="3805448" y="1633007"/>
                </a:lnTo>
                <a:lnTo>
                  <a:pt x="3829206" y="1594733"/>
                </a:lnTo>
                <a:lnTo>
                  <a:pt x="3846921" y="1552823"/>
                </a:lnTo>
                <a:lnTo>
                  <a:pt x="3857992" y="1507878"/>
                </a:lnTo>
                <a:lnTo>
                  <a:pt x="3861816" y="1460500"/>
                </a:lnTo>
                <a:lnTo>
                  <a:pt x="3861816" y="292100"/>
                </a:lnTo>
                <a:lnTo>
                  <a:pt x="3857992" y="244727"/>
                </a:lnTo>
                <a:lnTo>
                  <a:pt x="3846921" y="199786"/>
                </a:lnTo>
                <a:lnTo>
                  <a:pt x="3829206" y="157877"/>
                </a:lnTo>
                <a:lnTo>
                  <a:pt x="3805448" y="119603"/>
                </a:lnTo>
                <a:lnTo>
                  <a:pt x="3776249" y="85566"/>
                </a:lnTo>
                <a:lnTo>
                  <a:pt x="3742212" y="56367"/>
                </a:lnTo>
                <a:lnTo>
                  <a:pt x="3703938" y="32609"/>
                </a:lnTo>
                <a:lnTo>
                  <a:pt x="3662029" y="14894"/>
                </a:lnTo>
                <a:lnTo>
                  <a:pt x="3617088" y="3823"/>
                </a:lnTo>
                <a:lnTo>
                  <a:pt x="35697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4114800"/>
            <a:ext cx="3862070" cy="1752600"/>
          </a:xfrm>
          <a:custGeom>
            <a:avLst/>
            <a:gdLst/>
            <a:ahLst/>
            <a:cxnLst/>
            <a:rect l="l" t="t" r="r" b="b"/>
            <a:pathLst>
              <a:path w="3862070" h="1752600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100" y="0"/>
                </a:lnTo>
                <a:lnTo>
                  <a:pt x="3569716" y="0"/>
                </a:lnTo>
                <a:lnTo>
                  <a:pt x="3617088" y="3823"/>
                </a:lnTo>
                <a:lnTo>
                  <a:pt x="3662029" y="14894"/>
                </a:lnTo>
                <a:lnTo>
                  <a:pt x="3703938" y="32609"/>
                </a:lnTo>
                <a:lnTo>
                  <a:pt x="3742212" y="56367"/>
                </a:lnTo>
                <a:lnTo>
                  <a:pt x="3776249" y="85566"/>
                </a:lnTo>
                <a:lnTo>
                  <a:pt x="3805448" y="119603"/>
                </a:lnTo>
                <a:lnTo>
                  <a:pt x="3829206" y="157877"/>
                </a:lnTo>
                <a:lnTo>
                  <a:pt x="3846921" y="199786"/>
                </a:lnTo>
                <a:lnTo>
                  <a:pt x="3857992" y="244727"/>
                </a:lnTo>
                <a:lnTo>
                  <a:pt x="3861816" y="292100"/>
                </a:lnTo>
                <a:lnTo>
                  <a:pt x="3861816" y="1460500"/>
                </a:lnTo>
                <a:lnTo>
                  <a:pt x="3857992" y="1507878"/>
                </a:lnTo>
                <a:lnTo>
                  <a:pt x="3846921" y="1552823"/>
                </a:lnTo>
                <a:lnTo>
                  <a:pt x="3829206" y="1594733"/>
                </a:lnTo>
                <a:lnTo>
                  <a:pt x="3805448" y="1633007"/>
                </a:lnTo>
                <a:lnTo>
                  <a:pt x="3776249" y="1667043"/>
                </a:lnTo>
                <a:lnTo>
                  <a:pt x="3742212" y="1696239"/>
                </a:lnTo>
                <a:lnTo>
                  <a:pt x="3703938" y="1719995"/>
                </a:lnTo>
                <a:lnTo>
                  <a:pt x="3662029" y="1737707"/>
                </a:lnTo>
                <a:lnTo>
                  <a:pt x="3617088" y="1748776"/>
                </a:lnTo>
                <a:lnTo>
                  <a:pt x="3569716" y="1752600"/>
                </a:lnTo>
                <a:lnTo>
                  <a:pt x="292100" y="1752600"/>
                </a:lnTo>
                <a:lnTo>
                  <a:pt x="244727" y="1748776"/>
                </a:lnTo>
                <a:lnTo>
                  <a:pt x="199786" y="1737707"/>
                </a:lnTo>
                <a:lnTo>
                  <a:pt x="157877" y="1719995"/>
                </a:lnTo>
                <a:lnTo>
                  <a:pt x="119603" y="1696239"/>
                </a:lnTo>
                <a:lnTo>
                  <a:pt x="85566" y="1667043"/>
                </a:lnTo>
                <a:lnTo>
                  <a:pt x="56367" y="1633007"/>
                </a:lnTo>
                <a:lnTo>
                  <a:pt x="32609" y="1594733"/>
                </a:lnTo>
                <a:lnTo>
                  <a:pt x="14894" y="1552823"/>
                </a:lnTo>
                <a:lnTo>
                  <a:pt x="3823" y="1507878"/>
                </a:lnTo>
                <a:lnTo>
                  <a:pt x="0" y="1460500"/>
                </a:lnTo>
                <a:lnTo>
                  <a:pt x="0" y="292100"/>
                </a:lnTo>
                <a:close/>
              </a:path>
            </a:pathLst>
          </a:custGeom>
          <a:ln w="2438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88719" y="4219778"/>
            <a:ext cx="284162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30" dirty="0">
                <a:latin typeface="Arial"/>
                <a:cs typeface="Arial"/>
              </a:rPr>
              <a:t>class </a:t>
            </a:r>
            <a:r>
              <a:rPr sz="1800" i="1" spc="-60" dirty="0">
                <a:latin typeface="Arial"/>
                <a:cs typeface="Arial"/>
              </a:rPr>
              <a:t>child </a:t>
            </a:r>
            <a:r>
              <a:rPr sz="1800" i="1" spc="-105" dirty="0">
                <a:latin typeface="Arial"/>
                <a:cs typeface="Arial"/>
              </a:rPr>
              <a:t>extends</a:t>
            </a:r>
            <a:r>
              <a:rPr sz="1800" i="1" spc="-95" dirty="0">
                <a:latin typeface="Arial"/>
                <a:cs typeface="Arial"/>
              </a:rPr>
              <a:t> </a:t>
            </a:r>
            <a:r>
              <a:rPr sz="1800" i="1" spc="-75" dirty="0">
                <a:latin typeface="Arial"/>
                <a:cs typeface="Arial"/>
              </a:rPr>
              <a:t>Father{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2755900" algn="l"/>
              </a:tabLst>
            </a:pPr>
            <a:r>
              <a:rPr sz="1800" i="1" spc="-60" dirty="0">
                <a:latin typeface="Arial"/>
                <a:cs typeface="Arial"/>
              </a:rPr>
              <a:t>var firstName </a:t>
            </a:r>
            <a:r>
              <a:rPr sz="1800" i="1" spc="-155" dirty="0">
                <a:latin typeface="Arial"/>
                <a:cs typeface="Arial"/>
              </a:rPr>
              <a:t>= </a:t>
            </a:r>
            <a:r>
              <a:rPr sz="1800" i="1" spc="-60" dirty="0">
                <a:latin typeface="Arial"/>
                <a:cs typeface="Arial"/>
              </a:rPr>
              <a:t>"John";  </a:t>
            </a:r>
            <a:r>
              <a:rPr sz="1800" b="1" i="1" spc="-75" dirty="0">
                <a:solidFill>
                  <a:srgbClr val="FFFF00"/>
                </a:solidFill>
                <a:latin typeface="Trebuchet MS"/>
                <a:cs typeface="Trebuchet MS"/>
              </a:rPr>
              <a:t>o</a:t>
            </a:r>
            <a:r>
              <a:rPr sz="1800" b="1" i="1" spc="-160" dirty="0">
                <a:solidFill>
                  <a:srgbClr val="FFFF00"/>
                </a:solidFill>
                <a:latin typeface="Trebuchet MS"/>
                <a:cs typeface="Trebuchet MS"/>
              </a:rPr>
              <a:t>ve</a:t>
            </a:r>
            <a:r>
              <a:rPr sz="1800" b="1" i="1" spc="-140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sz="1800" b="1" i="1" spc="-185" dirty="0">
                <a:solidFill>
                  <a:srgbClr val="FFFF00"/>
                </a:solidFill>
                <a:latin typeface="Trebuchet MS"/>
                <a:cs typeface="Trebuchet MS"/>
              </a:rPr>
              <a:t>r</a:t>
            </a:r>
            <a:r>
              <a:rPr sz="1800" b="1" i="1" spc="-165" dirty="0">
                <a:solidFill>
                  <a:srgbClr val="FFFF00"/>
                </a:solidFill>
                <a:latin typeface="Trebuchet MS"/>
                <a:cs typeface="Trebuchet MS"/>
              </a:rPr>
              <a:t>i</a:t>
            </a:r>
            <a:r>
              <a:rPr sz="1800" b="1" i="1" spc="-114" dirty="0">
                <a:solidFill>
                  <a:srgbClr val="FFFF00"/>
                </a:solidFill>
                <a:latin typeface="Trebuchet MS"/>
                <a:cs typeface="Trebuchet MS"/>
              </a:rPr>
              <a:t>d</a:t>
            </a:r>
            <a:r>
              <a:rPr sz="1800" b="1" i="1" spc="-110" dirty="0">
                <a:solidFill>
                  <a:srgbClr val="FFFF00"/>
                </a:solidFill>
                <a:latin typeface="Trebuchet MS"/>
                <a:cs typeface="Trebuchet MS"/>
              </a:rPr>
              <a:t>e</a:t>
            </a:r>
            <a:r>
              <a:rPr sz="1800" b="1" i="1" spc="-10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1800" i="1" spc="-70" dirty="0">
                <a:latin typeface="Arial"/>
                <a:cs typeface="Arial"/>
              </a:rPr>
              <a:t>d</a:t>
            </a:r>
            <a:r>
              <a:rPr sz="1800" i="1" spc="-50" dirty="0">
                <a:latin typeface="Arial"/>
                <a:cs typeface="Arial"/>
              </a:rPr>
              <a:t>ef</a:t>
            </a:r>
            <a:r>
              <a:rPr sz="1800" i="1" spc="-110" dirty="0">
                <a:latin typeface="Arial"/>
                <a:cs typeface="Arial"/>
              </a:rPr>
              <a:t> m</a:t>
            </a:r>
            <a:r>
              <a:rPr sz="1800" i="1" spc="-90" dirty="0">
                <a:latin typeface="Arial"/>
                <a:cs typeface="Arial"/>
              </a:rPr>
              <a:t>y</a:t>
            </a:r>
            <a:r>
              <a:rPr sz="1800" i="1" dirty="0">
                <a:latin typeface="Arial"/>
                <a:cs typeface="Arial"/>
              </a:rPr>
              <a:t>Me</a:t>
            </a:r>
            <a:r>
              <a:rPr sz="1800" i="1" spc="-10" dirty="0">
                <a:latin typeface="Arial"/>
                <a:cs typeface="Arial"/>
              </a:rPr>
              <a:t>t</a:t>
            </a:r>
            <a:r>
              <a:rPr sz="1800" i="1" spc="-70" dirty="0">
                <a:latin typeface="Arial"/>
                <a:cs typeface="Arial"/>
              </a:rPr>
              <a:t>h</a:t>
            </a:r>
            <a:r>
              <a:rPr sz="1800" i="1" spc="-95" dirty="0">
                <a:latin typeface="Arial"/>
                <a:cs typeface="Arial"/>
              </a:rPr>
              <a:t>o</a:t>
            </a:r>
            <a:r>
              <a:rPr sz="1800" i="1" spc="-60" dirty="0">
                <a:latin typeface="Arial"/>
                <a:cs typeface="Arial"/>
              </a:rPr>
              <a:t>d</a:t>
            </a:r>
            <a:r>
              <a:rPr sz="1800" i="1" spc="-50" dirty="0">
                <a:latin typeface="Arial"/>
                <a:cs typeface="Arial"/>
              </a:rPr>
              <a:t>(</a:t>
            </a:r>
            <a:r>
              <a:rPr sz="1800" i="1" spc="-55" dirty="0">
                <a:latin typeface="Arial"/>
                <a:cs typeface="Arial"/>
              </a:rPr>
              <a:t>)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800" i="1" spc="-35" dirty="0">
                <a:latin typeface="Arial"/>
                <a:cs typeface="Arial"/>
              </a:rPr>
              <a:t>{ 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print("I </a:t>
            </a:r>
            <a:r>
              <a:rPr sz="1800" i="1" spc="-75" dirty="0">
                <a:latin typeface="Arial"/>
                <a:cs typeface="Arial"/>
              </a:rPr>
              <a:t>am </a:t>
            </a:r>
            <a:r>
              <a:rPr sz="1800" i="1" spc="-25" dirty="0">
                <a:latin typeface="Arial"/>
                <a:cs typeface="Arial"/>
              </a:rPr>
              <a:t>from </a:t>
            </a:r>
            <a:r>
              <a:rPr sz="1800" i="1" spc="-100" dirty="0">
                <a:latin typeface="Arial"/>
                <a:cs typeface="Arial"/>
              </a:rPr>
              <a:t>Child</a:t>
            </a:r>
            <a:r>
              <a:rPr sz="1800" i="1" spc="-290" dirty="0">
                <a:latin typeface="Arial"/>
                <a:cs typeface="Arial"/>
              </a:rPr>
              <a:t> </a:t>
            </a:r>
            <a:r>
              <a:rPr sz="1800" i="1" spc="-125" dirty="0">
                <a:latin typeface="Arial"/>
                <a:cs typeface="Arial"/>
              </a:rPr>
              <a:t>Class")</a:t>
            </a:r>
            <a:endParaRPr sz="18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</a:pPr>
            <a:r>
              <a:rPr sz="1800" i="1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0632" y="3252228"/>
            <a:ext cx="1211440" cy="85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47232" y="2261616"/>
            <a:ext cx="4969637" cy="2909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4059" y="2686557"/>
            <a:ext cx="4001135" cy="2222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object 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ExtendingClass </a:t>
            </a:r>
            <a:r>
              <a:rPr sz="1600" i="1" spc="-95" dirty="0">
                <a:solidFill>
                  <a:srgbClr val="FFFFFF"/>
                </a:solidFill>
                <a:latin typeface="Arial"/>
                <a:cs typeface="Arial"/>
              </a:rPr>
              <a:t>extends</a:t>
            </a:r>
            <a:r>
              <a:rPr sz="16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9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3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3840" marR="1574800">
              <a:lnSpc>
                <a:spcPct val="100000"/>
              </a:lnSpc>
              <a:spcBef>
                <a:spcPts val="5"/>
              </a:spcBef>
            </a:pP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600" i="1" spc="-55" dirty="0">
                <a:solidFill>
                  <a:srgbClr val="FFFFFF"/>
                </a:solidFill>
                <a:latin typeface="Arial"/>
                <a:cs typeface="Arial"/>
              </a:rPr>
              <a:t>child </a:t>
            </a:r>
            <a:r>
              <a:rPr sz="1600" i="1" spc="-90" dirty="0">
                <a:solidFill>
                  <a:srgbClr val="FFFFFF"/>
                </a:solidFill>
                <a:latin typeface="Arial"/>
                <a:cs typeface="Arial"/>
              </a:rPr>
              <a:t>=new </a:t>
            </a: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child();  </a:t>
            </a:r>
            <a:r>
              <a:rPr sz="1600" i="1" spc="-60" dirty="0">
                <a:solidFill>
                  <a:srgbClr val="FFFFFF"/>
                </a:solidFill>
                <a:latin typeface="Arial"/>
                <a:cs typeface="Arial"/>
              </a:rPr>
              <a:t>child.firstName="John";  </a:t>
            </a:r>
            <a:r>
              <a:rPr sz="1600" i="1" spc="-9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i="1" spc="-1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i="1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i="1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i="1" spc="-20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i="1" spc="-1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i="1" spc="-1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i="1" spc="-14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1600" i="1" spc="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illi</a:t>
            </a:r>
            <a:r>
              <a:rPr sz="1600" i="1" spc="-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i="1" spc="-5" dirty="0">
                <a:solidFill>
                  <a:srgbClr val="FFFFFF"/>
                </a:solidFill>
                <a:latin typeface="Arial"/>
                <a:cs typeface="Arial"/>
              </a:rPr>
              <a:t>m";</a:t>
            </a:r>
            <a:endParaRPr sz="1600">
              <a:latin typeface="Arial"/>
              <a:cs typeface="Arial"/>
            </a:endParaRPr>
          </a:p>
          <a:p>
            <a:pPr marL="12700" marR="5080" indent="231140">
              <a:lnSpc>
                <a:spcPct val="100000"/>
              </a:lnSpc>
            </a:pPr>
            <a:r>
              <a:rPr sz="1600" i="1" spc="-35" dirty="0">
                <a:solidFill>
                  <a:srgbClr val="FFFFFF"/>
                </a:solidFill>
                <a:latin typeface="Arial"/>
                <a:cs typeface="Arial"/>
              </a:rPr>
              <a:t>println("First </a:t>
            </a:r>
            <a:r>
              <a:rPr sz="1600" i="1" spc="-90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600" i="1" spc="-1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"+child.firstName </a:t>
            </a:r>
            <a:r>
              <a:rPr sz="1600" i="1" spc="-35" dirty="0">
                <a:solidFill>
                  <a:srgbClr val="FFFFFF"/>
                </a:solidFill>
                <a:latin typeface="Arial"/>
                <a:cs typeface="Arial"/>
              </a:rPr>
              <a:t>+"</a:t>
            </a:r>
            <a:r>
              <a:rPr sz="16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05" dirty="0">
                <a:solidFill>
                  <a:srgbClr val="FFFFFF"/>
                </a:solidFill>
                <a:latin typeface="Arial"/>
                <a:cs typeface="Arial"/>
              </a:rPr>
              <a:t>Last  </a:t>
            </a:r>
            <a:r>
              <a:rPr sz="1600" i="1" spc="-90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600" i="1" spc="-1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00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Arial"/>
                <a:cs typeface="Arial"/>
              </a:rPr>
              <a:t>"+child.lastName);</a:t>
            </a:r>
            <a:endParaRPr sz="16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600" i="1" spc="-45" dirty="0">
                <a:solidFill>
                  <a:srgbClr val="FFFFFF"/>
                </a:solidFill>
                <a:latin typeface="Arial"/>
                <a:cs typeface="Arial"/>
              </a:rPr>
              <a:t>println(child.myMethod);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3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968" y="185750"/>
            <a:ext cx="27235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30" dirty="0"/>
              <a:t>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5903976" y="3060192"/>
            <a:ext cx="1551940" cy="739140"/>
          </a:xfrm>
          <a:custGeom>
            <a:avLst/>
            <a:gdLst/>
            <a:ahLst/>
            <a:cxnLst/>
            <a:rect l="l" t="t" r="r" b="b"/>
            <a:pathLst>
              <a:path w="1551940" h="739139">
                <a:moveTo>
                  <a:pt x="0" y="0"/>
                </a:moveTo>
                <a:lnTo>
                  <a:pt x="0" y="503300"/>
                </a:lnTo>
                <a:lnTo>
                  <a:pt x="1551940" y="503300"/>
                </a:lnTo>
                <a:lnTo>
                  <a:pt x="1551940" y="738632"/>
                </a:lnTo>
              </a:path>
            </a:pathLst>
          </a:custGeom>
          <a:ln w="2438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2544" y="3060192"/>
            <a:ext cx="1551940" cy="739140"/>
          </a:xfrm>
          <a:custGeom>
            <a:avLst/>
            <a:gdLst/>
            <a:ahLst/>
            <a:cxnLst/>
            <a:rect l="l" t="t" r="r" b="b"/>
            <a:pathLst>
              <a:path w="1551939" h="739139">
                <a:moveTo>
                  <a:pt x="1551939" y="0"/>
                </a:moveTo>
                <a:lnTo>
                  <a:pt x="1551939" y="503300"/>
                </a:lnTo>
                <a:lnTo>
                  <a:pt x="0" y="503300"/>
                </a:lnTo>
                <a:lnTo>
                  <a:pt x="0" y="738632"/>
                </a:lnTo>
              </a:path>
            </a:pathLst>
          </a:custGeom>
          <a:ln w="2438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2959" y="1447800"/>
            <a:ext cx="2542540" cy="1612900"/>
          </a:xfrm>
          <a:custGeom>
            <a:avLst/>
            <a:gdLst/>
            <a:ahLst/>
            <a:cxnLst/>
            <a:rect l="l" t="t" r="r" b="b"/>
            <a:pathLst>
              <a:path w="2542540" h="1612900">
                <a:moveTo>
                  <a:pt x="2380741" y="0"/>
                </a:moveTo>
                <a:lnTo>
                  <a:pt x="161289" y="0"/>
                </a:lnTo>
                <a:lnTo>
                  <a:pt x="118386" y="5756"/>
                </a:lnTo>
                <a:lnTo>
                  <a:pt x="79850" y="22003"/>
                </a:lnTo>
                <a:lnTo>
                  <a:pt x="47212" y="47212"/>
                </a:lnTo>
                <a:lnTo>
                  <a:pt x="22003" y="79850"/>
                </a:lnTo>
                <a:lnTo>
                  <a:pt x="5756" y="118386"/>
                </a:lnTo>
                <a:lnTo>
                  <a:pt x="0" y="161289"/>
                </a:lnTo>
                <a:lnTo>
                  <a:pt x="0" y="1451102"/>
                </a:lnTo>
                <a:lnTo>
                  <a:pt x="5756" y="1494005"/>
                </a:lnTo>
                <a:lnTo>
                  <a:pt x="22003" y="1532541"/>
                </a:lnTo>
                <a:lnTo>
                  <a:pt x="47212" y="1565179"/>
                </a:lnTo>
                <a:lnTo>
                  <a:pt x="79850" y="1590388"/>
                </a:lnTo>
                <a:lnTo>
                  <a:pt x="118386" y="1606635"/>
                </a:lnTo>
                <a:lnTo>
                  <a:pt x="161289" y="1612391"/>
                </a:lnTo>
                <a:lnTo>
                  <a:pt x="2380741" y="1612391"/>
                </a:lnTo>
                <a:lnTo>
                  <a:pt x="2423645" y="1606635"/>
                </a:lnTo>
                <a:lnTo>
                  <a:pt x="2462181" y="1590388"/>
                </a:lnTo>
                <a:lnTo>
                  <a:pt x="2494819" y="1565179"/>
                </a:lnTo>
                <a:lnTo>
                  <a:pt x="2520028" y="1532541"/>
                </a:lnTo>
                <a:lnTo>
                  <a:pt x="2536275" y="1494005"/>
                </a:lnTo>
                <a:lnTo>
                  <a:pt x="2542032" y="1451102"/>
                </a:lnTo>
                <a:lnTo>
                  <a:pt x="2542032" y="161289"/>
                </a:lnTo>
                <a:lnTo>
                  <a:pt x="2536275" y="118386"/>
                </a:lnTo>
                <a:lnTo>
                  <a:pt x="2520028" y="79850"/>
                </a:lnTo>
                <a:lnTo>
                  <a:pt x="2494819" y="47212"/>
                </a:lnTo>
                <a:lnTo>
                  <a:pt x="2462181" y="22003"/>
                </a:lnTo>
                <a:lnTo>
                  <a:pt x="2423645" y="5756"/>
                </a:lnTo>
                <a:lnTo>
                  <a:pt x="2380741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2959" y="1447800"/>
            <a:ext cx="2542540" cy="1612900"/>
          </a:xfrm>
          <a:custGeom>
            <a:avLst/>
            <a:gdLst/>
            <a:ahLst/>
            <a:cxnLst/>
            <a:rect l="l" t="t" r="r" b="b"/>
            <a:pathLst>
              <a:path w="2542540" h="1612900">
                <a:moveTo>
                  <a:pt x="0" y="161289"/>
                </a:moveTo>
                <a:lnTo>
                  <a:pt x="5756" y="118386"/>
                </a:lnTo>
                <a:lnTo>
                  <a:pt x="22003" y="79850"/>
                </a:lnTo>
                <a:lnTo>
                  <a:pt x="47212" y="47212"/>
                </a:lnTo>
                <a:lnTo>
                  <a:pt x="79850" y="22003"/>
                </a:lnTo>
                <a:lnTo>
                  <a:pt x="118386" y="5756"/>
                </a:lnTo>
                <a:lnTo>
                  <a:pt x="161289" y="0"/>
                </a:lnTo>
                <a:lnTo>
                  <a:pt x="2380741" y="0"/>
                </a:lnTo>
                <a:lnTo>
                  <a:pt x="2423645" y="5756"/>
                </a:lnTo>
                <a:lnTo>
                  <a:pt x="2462181" y="22003"/>
                </a:lnTo>
                <a:lnTo>
                  <a:pt x="2494819" y="47212"/>
                </a:lnTo>
                <a:lnTo>
                  <a:pt x="2520028" y="79850"/>
                </a:lnTo>
                <a:lnTo>
                  <a:pt x="2536275" y="118386"/>
                </a:lnTo>
                <a:lnTo>
                  <a:pt x="2542032" y="161289"/>
                </a:lnTo>
                <a:lnTo>
                  <a:pt x="2542032" y="1451102"/>
                </a:lnTo>
                <a:lnTo>
                  <a:pt x="2536275" y="1494005"/>
                </a:lnTo>
                <a:lnTo>
                  <a:pt x="2520028" y="1532541"/>
                </a:lnTo>
                <a:lnTo>
                  <a:pt x="2494819" y="1565179"/>
                </a:lnTo>
                <a:lnTo>
                  <a:pt x="2462181" y="1590388"/>
                </a:lnTo>
                <a:lnTo>
                  <a:pt x="2423645" y="1606635"/>
                </a:lnTo>
                <a:lnTo>
                  <a:pt x="2380741" y="1612391"/>
                </a:lnTo>
                <a:lnTo>
                  <a:pt x="161289" y="1612391"/>
                </a:lnTo>
                <a:lnTo>
                  <a:pt x="118386" y="1606635"/>
                </a:lnTo>
                <a:lnTo>
                  <a:pt x="79850" y="1590388"/>
                </a:lnTo>
                <a:lnTo>
                  <a:pt x="47212" y="1565179"/>
                </a:lnTo>
                <a:lnTo>
                  <a:pt x="22003" y="1532541"/>
                </a:lnTo>
                <a:lnTo>
                  <a:pt x="5756" y="1494005"/>
                </a:lnTo>
                <a:lnTo>
                  <a:pt x="0" y="1451102"/>
                </a:lnTo>
                <a:lnTo>
                  <a:pt x="0" y="161289"/>
                </a:lnTo>
                <a:close/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6423" y="1716023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2377694" y="0"/>
                </a:moveTo>
                <a:lnTo>
                  <a:pt x="161289" y="0"/>
                </a:lnTo>
                <a:lnTo>
                  <a:pt x="118386" y="5756"/>
                </a:lnTo>
                <a:lnTo>
                  <a:pt x="79850" y="22003"/>
                </a:lnTo>
                <a:lnTo>
                  <a:pt x="47212" y="47212"/>
                </a:lnTo>
                <a:lnTo>
                  <a:pt x="22003" y="79850"/>
                </a:lnTo>
                <a:lnTo>
                  <a:pt x="5756" y="118386"/>
                </a:lnTo>
                <a:lnTo>
                  <a:pt x="0" y="161289"/>
                </a:lnTo>
                <a:lnTo>
                  <a:pt x="0" y="1451102"/>
                </a:lnTo>
                <a:lnTo>
                  <a:pt x="5756" y="1494005"/>
                </a:lnTo>
                <a:lnTo>
                  <a:pt x="22003" y="1532541"/>
                </a:lnTo>
                <a:lnTo>
                  <a:pt x="47212" y="1565179"/>
                </a:lnTo>
                <a:lnTo>
                  <a:pt x="79850" y="1590388"/>
                </a:lnTo>
                <a:lnTo>
                  <a:pt x="118386" y="1606635"/>
                </a:lnTo>
                <a:lnTo>
                  <a:pt x="161289" y="1612391"/>
                </a:lnTo>
                <a:lnTo>
                  <a:pt x="2377694" y="1612391"/>
                </a:lnTo>
                <a:lnTo>
                  <a:pt x="2420597" y="1606635"/>
                </a:lnTo>
                <a:lnTo>
                  <a:pt x="2459133" y="1590388"/>
                </a:lnTo>
                <a:lnTo>
                  <a:pt x="2491771" y="1565179"/>
                </a:lnTo>
                <a:lnTo>
                  <a:pt x="2516980" y="1532541"/>
                </a:lnTo>
                <a:lnTo>
                  <a:pt x="2533227" y="1494005"/>
                </a:lnTo>
                <a:lnTo>
                  <a:pt x="2538983" y="1451102"/>
                </a:lnTo>
                <a:lnTo>
                  <a:pt x="2538983" y="161289"/>
                </a:lnTo>
                <a:lnTo>
                  <a:pt x="2533227" y="118386"/>
                </a:lnTo>
                <a:lnTo>
                  <a:pt x="2516980" y="79850"/>
                </a:lnTo>
                <a:lnTo>
                  <a:pt x="2491771" y="47212"/>
                </a:lnTo>
                <a:lnTo>
                  <a:pt x="2459133" y="22003"/>
                </a:lnTo>
                <a:lnTo>
                  <a:pt x="2420597" y="5756"/>
                </a:lnTo>
                <a:lnTo>
                  <a:pt x="237769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16423" y="1716023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0" y="161289"/>
                </a:moveTo>
                <a:lnTo>
                  <a:pt x="5756" y="118386"/>
                </a:lnTo>
                <a:lnTo>
                  <a:pt x="22003" y="79850"/>
                </a:lnTo>
                <a:lnTo>
                  <a:pt x="47212" y="47212"/>
                </a:lnTo>
                <a:lnTo>
                  <a:pt x="79850" y="22003"/>
                </a:lnTo>
                <a:lnTo>
                  <a:pt x="118386" y="5756"/>
                </a:lnTo>
                <a:lnTo>
                  <a:pt x="161289" y="0"/>
                </a:lnTo>
                <a:lnTo>
                  <a:pt x="2377694" y="0"/>
                </a:lnTo>
                <a:lnTo>
                  <a:pt x="2420597" y="5756"/>
                </a:lnTo>
                <a:lnTo>
                  <a:pt x="2459133" y="22003"/>
                </a:lnTo>
                <a:lnTo>
                  <a:pt x="2491771" y="47212"/>
                </a:lnTo>
                <a:lnTo>
                  <a:pt x="2516980" y="79850"/>
                </a:lnTo>
                <a:lnTo>
                  <a:pt x="2533227" y="118386"/>
                </a:lnTo>
                <a:lnTo>
                  <a:pt x="2538983" y="161289"/>
                </a:lnTo>
                <a:lnTo>
                  <a:pt x="2538983" y="1451102"/>
                </a:lnTo>
                <a:lnTo>
                  <a:pt x="2533227" y="1494005"/>
                </a:lnTo>
                <a:lnTo>
                  <a:pt x="2516980" y="1532541"/>
                </a:lnTo>
                <a:lnTo>
                  <a:pt x="2491771" y="1565179"/>
                </a:lnTo>
                <a:lnTo>
                  <a:pt x="2459133" y="1590388"/>
                </a:lnTo>
                <a:lnTo>
                  <a:pt x="2420597" y="1606635"/>
                </a:lnTo>
                <a:lnTo>
                  <a:pt x="2377694" y="1612391"/>
                </a:lnTo>
                <a:lnTo>
                  <a:pt x="161289" y="1612391"/>
                </a:lnTo>
                <a:lnTo>
                  <a:pt x="118386" y="1606635"/>
                </a:lnTo>
                <a:lnTo>
                  <a:pt x="79850" y="1590388"/>
                </a:lnTo>
                <a:lnTo>
                  <a:pt x="47212" y="1565179"/>
                </a:lnTo>
                <a:lnTo>
                  <a:pt x="22003" y="1532541"/>
                </a:lnTo>
                <a:lnTo>
                  <a:pt x="5756" y="1494005"/>
                </a:lnTo>
                <a:lnTo>
                  <a:pt x="0" y="1451102"/>
                </a:lnTo>
                <a:lnTo>
                  <a:pt x="0" y="161289"/>
                </a:lnTo>
                <a:close/>
              </a:path>
            </a:pathLst>
          </a:custGeom>
          <a:ln w="2438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7239" y="2207717"/>
            <a:ext cx="220408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spc="-135" dirty="0">
                <a:latin typeface="Arial"/>
                <a:cs typeface="Arial"/>
              </a:rPr>
              <a:t>Constructors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81527" y="3800855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2377694" y="0"/>
                </a:moveTo>
                <a:lnTo>
                  <a:pt x="161290" y="0"/>
                </a:lnTo>
                <a:lnTo>
                  <a:pt x="118386" y="5756"/>
                </a:lnTo>
                <a:lnTo>
                  <a:pt x="79850" y="22003"/>
                </a:lnTo>
                <a:lnTo>
                  <a:pt x="47212" y="47212"/>
                </a:lnTo>
                <a:lnTo>
                  <a:pt x="22003" y="79850"/>
                </a:lnTo>
                <a:lnTo>
                  <a:pt x="5756" y="118386"/>
                </a:lnTo>
                <a:lnTo>
                  <a:pt x="0" y="161290"/>
                </a:lnTo>
                <a:lnTo>
                  <a:pt x="0" y="1451102"/>
                </a:lnTo>
                <a:lnTo>
                  <a:pt x="5756" y="1494005"/>
                </a:lnTo>
                <a:lnTo>
                  <a:pt x="22003" y="1532541"/>
                </a:lnTo>
                <a:lnTo>
                  <a:pt x="47212" y="1565179"/>
                </a:lnTo>
                <a:lnTo>
                  <a:pt x="79850" y="1590388"/>
                </a:lnTo>
                <a:lnTo>
                  <a:pt x="118386" y="1606635"/>
                </a:lnTo>
                <a:lnTo>
                  <a:pt x="161290" y="1612392"/>
                </a:lnTo>
                <a:lnTo>
                  <a:pt x="2377694" y="1612392"/>
                </a:lnTo>
                <a:lnTo>
                  <a:pt x="2420597" y="1606635"/>
                </a:lnTo>
                <a:lnTo>
                  <a:pt x="2459133" y="1590388"/>
                </a:lnTo>
                <a:lnTo>
                  <a:pt x="2491771" y="1565179"/>
                </a:lnTo>
                <a:lnTo>
                  <a:pt x="2516980" y="1532541"/>
                </a:lnTo>
                <a:lnTo>
                  <a:pt x="2533227" y="1494005"/>
                </a:lnTo>
                <a:lnTo>
                  <a:pt x="2538984" y="1451102"/>
                </a:lnTo>
                <a:lnTo>
                  <a:pt x="2538984" y="161290"/>
                </a:lnTo>
                <a:lnTo>
                  <a:pt x="2533227" y="118386"/>
                </a:lnTo>
                <a:lnTo>
                  <a:pt x="2516980" y="79850"/>
                </a:lnTo>
                <a:lnTo>
                  <a:pt x="2491771" y="47212"/>
                </a:lnTo>
                <a:lnTo>
                  <a:pt x="2459133" y="22003"/>
                </a:lnTo>
                <a:lnTo>
                  <a:pt x="2420597" y="5756"/>
                </a:lnTo>
                <a:lnTo>
                  <a:pt x="2377694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1527" y="3800855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0" y="161290"/>
                </a:moveTo>
                <a:lnTo>
                  <a:pt x="5756" y="118386"/>
                </a:lnTo>
                <a:lnTo>
                  <a:pt x="22003" y="79850"/>
                </a:lnTo>
                <a:lnTo>
                  <a:pt x="47212" y="47212"/>
                </a:lnTo>
                <a:lnTo>
                  <a:pt x="79850" y="22003"/>
                </a:lnTo>
                <a:lnTo>
                  <a:pt x="118386" y="5756"/>
                </a:lnTo>
                <a:lnTo>
                  <a:pt x="161290" y="0"/>
                </a:lnTo>
                <a:lnTo>
                  <a:pt x="2377694" y="0"/>
                </a:lnTo>
                <a:lnTo>
                  <a:pt x="2420597" y="5756"/>
                </a:lnTo>
                <a:lnTo>
                  <a:pt x="2459133" y="22003"/>
                </a:lnTo>
                <a:lnTo>
                  <a:pt x="2491771" y="47212"/>
                </a:lnTo>
                <a:lnTo>
                  <a:pt x="2516980" y="79850"/>
                </a:lnTo>
                <a:lnTo>
                  <a:pt x="2533227" y="118386"/>
                </a:lnTo>
                <a:lnTo>
                  <a:pt x="2538984" y="161290"/>
                </a:lnTo>
                <a:lnTo>
                  <a:pt x="2538984" y="1451102"/>
                </a:lnTo>
                <a:lnTo>
                  <a:pt x="2533227" y="1494005"/>
                </a:lnTo>
                <a:lnTo>
                  <a:pt x="2516980" y="1532541"/>
                </a:lnTo>
                <a:lnTo>
                  <a:pt x="2491771" y="1565179"/>
                </a:lnTo>
                <a:lnTo>
                  <a:pt x="2459133" y="1590388"/>
                </a:lnTo>
                <a:lnTo>
                  <a:pt x="2420597" y="1606635"/>
                </a:lnTo>
                <a:lnTo>
                  <a:pt x="2377694" y="1612392"/>
                </a:lnTo>
                <a:lnTo>
                  <a:pt x="161290" y="1612392"/>
                </a:lnTo>
                <a:lnTo>
                  <a:pt x="118386" y="1606635"/>
                </a:lnTo>
                <a:lnTo>
                  <a:pt x="79850" y="1590388"/>
                </a:lnTo>
                <a:lnTo>
                  <a:pt x="47212" y="1565179"/>
                </a:lnTo>
                <a:lnTo>
                  <a:pt x="22003" y="1532541"/>
                </a:lnTo>
                <a:lnTo>
                  <a:pt x="5756" y="1494005"/>
                </a:lnTo>
                <a:lnTo>
                  <a:pt x="0" y="1451102"/>
                </a:lnTo>
                <a:lnTo>
                  <a:pt x="0" y="161290"/>
                </a:lnTo>
                <a:close/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4991" y="4069079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2377694" y="0"/>
                </a:moveTo>
                <a:lnTo>
                  <a:pt x="161290" y="0"/>
                </a:lnTo>
                <a:lnTo>
                  <a:pt x="118386" y="5756"/>
                </a:lnTo>
                <a:lnTo>
                  <a:pt x="79850" y="22003"/>
                </a:lnTo>
                <a:lnTo>
                  <a:pt x="47212" y="47212"/>
                </a:lnTo>
                <a:lnTo>
                  <a:pt x="22003" y="79850"/>
                </a:lnTo>
                <a:lnTo>
                  <a:pt x="5756" y="118386"/>
                </a:lnTo>
                <a:lnTo>
                  <a:pt x="0" y="161290"/>
                </a:lnTo>
                <a:lnTo>
                  <a:pt x="0" y="1451102"/>
                </a:lnTo>
                <a:lnTo>
                  <a:pt x="5756" y="1493988"/>
                </a:lnTo>
                <a:lnTo>
                  <a:pt x="22003" y="1532519"/>
                </a:lnTo>
                <a:lnTo>
                  <a:pt x="47212" y="1565160"/>
                </a:lnTo>
                <a:lnTo>
                  <a:pt x="79850" y="1590376"/>
                </a:lnTo>
                <a:lnTo>
                  <a:pt x="118386" y="1606632"/>
                </a:lnTo>
                <a:lnTo>
                  <a:pt x="161290" y="1612392"/>
                </a:lnTo>
                <a:lnTo>
                  <a:pt x="2377694" y="1612392"/>
                </a:lnTo>
                <a:lnTo>
                  <a:pt x="2420597" y="1606632"/>
                </a:lnTo>
                <a:lnTo>
                  <a:pt x="2459133" y="1590376"/>
                </a:lnTo>
                <a:lnTo>
                  <a:pt x="2491771" y="1565160"/>
                </a:lnTo>
                <a:lnTo>
                  <a:pt x="2516980" y="1532519"/>
                </a:lnTo>
                <a:lnTo>
                  <a:pt x="2533227" y="1493988"/>
                </a:lnTo>
                <a:lnTo>
                  <a:pt x="2538984" y="1451102"/>
                </a:lnTo>
                <a:lnTo>
                  <a:pt x="2538984" y="161290"/>
                </a:lnTo>
                <a:lnTo>
                  <a:pt x="2533227" y="118386"/>
                </a:lnTo>
                <a:lnTo>
                  <a:pt x="2516980" y="79850"/>
                </a:lnTo>
                <a:lnTo>
                  <a:pt x="2491771" y="47212"/>
                </a:lnTo>
                <a:lnTo>
                  <a:pt x="2459133" y="22003"/>
                </a:lnTo>
                <a:lnTo>
                  <a:pt x="2420597" y="5756"/>
                </a:lnTo>
                <a:lnTo>
                  <a:pt x="237769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64991" y="4069079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0" y="161290"/>
                </a:moveTo>
                <a:lnTo>
                  <a:pt x="5756" y="118386"/>
                </a:lnTo>
                <a:lnTo>
                  <a:pt x="22003" y="79850"/>
                </a:lnTo>
                <a:lnTo>
                  <a:pt x="47212" y="47212"/>
                </a:lnTo>
                <a:lnTo>
                  <a:pt x="79850" y="22003"/>
                </a:lnTo>
                <a:lnTo>
                  <a:pt x="118386" y="5756"/>
                </a:lnTo>
                <a:lnTo>
                  <a:pt x="161290" y="0"/>
                </a:lnTo>
                <a:lnTo>
                  <a:pt x="2377694" y="0"/>
                </a:lnTo>
                <a:lnTo>
                  <a:pt x="2420597" y="5756"/>
                </a:lnTo>
                <a:lnTo>
                  <a:pt x="2459133" y="22003"/>
                </a:lnTo>
                <a:lnTo>
                  <a:pt x="2491771" y="47212"/>
                </a:lnTo>
                <a:lnTo>
                  <a:pt x="2516980" y="79850"/>
                </a:lnTo>
                <a:lnTo>
                  <a:pt x="2533227" y="118386"/>
                </a:lnTo>
                <a:lnTo>
                  <a:pt x="2538984" y="161290"/>
                </a:lnTo>
                <a:lnTo>
                  <a:pt x="2538984" y="1451102"/>
                </a:lnTo>
                <a:lnTo>
                  <a:pt x="2533227" y="1493988"/>
                </a:lnTo>
                <a:lnTo>
                  <a:pt x="2516980" y="1532519"/>
                </a:lnTo>
                <a:lnTo>
                  <a:pt x="2491771" y="1565160"/>
                </a:lnTo>
                <a:lnTo>
                  <a:pt x="2459133" y="1590376"/>
                </a:lnTo>
                <a:lnTo>
                  <a:pt x="2420597" y="1606632"/>
                </a:lnTo>
                <a:lnTo>
                  <a:pt x="2377694" y="1612392"/>
                </a:lnTo>
                <a:lnTo>
                  <a:pt x="161290" y="1612392"/>
                </a:lnTo>
                <a:lnTo>
                  <a:pt x="118386" y="1606632"/>
                </a:lnTo>
                <a:lnTo>
                  <a:pt x="79850" y="1590376"/>
                </a:lnTo>
                <a:lnTo>
                  <a:pt x="47212" y="1565160"/>
                </a:lnTo>
                <a:lnTo>
                  <a:pt x="22003" y="1532519"/>
                </a:lnTo>
                <a:lnTo>
                  <a:pt x="5756" y="1493988"/>
                </a:lnTo>
                <a:lnTo>
                  <a:pt x="0" y="1451102"/>
                </a:lnTo>
                <a:lnTo>
                  <a:pt x="0" y="161290"/>
                </a:lnTo>
                <a:close/>
              </a:path>
            </a:pathLst>
          </a:custGeom>
          <a:ln w="2438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11117" y="4329760"/>
            <a:ext cx="2045335" cy="9912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344170">
              <a:lnSpc>
                <a:spcPts val="3629"/>
              </a:lnSpc>
              <a:spcBef>
                <a:spcPts val="509"/>
              </a:spcBef>
            </a:pPr>
            <a:r>
              <a:rPr sz="3300" spc="-125" dirty="0">
                <a:latin typeface="Arial"/>
                <a:cs typeface="Arial"/>
              </a:rPr>
              <a:t>Primary  </a:t>
            </a:r>
            <a:r>
              <a:rPr sz="3300" spc="-615" dirty="0">
                <a:latin typeface="Arial"/>
                <a:cs typeface="Arial"/>
              </a:rPr>
              <a:t>C</a:t>
            </a:r>
            <a:r>
              <a:rPr sz="3300" spc="-100" dirty="0">
                <a:latin typeface="Arial"/>
                <a:cs typeface="Arial"/>
              </a:rPr>
              <a:t>o</a:t>
            </a:r>
            <a:r>
              <a:rPr sz="3300" spc="-80" dirty="0">
                <a:latin typeface="Arial"/>
                <a:cs typeface="Arial"/>
              </a:rPr>
              <a:t>n</a:t>
            </a:r>
            <a:r>
              <a:rPr sz="3300" spc="-405" dirty="0">
                <a:latin typeface="Arial"/>
                <a:cs typeface="Arial"/>
              </a:rPr>
              <a:t>s</a:t>
            </a:r>
            <a:r>
              <a:rPr sz="3300" spc="20" dirty="0">
                <a:latin typeface="Arial"/>
                <a:cs typeface="Arial"/>
              </a:rPr>
              <a:t>truc</a:t>
            </a:r>
            <a:r>
              <a:rPr sz="3300" spc="-25" dirty="0">
                <a:latin typeface="Arial"/>
                <a:cs typeface="Arial"/>
              </a:rPr>
              <a:t>tor</a:t>
            </a:r>
            <a:endParaRPr sz="3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87440" y="3800855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2377693" y="0"/>
                </a:moveTo>
                <a:lnTo>
                  <a:pt x="161289" y="0"/>
                </a:lnTo>
                <a:lnTo>
                  <a:pt x="118386" y="5756"/>
                </a:lnTo>
                <a:lnTo>
                  <a:pt x="79850" y="22003"/>
                </a:lnTo>
                <a:lnTo>
                  <a:pt x="47212" y="47212"/>
                </a:lnTo>
                <a:lnTo>
                  <a:pt x="22003" y="79850"/>
                </a:lnTo>
                <a:lnTo>
                  <a:pt x="5756" y="118386"/>
                </a:lnTo>
                <a:lnTo>
                  <a:pt x="0" y="161290"/>
                </a:lnTo>
                <a:lnTo>
                  <a:pt x="0" y="1451102"/>
                </a:lnTo>
                <a:lnTo>
                  <a:pt x="5756" y="1494005"/>
                </a:lnTo>
                <a:lnTo>
                  <a:pt x="22003" y="1532541"/>
                </a:lnTo>
                <a:lnTo>
                  <a:pt x="47212" y="1565179"/>
                </a:lnTo>
                <a:lnTo>
                  <a:pt x="79850" y="1590388"/>
                </a:lnTo>
                <a:lnTo>
                  <a:pt x="118386" y="1606635"/>
                </a:lnTo>
                <a:lnTo>
                  <a:pt x="161289" y="1612392"/>
                </a:lnTo>
                <a:lnTo>
                  <a:pt x="2377693" y="1612392"/>
                </a:lnTo>
                <a:lnTo>
                  <a:pt x="2420597" y="1606635"/>
                </a:lnTo>
                <a:lnTo>
                  <a:pt x="2459133" y="1590388"/>
                </a:lnTo>
                <a:lnTo>
                  <a:pt x="2491771" y="1565179"/>
                </a:lnTo>
                <a:lnTo>
                  <a:pt x="2516980" y="1532541"/>
                </a:lnTo>
                <a:lnTo>
                  <a:pt x="2533227" y="1494005"/>
                </a:lnTo>
                <a:lnTo>
                  <a:pt x="2538984" y="1451102"/>
                </a:lnTo>
                <a:lnTo>
                  <a:pt x="2538984" y="161290"/>
                </a:lnTo>
                <a:lnTo>
                  <a:pt x="2533227" y="118386"/>
                </a:lnTo>
                <a:lnTo>
                  <a:pt x="2516980" y="79850"/>
                </a:lnTo>
                <a:lnTo>
                  <a:pt x="2491771" y="47212"/>
                </a:lnTo>
                <a:lnTo>
                  <a:pt x="2459133" y="22003"/>
                </a:lnTo>
                <a:lnTo>
                  <a:pt x="2420597" y="5756"/>
                </a:lnTo>
                <a:lnTo>
                  <a:pt x="2377693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7440" y="3800855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0" y="161290"/>
                </a:moveTo>
                <a:lnTo>
                  <a:pt x="5756" y="118386"/>
                </a:lnTo>
                <a:lnTo>
                  <a:pt x="22003" y="79850"/>
                </a:lnTo>
                <a:lnTo>
                  <a:pt x="47212" y="47212"/>
                </a:lnTo>
                <a:lnTo>
                  <a:pt x="79850" y="22003"/>
                </a:lnTo>
                <a:lnTo>
                  <a:pt x="118386" y="5756"/>
                </a:lnTo>
                <a:lnTo>
                  <a:pt x="161289" y="0"/>
                </a:lnTo>
                <a:lnTo>
                  <a:pt x="2377693" y="0"/>
                </a:lnTo>
                <a:lnTo>
                  <a:pt x="2420597" y="5756"/>
                </a:lnTo>
                <a:lnTo>
                  <a:pt x="2459133" y="22003"/>
                </a:lnTo>
                <a:lnTo>
                  <a:pt x="2491771" y="47212"/>
                </a:lnTo>
                <a:lnTo>
                  <a:pt x="2516980" y="79850"/>
                </a:lnTo>
                <a:lnTo>
                  <a:pt x="2533227" y="118386"/>
                </a:lnTo>
                <a:lnTo>
                  <a:pt x="2538984" y="161290"/>
                </a:lnTo>
                <a:lnTo>
                  <a:pt x="2538984" y="1451102"/>
                </a:lnTo>
                <a:lnTo>
                  <a:pt x="2533227" y="1494005"/>
                </a:lnTo>
                <a:lnTo>
                  <a:pt x="2516980" y="1532541"/>
                </a:lnTo>
                <a:lnTo>
                  <a:pt x="2491771" y="1565179"/>
                </a:lnTo>
                <a:lnTo>
                  <a:pt x="2459133" y="1590388"/>
                </a:lnTo>
                <a:lnTo>
                  <a:pt x="2420597" y="1606635"/>
                </a:lnTo>
                <a:lnTo>
                  <a:pt x="2377693" y="1612392"/>
                </a:lnTo>
                <a:lnTo>
                  <a:pt x="161289" y="1612392"/>
                </a:lnTo>
                <a:lnTo>
                  <a:pt x="118386" y="1606635"/>
                </a:lnTo>
                <a:lnTo>
                  <a:pt x="79850" y="1590388"/>
                </a:lnTo>
                <a:lnTo>
                  <a:pt x="47212" y="1565179"/>
                </a:lnTo>
                <a:lnTo>
                  <a:pt x="22003" y="1532541"/>
                </a:lnTo>
                <a:lnTo>
                  <a:pt x="5756" y="1494005"/>
                </a:lnTo>
                <a:lnTo>
                  <a:pt x="0" y="1451102"/>
                </a:lnTo>
                <a:lnTo>
                  <a:pt x="0" y="161290"/>
                </a:lnTo>
                <a:close/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7855" y="4069079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2377694" y="0"/>
                </a:moveTo>
                <a:lnTo>
                  <a:pt x="161290" y="0"/>
                </a:lnTo>
                <a:lnTo>
                  <a:pt x="118386" y="5756"/>
                </a:lnTo>
                <a:lnTo>
                  <a:pt x="79850" y="22003"/>
                </a:lnTo>
                <a:lnTo>
                  <a:pt x="47212" y="47212"/>
                </a:lnTo>
                <a:lnTo>
                  <a:pt x="22003" y="79850"/>
                </a:lnTo>
                <a:lnTo>
                  <a:pt x="5756" y="118386"/>
                </a:lnTo>
                <a:lnTo>
                  <a:pt x="0" y="161290"/>
                </a:lnTo>
                <a:lnTo>
                  <a:pt x="0" y="1451102"/>
                </a:lnTo>
                <a:lnTo>
                  <a:pt x="5756" y="1493988"/>
                </a:lnTo>
                <a:lnTo>
                  <a:pt x="22003" y="1532519"/>
                </a:lnTo>
                <a:lnTo>
                  <a:pt x="47212" y="1565160"/>
                </a:lnTo>
                <a:lnTo>
                  <a:pt x="79850" y="1590376"/>
                </a:lnTo>
                <a:lnTo>
                  <a:pt x="118386" y="1606632"/>
                </a:lnTo>
                <a:lnTo>
                  <a:pt x="161290" y="1612392"/>
                </a:lnTo>
                <a:lnTo>
                  <a:pt x="2377694" y="1612392"/>
                </a:lnTo>
                <a:lnTo>
                  <a:pt x="2420597" y="1606632"/>
                </a:lnTo>
                <a:lnTo>
                  <a:pt x="2459133" y="1590376"/>
                </a:lnTo>
                <a:lnTo>
                  <a:pt x="2491771" y="1565160"/>
                </a:lnTo>
                <a:lnTo>
                  <a:pt x="2516980" y="1532519"/>
                </a:lnTo>
                <a:lnTo>
                  <a:pt x="2533227" y="1493988"/>
                </a:lnTo>
                <a:lnTo>
                  <a:pt x="2538984" y="1451102"/>
                </a:lnTo>
                <a:lnTo>
                  <a:pt x="2538984" y="161290"/>
                </a:lnTo>
                <a:lnTo>
                  <a:pt x="2533227" y="118386"/>
                </a:lnTo>
                <a:lnTo>
                  <a:pt x="2516980" y="79850"/>
                </a:lnTo>
                <a:lnTo>
                  <a:pt x="2491771" y="47212"/>
                </a:lnTo>
                <a:lnTo>
                  <a:pt x="2459133" y="22003"/>
                </a:lnTo>
                <a:lnTo>
                  <a:pt x="2420597" y="5756"/>
                </a:lnTo>
                <a:lnTo>
                  <a:pt x="237769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67855" y="4069079"/>
            <a:ext cx="2539365" cy="1612900"/>
          </a:xfrm>
          <a:custGeom>
            <a:avLst/>
            <a:gdLst/>
            <a:ahLst/>
            <a:cxnLst/>
            <a:rect l="l" t="t" r="r" b="b"/>
            <a:pathLst>
              <a:path w="2539365" h="1612900">
                <a:moveTo>
                  <a:pt x="0" y="161290"/>
                </a:moveTo>
                <a:lnTo>
                  <a:pt x="5756" y="118386"/>
                </a:lnTo>
                <a:lnTo>
                  <a:pt x="22003" y="79850"/>
                </a:lnTo>
                <a:lnTo>
                  <a:pt x="47212" y="47212"/>
                </a:lnTo>
                <a:lnTo>
                  <a:pt x="79850" y="22003"/>
                </a:lnTo>
                <a:lnTo>
                  <a:pt x="118386" y="5756"/>
                </a:lnTo>
                <a:lnTo>
                  <a:pt x="161290" y="0"/>
                </a:lnTo>
                <a:lnTo>
                  <a:pt x="2377694" y="0"/>
                </a:lnTo>
                <a:lnTo>
                  <a:pt x="2420597" y="5756"/>
                </a:lnTo>
                <a:lnTo>
                  <a:pt x="2459133" y="22003"/>
                </a:lnTo>
                <a:lnTo>
                  <a:pt x="2491771" y="47212"/>
                </a:lnTo>
                <a:lnTo>
                  <a:pt x="2516980" y="79850"/>
                </a:lnTo>
                <a:lnTo>
                  <a:pt x="2533227" y="118386"/>
                </a:lnTo>
                <a:lnTo>
                  <a:pt x="2538984" y="161290"/>
                </a:lnTo>
                <a:lnTo>
                  <a:pt x="2538984" y="1451102"/>
                </a:lnTo>
                <a:lnTo>
                  <a:pt x="2533227" y="1493988"/>
                </a:lnTo>
                <a:lnTo>
                  <a:pt x="2516980" y="1532519"/>
                </a:lnTo>
                <a:lnTo>
                  <a:pt x="2491771" y="1565160"/>
                </a:lnTo>
                <a:lnTo>
                  <a:pt x="2459133" y="1590376"/>
                </a:lnTo>
                <a:lnTo>
                  <a:pt x="2420597" y="1606632"/>
                </a:lnTo>
                <a:lnTo>
                  <a:pt x="2377694" y="1612392"/>
                </a:lnTo>
                <a:lnTo>
                  <a:pt x="161290" y="1612392"/>
                </a:lnTo>
                <a:lnTo>
                  <a:pt x="118386" y="1606632"/>
                </a:lnTo>
                <a:lnTo>
                  <a:pt x="79850" y="1590376"/>
                </a:lnTo>
                <a:lnTo>
                  <a:pt x="47212" y="1565160"/>
                </a:lnTo>
                <a:lnTo>
                  <a:pt x="22003" y="1532519"/>
                </a:lnTo>
                <a:lnTo>
                  <a:pt x="5756" y="1493988"/>
                </a:lnTo>
                <a:lnTo>
                  <a:pt x="0" y="1451102"/>
                </a:lnTo>
                <a:lnTo>
                  <a:pt x="0" y="161290"/>
                </a:lnTo>
                <a:close/>
              </a:path>
            </a:pathLst>
          </a:custGeom>
          <a:ln w="2438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15759" y="4329760"/>
            <a:ext cx="2045335" cy="9912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271145">
              <a:lnSpc>
                <a:spcPts val="3629"/>
              </a:lnSpc>
              <a:spcBef>
                <a:spcPts val="509"/>
              </a:spcBef>
            </a:pPr>
            <a:r>
              <a:rPr sz="3300" spc="-95" dirty="0">
                <a:latin typeface="Arial"/>
                <a:cs typeface="Arial"/>
              </a:rPr>
              <a:t>Auxiliary  </a:t>
            </a:r>
            <a:r>
              <a:rPr sz="3300" spc="-615" dirty="0">
                <a:latin typeface="Arial"/>
                <a:cs typeface="Arial"/>
              </a:rPr>
              <a:t>C</a:t>
            </a:r>
            <a:r>
              <a:rPr sz="3300" spc="-100" dirty="0">
                <a:latin typeface="Arial"/>
                <a:cs typeface="Arial"/>
              </a:rPr>
              <a:t>o</a:t>
            </a:r>
            <a:r>
              <a:rPr sz="3300" spc="-80" dirty="0">
                <a:latin typeface="Arial"/>
                <a:cs typeface="Arial"/>
              </a:rPr>
              <a:t>n</a:t>
            </a:r>
            <a:r>
              <a:rPr sz="3300" spc="-405" dirty="0">
                <a:latin typeface="Arial"/>
                <a:cs typeface="Arial"/>
              </a:rPr>
              <a:t>s</a:t>
            </a:r>
            <a:r>
              <a:rPr sz="3300" spc="20" dirty="0">
                <a:latin typeface="Arial"/>
                <a:cs typeface="Arial"/>
              </a:rPr>
              <a:t>truc</a:t>
            </a:r>
            <a:r>
              <a:rPr sz="3300" spc="-25" dirty="0">
                <a:latin typeface="Arial"/>
                <a:cs typeface="Arial"/>
              </a:rPr>
              <a:t>tor</a:t>
            </a:r>
            <a:endParaRPr sz="330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2321"/>
            <a:ext cx="27273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221899"/>
            <a:ext cx="1089342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135" dirty="0">
                <a:latin typeface="Arial"/>
                <a:cs typeface="Arial"/>
              </a:rPr>
              <a:t>Primary </a:t>
            </a:r>
            <a:r>
              <a:rPr sz="2000" b="1" spc="-150" dirty="0">
                <a:latin typeface="Arial"/>
                <a:cs typeface="Arial"/>
              </a:rPr>
              <a:t>Constructor: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50" dirty="0">
                <a:latin typeface="Arial"/>
                <a:cs typeface="Arial"/>
              </a:rPr>
              <a:t>primary constructor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20" dirty="0">
                <a:latin typeface="Arial"/>
                <a:cs typeface="Arial"/>
              </a:rPr>
              <a:t>part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75" dirty="0">
                <a:latin typeface="Arial"/>
                <a:cs typeface="Arial"/>
              </a:rPr>
              <a:t>body </a:t>
            </a:r>
            <a:r>
              <a:rPr sz="2000" spc="-55" dirty="0">
                <a:latin typeface="Arial"/>
                <a:cs typeface="Arial"/>
              </a:rPr>
              <a:t>only. </a:t>
            </a:r>
            <a:r>
              <a:rPr sz="2000" spc="-60" dirty="0">
                <a:latin typeface="Arial"/>
                <a:cs typeface="Arial"/>
              </a:rPr>
              <a:t>parameter </a:t>
            </a:r>
            <a:r>
              <a:rPr sz="2000" spc="-25" dirty="0">
                <a:latin typeface="Arial"/>
                <a:cs typeface="Arial"/>
              </a:rPr>
              <a:t>list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primary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45" dirty="0">
                <a:latin typeface="Arial"/>
                <a:cs typeface="Arial"/>
              </a:rPr>
              <a:t>constructor </a:t>
            </a:r>
            <a:r>
              <a:rPr sz="2000" spc="-130" dirty="0">
                <a:latin typeface="Arial"/>
                <a:cs typeface="Arial"/>
              </a:rPr>
              <a:t>comes </a:t>
            </a:r>
            <a:r>
              <a:rPr sz="2000" spc="-20" dirty="0">
                <a:latin typeface="Arial"/>
                <a:cs typeface="Arial"/>
              </a:rPr>
              <a:t>right after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50" dirty="0">
                <a:latin typeface="Arial"/>
                <a:cs typeface="Arial"/>
              </a:rPr>
              <a:t>class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1032" y="2414016"/>
            <a:ext cx="7002653" cy="2756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19350" y="2587193"/>
            <a:ext cx="506603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4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2000" i="1" spc="-100" dirty="0">
                <a:solidFill>
                  <a:srgbClr val="FFFFFF"/>
                </a:solidFill>
                <a:latin typeface="Arial"/>
                <a:cs typeface="Arial"/>
              </a:rPr>
              <a:t>PrimaryConstructor(message:</a:t>
            </a:r>
            <a:r>
              <a:rPr sz="20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String)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R="655955" algn="ctr">
              <a:lnSpc>
                <a:spcPct val="100000"/>
              </a:lnSpc>
            </a:pP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def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printMessage() </a:t>
            </a:r>
            <a:r>
              <a:rPr sz="2000" i="1" spc="-1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srgbClr val="FFFFFF"/>
                </a:solidFill>
                <a:latin typeface="Arial"/>
                <a:cs typeface="Arial"/>
              </a:rPr>
              <a:t>println(message)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obj </a:t>
            </a:r>
            <a:r>
              <a:rPr sz="2000" i="1" spc="-18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i="1" spc="-85" dirty="0">
                <a:solidFill>
                  <a:srgbClr val="FFFFFF"/>
                </a:solidFill>
                <a:latin typeface="Arial"/>
                <a:cs typeface="Arial"/>
              </a:rPr>
              <a:t>new PrimaryConstructor </a:t>
            </a:r>
            <a:r>
              <a:rPr sz="2000" i="1" spc="-60" dirty="0">
                <a:solidFill>
                  <a:srgbClr val="FFFFFF"/>
                </a:solidFill>
                <a:latin typeface="Arial"/>
                <a:cs typeface="Arial"/>
              </a:rPr>
              <a:t>("Hello</a:t>
            </a:r>
            <a:r>
              <a:rPr sz="2000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85" dirty="0">
                <a:solidFill>
                  <a:srgbClr val="FFFFFF"/>
                </a:solidFill>
                <a:latin typeface="Arial"/>
                <a:cs typeface="Arial"/>
              </a:rPr>
              <a:t>Scala!")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obj.printMessage()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43637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Constructors</a:t>
            </a:r>
            <a:r>
              <a:rPr spc="-320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144272"/>
            <a:ext cx="10175875" cy="13989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135" dirty="0">
                <a:latin typeface="Arial"/>
                <a:cs typeface="Arial"/>
              </a:rPr>
              <a:t>Auxiliary </a:t>
            </a:r>
            <a:r>
              <a:rPr sz="2000" b="1" spc="-150" dirty="0">
                <a:latin typeface="Arial"/>
                <a:cs typeface="Arial"/>
              </a:rPr>
              <a:t>Constructor: </a:t>
            </a: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160" dirty="0">
                <a:latin typeface="Arial"/>
                <a:cs typeface="Arial"/>
              </a:rPr>
              <a:t>Scala, </a:t>
            </a:r>
            <a:r>
              <a:rPr sz="2000" spc="-75" dirty="0">
                <a:latin typeface="Arial"/>
                <a:cs typeface="Arial"/>
              </a:rPr>
              <a:t>we </a:t>
            </a:r>
            <a:r>
              <a:rPr sz="2000" spc="-55" dirty="0">
                <a:latin typeface="Arial"/>
                <a:cs typeface="Arial"/>
              </a:rPr>
              <a:t>define </a:t>
            </a:r>
            <a:r>
              <a:rPr sz="2000" spc="-70" dirty="0">
                <a:latin typeface="Arial"/>
                <a:cs typeface="Arial"/>
              </a:rPr>
              <a:t>Auxiliary </a:t>
            </a:r>
            <a:r>
              <a:rPr sz="2000" spc="-60" dirty="0">
                <a:latin typeface="Arial"/>
                <a:cs typeface="Arial"/>
              </a:rPr>
              <a:t>constructors </a:t>
            </a:r>
            <a:r>
              <a:rPr sz="2000" spc="-50" dirty="0">
                <a:latin typeface="Arial"/>
                <a:cs typeface="Arial"/>
              </a:rPr>
              <a:t>like </a:t>
            </a:r>
            <a:r>
              <a:rPr sz="2000" spc="-75" dirty="0">
                <a:latin typeface="Arial"/>
                <a:cs typeface="Arial"/>
              </a:rPr>
              <a:t>methods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i="1" spc="-65" dirty="0">
                <a:latin typeface="Arial"/>
                <a:cs typeface="Arial"/>
              </a:rPr>
              <a:t>def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spc="-45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80" dirty="0">
                <a:latin typeface="Arial"/>
                <a:cs typeface="Arial"/>
              </a:rPr>
              <a:t>keywords.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160" dirty="0">
                <a:latin typeface="Arial"/>
                <a:cs typeface="Arial"/>
              </a:rPr>
              <a:t>These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110" dirty="0">
                <a:latin typeface="Arial"/>
                <a:cs typeface="Arial"/>
              </a:rPr>
              <a:t>also </a:t>
            </a:r>
            <a:r>
              <a:rPr sz="2000" spc="-60" dirty="0">
                <a:latin typeface="Arial"/>
                <a:cs typeface="Arial"/>
              </a:rPr>
              <a:t>known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125" dirty="0">
                <a:latin typeface="Arial"/>
                <a:cs typeface="Arial"/>
              </a:rPr>
              <a:t>Secondary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constructors.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031" y="2794952"/>
            <a:ext cx="5655437" cy="38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7317" y="3017266"/>
            <a:ext cx="10248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5" dirty="0">
                <a:solidFill>
                  <a:srgbClr val="FFFFFF"/>
                </a:solidFill>
                <a:latin typeface="Arial"/>
                <a:cs typeface="Arial"/>
              </a:rPr>
              <a:t>//primary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7317" y="3931742"/>
            <a:ext cx="17621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21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000" i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auxiliary </a:t>
            </a:r>
            <a:r>
              <a:rPr sz="2000" i="1" spc="-105" dirty="0">
                <a:solidFill>
                  <a:srgbClr val="FFFFFF"/>
                </a:solidFill>
                <a:latin typeface="Arial"/>
                <a:cs typeface="Arial"/>
              </a:rPr>
              <a:t>const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3457" y="3017266"/>
            <a:ext cx="2561590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14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000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70" dirty="0">
                <a:solidFill>
                  <a:srgbClr val="FFFFFF"/>
                </a:solidFill>
                <a:latin typeface="Arial"/>
                <a:cs typeface="Arial"/>
              </a:rPr>
              <a:t>AuxiliaryContructor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constructor{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private </a:t>
            </a:r>
            <a:r>
              <a:rPr sz="2000" i="1" spc="-60" dirty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sz="20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95" dirty="0">
                <a:solidFill>
                  <a:srgbClr val="FFFFFF"/>
                </a:solidFill>
                <a:latin typeface="Arial"/>
                <a:cs typeface="Arial"/>
              </a:rPr>
              <a:t>value=10;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65" dirty="0">
                <a:solidFill>
                  <a:srgbClr val="FFFFFF"/>
                </a:solidFill>
                <a:latin typeface="Arial"/>
                <a:cs typeface="Arial"/>
              </a:rPr>
              <a:t>def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this(value </a:t>
            </a:r>
            <a:r>
              <a:rPr sz="2000" i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0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30" dirty="0">
                <a:solidFill>
                  <a:srgbClr val="FFFFFF"/>
                </a:solidFill>
                <a:latin typeface="Arial"/>
                <a:cs typeface="Arial"/>
              </a:rPr>
              <a:t>Int)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457" y="4541901"/>
            <a:ext cx="3717925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1066165" algn="l"/>
              </a:tabLst>
            </a:pP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this();	</a:t>
            </a:r>
            <a:r>
              <a:rPr sz="2000" i="1" spc="-15" dirty="0">
                <a:solidFill>
                  <a:srgbClr val="FFFFFF"/>
                </a:solidFill>
                <a:latin typeface="Arial"/>
                <a:cs typeface="Arial"/>
              </a:rPr>
              <a:t>//calls </a:t>
            </a: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r>
              <a:rPr sz="2000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contructor  </a:t>
            </a:r>
            <a:r>
              <a:rPr sz="2000" i="1" spc="-90" dirty="0">
                <a:solidFill>
                  <a:srgbClr val="FFFFFF"/>
                </a:solidFill>
                <a:latin typeface="Arial"/>
                <a:cs typeface="Arial"/>
              </a:rPr>
              <a:t>this.value=value+10;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50" dirty="0">
                <a:solidFill>
                  <a:srgbClr val="FFFFFF"/>
                </a:solidFill>
                <a:latin typeface="Arial"/>
                <a:cs typeface="Arial"/>
              </a:rPr>
              <a:t>println(value);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55" dirty="0">
                <a:solidFill>
                  <a:srgbClr val="FFFFFF"/>
                </a:solidFill>
                <a:latin typeface="Arial"/>
                <a:cs typeface="Arial"/>
              </a:rPr>
              <a:t>println(this.value)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0631" y="2871165"/>
            <a:ext cx="4926964" cy="2985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1142" y="3056381"/>
            <a:ext cx="3715385" cy="2463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6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70" dirty="0">
                <a:solidFill>
                  <a:srgbClr val="FFFFFF"/>
                </a:solidFill>
                <a:latin typeface="Arial"/>
                <a:cs typeface="Arial"/>
              </a:rPr>
              <a:t>run3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2000" i="1" spc="-60" dirty="0">
                <a:solidFill>
                  <a:srgbClr val="FFFFFF"/>
                </a:solidFill>
                <a:latin typeface="Arial"/>
                <a:cs typeface="Arial"/>
              </a:rPr>
              <a:t>def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main(args:</a:t>
            </a:r>
            <a:r>
              <a:rPr sz="20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60" dirty="0">
                <a:solidFill>
                  <a:srgbClr val="FFFFFF"/>
                </a:solidFill>
                <a:latin typeface="Arial"/>
                <a:cs typeface="Arial"/>
              </a:rPr>
              <a:t>Array[String])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5080" indent="399415">
              <a:lnSpc>
                <a:spcPct val="100000"/>
              </a:lnSpc>
            </a:pPr>
            <a:r>
              <a:rPr sz="2000" i="1" spc="-60" dirty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sz="2000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80" dirty="0">
                <a:solidFill>
                  <a:srgbClr val="FFFFFF"/>
                </a:solidFill>
                <a:latin typeface="Arial"/>
                <a:cs typeface="Arial"/>
              </a:rPr>
              <a:t>AuxiliaryContructorObj=new  </a:t>
            </a:r>
            <a:r>
              <a:rPr sz="2000" i="1" spc="-75" dirty="0">
                <a:solidFill>
                  <a:srgbClr val="FFFFFF"/>
                </a:solidFill>
                <a:latin typeface="Arial"/>
                <a:cs typeface="Arial"/>
              </a:rPr>
              <a:t>AuxiliaryContructor(35);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258521"/>
            <a:ext cx="34353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75" dirty="0"/>
              <a:t>Abstract </a:t>
            </a:r>
            <a:r>
              <a:rPr spc="-46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1221899"/>
            <a:ext cx="11207115" cy="36842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  <a:tab pos="1482090" algn="l"/>
                <a:tab pos="2112645" algn="l"/>
                <a:tab pos="2411730" algn="l"/>
                <a:tab pos="3048635" algn="l"/>
                <a:tab pos="3411220" algn="l"/>
                <a:tab pos="4338320" algn="l"/>
                <a:tab pos="5655310" algn="l"/>
                <a:tab pos="6015355" algn="l"/>
                <a:tab pos="6609715" algn="l"/>
                <a:tab pos="7625080" algn="l"/>
                <a:tab pos="9530080" algn="l"/>
                <a:tab pos="10064115" algn="l"/>
                <a:tab pos="10753090" algn="l"/>
              </a:tabLst>
            </a:pPr>
            <a:r>
              <a:rPr sz="2000" spc="-65" dirty="0">
                <a:latin typeface="Arial"/>
                <a:cs typeface="Arial"/>
              </a:rPr>
              <a:t>Abstract	</a:t>
            </a:r>
            <a:r>
              <a:rPr sz="2000" spc="-145" dirty="0">
                <a:latin typeface="Arial"/>
                <a:cs typeface="Arial"/>
              </a:rPr>
              <a:t>class	</a:t>
            </a:r>
            <a:r>
              <a:rPr sz="2000" spc="-110" dirty="0">
                <a:latin typeface="Arial"/>
                <a:cs typeface="Arial"/>
              </a:rPr>
              <a:t>is	</a:t>
            </a:r>
            <a:r>
              <a:rPr sz="2000" spc="-114" dirty="0">
                <a:latin typeface="Arial"/>
                <a:cs typeface="Arial"/>
              </a:rPr>
              <a:t>used	</a:t>
            </a:r>
            <a:r>
              <a:rPr sz="2000" spc="20" dirty="0">
                <a:latin typeface="Arial"/>
                <a:cs typeface="Arial"/>
              </a:rPr>
              <a:t>to	</a:t>
            </a:r>
            <a:r>
              <a:rPr sz="2000" spc="-105" dirty="0">
                <a:latin typeface="Arial"/>
                <a:cs typeface="Arial"/>
              </a:rPr>
              <a:t>achieve	</a:t>
            </a:r>
            <a:r>
              <a:rPr sz="2000" spc="-55" dirty="0">
                <a:latin typeface="Arial"/>
                <a:cs typeface="Arial"/>
              </a:rPr>
              <a:t>abstraction	</a:t>
            </a:r>
            <a:r>
              <a:rPr sz="2000" spc="20" dirty="0">
                <a:latin typeface="Arial"/>
                <a:cs typeface="Arial"/>
              </a:rPr>
              <a:t>to	</a:t>
            </a:r>
            <a:r>
              <a:rPr sz="2000" spc="-60" dirty="0">
                <a:latin typeface="Arial"/>
                <a:cs typeface="Arial"/>
              </a:rPr>
              <a:t>hide	</a:t>
            </a:r>
            <a:r>
              <a:rPr sz="2000" spc="-90" dirty="0">
                <a:latin typeface="Arial"/>
                <a:cs typeface="Arial"/>
              </a:rPr>
              <a:t>complex	</a:t>
            </a:r>
            <a:r>
              <a:rPr sz="2000" spc="-50" dirty="0">
                <a:latin typeface="Arial"/>
                <a:cs typeface="Arial"/>
              </a:rPr>
              <a:t>implementations	</a:t>
            </a:r>
            <a:r>
              <a:rPr sz="2000" spc="-95" dirty="0">
                <a:latin typeface="Arial"/>
                <a:cs typeface="Arial"/>
              </a:rPr>
              <a:t>and	show	</a:t>
            </a:r>
            <a:r>
              <a:rPr sz="2000" spc="-60" dirty="0"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30" dirty="0">
                <a:latin typeface="Arial"/>
                <a:cs typeface="Arial"/>
              </a:rPr>
              <a:t>functionality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user.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30" dirty="0">
                <a:latin typeface="Arial"/>
                <a:cs typeface="Arial"/>
              </a:rPr>
              <a:t>An </a:t>
            </a:r>
            <a:r>
              <a:rPr sz="2000" spc="-65" dirty="0">
                <a:latin typeface="Arial"/>
                <a:cs typeface="Arial"/>
              </a:rPr>
              <a:t>abstract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65" dirty="0">
                <a:latin typeface="Arial"/>
                <a:cs typeface="Arial"/>
              </a:rPr>
              <a:t>cannot </a:t>
            </a:r>
            <a:r>
              <a:rPr sz="2000" spc="-95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instantiated.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05" dirty="0">
                <a:latin typeface="Arial"/>
                <a:cs typeface="Arial"/>
              </a:rPr>
              <a:t>Child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95" dirty="0">
                <a:latin typeface="Arial"/>
                <a:cs typeface="Arial"/>
              </a:rPr>
              <a:t>extends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65" dirty="0">
                <a:latin typeface="Arial"/>
                <a:cs typeface="Arial"/>
              </a:rPr>
              <a:t>abstract </a:t>
            </a:r>
            <a:r>
              <a:rPr sz="2000" spc="-140" dirty="0">
                <a:latin typeface="Arial"/>
                <a:cs typeface="Arial"/>
              </a:rPr>
              <a:t>class, </a:t>
            </a:r>
            <a:r>
              <a:rPr sz="2000" spc="-80" dirty="0">
                <a:latin typeface="Arial"/>
                <a:cs typeface="Arial"/>
              </a:rPr>
              <a:t>should </a:t>
            </a:r>
            <a:r>
              <a:rPr sz="2000" spc="-50" dirty="0">
                <a:latin typeface="Arial"/>
                <a:cs typeface="Arial"/>
              </a:rPr>
              <a:t>implement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spc="-65" dirty="0">
                <a:latin typeface="Arial"/>
                <a:cs typeface="Arial"/>
              </a:rPr>
              <a:t>abstract </a:t>
            </a:r>
            <a:r>
              <a:rPr sz="2000" spc="-75" dirty="0">
                <a:latin typeface="Arial"/>
                <a:cs typeface="Arial"/>
              </a:rPr>
              <a:t>methods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65" dirty="0">
                <a:latin typeface="Arial"/>
                <a:cs typeface="Arial"/>
              </a:rPr>
              <a:t>abstract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35" dirty="0">
                <a:latin typeface="Arial"/>
                <a:cs typeface="Arial"/>
              </a:rPr>
              <a:t>Attempting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to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extend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abstract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class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implementing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its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abstract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methods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results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in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i="1" spc="-140" dirty="0"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000" i="1" spc="-145" dirty="0">
                <a:latin typeface="Arial"/>
                <a:cs typeface="Arial"/>
              </a:rPr>
              <a:t>needs </a:t>
            </a:r>
            <a:r>
              <a:rPr sz="2000" i="1" spc="10" dirty="0">
                <a:latin typeface="Arial"/>
                <a:cs typeface="Arial"/>
              </a:rPr>
              <a:t>to </a:t>
            </a:r>
            <a:r>
              <a:rPr sz="2000" i="1" spc="-125" dirty="0">
                <a:latin typeface="Arial"/>
                <a:cs typeface="Arial"/>
              </a:rPr>
              <a:t>be </a:t>
            </a:r>
            <a:r>
              <a:rPr sz="2000" i="1" spc="-55" dirty="0">
                <a:latin typeface="Arial"/>
                <a:cs typeface="Arial"/>
              </a:rPr>
              <a:t>abstract</a:t>
            </a:r>
            <a:r>
              <a:rPr sz="2000" i="1" spc="-1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error.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000" spc="-130" dirty="0">
                <a:latin typeface="Arial"/>
                <a:cs typeface="Arial"/>
              </a:rPr>
              <a:t>An </a:t>
            </a:r>
            <a:r>
              <a:rPr sz="2000" spc="-65" dirty="0">
                <a:latin typeface="Arial"/>
                <a:cs typeface="Arial"/>
              </a:rPr>
              <a:t>abstract </a:t>
            </a:r>
            <a:r>
              <a:rPr sz="2000" spc="-145" dirty="0">
                <a:latin typeface="Arial"/>
                <a:cs typeface="Arial"/>
              </a:rPr>
              <a:t>class </a:t>
            </a:r>
            <a:r>
              <a:rPr sz="2000" spc="-80" dirty="0">
                <a:latin typeface="Arial"/>
                <a:cs typeface="Arial"/>
              </a:rPr>
              <a:t>should </a:t>
            </a:r>
            <a:r>
              <a:rPr sz="2000" spc="-95" dirty="0">
                <a:latin typeface="Arial"/>
                <a:cs typeface="Arial"/>
              </a:rPr>
              <a:t>be </a:t>
            </a:r>
            <a:r>
              <a:rPr sz="2000" spc="-110" dirty="0">
                <a:latin typeface="Arial"/>
                <a:cs typeface="Arial"/>
              </a:rPr>
              <a:t>used, </a:t>
            </a:r>
            <a:r>
              <a:rPr sz="2000" spc="-75" dirty="0">
                <a:latin typeface="Arial"/>
                <a:cs typeface="Arial"/>
              </a:rPr>
              <a:t>when </a:t>
            </a:r>
            <a:r>
              <a:rPr sz="2000" spc="-80" dirty="0">
                <a:latin typeface="Arial"/>
                <a:cs typeface="Arial"/>
              </a:rPr>
              <a:t>we </a:t>
            </a:r>
            <a:r>
              <a:rPr sz="2000" spc="-35" dirty="0">
                <a:latin typeface="Arial"/>
                <a:cs typeface="Arial"/>
              </a:rPr>
              <a:t>want </a:t>
            </a:r>
            <a:r>
              <a:rPr sz="2000" spc="20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create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45" dirty="0">
                <a:latin typeface="Arial"/>
                <a:cs typeface="Arial"/>
              </a:rPr>
              <a:t>base class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requires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constructor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80" dirty="0">
                <a:latin typeface="Arial"/>
                <a:cs typeface="Arial"/>
              </a:rPr>
              <a:t>arguments.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50780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75" dirty="0"/>
              <a:t>Abstract </a:t>
            </a:r>
            <a:r>
              <a:rPr spc="-465" dirty="0"/>
              <a:t>Classes</a:t>
            </a:r>
            <a:r>
              <a:rPr spc="-215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76400"/>
            <a:ext cx="4724400" cy="3657600"/>
          </a:xfrm>
          <a:custGeom>
            <a:avLst/>
            <a:gdLst/>
            <a:ahLst/>
            <a:cxnLst/>
            <a:rect l="l" t="t" r="r" b="b"/>
            <a:pathLst>
              <a:path w="4724400" h="3657600">
                <a:moveTo>
                  <a:pt x="4114800" y="0"/>
                </a:moveTo>
                <a:lnTo>
                  <a:pt x="609612" y="0"/>
                </a:lnTo>
                <a:lnTo>
                  <a:pt x="561972" y="1834"/>
                </a:lnTo>
                <a:lnTo>
                  <a:pt x="515334" y="7245"/>
                </a:lnTo>
                <a:lnTo>
                  <a:pt x="469834" y="16099"/>
                </a:lnTo>
                <a:lnTo>
                  <a:pt x="425609" y="28260"/>
                </a:lnTo>
                <a:lnTo>
                  <a:pt x="382793" y="43592"/>
                </a:lnTo>
                <a:lnTo>
                  <a:pt x="341521" y="61959"/>
                </a:lnTo>
                <a:lnTo>
                  <a:pt x="301930" y="83227"/>
                </a:lnTo>
                <a:lnTo>
                  <a:pt x="264155" y="107259"/>
                </a:lnTo>
                <a:lnTo>
                  <a:pt x="228332" y="133920"/>
                </a:lnTo>
                <a:lnTo>
                  <a:pt x="194595" y="163075"/>
                </a:lnTo>
                <a:lnTo>
                  <a:pt x="163081" y="194588"/>
                </a:lnTo>
                <a:lnTo>
                  <a:pt x="133925" y="228324"/>
                </a:lnTo>
                <a:lnTo>
                  <a:pt x="107263" y="264147"/>
                </a:lnTo>
                <a:lnTo>
                  <a:pt x="83230" y="301921"/>
                </a:lnTo>
                <a:lnTo>
                  <a:pt x="61962" y="341511"/>
                </a:lnTo>
                <a:lnTo>
                  <a:pt x="43594" y="382782"/>
                </a:lnTo>
                <a:lnTo>
                  <a:pt x="28261" y="425597"/>
                </a:lnTo>
                <a:lnTo>
                  <a:pt x="16100" y="469822"/>
                </a:lnTo>
                <a:lnTo>
                  <a:pt x="7246" y="515322"/>
                </a:lnTo>
                <a:lnTo>
                  <a:pt x="1834" y="561959"/>
                </a:lnTo>
                <a:lnTo>
                  <a:pt x="0" y="609600"/>
                </a:lnTo>
                <a:lnTo>
                  <a:pt x="0" y="3048000"/>
                </a:lnTo>
                <a:lnTo>
                  <a:pt x="1834" y="3095640"/>
                </a:lnTo>
                <a:lnTo>
                  <a:pt x="7246" y="3142277"/>
                </a:lnTo>
                <a:lnTo>
                  <a:pt x="16100" y="3187777"/>
                </a:lnTo>
                <a:lnTo>
                  <a:pt x="28261" y="3232002"/>
                </a:lnTo>
                <a:lnTo>
                  <a:pt x="43594" y="3274817"/>
                </a:lnTo>
                <a:lnTo>
                  <a:pt x="61962" y="3316088"/>
                </a:lnTo>
                <a:lnTo>
                  <a:pt x="83230" y="3355678"/>
                </a:lnTo>
                <a:lnTo>
                  <a:pt x="107263" y="3393452"/>
                </a:lnTo>
                <a:lnTo>
                  <a:pt x="133925" y="3429275"/>
                </a:lnTo>
                <a:lnTo>
                  <a:pt x="163081" y="3463011"/>
                </a:lnTo>
                <a:lnTo>
                  <a:pt x="194595" y="3494524"/>
                </a:lnTo>
                <a:lnTo>
                  <a:pt x="228332" y="3523679"/>
                </a:lnTo>
                <a:lnTo>
                  <a:pt x="264155" y="3550340"/>
                </a:lnTo>
                <a:lnTo>
                  <a:pt x="301930" y="3574372"/>
                </a:lnTo>
                <a:lnTo>
                  <a:pt x="341521" y="3595640"/>
                </a:lnTo>
                <a:lnTo>
                  <a:pt x="382793" y="3614007"/>
                </a:lnTo>
                <a:lnTo>
                  <a:pt x="425609" y="3629339"/>
                </a:lnTo>
                <a:lnTo>
                  <a:pt x="469834" y="3641500"/>
                </a:lnTo>
                <a:lnTo>
                  <a:pt x="515334" y="3650354"/>
                </a:lnTo>
                <a:lnTo>
                  <a:pt x="561972" y="3655765"/>
                </a:lnTo>
                <a:lnTo>
                  <a:pt x="609612" y="3657600"/>
                </a:lnTo>
                <a:lnTo>
                  <a:pt x="4114800" y="3657600"/>
                </a:lnTo>
                <a:lnTo>
                  <a:pt x="4162440" y="3655765"/>
                </a:lnTo>
                <a:lnTo>
                  <a:pt x="4209077" y="3650354"/>
                </a:lnTo>
                <a:lnTo>
                  <a:pt x="4254577" y="3641500"/>
                </a:lnTo>
                <a:lnTo>
                  <a:pt x="4298802" y="3629339"/>
                </a:lnTo>
                <a:lnTo>
                  <a:pt x="4341617" y="3614007"/>
                </a:lnTo>
                <a:lnTo>
                  <a:pt x="4382888" y="3595640"/>
                </a:lnTo>
                <a:lnTo>
                  <a:pt x="4422478" y="3574372"/>
                </a:lnTo>
                <a:lnTo>
                  <a:pt x="4460252" y="3550340"/>
                </a:lnTo>
                <a:lnTo>
                  <a:pt x="4496075" y="3523679"/>
                </a:lnTo>
                <a:lnTo>
                  <a:pt x="4529811" y="3494524"/>
                </a:lnTo>
                <a:lnTo>
                  <a:pt x="4561324" y="3463011"/>
                </a:lnTo>
                <a:lnTo>
                  <a:pt x="4590479" y="3429275"/>
                </a:lnTo>
                <a:lnTo>
                  <a:pt x="4617140" y="3393452"/>
                </a:lnTo>
                <a:lnTo>
                  <a:pt x="4641172" y="3355678"/>
                </a:lnTo>
                <a:lnTo>
                  <a:pt x="4662440" y="3316088"/>
                </a:lnTo>
                <a:lnTo>
                  <a:pt x="4680807" y="3274817"/>
                </a:lnTo>
                <a:lnTo>
                  <a:pt x="4696139" y="3232002"/>
                </a:lnTo>
                <a:lnTo>
                  <a:pt x="4708300" y="3187777"/>
                </a:lnTo>
                <a:lnTo>
                  <a:pt x="4717154" y="3142277"/>
                </a:lnTo>
                <a:lnTo>
                  <a:pt x="4722565" y="3095640"/>
                </a:lnTo>
                <a:lnTo>
                  <a:pt x="4724400" y="3048000"/>
                </a:lnTo>
                <a:lnTo>
                  <a:pt x="4724400" y="609600"/>
                </a:lnTo>
                <a:lnTo>
                  <a:pt x="4722565" y="561959"/>
                </a:lnTo>
                <a:lnTo>
                  <a:pt x="4717154" y="515322"/>
                </a:lnTo>
                <a:lnTo>
                  <a:pt x="4708300" y="469822"/>
                </a:lnTo>
                <a:lnTo>
                  <a:pt x="4696139" y="425597"/>
                </a:lnTo>
                <a:lnTo>
                  <a:pt x="4680807" y="382782"/>
                </a:lnTo>
                <a:lnTo>
                  <a:pt x="4662440" y="341511"/>
                </a:lnTo>
                <a:lnTo>
                  <a:pt x="4641172" y="301921"/>
                </a:lnTo>
                <a:lnTo>
                  <a:pt x="4617140" y="264147"/>
                </a:lnTo>
                <a:lnTo>
                  <a:pt x="4590479" y="228324"/>
                </a:lnTo>
                <a:lnTo>
                  <a:pt x="4561324" y="194588"/>
                </a:lnTo>
                <a:lnTo>
                  <a:pt x="4529811" y="163075"/>
                </a:lnTo>
                <a:lnTo>
                  <a:pt x="4496075" y="133920"/>
                </a:lnTo>
                <a:lnTo>
                  <a:pt x="4460252" y="107259"/>
                </a:lnTo>
                <a:lnTo>
                  <a:pt x="4422478" y="83227"/>
                </a:lnTo>
                <a:lnTo>
                  <a:pt x="4382888" y="61959"/>
                </a:lnTo>
                <a:lnTo>
                  <a:pt x="4341617" y="43592"/>
                </a:lnTo>
                <a:lnTo>
                  <a:pt x="4298802" y="28260"/>
                </a:lnTo>
                <a:lnTo>
                  <a:pt x="4254577" y="16099"/>
                </a:lnTo>
                <a:lnTo>
                  <a:pt x="4209077" y="7245"/>
                </a:lnTo>
                <a:lnTo>
                  <a:pt x="4162440" y="1834"/>
                </a:lnTo>
                <a:lnTo>
                  <a:pt x="411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676400"/>
            <a:ext cx="4724400" cy="3657600"/>
          </a:xfrm>
          <a:custGeom>
            <a:avLst/>
            <a:gdLst/>
            <a:ahLst/>
            <a:cxnLst/>
            <a:rect l="l" t="t" r="r" b="b"/>
            <a:pathLst>
              <a:path w="4724400" h="3657600">
                <a:moveTo>
                  <a:pt x="0" y="609600"/>
                </a:moveTo>
                <a:lnTo>
                  <a:pt x="1834" y="561959"/>
                </a:lnTo>
                <a:lnTo>
                  <a:pt x="7246" y="515322"/>
                </a:lnTo>
                <a:lnTo>
                  <a:pt x="16100" y="469822"/>
                </a:lnTo>
                <a:lnTo>
                  <a:pt x="28261" y="425597"/>
                </a:lnTo>
                <a:lnTo>
                  <a:pt x="43594" y="382782"/>
                </a:lnTo>
                <a:lnTo>
                  <a:pt x="61962" y="341511"/>
                </a:lnTo>
                <a:lnTo>
                  <a:pt x="83230" y="301921"/>
                </a:lnTo>
                <a:lnTo>
                  <a:pt x="107263" y="264147"/>
                </a:lnTo>
                <a:lnTo>
                  <a:pt x="133925" y="228324"/>
                </a:lnTo>
                <a:lnTo>
                  <a:pt x="163081" y="194588"/>
                </a:lnTo>
                <a:lnTo>
                  <a:pt x="194595" y="163075"/>
                </a:lnTo>
                <a:lnTo>
                  <a:pt x="228332" y="133920"/>
                </a:lnTo>
                <a:lnTo>
                  <a:pt x="264155" y="107259"/>
                </a:lnTo>
                <a:lnTo>
                  <a:pt x="301930" y="83227"/>
                </a:lnTo>
                <a:lnTo>
                  <a:pt x="341521" y="61959"/>
                </a:lnTo>
                <a:lnTo>
                  <a:pt x="382793" y="43592"/>
                </a:lnTo>
                <a:lnTo>
                  <a:pt x="425609" y="28260"/>
                </a:lnTo>
                <a:lnTo>
                  <a:pt x="469834" y="16099"/>
                </a:lnTo>
                <a:lnTo>
                  <a:pt x="515334" y="7245"/>
                </a:lnTo>
                <a:lnTo>
                  <a:pt x="561972" y="1834"/>
                </a:lnTo>
                <a:lnTo>
                  <a:pt x="609612" y="0"/>
                </a:lnTo>
                <a:lnTo>
                  <a:pt x="4114800" y="0"/>
                </a:lnTo>
                <a:lnTo>
                  <a:pt x="4162440" y="1834"/>
                </a:lnTo>
                <a:lnTo>
                  <a:pt x="4209077" y="7245"/>
                </a:lnTo>
                <a:lnTo>
                  <a:pt x="4254577" y="16099"/>
                </a:lnTo>
                <a:lnTo>
                  <a:pt x="4298802" y="28260"/>
                </a:lnTo>
                <a:lnTo>
                  <a:pt x="4341617" y="43592"/>
                </a:lnTo>
                <a:lnTo>
                  <a:pt x="4382888" y="61959"/>
                </a:lnTo>
                <a:lnTo>
                  <a:pt x="4422478" y="83227"/>
                </a:lnTo>
                <a:lnTo>
                  <a:pt x="4460252" y="107259"/>
                </a:lnTo>
                <a:lnTo>
                  <a:pt x="4496075" y="133920"/>
                </a:lnTo>
                <a:lnTo>
                  <a:pt x="4529811" y="163075"/>
                </a:lnTo>
                <a:lnTo>
                  <a:pt x="4561324" y="194588"/>
                </a:lnTo>
                <a:lnTo>
                  <a:pt x="4590479" y="228324"/>
                </a:lnTo>
                <a:lnTo>
                  <a:pt x="4617140" y="264147"/>
                </a:lnTo>
                <a:lnTo>
                  <a:pt x="4641172" y="301921"/>
                </a:lnTo>
                <a:lnTo>
                  <a:pt x="4662440" y="341511"/>
                </a:lnTo>
                <a:lnTo>
                  <a:pt x="4680807" y="382782"/>
                </a:lnTo>
                <a:lnTo>
                  <a:pt x="4696139" y="425597"/>
                </a:lnTo>
                <a:lnTo>
                  <a:pt x="4708300" y="469822"/>
                </a:lnTo>
                <a:lnTo>
                  <a:pt x="4717154" y="515322"/>
                </a:lnTo>
                <a:lnTo>
                  <a:pt x="4722565" y="561959"/>
                </a:lnTo>
                <a:lnTo>
                  <a:pt x="4724400" y="609600"/>
                </a:lnTo>
                <a:lnTo>
                  <a:pt x="4724400" y="3048000"/>
                </a:lnTo>
                <a:lnTo>
                  <a:pt x="4722565" y="3095640"/>
                </a:lnTo>
                <a:lnTo>
                  <a:pt x="4717154" y="3142277"/>
                </a:lnTo>
                <a:lnTo>
                  <a:pt x="4708300" y="3187777"/>
                </a:lnTo>
                <a:lnTo>
                  <a:pt x="4696139" y="3232002"/>
                </a:lnTo>
                <a:lnTo>
                  <a:pt x="4680807" y="3274817"/>
                </a:lnTo>
                <a:lnTo>
                  <a:pt x="4662440" y="3316088"/>
                </a:lnTo>
                <a:lnTo>
                  <a:pt x="4641172" y="3355678"/>
                </a:lnTo>
                <a:lnTo>
                  <a:pt x="4617140" y="3393452"/>
                </a:lnTo>
                <a:lnTo>
                  <a:pt x="4590479" y="3429275"/>
                </a:lnTo>
                <a:lnTo>
                  <a:pt x="4561324" y="3463011"/>
                </a:lnTo>
                <a:lnTo>
                  <a:pt x="4529811" y="3494524"/>
                </a:lnTo>
                <a:lnTo>
                  <a:pt x="4496075" y="3523679"/>
                </a:lnTo>
                <a:lnTo>
                  <a:pt x="4460252" y="3550340"/>
                </a:lnTo>
                <a:lnTo>
                  <a:pt x="4422478" y="3574372"/>
                </a:lnTo>
                <a:lnTo>
                  <a:pt x="4382888" y="3595640"/>
                </a:lnTo>
                <a:lnTo>
                  <a:pt x="4341617" y="3614007"/>
                </a:lnTo>
                <a:lnTo>
                  <a:pt x="4298802" y="3629339"/>
                </a:lnTo>
                <a:lnTo>
                  <a:pt x="4254577" y="3641500"/>
                </a:lnTo>
                <a:lnTo>
                  <a:pt x="4209077" y="3650354"/>
                </a:lnTo>
                <a:lnTo>
                  <a:pt x="4162440" y="3655765"/>
                </a:lnTo>
                <a:lnTo>
                  <a:pt x="4114800" y="3657600"/>
                </a:lnTo>
                <a:lnTo>
                  <a:pt x="609612" y="3657600"/>
                </a:lnTo>
                <a:lnTo>
                  <a:pt x="561972" y="3655765"/>
                </a:lnTo>
                <a:lnTo>
                  <a:pt x="515334" y="3650354"/>
                </a:lnTo>
                <a:lnTo>
                  <a:pt x="469834" y="3641500"/>
                </a:lnTo>
                <a:lnTo>
                  <a:pt x="425609" y="3629339"/>
                </a:lnTo>
                <a:lnTo>
                  <a:pt x="382793" y="3614007"/>
                </a:lnTo>
                <a:lnTo>
                  <a:pt x="341521" y="3595640"/>
                </a:lnTo>
                <a:lnTo>
                  <a:pt x="301930" y="3574372"/>
                </a:lnTo>
                <a:lnTo>
                  <a:pt x="264155" y="3550340"/>
                </a:lnTo>
                <a:lnTo>
                  <a:pt x="228332" y="3523679"/>
                </a:lnTo>
                <a:lnTo>
                  <a:pt x="194595" y="3494524"/>
                </a:lnTo>
                <a:lnTo>
                  <a:pt x="163081" y="3463011"/>
                </a:lnTo>
                <a:lnTo>
                  <a:pt x="133925" y="3429275"/>
                </a:lnTo>
                <a:lnTo>
                  <a:pt x="107263" y="3393452"/>
                </a:lnTo>
                <a:lnTo>
                  <a:pt x="83230" y="3355678"/>
                </a:lnTo>
                <a:lnTo>
                  <a:pt x="61962" y="3316088"/>
                </a:lnTo>
                <a:lnTo>
                  <a:pt x="43594" y="3274817"/>
                </a:lnTo>
                <a:lnTo>
                  <a:pt x="28261" y="3232002"/>
                </a:lnTo>
                <a:lnTo>
                  <a:pt x="16100" y="3187777"/>
                </a:lnTo>
                <a:lnTo>
                  <a:pt x="7246" y="3142277"/>
                </a:lnTo>
                <a:lnTo>
                  <a:pt x="1834" y="3095640"/>
                </a:lnTo>
                <a:lnTo>
                  <a:pt x="0" y="3048000"/>
                </a:lnTo>
                <a:lnTo>
                  <a:pt x="0" y="609600"/>
                </a:lnTo>
                <a:close/>
              </a:path>
            </a:pathLst>
          </a:custGeom>
          <a:ln w="2438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257" y="1873757"/>
            <a:ext cx="3605529" cy="3073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75" dirty="0">
                <a:latin typeface="Arial"/>
                <a:cs typeface="Arial"/>
              </a:rPr>
              <a:t>abstract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75" dirty="0">
                <a:latin typeface="Arial"/>
                <a:cs typeface="Arial"/>
              </a:rPr>
              <a:t>DBController(dbInfo:  </a:t>
            </a:r>
            <a:r>
              <a:rPr sz="2000" spc="-85" dirty="0">
                <a:latin typeface="Arial"/>
                <a:cs typeface="Arial"/>
              </a:rPr>
              <a:t>String)</a:t>
            </a:r>
            <a:endParaRPr sz="20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Arial"/>
                <a:cs typeface="Arial"/>
              </a:rPr>
              <a:t>//abstract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spc="-55" dirty="0">
                <a:latin typeface="Arial"/>
                <a:cs typeface="Arial"/>
              </a:rPr>
              <a:t>def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connectToDB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Arial"/>
                <a:cs typeface="Arial"/>
              </a:rPr>
              <a:t>//abstract </a:t>
            </a:r>
            <a:r>
              <a:rPr sz="2000" spc="-50" dirty="0">
                <a:latin typeface="Arial"/>
                <a:cs typeface="Arial"/>
              </a:rPr>
              <a:t>method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return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status </a:t>
            </a:r>
            <a:r>
              <a:rPr sz="2000" spc="-190" dirty="0">
                <a:latin typeface="Arial"/>
                <a:cs typeface="Arial"/>
              </a:rPr>
              <a:t>as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000" spc="-55" dirty="0">
                <a:latin typeface="Arial"/>
                <a:cs typeface="Arial"/>
              </a:rPr>
              <a:t>def </a:t>
            </a:r>
            <a:r>
              <a:rPr sz="2000" spc="-90" dirty="0">
                <a:latin typeface="Arial"/>
                <a:cs typeface="Arial"/>
              </a:rPr>
              <a:t>getConnectionStatus: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2000" spc="-4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3600" y="1676400"/>
            <a:ext cx="5309870" cy="3657600"/>
          </a:xfrm>
          <a:custGeom>
            <a:avLst/>
            <a:gdLst/>
            <a:ahLst/>
            <a:cxnLst/>
            <a:rect l="l" t="t" r="r" b="b"/>
            <a:pathLst>
              <a:path w="5309870" h="3657600">
                <a:moveTo>
                  <a:pt x="4700016" y="0"/>
                </a:moveTo>
                <a:lnTo>
                  <a:pt x="609600" y="0"/>
                </a:lnTo>
                <a:lnTo>
                  <a:pt x="561959" y="1834"/>
                </a:lnTo>
                <a:lnTo>
                  <a:pt x="515322" y="7245"/>
                </a:lnTo>
                <a:lnTo>
                  <a:pt x="469822" y="16099"/>
                </a:lnTo>
                <a:lnTo>
                  <a:pt x="425597" y="28260"/>
                </a:lnTo>
                <a:lnTo>
                  <a:pt x="382782" y="43592"/>
                </a:lnTo>
                <a:lnTo>
                  <a:pt x="341511" y="61959"/>
                </a:lnTo>
                <a:lnTo>
                  <a:pt x="301921" y="83227"/>
                </a:lnTo>
                <a:lnTo>
                  <a:pt x="264147" y="107259"/>
                </a:lnTo>
                <a:lnTo>
                  <a:pt x="228324" y="133920"/>
                </a:lnTo>
                <a:lnTo>
                  <a:pt x="194588" y="163075"/>
                </a:lnTo>
                <a:lnTo>
                  <a:pt x="163075" y="194588"/>
                </a:lnTo>
                <a:lnTo>
                  <a:pt x="133920" y="228324"/>
                </a:lnTo>
                <a:lnTo>
                  <a:pt x="107259" y="264147"/>
                </a:lnTo>
                <a:lnTo>
                  <a:pt x="83227" y="301921"/>
                </a:lnTo>
                <a:lnTo>
                  <a:pt x="61959" y="341511"/>
                </a:lnTo>
                <a:lnTo>
                  <a:pt x="43592" y="382782"/>
                </a:lnTo>
                <a:lnTo>
                  <a:pt x="28260" y="425597"/>
                </a:lnTo>
                <a:lnTo>
                  <a:pt x="16099" y="469822"/>
                </a:lnTo>
                <a:lnTo>
                  <a:pt x="7245" y="515322"/>
                </a:lnTo>
                <a:lnTo>
                  <a:pt x="1834" y="561959"/>
                </a:lnTo>
                <a:lnTo>
                  <a:pt x="0" y="609600"/>
                </a:lnTo>
                <a:lnTo>
                  <a:pt x="0" y="3048000"/>
                </a:lnTo>
                <a:lnTo>
                  <a:pt x="1834" y="3095640"/>
                </a:lnTo>
                <a:lnTo>
                  <a:pt x="7245" y="3142277"/>
                </a:lnTo>
                <a:lnTo>
                  <a:pt x="16099" y="3187777"/>
                </a:lnTo>
                <a:lnTo>
                  <a:pt x="28260" y="3232002"/>
                </a:lnTo>
                <a:lnTo>
                  <a:pt x="43592" y="3274817"/>
                </a:lnTo>
                <a:lnTo>
                  <a:pt x="61959" y="3316088"/>
                </a:lnTo>
                <a:lnTo>
                  <a:pt x="83227" y="3355678"/>
                </a:lnTo>
                <a:lnTo>
                  <a:pt x="107259" y="3393452"/>
                </a:lnTo>
                <a:lnTo>
                  <a:pt x="133920" y="3429275"/>
                </a:lnTo>
                <a:lnTo>
                  <a:pt x="163075" y="3463011"/>
                </a:lnTo>
                <a:lnTo>
                  <a:pt x="194588" y="3494524"/>
                </a:lnTo>
                <a:lnTo>
                  <a:pt x="228324" y="3523679"/>
                </a:lnTo>
                <a:lnTo>
                  <a:pt x="264147" y="3550340"/>
                </a:lnTo>
                <a:lnTo>
                  <a:pt x="301921" y="3574372"/>
                </a:lnTo>
                <a:lnTo>
                  <a:pt x="341511" y="3595640"/>
                </a:lnTo>
                <a:lnTo>
                  <a:pt x="382782" y="3614007"/>
                </a:lnTo>
                <a:lnTo>
                  <a:pt x="425597" y="3629339"/>
                </a:lnTo>
                <a:lnTo>
                  <a:pt x="469822" y="3641500"/>
                </a:lnTo>
                <a:lnTo>
                  <a:pt x="515322" y="3650354"/>
                </a:lnTo>
                <a:lnTo>
                  <a:pt x="561959" y="3655765"/>
                </a:lnTo>
                <a:lnTo>
                  <a:pt x="609600" y="3657600"/>
                </a:lnTo>
                <a:lnTo>
                  <a:pt x="4700016" y="3657600"/>
                </a:lnTo>
                <a:lnTo>
                  <a:pt x="4747656" y="3655765"/>
                </a:lnTo>
                <a:lnTo>
                  <a:pt x="4794293" y="3650354"/>
                </a:lnTo>
                <a:lnTo>
                  <a:pt x="4839793" y="3641500"/>
                </a:lnTo>
                <a:lnTo>
                  <a:pt x="4884018" y="3629339"/>
                </a:lnTo>
                <a:lnTo>
                  <a:pt x="4926833" y="3614007"/>
                </a:lnTo>
                <a:lnTo>
                  <a:pt x="4968104" y="3595640"/>
                </a:lnTo>
                <a:lnTo>
                  <a:pt x="5007694" y="3574372"/>
                </a:lnTo>
                <a:lnTo>
                  <a:pt x="5045468" y="3550340"/>
                </a:lnTo>
                <a:lnTo>
                  <a:pt x="5081291" y="3523679"/>
                </a:lnTo>
                <a:lnTo>
                  <a:pt x="5115027" y="3494524"/>
                </a:lnTo>
                <a:lnTo>
                  <a:pt x="5146540" y="3463011"/>
                </a:lnTo>
                <a:lnTo>
                  <a:pt x="5175695" y="3429275"/>
                </a:lnTo>
                <a:lnTo>
                  <a:pt x="5202356" y="3393452"/>
                </a:lnTo>
                <a:lnTo>
                  <a:pt x="5226388" y="3355678"/>
                </a:lnTo>
                <a:lnTo>
                  <a:pt x="5247656" y="3316088"/>
                </a:lnTo>
                <a:lnTo>
                  <a:pt x="5266023" y="3274817"/>
                </a:lnTo>
                <a:lnTo>
                  <a:pt x="5281355" y="3232002"/>
                </a:lnTo>
                <a:lnTo>
                  <a:pt x="5293516" y="3187777"/>
                </a:lnTo>
                <a:lnTo>
                  <a:pt x="5302370" y="3142277"/>
                </a:lnTo>
                <a:lnTo>
                  <a:pt x="5307781" y="3095640"/>
                </a:lnTo>
                <a:lnTo>
                  <a:pt x="5309616" y="3048000"/>
                </a:lnTo>
                <a:lnTo>
                  <a:pt x="5309616" y="609600"/>
                </a:lnTo>
                <a:lnTo>
                  <a:pt x="5307781" y="561959"/>
                </a:lnTo>
                <a:lnTo>
                  <a:pt x="5302370" y="515322"/>
                </a:lnTo>
                <a:lnTo>
                  <a:pt x="5293516" y="469822"/>
                </a:lnTo>
                <a:lnTo>
                  <a:pt x="5281355" y="425597"/>
                </a:lnTo>
                <a:lnTo>
                  <a:pt x="5266023" y="382782"/>
                </a:lnTo>
                <a:lnTo>
                  <a:pt x="5247656" y="341511"/>
                </a:lnTo>
                <a:lnTo>
                  <a:pt x="5226388" y="301921"/>
                </a:lnTo>
                <a:lnTo>
                  <a:pt x="5202356" y="264147"/>
                </a:lnTo>
                <a:lnTo>
                  <a:pt x="5175695" y="228324"/>
                </a:lnTo>
                <a:lnTo>
                  <a:pt x="5146540" y="194588"/>
                </a:lnTo>
                <a:lnTo>
                  <a:pt x="5115027" y="163075"/>
                </a:lnTo>
                <a:lnTo>
                  <a:pt x="5081291" y="133920"/>
                </a:lnTo>
                <a:lnTo>
                  <a:pt x="5045468" y="107259"/>
                </a:lnTo>
                <a:lnTo>
                  <a:pt x="5007694" y="83227"/>
                </a:lnTo>
                <a:lnTo>
                  <a:pt x="4968104" y="61959"/>
                </a:lnTo>
                <a:lnTo>
                  <a:pt x="4926833" y="43592"/>
                </a:lnTo>
                <a:lnTo>
                  <a:pt x="4884018" y="28260"/>
                </a:lnTo>
                <a:lnTo>
                  <a:pt x="4839793" y="16099"/>
                </a:lnTo>
                <a:lnTo>
                  <a:pt x="4794293" y="7245"/>
                </a:lnTo>
                <a:lnTo>
                  <a:pt x="4747656" y="1834"/>
                </a:lnTo>
                <a:lnTo>
                  <a:pt x="4700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600" y="1676400"/>
            <a:ext cx="5309870" cy="3657600"/>
          </a:xfrm>
          <a:custGeom>
            <a:avLst/>
            <a:gdLst/>
            <a:ahLst/>
            <a:cxnLst/>
            <a:rect l="l" t="t" r="r" b="b"/>
            <a:pathLst>
              <a:path w="5309870" h="3657600">
                <a:moveTo>
                  <a:pt x="0" y="609600"/>
                </a:moveTo>
                <a:lnTo>
                  <a:pt x="1834" y="561959"/>
                </a:lnTo>
                <a:lnTo>
                  <a:pt x="7245" y="515322"/>
                </a:lnTo>
                <a:lnTo>
                  <a:pt x="16099" y="469822"/>
                </a:lnTo>
                <a:lnTo>
                  <a:pt x="28260" y="425597"/>
                </a:lnTo>
                <a:lnTo>
                  <a:pt x="43592" y="382782"/>
                </a:lnTo>
                <a:lnTo>
                  <a:pt x="61959" y="341511"/>
                </a:lnTo>
                <a:lnTo>
                  <a:pt x="83227" y="301921"/>
                </a:lnTo>
                <a:lnTo>
                  <a:pt x="107259" y="264147"/>
                </a:lnTo>
                <a:lnTo>
                  <a:pt x="133920" y="228324"/>
                </a:lnTo>
                <a:lnTo>
                  <a:pt x="163075" y="194588"/>
                </a:lnTo>
                <a:lnTo>
                  <a:pt x="194588" y="163075"/>
                </a:lnTo>
                <a:lnTo>
                  <a:pt x="228324" y="133920"/>
                </a:lnTo>
                <a:lnTo>
                  <a:pt x="264147" y="107259"/>
                </a:lnTo>
                <a:lnTo>
                  <a:pt x="301921" y="83227"/>
                </a:lnTo>
                <a:lnTo>
                  <a:pt x="341511" y="61959"/>
                </a:lnTo>
                <a:lnTo>
                  <a:pt x="382782" y="43592"/>
                </a:lnTo>
                <a:lnTo>
                  <a:pt x="425597" y="28260"/>
                </a:lnTo>
                <a:lnTo>
                  <a:pt x="469822" y="16099"/>
                </a:lnTo>
                <a:lnTo>
                  <a:pt x="515322" y="7245"/>
                </a:lnTo>
                <a:lnTo>
                  <a:pt x="561959" y="1834"/>
                </a:lnTo>
                <a:lnTo>
                  <a:pt x="609600" y="0"/>
                </a:lnTo>
                <a:lnTo>
                  <a:pt x="4700016" y="0"/>
                </a:lnTo>
                <a:lnTo>
                  <a:pt x="4747656" y="1834"/>
                </a:lnTo>
                <a:lnTo>
                  <a:pt x="4794293" y="7245"/>
                </a:lnTo>
                <a:lnTo>
                  <a:pt x="4839793" y="16099"/>
                </a:lnTo>
                <a:lnTo>
                  <a:pt x="4884018" y="28260"/>
                </a:lnTo>
                <a:lnTo>
                  <a:pt x="4926833" y="43592"/>
                </a:lnTo>
                <a:lnTo>
                  <a:pt x="4968104" y="61959"/>
                </a:lnTo>
                <a:lnTo>
                  <a:pt x="5007694" y="83227"/>
                </a:lnTo>
                <a:lnTo>
                  <a:pt x="5045468" y="107259"/>
                </a:lnTo>
                <a:lnTo>
                  <a:pt x="5081291" y="133920"/>
                </a:lnTo>
                <a:lnTo>
                  <a:pt x="5115027" y="163075"/>
                </a:lnTo>
                <a:lnTo>
                  <a:pt x="5146540" y="194588"/>
                </a:lnTo>
                <a:lnTo>
                  <a:pt x="5175695" y="228324"/>
                </a:lnTo>
                <a:lnTo>
                  <a:pt x="5202356" y="264147"/>
                </a:lnTo>
                <a:lnTo>
                  <a:pt x="5226388" y="301921"/>
                </a:lnTo>
                <a:lnTo>
                  <a:pt x="5247656" y="341511"/>
                </a:lnTo>
                <a:lnTo>
                  <a:pt x="5266023" y="382782"/>
                </a:lnTo>
                <a:lnTo>
                  <a:pt x="5281355" y="425597"/>
                </a:lnTo>
                <a:lnTo>
                  <a:pt x="5293516" y="469822"/>
                </a:lnTo>
                <a:lnTo>
                  <a:pt x="5302370" y="515322"/>
                </a:lnTo>
                <a:lnTo>
                  <a:pt x="5307781" y="561959"/>
                </a:lnTo>
                <a:lnTo>
                  <a:pt x="5309616" y="609600"/>
                </a:lnTo>
                <a:lnTo>
                  <a:pt x="5309616" y="3048000"/>
                </a:lnTo>
                <a:lnTo>
                  <a:pt x="5307781" y="3095640"/>
                </a:lnTo>
                <a:lnTo>
                  <a:pt x="5302370" y="3142277"/>
                </a:lnTo>
                <a:lnTo>
                  <a:pt x="5293516" y="3187777"/>
                </a:lnTo>
                <a:lnTo>
                  <a:pt x="5281355" y="3232002"/>
                </a:lnTo>
                <a:lnTo>
                  <a:pt x="5266023" y="3274817"/>
                </a:lnTo>
                <a:lnTo>
                  <a:pt x="5247656" y="3316088"/>
                </a:lnTo>
                <a:lnTo>
                  <a:pt x="5226388" y="3355678"/>
                </a:lnTo>
                <a:lnTo>
                  <a:pt x="5202356" y="3393452"/>
                </a:lnTo>
                <a:lnTo>
                  <a:pt x="5175695" y="3429275"/>
                </a:lnTo>
                <a:lnTo>
                  <a:pt x="5146540" y="3463011"/>
                </a:lnTo>
                <a:lnTo>
                  <a:pt x="5115027" y="3494524"/>
                </a:lnTo>
                <a:lnTo>
                  <a:pt x="5081291" y="3523679"/>
                </a:lnTo>
                <a:lnTo>
                  <a:pt x="5045468" y="3550340"/>
                </a:lnTo>
                <a:lnTo>
                  <a:pt x="5007694" y="3574372"/>
                </a:lnTo>
                <a:lnTo>
                  <a:pt x="4968104" y="3595640"/>
                </a:lnTo>
                <a:lnTo>
                  <a:pt x="4926833" y="3614007"/>
                </a:lnTo>
                <a:lnTo>
                  <a:pt x="4884018" y="3629339"/>
                </a:lnTo>
                <a:lnTo>
                  <a:pt x="4839793" y="3641500"/>
                </a:lnTo>
                <a:lnTo>
                  <a:pt x="4794293" y="3650354"/>
                </a:lnTo>
                <a:lnTo>
                  <a:pt x="4747656" y="3655765"/>
                </a:lnTo>
                <a:lnTo>
                  <a:pt x="4700016" y="3657600"/>
                </a:lnTo>
                <a:lnTo>
                  <a:pt x="609600" y="3657600"/>
                </a:lnTo>
                <a:lnTo>
                  <a:pt x="561959" y="3655765"/>
                </a:lnTo>
                <a:lnTo>
                  <a:pt x="515322" y="3650354"/>
                </a:lnTo>
                <a:lnTo>
                  <a:pt x="469822" y="3641500"/>
                </a:lnTo>
                <a:lnTo>
                  <a:pt x="425597" y="3629339"/>
                </a:lnTo>
                <a:lnTo>
                  <a:pt x="382782" y="3614007"/>
                </a:lnTo>
                <a:lnTo>
                  <a:pt x="341511" y="3595640"/>
                </a:lnTo>
                <a:lnTo>
                  <a:pt x="301921" y="3574372"/>
                </a:lnTo>
                <a:lnTo>
                  <a:pt x="264147" y="3550340"/>
                </a:lnTo>
                <a:lnTo>
                  <a:pt x="228324" y="3523679"/>
                </a:lnTo>
                <a:lnTo>
                  <a:pt x="194588" y="3494524"/>
                </a:lnTo>
                <a:lnTo>
                  <a:pt x="163075" y="3463011"/>
                </a:lnTo>
                <a:lnTo>
                  <a:pt x="133920" y="3429275"/>
                </a:lnTo>
                <a:lnTo>
                  <a:pt x="107259" y="3393452"/>
                </a:lnTo>
                <a:lnTo>
                  <a:pt x="83227" y="3355678"/>
                </a:lnTo>
                <a:lnTo>
                  <a:pt x="61959" y="3316088"/>
                </a:lnTo>
                <a:lnTo>
                  <a:pt x="43592" y="3274817"/>
                </a:lnTo>
                <a:lnTo>
                  <a:pt x="28260" y="3232002"/>
                </a:lnTo>
                <a:lnTo>
                  <a:pt x="16099" y="3187777"/>
                </a:lnTo>
                <a:lnTo>
                  <a:pt x="7245" y="3142277"/>
                </a:lnTo>
                <a:lnTo>
                  <a:pt x="1834" y="3095640"/>
                </a:lnTo>
                <a:lnTo>
                  <a:pt x="0" y="3048000"/>
                </a:lnTo>
                <a:lnTo>
                  <a:pt x="0" y="609600"/>
                </a:lnTo>
                <a:close/>
              </a:path>
            </a:pathLst>
          </a:custGeom>
          <a:ln w="2438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02426" y="1873757"/>
            <a:ext cx="4531995" cy="3073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93545">
              <a:lnSpc>
                <a:spcPct val="100000"/>
              </a:lnSpc>
              <a:spcBef>
                <a:spcPts val="90"/>
              </a:spcBef>
            </a:pP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80" dirty="0">
                <a:latin typeface="Arial"/>
                <a:cs typeface="Arial"/>
              </a:rPr>
              <a:t>InsertData </a:t>
            </a:r>
            <a:r>
              <a:rPr sz="2000" spc="-100" dirty="0">
                <a:latin typeface="Arial"/>
                <a:cs typeface="Arial"/>
              </a:rPr>
              <a:t>extends  </a:t>
            </a:r>
            <a:r>
              <a:rPr sz="2000" spc="-290" dirty="0">
                <a:latin typeface="Arial"/>
                <a:cs typeface="Arial"/>
              </a:rPr>
              <a:t>DB</a:t>
            </a:r>
            <a:r>
              <a:rPr sz="2000" spc="-310" dirty="0">
                <a:latin typeface="Arial"/>
                <a:cs typeface="Arial"/>
              </a:rPr>
              <a:t>C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-85" dirty="0">
                <a:latin typeface="Arial"/>
                <a:cs typeface="Arial"/>
              </a:rPr>
              <a:t>n</a:t>
            </a:r>
            <a:r>
              <a:rPr sz="2000" spc="60" dirty="0">
                <a:latin typeface="Arial"/>
                <a:cs typeface="Arial"/>
              </a:rPr>
              <a:t>t</a:t>
            </a:r>
            <a:r>
              <a:rPr sz="2000" spc="55" dirty="0">
                <a:latin typeface="Arial"/>
                <a:cs typeface="Arial"/>
              </a:rPr>
              <a:t>r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-25" dirty="0">
                <a:latin typeface="Arial"/>
                <a:cs typeface="Arial"/>
              </a:rPr>
              <a:t>ll</a:t>
            </a:r>
            <a:r>
              <a:rPr sz="2000" spc="-70" dirty="0">
                <a:latin typeface="Arial"/>
                <a:cs typeface="Arial"/>
              </a:rPr>
              <a:t>e</a:t>
            </a:r>
            <a:r>
              <a:rPr sz="2000" spc="30" dirty="0">
                <a:latin typeface="Arial"/>
                <a:cs typeface="Arial"/>
              </a:rPr>
              <a:t>r</a:t>
            </a:r>
            <a:r>
              <a:rPr sz="2000" spc="-70" dirty="0">
                <a:latin typeface="Arial"/>
                <a:cs typeface="Arial"/>
              </a:rPr>
              <a:t>(</a:t>
            </a:r>
            <a:r>
              <a:rPr sz="2000" spc="-65" dirty="0">
                <a:latin typeface="Arial"/>
                <a:cs typeface="Arial"/>
              </a:rPr>
              <a:t>db</a:t>
            </a:r>
            <a:r>
              <a:rPr sz="2000" spc="-40" dirty="0">
                <a:latin typeface="Arial"/>
                <a:cs typeface="Arial"/>
              </a:rPr>
              <a:t>I</a:t>
            </a:r>
            <a:r>
              <a:rPr sz="2000" spc="-7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-65" dirty="0">
                <a:latin typeface="Arial"/>
                <a:cs typeface="Arial"/>
              </a:rPr>
              <a:t>o</a:t>
            </a:r>
            <a:r>
              <a:rPr sz="2000" spc="-130" dirty="0">
                <a:latin typeface="Arial"/>
                <a:cs typeface="Arial"/>
              </a:rPr>
              <a:t>:</a:t>
            </a:r>
            <a:r>
              <a:rPr sz="2000" spc="-325" dirty="0">
                <a:latin typeface="Arial"/>
                <a:cs typeface="Arial"/>
              </a:rPr>
              <a:t>S</a:t>
            </a:r>
            <a:r>
              <a:rPr sz="2000" spc="15" dirty="0">
                <a:latin typeface="Arial"/>
                <a:cs typeface="Arial"/>
              </a:rPr>
              <a:t>tri</a:t>
            </a:r>
            <a:r>
              <a:rPr sz="2000" spc="40" dirty="0">
                <a:latin typeface="Arial"/>
                <a:cs typeface="Arial"/>
              </a:rPr>
              <a:t>n</a:t>
            </a:r>
            <a:r>
              <a:rPr sz="2000" spc="-170" dirty="0">
                <a:latin typeface="Arial"/>
                <a:cs typeface="Arial"/>
              </a:rPr>
              <a:t>g</a:t>
            </a:r>
            <a:r>
              <a:rPr sz="2000" spc="-6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</a:pPr>
            <a:r>
              <a:rPr sz="2000" spc="-60" dirty="0">
                <a:latin typeface="Arial"/>
                <a:cs typeface="Arial"/>
              </a:rPr>
              <a:t>override </a:t>
            </a:r>
            <a:r>
              <a:rPr sz="2000" spc="-55" dirty="0">
                <a:latin typeface="Arial"/>
                <a:cs typeface="Arial"/>
              </a:rPr>
              <a:t>def </a:t>
            </a:r>
            <a:r>
              <a:rPr sz="2000" spc="-140" dirty="0">
                <a:latin typeface="Arial"/>
                <a:cs typeface="Arial"/>
              </a:rPr>
              <a:t>connectToDB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//provide </a:t>
            </a:r>
            <a:r>
              <a:rPr sz="2000" spc="-50" dirty="0">
                <a:latin typeface="Arial"/>
                <a:cs typeface="Arial"/>
              </a:rPr>
              <a:t>implementation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here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spc="-4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2000" spc="-60" dirty="0">
                <a:latin typeface="Arial"/>
                <a:cs typeface="Arial"/>
              </a:rPr>
              <a:t>override </a:t>
            </a:r>
            <a:r>
              <a:rPr sz="2000" spc="-55" dirty="0">
                <a:latin typeface="Arial"/>
                <a:cs typeface="Arial"/>
              </a:rPr>
              <a:t>def </a:t>
            </a:r>
            <a:r>
              <a:rPr sz="2000" spc="-95" dirty="0">
                <a:latin typeface="Arial"/>
                <a:cs typeface="Arial"/>
              </a:rPr>
              <a:t>getConnectionStatus=String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//provide </a:t>
            </a:r>
            <a:r>
              <a:rPr sz="2000" spc="-50" dirty="0">
                <a:latin typeface="Arial"/>
                <a:cs typeface="Arial"/>
              </a:rPr>
              <a:t>implementation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here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spc="-4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sz="2000" spc="-4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258521"/>
            <a:ext cx="12147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60" dirty="0"/>
              <a:t>Traits</a:t>
            </a:r>
          </a:p>
        </p:txBody>
      </p:sp>
      <p:sp>
        <p:nvSpPr>
          <p:cNvPr id="3" name="object 3"/>
          <p:cNvSpPr/>
          <p:nvPr/>
        </p:nvSpPr>
        <p:spPr>
          <a:xfrm>
            <a:off x="362711" y="1828800"/>
            <a:ext cx="11315573" cy="3820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991" y="2113610"/>
            <a:ext cx="10833735" cy="3330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65" dirty="0">
                <a:solidFill>
                  <a:srgbClr val="FFFFFF"/>
                </a:solidFill>
                <a:latin typeface="Arial"/>
                <a:cs typeface="Arial"/>
              </a:rPr>
              <a:t>Traits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204" dirty="0">
                <a:solidFill>
                  <a:srgbClr val="FFFFFF"/>
                </a:solidFill>
                <a:latin typeface="Arial"/>
                <a:cs typeface="Arial"/>
              </a:rPr>
              <a:t>Java’s</a:t>
            </a:r>
            <a:r>
              <a:rPr sz="2200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interfaces.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165" dirty="0">
                <a:solidFill>
                  <a:srgbClr val="FFFFFF"/>
                </a:solidFill>
                <a:latin typeface="Arial"/>
                <a:cs typeface="Arial"/>
              </a:rPr>
              <a:t>Traits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instantiated.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advantage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traits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inherit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traits.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ts val="2535"/>
              </a:lnSpc>
            </a:pP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trait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encapsulates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fields,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reused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mixing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ts val="2535"/>
              </a:lnSpc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classes.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2321"/>
            <a:ext cx="28575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60" dirty="0"/>
              <a:t>Traits</a:t>
            </a:r>
            <a:r>
              <a:rPr spc="-290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447800"/>
            <a:ext cx="4828540" cy="4876800"/>
          </a:xfrm>
          <a:custGeom>
            <a:avLst/>
            <a:gdLst/>
            <a:ahLst/>
            <a:cxnLst/>
            <a:rect l="l" t="t" r="r" b="b"/>
            <a:pathLst>
              <a:path w="4828540" h="4876800">
                <a:moveTo>
                  <a:pt x="4023360" y="0"/>
                </a:moveTo>
                <a:lnTo>
                  <a:pt x="804672" y="0"/>
                </a:lnTo>
                <a:lnTo>
                  <a:pt x="757392" y="1366"/>
                </a:lnTo>
                <a:lnTo>
                  <a:pt x="710832" y="5414"/>
                </a:lnTo>
                <a:lnTo>
                  <a:pt x="665066" y="12068"/>
                </a:lnTo>
                <a:lnTo>
                  <a:pt x="620171" y="21253"/>
                </a:lnTo>
                <a:lnTo>
                  <a:pt x="576221" y="32894"/>
                </a:lnTo>
                <a:lnTo>
                  <a:pt x="533293" y="46915"/>
                </a:lnTo>
                <a:lnTo>
                  <a:pt x="491461" y="63240"/>
                </a:lnTo>
                <a:lnTo>
                  <a:pt x="450801" y="81793"/>
                </a:lnTo>
                <a:lnTo>
                  <a:pt x="411389" y="102501"/>
                </a:lnTo>
                <a:lnTo>
                  <a:pt x="373301" y="125286"/>
                </a:lnTo>
                <a:lnTo>
                  <a:pt x="336610" y="150073"/>
                </a:lnTo>
                <a:lnTo>
                  <a:pt x="301394" y="176788"/>
                </a:lnTo>
                <a:lnTo>
                  <a:pt x="267728" y="205354"/>
                </a:lnTo>
                <a:lnTo>
                  <a:pt x="235686" y="235696"/>
                </a:lnTo>
                <a:lnTo>
                  <a:pt x="205345" y="267738"/>
                </a:lnTo>
                <a:lnTo>
                  <a:pt x="176780" y="301405"/>
                </a:lnTo>
                <a:lnTo>
                  <a:pt x="150066" y="336621"/>
                </a:lnTo>
                <a:lnTo>
                  <a:pt x="125280" y="373312"/>
                </a:lnTo>
                <a:lnTo>
                  <a:pt x="102495" y="411401"/>
                </a:lnTo>
                <a:lnTo>
                  <a:pt x="81789" y="450812"/>
                </a:lnTo>
                <a:lnTo>
                  <a:pt x="63236" y="491472"/>
                </a:lnTo>
                <a:lnTo>
                  <a:pt x="46912" y="533303"/>
                </a:lnTo>
                <a:lnTo>
                  <a:pt x="32892" y="576230"/>
                </a:lnTo>
                <a:lnTo>
                  <a:pt x="21252" y="620179"/>
                </a:lnTo>
                <a:lnTo>
                  <a:pt x="12067" y="665072"/>
                </a:lnTo>
                <a:lnTo>
                  <a:pt x="5413" y="710836"/>
                </a:lnTo>
                <a:lnTo>
                  <a:pt x="1366" y="757394"/>
                </a:lnTo>
                <a:lnTo>
                  <a:pt x="0" y="804672"/>
                </a:lnTo>
                <a:lnTo>
                  <a:pt x="0" y="4072128"/>
                </a:lnTo>
                <a:lnTo>
                  <a:pt x="1366" y="4119407"/>
                </a:lnTo>
                <a:lnTo>
                  <a:pt x="5413" y="4165967"/>
                </a:lnTo>
                <a:lnTo>
                  <a:pt x="12067" y="4211733"/>
                </a:lnTo>
                <a:lnTo>
                  <a:pt x="21252" y="4256628"/>
                </a:lnTo>
                <a:lnTo>
                  <a:pt x="32892" y="4300578"/>
                </a:lnTo>
                <a:lnTo>
                  <a:pt x="46912" y="4343506"/>
                </a:lnTo>
                <a:lnTo>
                  <a:pt x="63236" y="4385338"/>
                </a:lnTo>
                <a:lnTo>
                  <a:pt x="81789" y="4425998"/>
                </a:lnTo>
                <a:lnTo>
                  <a:pt x="102495" y="4465410"/>
                </a:lnTo>
                <a:lnTo>
                  <a:pt x="125280" y="4503498"/>
                </a:lnTo>
                <a:lnTo>
                  <a:pt x="150066" y="4540189"/>
                </a:lnTo>
                <a:lnTo>
                  <a:pt x="176780" y="4575405"/>
                </a:lnTo>
                <a:lnTo>
                  <a:pt x="205345" y="4609071"/>
                </a:lnTo>
                <a:lnTo>
                  <a:pt x="235686" y="4641113"/>
                </a:lnTo>
                <a:lnTo>
                  <a:pt x="267728" y="4671454"/>
                </a:lnTo>
                <a:lnTo>
                  <a:pt x="301394" y="4700019"/>
                </a:lnTo>
                <a:lnTo>
                  <a:pt x="336610" y="4726733"/>
                </a:lnTo>
                <a:lnTo>
                  <a:pt x="373301" y="4751519"/>
                </a:lnTo>
                <a:lnTo>
                  <a:pt x="411389" y="4774304"/>
                </a:lnTo>
                <a:lnTo>
                  <a:pt x="450801" y="4795010"/>
                </a:lnTo>
                <a:lnTo>
                  <a:pt x="491461" y="4813563"/>
                </a:lnTo>
                <a:lnTo>
                  <a:pt x="533293" y="4829887"/>
                </a:lnTo>
                <a:lnTo>
                  <a:pt x="576221" y="4843907"/>
                </a:lnTo>
                <a:lnTo>
                  <a:pt x="620171" y="4855547"/>
                </a:lnTo>
                <a:lnTo>
                  <a:pt x="665066" y="4864732"/>
                </a:lnTo>
                <a:lnTo>
                  <a:pt x="710832" y="4871386"/>
                </a:lnTo>
                <a:lnTo>
                  <a:pt x="757392" y="4875433"/>
                </a:lnTo>
                <a:lnTo>
                  <a:pt x="804672" y="4876800"/>
                </a:lnTo>
                <a:lnTo>
                  <a:pt x="4023360" y="4876800"/>
                </a:lnTo>
                <a:lnTo>
                  <a:pt x="4070637" y="4875433"/>
                </a:lnTo>
                <a:lnTo>
                  <a:pt x="4117195" y="4871386"/>
                </a:lnTo>
                <a:lnTo>
                  <a:pt x="4162959" y="4864732"/>
                </a:lnTo>
                <a:lnTo>
                  <a:pt x="4207852" y="4855547"/>
                </a:lnTo>
                <a:lnTo>
                  <a:pt x="4251801" y="4843907"/>
                </a:lnTo>
                <a:lnTo>
                  <a:pt x="4294728" y="4829887"/>
                </a:lnTo>
                <a:lnTo>
                  <a:pt x="4336559" y="4813563"/>
                </a:lnTo>
                <a:lnTo>
                  <a:pt x="4377219" y="4795010"/>
                </a:lnTo>
                <a:lnTo>
                  <a:pt x="4416630" y="4774304"/>
                </a:lnTo>
                <a:lnTo>
                  <a:pt x="4454719" y="4751519"/>
                </a:lnTo>
                <a:lnTo>
                  <a:pt x="4491410" y="4726733"/>
                </a:lnTo>
                <a:lnTo>
                  <a:pt x="4526626" y="4700019"/>
                </a:lnTo>
                <a:lnTo>
                  <a:pt x="4560293" y="4671454"/>
                </a:lnTo>
                <a:lnTo>
                  <a:pt x="4592335" y="4641113"/>
                </a:lnTo>
                <a:lnTo>
                  <a:pt x="4622677" y="4609071"/>
                </a:lnTo>
                <a:lnTo>
                  <a:pt x="4651243" y="4575405"/>
                </a:lnTo>
                <a:lnTo>
                  <a:pt x="4677958" y="4540189"/>
                </a:lnTo>
                <a:lnTo>
                  <a:pt x="4702745" y="4503498"/>
                </a:lnTo>
                <a:lnTo>
                  <a:pt x="4725530" y="4465410"/>
                </a:lnTo>
                <a:lnTo>
                  <a:pt x="4746238" y="4425998"/>
                </a:lnTo>
                <a:lnTo>
                  <a:pt x="4764791" y="4385338"/>
                </a:lnTo>
                <a:lnTo>
                  <a:pt x="4781116" y="4343506"/>
                </a:lnTo>
                <a:lnTo>
                  <a:pt x="4795137" y="4300578"/>
                </a:lnTo>
                <a:lnTo>
                  <a:pt x="4806778" y="4256628"/>
                </a:lnTo>
                <a:lnTo>
                  <a:pt x="4815963" y="4211733"/>
                </a:lnTo>
                <a:lnTo>
                  <a:pt x="4822617" y="4165967"/>
                </a:lnTo>
                <a:lnTo>
                  <a:pt x="4826665" y="4119407"/>
                </a:lnTo>
                <a:lnTo>
                  <a:pt x="4828032" y="4072128"/>
                </a:lnTo>
                <a:lnTo>
                  <a:pt x="4828032" y="804672"/>
                </a:lnTo>
                <a:lnTo>
                  <a:pt x="4826665" y="757394"/>
                </a:lnTo>
                <a:lnTo>
                  <a:pt x="4822617" y="710836"/>
                </a:lnTo>
                <a:lnTo>
                  <a:pt x="4815963" y="665072"/>
                </a:lnTo>
                <a:lnTo>
                  <a:pt x="4806778" y="620179"/>
                </a:lnTo>
                <a:lnTo>
                  <a:pt x="4795137" y="576230"/>
                </a:lnTo>
                <a:lnTo>
                  <a:pt x="4781116" y="533303"/>
                </a:lnTo>
                <a:lnTo>
                  <a:pt x="4764791" y="491472"/>
                </a:lnTo>
                <a:lnTo>
                  <a:pt x="4746238" y="450812"/>
                </a:lnTo>
                <a:lnTo>
                  <a:pt x="4725530" y="411401"/>
                </a:lnTo>
                <a:lnTo>
                  <a:pt x="4702745" y="373312"/>
                </a:lnTo>
                <a:lnTo>
                  <a:pt x="4677958" y="336621"/>
                </a:lnTo>
                <a:lnTo>
                  <a:pt x="4651243" y="301405"/>
                </a:lnTo>
                <a:lnTo>
                  <a:pt x="4622677" y="267738"/>
                </a:lnTo>
                <a:lnTo>
                  <a:pt x="4592335" y="235696"/>
                </a:lnTo>
                <a:lnTo>
                  <a:pt x="4560293" y="205354"/>
                </a:lnTo>
                <a:lnTo>
                  <a:pt x="4526626" y="176788"/>
                </a:lnTo>
                <a:lnTo>
                  <a:pt x="4491410" y="150073"/>
                </a:lnTo>
                <a:lnTo>
                  <a:pt x="4454719" y="125286"/>
                </a:lnTo>
                <a:lnTo>
                  <a:pt x="4416630" y="102501"/>
                </a:lnTo>
                <a:lnTo>
                  <a:pt x="4377219" y="81793"/>
                </a:lnTo>
                <a:lnTo>
                  <a:pt x="4336559" y="63240"/>
                </a:lnTo>
                <a:lnTo>
                  <a:pt x="4294728" y="46915"/>
                </a:lnTo>
                <a:lnTo>
                  <a:pt x="4251801" y="32894"/>
                </a:lnTo>
                <a:lnTo>
                  <a:pt x="4207852" y="21253"/>
                </a:lnTo>
                <a:lnTo>
                  <a:pt x="4162959" y="12068"/>
                </a:lnTo>
                <a:lnTo>
                  <a:pt x="4117195" y="5414"/>
                </a:lnTo>
                <a:lnTo>
                  <a:pt x="4070637" y="1366"/>
                </a:lnTo>
                <a:lnTo>
                  <a:pt x="4023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447800"/>
            <a:ext cx="4828540" cy="4876800"/>
          </a:xfrm>
          <a:custGeom>
            <a:avLst/>
            <a:gdLst/>
            <a:ahLst/>
            <a:cxnLst/>
            <a:rect l="l" t="t" r="r" b="b"/>
            <a:pathLst>
              <a:path w="4828540" h="4876800">
                <a:moveTo>
                  <a:pt x="0" y="804672"/>
                </a:moveTo>
                <a:lnTo>
                  <a:pt x="1366" y="757394"/>
                </a:lnTo>
                <a:lnTo>
                  <a:pt x="5413" y="710836"/>
                </a:lnTo>
                <a:lnTo>
                  <a:pt x="12067" y="665072"/>
                </a:lnTo>
                <a:lnTo>
                  <a:pt x="21252" y="620179"/>
                </a:lnTo>
                <a:lnTo>
                  <a:pt x="32892" y="576230"/>
                </a:lnTo>
                <a:lnTo>
                  <a:pt x="46912" y="533303"/>
                </a:lnTo>
                <a:lnTo>
                  <a:pt x="63236" y="491472"/>
                </a:lnTo>
                <a:lnTo>
                  <a:pt x="81789" y="450812"/>
                </a:lnTo>
                <a:lnTo>
                  <a:pt x="102495" y="411401"/>
                </a:lnTo>
                <a:lnTo>
                  <a:pt x="125280" y="373312"/>
                </a:lnTo>
                <a:lnTo>
                  <a:pt x="150066" y="336621"/>
                </a:lnTo>
                <a:lnTo>
                  <a:pt x="176780" y="301405"/>
                </a:lnTo>
                <a:lnTo>
                  <a:pt x="205345" y="267738"/>
                </a:lnTo>
                <a:lnTo>
                  <a:pt x="235686" y="235696"/>
                </a:lnTo>
                <a:lnTo>
                  <a:pt x="267728" y="205354"/>
                </a:lnTo>
                <a:lnTo>
                  <a:pt x="301394" y="176788"/>
                </a:lnTo>
                <a:lnTo>
                  <a:pt x="336610" y="150073"/>
                </a:lnTo>
                <a:lnTo>
                  <a:pt x="373301" y="125286"/>
                </a:lnTo>
                <a:lnTo>
                  <a:pt x="411389" y="102501"/>
                </a:lnTo>
                <a:lnTo>
                  <a:pt x="450801" y="81793"/>
                </a:lnTo>
                <a:lnTo>
                  <a:pt x="491461" y="63240"/>
                </a:lnTo>
                <a:lnTo>
                  <a:pt x="533293" y="46915"/>
                </a:lnTo>
                <a:lnTo>
                  <a:pt x="576221" y="32894"/>
                </a:lnTo>
                <a:lnTo>
                  <a:pt x="620171" y="21253"/>
                </a:lnTo>
                <a:lnTo>
                  <a:pt x="665066" y="12068"/>
                </a:lnTo>
                <a:lnTo>
                  <a:pt x="710832" y="5414"/>
                </a:lnTo>
                <a:lnTo>
                  <a:pt x="757392" y="1366"/>
                </a:lnTo>
                <a:lnTo>
                  <a:pt x="804672" y="0"/>
                </a:lnTo>
                <a:lnTo>
                  <a:pt x="4023360" y="0"/>
                </a:lnTo>
                <a:lnTo>
                  <a:pt x="4070637" y="1366"/>
                </a:lnTo>
                <a:lnTo>
                  <a:pt x="4117195" y="5414"/>
                </a:lnTo>
                <a:lnTo>
                  <a:pt x="4162959" y="12068"/>
                </a:lnTo>
                <a:lnTo>
                  <a:pt x="4207852" y="21253"/>
                </a:lnTo>
                <a:lnTo>
                  <a:pt x="4251801" y="32894"/>
                </a:lnTo>
                <a:lnTo>
                  <a:pt x="4294728" y="46915"/>
                </a:lnTo>
                <a:lnTo>
                  <a:pt x="4336559" y="63240"/>
                </a:lnTo>
                <a:lnTo>
                  <a:pt x="4377219" y="81793"/>
                </a:lnTo>
                <a:lnTo>
                  <a:pt x="4416630" y="102501"/>
                </a:lnTo>
                <a:lnTo>
                  <a:pt x="4454719" y="125286"/>
                </a:lnTo>
                <a:lnTo>
                  <a:pt x="4491410" y="150073"/>
                </a:lnTo>
                <a:lnTo>
                  <a:pt x="4526626" y="176788"/>
                </a:lnTo>
                <a:lnTo>
                  <a:pt x="4560293" y="205354"/>
                </a:lnTo>
                <a:lnTo>
                  <a:pt x="4592335" y="235696"/>
                </a:lnTo>
                <a:lnTo>
                  <a:pt x="4622677" y="267738"/>
                </a:lnTo>
                <a:lnTo>
                  <a:pt x="4651243" y="301405"/>
                </a:lnTo>
                <a:lnTo>
                  <a:pt x="4677958" y="336621"/>
                </a:lnTo>
                <a:lnTo>
                  <a:pt x="4702745" y="373312"/>
                </a:lnTo>
                <a:lnTo>
                  <a:pt x="4725530" y="411401"/>
                </a:lnTo>
                <a:lnTo>
                  <a:pt x="4746238" y="450812"/>
                </a:lnTo>
                <a:lnTo>
                  <a:pt x="4764791" y="491472"/>
                </a:lnTo>
                <a:lnTo>
                  <a:pt x="4781116" y="533303"/>
                </a:lnTo>
                <a:lnTo>
                  <a:pt x="4795137" y="576230"/>
                </a:lnTo>
                <a:lnTo>
                  <a:pt x="4806778" y="620179"/>
                </a:lnTo>
                <a:lnTo>
                  <a:pt x="4815963" y="665072"/>
                </a:lnTo>
                <a:lnTo>
                  <a:pt x="4822617" y="710836"/>
                </a:lnTo>
                <a:lnTo>
                  <a:pt x="4826665" y="757394"/>
                </a:lnTo>
                <a:lnTo>
                  <a:pt x="4828032" y="804672"/>
                </a:lnTo>
                <a:lnTo>
                  <a:pt x="4828032" y="4072128"/>
                </a:lnTo>
                <a:lnTo>
                  <a:pt x="4826665" y="4119407"/>
                </a:lnTo>
                <a:lnTo>
                  <a:pt x="4822617" y="4165967"/>
                </a:lnTo>
                <a:lnTo>
                  <a:pt x="4815963" y="4211733"/>
                </a:lnTo>
                <a:lnTo>
                  <a:pt x="4806778" y="4256628"/>
                </a:lnTo>
                <a:lnTo>
                  <a:pt x="4795137" y="4300578"/>
                </a:lnTo>
                <a:lnTo>
                  <a:pt x="4781116" y="4343506"/>
                </a:lnTo>
                <a:lnTo>
                  <a:pt x="4764791" y="4385338"/>
                </a:lnTo>
                <a:lnTo>
                  <a:pt x="4746238" y="4425998"/>
                </a:lnTo>
                <a:lnTo>
                  <a:pt x="4725530" y="4465410"/>
                </a:lnTo>
                <a:lnTo>
                  <a:pt x="4702745" y="4503498"/>
                </a:lnTo>
                <a:lnTo>
                  <a:pt x="4677958" y="4540189"/>
                </a:lnTo>
                <a:lnTo>
                  <a:pt x="4651243" y="4575405"/>
                </a:lnTo>
                <a:lnTo>
                  <a:pt x="4622677" y="4609071"/>
                </a:lnTo>
                <a:lnTo>
                  <a:pt x="4592335" y="4641113"/>
                </a:lnTo>
                <a:lnTo>
                  <a:pt x="4560293" y="4671454"/>
                </a:lnTo>
                <a:lnTo>
                  <a:pt x="4526626" y="4700019"/>
                </a:lnTo>
                <a:lnTo>
                  <a:pt x="4491410" y="4726733"/>
                </a:lnTo>
                <a:lnTo>
                  <a:pt x="4454719" y="4751519"/>
                </a:lnTo>
                <a:lnTo>
                  <a:pt x="4416630" y="4774304"/>
                </a:lnTo>
                <a:lnTo>
                  <a:pt x="4377219" y="4795010"/>
                </a:lnTo>
                <a:lnTo>
                  <a:pt x="4336559" y="4813563"/>
                </a:lnTo>
                <a:lnTo>
                  <a:pt x="4294728" y="4829887"/>
                </a:lnTo>
                <a:lnTo>
                  <a:pt x="4251801" y="4843907"/>
                </a:lnTo>
                <a:lnTo>
                  <a:pt x="4207852" y="4855547"/>
                </a:lnTo>
                <a:lnTo>
                  <a:pt x="4162959" y="4864732"/>
                </a:lnTo>
                <a:lnTo>
                  <a:pt x="4117195" y="4871386"/>
                </a:lnTo>
                <a:lnTo>
                  <a:pt x="4070637" y="4875433"/>
                </a:lnTo>
                <a:lnTo>
                  <a:pt x="4023360" y="4876800"/>
                </a:lnTo>
                <a:lnTo>
                  <a:pt x="804672" y="4876800"/>
                </a:lnTo>
                <a:lnTo>
                  <a:pt x="757392" y="4875433"/>
                </a:lnTo>
                <a:lnTo>
                  <a:pt x="710832" y="4871386"/>
                </a:lnTo>
                <a:lnTo>
                  <a:pt x="665066" y="4864732"/>
                </a:lnTo>
                <a:lnTo>
                  <a:pt x="620171" y="4855547"/>
                </a:lnTo>
                <a:lnTo>
                  <a:pt x="576221" y="4843907"/>
                </a:lnTo>
                <a:lnTo>
                  <a:pt x="533293" y="4829887"/>
                </a:lnTo>
                <a:lnTo>
                  <a:pt x="491461" y="4813563"/>
                </a:lnTo>
                <a:lnTo>
                  <a:pt x="450801" y="4795010"/>
                </a:lnTo>
                <a:lnTo>
                  <a:pt x="411389" y="4774304"/>
                </a:lnTo>
                <a:lnTo>
                  <a:pt x="373301" y="4751519"/>
                </a:lnTo>
                <a:lnTo>
                  <a:pt x="336610" y="4726733"/>
                </a:lnTo>
                <a:lnTo>
                  <a:pt x="301394" y="4700019"/>
                </a:lnTo>
                <a:lnTo>
                  <a:pt x="267728" y="4671454"/>
                </a:lnTo>
                <a:lnTo>
                  <a:pt x="235686" y="4641113"/>
                </a:lnTo>
                <a:lnTo>
                  <a:pt x="205345" y="4609071"/>
                </a:lnTo>
                <a:lnTo>
                  <a:pt x="176780" y="4575405"/>
                </a:lnTo>
                <a:lnTo>
                  <a:pt x="150066" y="4540189"/>
                </a:lnTo>
                <a:lnTo>
                  <a:pt x="125280" y="4503498"/>
                </a:lnTo>
                <a:lnTo>
                  <a:pt x="102495" y="4465410"/>
                </a:lnTo>
                <a:lnTo>
                  <a:pt x="81789" y="4425998"/>
                </a:lnTo>
                <a:lnTo>
                  <a:pt x="63236" y="4385338"/>
                </a:lnTo>
                <a:lnTo>
                  <a:pt x="46912" y="4343506"/>
                </a:lnTo>
                <a:lnTo>
                  <a:pt x="32892" y="4300578"/>
                </a:lnTo>
                <a:lnTo>
                  <a:pt x="21252" y="4256628"/>
                </a:lnTo>
                <a:lnTo>
                  <a:pt x="12067" y="4211733"/>
                </a:lnTo>
                <a:lnTo>
                  <a:pt x="5413" y="4165967"/>
                </a:lnTo>
                <a:lnTo>
                  <a:pt x="1366" y="4119407"/>
                </a:lnTo>
                <a:lnTo>
                  <a:pt x="0" y="4072128"/>
                </a:lnTo>
                <a:lnTo>
                  <a:pt x="0" y="804672"/>
                </a:lnTo>
                <a:close/>
              </a:path>
            </a:pathLst>
          </a:custGeom>
          <a:ln w="24384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trait</a:t>
            </a:r>
            <a:r>
              <a:rPr spc="-80" dirty="0"/>
              <a:t> </a:t>
            </a:r>
            <a:r>
              <a:rPr spc="-95" dirty="0"/>
              <a:t>Swimming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0" dirty="0"/>
              <a:t>{</a:t>
            </a:r>
          </a:p>
          <a:p>
            <a:pPr marL="12700">
              <a:lnSpc>
                <a:spcPct val="100000"/>
              </a:lnSpc>
            </a:pPr>
            <a:r>
              <a:rPr spc="45" dirty="0"/>
              <a:t>//def </a:t>
            </a:r>
            <a:r>
              <a:rPr spc="-75" dirty="0"/>
              <a:t>swim()= </a:t>
            </a:r>
            <a:r>
              <a:rPr spc="-10" dirty="0"/>
              <a:t>println("I'm</a:t>
            </a:r>
            <a:r>
              <a:rPr spc="-200" dirty="0"/>
              <a:t> </a:t>
            </a:r>
            <a:r>
              <a:rPr spc="-75" dirty="0"/>
              <a:t>Swimming")</a:t>
            </a:r>
          </a:p>
          <a:p>
            <a:pPr marL="12700">
              <a:lnSpc>
                <a:spcPct val="100000"/>
              </a:lnSpc>
            </a:pPr>
            <a:r>
              <a:rPr spc="-55" dirty="0"/>
              <a:t>def</a:t>
            </a:r>
            <a:r>
              <a:rPr spc="-45" dirty="0"/>
              <a:t> </a:t>
            </a:r>
            <a:r>
              <a:rPr spc="-65" dirty="0"/>
              <a:t>swim()</a:t>
            </a:r>
          </a:p>
          <a:p>
            <a:pPr marL="12700">
              <a:lnSpc>
                <a:spcPct val="100000"/>
              </a:lnSpc>
            </a:pPr>
            <a:r>
              <a:rPr spc="-40"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5" dirty="0"/>
              <a:t>trait</a:t>
            </a:r>
            <a:r>
              <a:rPr spc="-80" dirty="0"/>
              <a:t> </a:t>
            </a:r>
            <a:r>
              <a:rPr spc="-90" dirty="0"/>
              <a:t>Walking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0" dirty="0"/>
              <a:t>{</a:t>
            </a:r>
          </a:p>
          <a:p>
            <a:pPr marL="12700">
              <a:lnSpc>
                <a:spcPct val="100000"/>
              </a:lnSpc>
            </a:pPr>
            <a:r>
              <a:rPr spc="-55" dirty="0"/>
              <a:t>def</a:t>
            </a:r>
            <a:r>
              <a:rPr spc="-45" dirty="0"/>
              <a:t> </a:t>
            </a:r>
            <a:r>
              <a:rPr spc="-60" dirty="0"/>
              <a:t>walk()</a:t>
            </a:r>
          </a:p>
          <a:p>
            <a:pPr marL="12700">
              <a:lnSpc>
                <a:spcPct val="100000"/>
              </a:lnSpc>
            </a:pPr>
            <a:r>
              <a:rPr spc="-40"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70" dirty="0"/>
              <a:t>abstract </a:t>
            </a:r>
            <a:r>
              <a:rPr spc="-135" dirty="0"/>
              <a:t>class</a:t>
            </a:r>
            <a:r>
              <a:rPr spc="-170" dirty="0"/>
              <a:t> </a:t>
            </a:r>
            <a:r>
              <a:rPr spc="-70" dirty="0"/>
              <a:t>Bird</a:t>
            </a:r>
          </a:p>
          <a:p>
            <a:pPr marL="12700">
              <a:lnSpc>
                <a:spcPct val="100000"/>
              </a:lnSpc>
            </a:pPr>
            <a:r>
              <a:rPr spc="-35" dirty="0"/>
              <a:t>{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5" dirty="0"/>
              <a:t>def </a:t>
            </a:r>
            <a:r>
              <a:rPr spc="-65" dirty="0"/>
              <a:t>flyMsg </a:t>
            </a:r>
            <a:r>
              <a:rPr spc="-20" dirty="0"/>
              <a:t>:</a:t>
            </a:r>
            <a:r>
              <a:rPr spc="-165" dirty="0"/>
              <a:t> </a:t>
            </a:r>
            <a:r>
              <a:rPr spc="-80" dirty="0"/>
              <a:t>String</a:t>
            </a:r>
          </a:p>
          <a:p>
            <a:pPr marL="12700">
              <a:lnSpc>
                <a:spcPct val="100000"/>
              </a:lnSpc>
            </a:pPr>
            <a:r>
              <a:rPr spc="-55" dirty="0"/>
              <a:t>def </a:t>
            </a:r>
            <a:r>
              <a:rPr spc="-30" dirty="0"/>
              <a:t>fly() </a:t>
            </a:r>
            <a:r>
              <a:rPr spc="-155" dirty="0"/>
              <a:t>= </a:t>
            </a:r>
            <a:r>
              <a:rPr spc="-40" dirty="0"/>
              <a:t>println(flyMsg)</a:t>
            </a:r>
          </a:p>
          <a:p>
            <a:pPr marL="12700">
              <a:lnSpc>
                <a:spcPct val="100000"/>
              </a:lnSpc>
            </a:pPr>
            <a:r>
              <a:rPr spc="-40" dirty="0"/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019800" y="1447800"/>
            <a:ext cx="5257800" cy="4876800"/>
          </a:xfrm>
          <a:custGeom>
            <a:avLst/>
            <a:gdLst/>
            <a:ahLst/>
            <a:cxnLst/>
            <a:rect l="l" t="t" r="r" b="b"/>
            <a:pathLst>
              <a:path w="5257800" h="4876800">
                <a:moveTo>
                  <a:pt x="4445000" y="0"/>
                </a:moveTo>
                <a:lnTo>
                  <a:pt x="812800" y="0"/>
                </a:lnTo>
                <a:lnTo>
                  <a:pt x="765037" y="1379"/>
                </a:lnTo>
                <a:lnTo>
                  <a:pt x="718001" y="5467"/>
                </a:lnTo>
                <a:lnTo>
                  <a:pt x="671769" y="12187"/>
                </a:lnTo>
                <a:lnTo>
                  <a:pt x="626417" y="21464"/>
                </a:lnTo>
                <a:lnTo>
                  <a:pt x="582021" y="33220"/>
                </a:lnTo>
                <a:lnTo>
                  <a:pt x="538657" y="47379"/>
                </a:lnTo>
                <a:lnTo>
                  <a:pt x="496401" y="63867"/>
                </a:lnTo>
                <a:lnTo>
                  <a:pt x="455330" y="82605"/>
                </a:lnTo>
                <a:lnTo>
                  <a:pt x="415519" y="103519"/>
                </a:lnTo>
                <a:lnTo>
                  <a:pt x="377046" y="126531"/>
                </a:lnTo>
                <a:lnTo>
                  <a:pt x="339985" y="151566"/>
                </a:lnTo>
                <a:lnTo>
                  <a:pt x="304414" y="178547"/>
                </a:lnTo>
                <a:lnTo>
                  <a:pt x="270409" y="207399"/>
                </a:lnTo>
                <a:lnTo>
                  <a:pt x="238045" y="238045"/>
                </a:lnTo>
                <a:lnTo>
                  <a:pt x="207399" y="270409"/>
                </a:lnTo>
                <a:lnTo>
                  <a:pt x="178547" y="304414"/>
                </a:lnTo>
                <a:lnTo>
                  <a:pt x="151566" y="339985"/>
                </a:lnTo>
                <a:lnTo>
                  <a:pt x="126531" y="377046"/>
                </a:lnTo>
                <a:lnTo>
                  <a:pt x="103519" y="415519"/>
                </a:lnTo>
                <a:lnTo>
                  <a:pt x="82605" y="455330"/>
                </a:lnTo>
                <a:lnTo>
                  <a:pt x="63867" y="496401"/>
                </a:lnTo>
                <a:lnTo>
                  <a:pt x="47379" y="538657"/>
                </a:lnTo>
                <a:lnTo>
                  <a:pt x="33220" y="582021"/>
                </a:lnTo>
                <a:lnTo>
                  <a:pt x="21464" y="626417"/>
                </a:lnTo>
                <a:lnTo>
                  <a:pt x="12187" y="671769"/>
                </a:lnTo>
                <a:lnTo>
                  <a:pt x="5467" y="718001"/>
                </a:lnTo>
                <a:lnTo>
                  <a:pt x="1379" y="765037"/>
                </a:lnTo>
                <a:lnTo>
                  <a:pt x="0" y="812800"/>
                </a:lnTo>
                <a:lnTo>
                  <a:pt x="0" y="4064000"/>
                </a:lnTo>
                <a:lnTo>
                  <a:pt x="1379" y="4111757"/>
                </a:lnTo>
                <a:lnTo>
                  <a:pt x="5467" y="4158789"/>
                </a:lnTo>
                <a:lnTo>
                  <a:pt x="12187" y="4205017"/>
                </a:lnTo>
                <a:lnTo>
                  <a:pt x="21464" y="4250366"/>
                </a:lnTo>
                <a:lnTo>
                  <a:pt x="33220" y="4294760"/>
                </a:lnTo>
                <a:lnTo>
                  <a:pt x="47379" y="4338122"/>
                </a:lnTo>
                <a:lnTo>
                  <a:pt x="63867" y="4380377"/>
                </a:lnTo>
                <a:lnTo>
                  <a:pt x="82605" y="4421447"/>
                </a:lnTo>
                <a:lnTo>
                  <a:pt x="103519" y="4461257"/>
                </a:lnTo>
                <a:lnTo>
                  <a:pt x="126531" y="4499731"/>
                </a:lnTo>
                <a:lnTo>
                  <a:pt x="151566" y="4536791"/>
                </a:lnTo>
                <a:lnTo>
                  <a:pt x="178547" y="4572363"/>
                </a:lnTo>
                <a:lnTo>
                  <a:pt x="207399" y="4606370"/>
                </a:lnTo>
                <a:lnTo>
                  <a:pt x="238045" y="4638735"/>
                </a:lnTo>
                <a:lnTo>
                  <a:pt x="270409" y="4669382"/>
                </a:lnTo>
                <a:lnTo>
                  <a:pt x="304414" y="4698236"/>
                </a:lnTo>
                <a:lnTo>
                  <a:pt x="339985" y="4725219"/>
                </a:lnTo>
                <a:lnTo>
                  <a:pt x="377046" y="4750256"/>
                </a:lnTo>
                <a:lnTo>
                  <a:pt x="415519" y="4773270"/>
                </a:lnTo>
                <a:lnTo>
                  <a:pt x="455330" y="4794185"/>
                </a:lnTo>
                <a:lnTo>
                  <a:pt x="496401" y="4812925"/>
                </a:lnTo>
                <a:lnTo>
                  <a:pt x="538657" y="4829414"/>
                </a:lnTo>
                <a:lnTo>
                  <a:pt x="582021" y="4843575"/>
                </a:lnTo>
                <a:lnTo>
                  <a:pt x="626417" y="4855333"/>
                </a:lnTo>
                <a:lnTo>
                  <a:pt x="671769" y="4864610"/>
                </a:lnTo>
                <a:lnTo>
                  <a:pt x="718001" y="4871331"/>
                </a:lnTo>
                <a:lnTo>
                  <a:pt x="765037" y="4875420"/>
                </a:lnTo>
                <a:lnTo>
                  <a:pt x="812800" y="4876800"/>
                </a:lnTo>
                <a:lnTo>
                  <a:pt x="4445000" y="4876800"/>
                </a:lnTo>
                <a:lnTo>
                  <a:pt x="4492762" y="4875420"/>
                </a:lnTo>
                <a:lnTo>
                  <a:pt x="4539798" y="4871331"/>
                </a:lnTo>
                <a:lnTo>
                  <a:pt x="4586030" y="4864610"/>
                </a:lnTo>
                <a:lnTo>
                  <a:pt x="4631382" y="4855333"/>
                </a:lnTo>
                <a:lnTo>
                  <a:pt x="4675778" y="4843575"/>
                </a:lnTo>
                <a:lnTo>
                  <a:pt x="4719142" y="4829414"/>
                </a:lnTo>
                <a:lnTo>
                  <a:pt x="4761398" y="4812925"/>
                </a:lnTo>
                <a:lnTo>
                  <a:pt x="4802469" y="4794185"/>
                </a:lnTo>
                <a:lnTo>
                  <a:pt x="4842280" y="4773270"/>
                </a:lnTo>
                <a:lnTo>
                  <a:pt x="4880753" y="4750256"/>
                </a:lnTo>
                <a:lnTo>
                  <a:pt x="4917814" y="4725219"/>
                </a:lnTo>
                <a:lnTo>
                  <a:pt x="4953385" y="4698236"/>
                </a:lnTo>
                <a:lnTo>
                  <a:pt x="4987390" y="4669382"/>
                </a:lnTo>
                <a:lnTo>
                  <a:pt x="5019754" y="4638735"/>
                </a:lnTo>
                <a:lnTo>
                  <a:pt x="5050400" y="4606370"/>
                </a:lnTo>
                <a:lnTo>
                  <a:pt x="5079252" y="4572363"/>
                </a:lnTo>
                <a:lnTo>
                  <a:pt x="5106233" y="4536791"/>
                </a:lnTo>
                <a:lnTo>
                  <a:pt x="5131268" y="4499731"/>
                </a:lnTo>
                <a:lnTo>
                  <a:pt x="5154280" y="4461257"/>
                </a:lnTo>
                <a:lnTo>
                  <a:pt x="5175194" y="4421447"/>
                </a:lnTo>
                <a:lnTo>
                  <a:pt x="5193932" y="4380377"/>
                </a:lnTo>
                <a:lnTo>
                  <a:pt x="5210420" y="4338122"/>
                </a:lnTo>
                <a:lnTo>
                  <a:pt x="5224579" y="4294760"/>
                </a:lnTo>
                <a:lnTo>
                  <a:pt x="5236335" y="4250366"/>
                </a:lnTo>
                <a:lnTo>
                  <a:pt x="5245612" y="4205017"/>
                </a:lnTo>
                <a:lnTo>
                  <a:pt x="5252332" y="4158789"/>
                </a:lnTo>
                <a:lnTo>
                  <a:pt x="5256420" y="4111757"/>
                </a:lnTo>
                <a:lnTo>
                  <a:pt x="5257800" y="4064000"/>
                </a:lnTo>
                <a:lnTo>
                  <a:pt x="5257800" y="812800"/>
                </a:lnTo>
                <a:lnTo>
                  <a:pt x="5256420" y="765037"/>
                </a:lnTo>
                <a:lnTo>
                  <a:pt x="5252332" y="718001"/>
                </a:lnTo>
                <a:lnTo>
                  <a:pt x="5245612" y="671769"/>
                </a:lnTo>
                <a:lnTo>
                  <a:pt x="5236335" y="626417"/>
                </a:lnTo>
                <a:lnTo>
                  <a:pt x="5224579" y="582021"/>
                </a:lnTo>
                <a:lnTo>
                  <a:pt x="5210420" y="538657"/>
                </a:lnTo>
                <a:lnTo>
                  <a:pt x="5193932" y="496401"/>
                </a:lnTo>
                <a:lnTo>
                  <a:pt x="5175194" y="455330"/>
                </a:lnTo>
                <a:lnTo>
                  <a:pt x="5154280" y="415519"/>
                </a:lnTo>
                <a:lnTo>
                  <a:pt x="5131268" y="377046"/>
                </a:lnTo>
                <a:lnTo>
                  <a:pt x="5106233" y="339985"/>
                </a:lnTo>
                <a:lnTo>
                  <a:pt x="5079252" y="304414"/>
                </a:lnTo>
                <a:lnTo>
                  <a:pt x="5050400" y="270409"/>
                </a:lnTo>
                <a:lnTo>
                  <a:pt x="5019754" y="238045"/>
                </a:lnTo>
                <a:lnTo>
                  <a:pt x="4987390" y="207399"/>
                </a:lnTo>
                <a:lnTo>
                  <a:pt x="4953385" y="178547"/>
                </a:lnTo>
                <a:lnTo>
                  <a:pt x="4917814" y="151566"/>
                </a:lnTo>
                <a:lnTo>
                  <a:pt x="4880753" y="126531"/>
                </a:lnTo>
                <a:lnTo>
                  <a:pt x="4842280" y="103519"/>
                </a:lnTo>
                <a:lnTo>
                  <a:pt x="4802469" y="82605"/>
                </a:lnTo>
                <a:lnTo>
                  <a:pt x="4761398" y="63867"/>
                </a:lnTo>
                <a:lnTo>
                  <a:pt x="4719142" y="47379"/>
                </a:lnTo>
                <a:lnTo>
                  <a:pt x="4675778" y="33220"/>
                </a:lnTo>
                <a:lnTo>
                  <a:pt x="4631382" y="21464"/>
                </a:lnTo>
                <a:lnTo>
                  <a:pt x="4586030" y="12187"/>
                </a:lnTo>
                <a:lnTo>
                  <a:pt x="4539798" y="5467"/>
                </a:lnTo>
                <a:lnTo>
                  <a:pt x="4492762" y="1379"/>
                </a:lnTo>
                <a:lnTo>
                  <a:pt x="444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1447800"/>
            <a:ext cx="5257800" cy="4876800"/>
          </a:xfrm>
          <a:custGeom>
            <a:avLst/>
            <a:gdLst/>
            <a:ahLst/>
            <a:cxnLst/>
            <a:rect l="l" t="t" r="r" b="b"/>
            <a:pathLst>
              <a:path w="5257800" h="4876800">
                <a:moveTo>
                  <a:pt x="0" y="812800"/>
                </a:moveTo>
                <a:lnTo>
                  <a:pt x="1379" y="765037"/>
                </a:lnTo>
                <a:lnTo>
                  <a:pt x="5467" y="718001"/>
                </a:lnTo>
                <a:lnTo>
                  <a:pt x="12187" y="671769"/>
                </a:lnTo>
                <a:lnTo>
                  <a:pt x="21464" y="626417"/>
                </a:lnTo>
                <a:lnTo>
                  <a:pt x="33220" y="582021"/>
                </a:lnTo>
                <a:lnTo>
                  <a:pt x="47379" y="538657"/>
                </a:lnTo>
                <a:lnTo>
                  <a:pt x="63867" y="496401"/>
                </a:lnTo>
                <a:lnTo>
                  <a:pt x="82605" y="455330"/>
                </a:lnTo>
                <a:lnTo>
                  <a:pt x="103519" y="415519"/>
                </a:lnTo>
                <a:lnTo>
                  <a:pt x="126531" y="377046"/>
                </a:lnTo>
                <a:lnTo>
                  <a:pt x="151566" y="339985"/>
                </a:lnTo>
                <a:lnTo>
                  <a:pt x="178547" y="304414"/>
                </a:lnTo>
                <a:lnTo>
                  <a:pt x="207399" y="270409"/>
                </a:lnTo>
                <a:lnTo>
                  <a:pt x="238045" y="238045"/>
                </a:lnTo>
                <a:lnTo>
                  <a:pt x="270409" y="207399"/>
                </a:lnTo>
                <a:lnTo>
                  <a:pt x="304414" y="178547"/>
                </a:lnTo>
                <a:lnTo>
                  <a:pt x="339985" y="151566"/>
                </a:lnTo>
                <a:lnTo>
                  <a:pt x="377046" y="126531"/>
                </a:lnTo>
                <a:lnTo>
                  <a:pt x="415519" y="103519"/>
                </a:lnTo>
                <a:lnTo>
                  <a:pt x="455330" y="82605"/>
                </a:lnTo>
                <a:lnTo>
                  <a:pt x="496401" y="63867"/>
                </a:lnTo>
                <a:lnTo>
                  <a:pt x="538657" y="47379"/>
                </a:lnTo>
                <a:lnTo>
                  <a:pt x="582021" y="33220"/>
                </a:lnTo>
                <a:lnTo>
                  <a:pt x="626417" y="21464"/>
                </a:lnTo>
                <a:lnTo>
                  <a:pt x="671769" y="12187"/>
                </a:lnTo>
                <a:lnTo>
                  <a:pt x="718001" y="5467"/>
                </a:lnTo>
                <a:lnTo>
                  <a:pt x="765037" y="1379"/>
                </a:lnTo>
                <a:lnTo>
                  <a:pt x="812800" y="0"/>
                </a:lnTo>
                <a:lnTo>
                  <a:pt x="4445000" y="0"/>
                </a:lnTo>
                <a:lnTo>
                  <a:pt x="4492762" y="1379"/>
                </a:lnTo>
                <a:lnTo>
                  <a:pt x="4539798" y="5467"/>
                </a:lnTo>
                <a:lnTo>
                  <a:pt x="4586030" y="12187"/>
                </a:lnTo>
                <a:lnTo>
                  <a:pt x="4631382" y="21464"/>
                </a:lnTo>
                <a:lnTo>
                  <a:pt x="4675778" y="33220"/>
                </a:lnTo>
                <a:lnTo>
                  <a:pt x="4719142" y="47379"/>
                </a:lnTo>
                <a:lnTo>
                  <a:pt x="4761398" y="63867"/>
                </a:lnTo>
                <a:lnTo>
                  <a:pt x="4802469" y="82605"/>
                </a:lnTo>
                <a:lnTo>
                  <a:pt x="4842280" y="103519"/>
                </a:lnTo>
                <a:lnTo>
                  <a:pt x="4880753" y="126531"/>
                </a:lnTo>
                <a:lnTo>
                  <a:pt x="4917814" y="151566"/>
                </a:lnTo>
                <a:lnTo>
                  <a:pt x="4953385" y="178547"/>
                </a:lnTo>
                <a:lnTo>
                  <a:pt x="4987390" y="207399"/>
                </a:lnTo>
                <a:lnTo>
                  <a:pt x="5019754" y="238045"/>
                </a:lnTo>
                <a:lnTo>
                  <a:pt x="5050400" y="270409"/>
                </a:lnTo>
                <a:lnTo>
                  <a:pt x="5079252" y="304414"/>
                </a:lnTo>
                <a:lnTo>
                  <a:pt x="5106233" y="339985"/>
                </a:lnTo>
                <a:lnTo>
                  <a:pt x="5131268" y="377046"/>
                </a:lnTo>
                <a:lnTo>
                  <a:pt x="5154280" y="415519"/>
                </a:lnTo>
                <a:lnTo>
                  <a:pt x="5175194" y="455330"/>
                </a:lnTo>
                <a:lnTo>
                  <a:pt x="5193932" y="496401"/>
                </a:lnTo>
                <a:lnTo>
                  <a:pt x="5210420" y="538657"/>
                </a:lnTo>
                <a:lnTo>
                  <a:pt x="5224579" y="582021"/>
                </a:lnTo>
                <a:lnTo>
                  <a:pt x="5236335" y="626417"/>
                </a:lnTo>
                <a:lnTo>
                  <a:pt x="5245612" y="671769"/>
                </a:lnTo>
                <a:lnTo>
                  <a:pt x="5252332" y="718001"/>
                </a:lnTo>
                <a:lnTo>
                  <a:pt x="5256420" y="765037"/>
                </a:lnTo>
                <a:lnTo>
                  <a:pt x="5257800" y="812800"/>
                </a:lnTo>
                <a:lnTo>
                  <a:pt x="5257800" y="4064000"/>
                </a:lnTo>
                <a:lnTo>
                  <a:pt x="5256420" y="4111757"/>
                </a:lnTo>
                <a:lnTo>
                  <a:pt x="5252332" y="4158789"/>
                </a:lnTo>
                <a:lnTo>
                  <a:pt x="5245612" y="4205017"/>
                </a:lnTo>
                <a:lnTo>
                  <a:pt x="5236335" y="4250366"/>
                </a:lnTo>
                <a:lnTo>
                  <a:pt x="5224579" y="4294760"/>
                </a:lnTo>
                <a:lnTo>
                  <a:pt x="5210420" y="4338122"/>
                </a:lnTo>
                <a:lnTo>
                  <a:pt x="5193932" y="4380377"/>
                </a:lnTo>
                <a:lnTo>
                  <a:pt x="5175194" y="4421447"/>
                </a:lnTo>
                <a:lnTo>
                  <a:pt x="5154280" y="4461257"/>
                </a:lnTo>
                <a:lnTo>
                  <a:pt x="5131268" y="4499731"/>
                </a:lnTo>
                <a:lnTo>
                  <a:pt x="5106233" y="4536791"/>
                </a:lnTo>
                <a:lnTo>
                  <a:pt x="5079252" y="4572363"/>
                </a:lnTo>
                <a:lnTo>
                  <a:pt x="5050400" y="4606370"/>
                </a:lnTo>
                <a:lnTo>
                  <a:pt x="5019754" y="4638735"/>
                </a:lnTo>
                <a:lnTo>
                  <a:pt x="4987390" y="4669382"/>
                </a:lnTo>
                <a:lnTo>
                  <a:pt x="4953385" y="4698236"/>
                </a:lnTo>
                <a:lnTo>
                  <a:pt x="4917814" y="4725219"/>
                </a:lnTo>
                <a:lnTo>
                  <a:pt x="4880753" y="4750256"/>
                </a:lnTo>
                <a:lnTo>
                  <a:pt x="4842280" y="4773270"/>
                </a:lnTo>
                <a:lnTo>
                  <a:pt x="4802469" y="4794185"/>
                </a:lnTo>
                <a:lnTo>
                  <a:pt x="4761398" y="4812925"/>
                </a:lnTo>
                <a:lnTo>
                  <a:pt x="4719142" y="4829414"/>
                </a:lnTo>
                <a:lnTo>
                  <a:pt x="4675778" y="4843575"/>
                </a:lnTo>
                <a:lnTo>
                  <a:pt x="4631382" y="4855333"/>
                </a:lnTo>
                <a:lnTo>
                  <a:pt x="4586030" y="4864610"/>
                </a:lnTo>
                <a:lnTo>
                  <a:pt x="4539798" y="4871331"/>
                </a:lnTo>
                <a:lnTo>
                  <a:pt x="4492762" y="4875420"/>
                </a:lnTo>
                <a:lnTo>
                  <a:pt x="4445000" y="4876800"/>
                </a:lnTo>
                <a:lnTo>
                  <a:pt x="812800" y="4876800"/>
                </a:lnTo>
                <a:lnTo>
                  <a:pt x="765037" y="4875420"/>
                </a:lnTo>
                <a:lnTo>
                  <a:pt x="718001" y="4871331"/>
                </a:lnTo>
                <a:lnTo>
                  <a:pt x="671769" y="4864610"/>
                </a:lnTo>
                <a:lnTo>
                  <a:pt x="626417" y="4855333"/>
                </a:lnTo>
                <a:lnTo>
                  <a:pt x="582021" y="4843575"/>
                </a:lnTo>
                <a:lnTo>
                  <a:pt x="538657" y="4829414"/>
                </a:lnTo>
                <a:lnTo>
                  <a:pt x="496401" y="4812925"/>
                </a:lnTo>
                <a:lnTo>
                  <a:pt x="455330" y="4794185"/>
                </a:lnTo>
                <a:lnTo>
                  <a:pt x="415519" y="4773270"/>
                </a:lnTo>
                <a:lnTo>
                  <a:pt x="377046" y="4750256"/>
                </a:lnTo>
                <a:lnTo>
                  <a:pt x="339985" y="4725219"/>
                </a:lnTo>
                <a:lnTo>
                  <a:pt x="304414" y="4698236"/>
                </a:lnTo>
                <a:lnTo>
                  <a:pt x="270409" y="4669382"/>
                </a:lnTo>
                <a:lnTo>
                  <a:pt x="238045" y="4638735"/>
                </a:lnTo>
                <a:lnTo>
                  <a:pt x="207399" y="4606370"/>
                </a:lnTo>
                <a:lnTo>
                  <a:pt x="178547" y="4572363"/>
                </a:lnTo>
                <a:lnTo>
                  <a:pt x="151566" y="4536791"/>
                </a:lnTo>
                <a:lnTo>
                  <a:pt x="126531" y="4499731"/>
                </a:lnTo>
                <a:lnTo>
                  <a:pt x="103519" y="4461257"/>
                </a:lnTo>
                <a:lnTo>
                  <a:pt x="82605" y="4421447"/>
                </a:lnTo>
                <a:lnTo>
                  <a:pt x="63867" y="4380377"/>
                </a:lnTo>
                <a:lnTo>
                  <a:pt x="47379" y="4338122"/>
                </a:lnTo>
                <a:lnTo>
                  <a:pt x="33220" y="4294760"/>
                </a:lnTo>
                <a:lnTo>
                  <a:pt x="21464" y="4250366"/>
                </a:lnTo>
                <a:lnTo>
                  <a:pt x="12187" y="4205017"/>
                </a:lnTo>
                <a:lnTo>
                  <a:pt x="5467" y="4158789"/>
                </a:lnTo>
                <a:lnTo>
                  <a:pt x="1379" y="4111757"/>
                </a:lnTo>
                <a:lnTo>
                  <a:pt x="0" y="4064000"/>
                </a:lnTo>
                <a:lnTo>
                  <a:pt x="0" y="812800"/>
                </a:lnTo>
                <a:close/>
              </a:path>
            </a:pathLst>
          </a:custGeom>
          <a:ln w="24384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class </a:t>
            </a:r>
            <a:r>
              <a:rPr spc="-114" dirty="0"/>
              <a:t>Pigeon </a:t>
            </a:r>
            <a:r>
              <a:rPr spc="-95" dirty="0"/>
              <a:t>extends </a:t>
            </a:r>
            <a:r>
              <a:rPr spc="-70" dirty="0"/>
              <a:t>Bird </a:t>
            </a:r>
            <a:r>
              <a:rPr spc="10" dirty="0"/>
              <a:t>with </a:t>
            </a:r>
            <a:r>
              <a:rPr spc="-95" dirty="0"/>
              <a:t>Swimming</a:t>
            </a:r>
            <a:r>
              <a:rPr spc="-30" dirty="0"/>
              <a:t> </a:t>
            </a:r>
            <a:r>
              <a:rPr spc="10" dirty="0"/>
              <a:t>with</a:t>
            </a:r>
          </a:p>
          <a:p>
            <a:pPr marL="12700">
              <a:lnSpc>
                <a:spcPct val="100000"/>
              </a:lnSpc>
            </a:pPr>
            <a:r>
              <a:rPr spc="-90" dirty="0"/>
              <a:t>Walking</a:t>
            </a:r>
          </a:p>
          <a:p>
            <a:pPr marL="12700">
              <a:lnSpc>
                <a:spcPct val="100000"/>
              </a:lnSpc>
            </a:pPr>
            <a:r>
              <a:rPr spc="-40" dirty="0"/>
              <a:t>{</a:t>
            </a:r>
          </a:p>
          <a:p>
            <a:pPr marL="12700">
              <a:lnSpc>
                <a:spcPct val="100000"/>
              </a:lnSpc>
            </a:pPr>
            <a:r>
              <a:rPr spc="-80" dirty="0"/>
              <a:t>val </a:t>
            </a:r>
            <a:r>
              <a:rPr spc="-60" dirty="0"/>
              <a:t>flyMsg </a:t>
            </a:r>
            <a:r>
              <a:rPr spc="-155" dirty="0"/>
              <a:t>= </a:t>
            </a:r>
            <a:r>
              <a:rPr spc="5" dirty="0"/>
              <a:t>"I'm</a:t>
            </a:r>
            <a:r>
              <a:rPr spc="-95" dirty="0"/>
              <a:t> </a:t>
            </a:r>
            <a:r>
              <a:rPr spc="-30" dirty="0"/>
              <a:t>flying"</a:t>
            </a:r>
          </a:p>
          <a:p>
            <a:pPr marL="12700" marR="883285">
              <a:lnSpc>
                <a:spcPct val="100000"/>
              </a:lnSpc>
              <a:spcBef>
                <a:spcPts val="5"/>
              </a:spcBef>
            </a:pPr>
            <a:r>
              <a:rPr spc="-55" dirty="0"/>
              <a:t>def </a:t>
            </a:r>
            <a:r>
              <a:rPr spc="-75" dirty="0"/>
              <a:t>swim()= </a:t>
            </a:r>
            <a:r>
              <a:rPr spc="-10" dirty="0"/>
              <a:t>println("I'm</a:t>
            </a:r>
            <a:r>
              <a:rPr spc="-105" dirty="0"/>
              <a:t> </a:t>
            </a:r>
            <a:r>
              <a:rPr spc="-75" dirty="0"/>
              <a:t>Swimming")  </a:t>
            </a:r>
            <a:r>
              <a:rPr spc="-55" dirty="0"/>
              <a:t>def </a:t>
            </a:r>
            <a:r>
              <a:rPr spc="-60" dirty="0"/>
              <a:t>walk() </a:t>
            </a:r>
            <a:r>
              <a:rPr spc="-155" dirty="0"/>
              <a:t>= </a:t>
            </a:r>
            <a:r>
              <a:rPr spc="-10" dirty="0"/>
              <a:t>println("I'm</a:t>
            </a:r>
            <a:r>
              <a:rPr spc="-30" dirty="0"/>
              <a:t> </a:t>
            </a:r>
            <a:r>
              <a:rPr spc="-50" dirty="0"/>
              <a:t>walking")</a:t>
            </a:r>
          </a:p>
          <a:p>
            <a:pPr marL="12700">
              <a:lnSpc>
                <a:spcPct val="100000"/>
              </a:lnSpc>
            </a:pPr>
            <a:r>
              <a:rPr spc="-35"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40" dirty="0"/>
              <a:t>object </a:t>
            </a:r>
            <a:r>
              <a:rPr spc="-105" dirty="0"/>
              <a:t>TraitsDemo</a:t>
            </a:r>
            <a:r>
              <a:rPr spc="-110" dirty="0"/>
              <a:t> </a:t>
            </a:r>
            <a:r>
              <a:rPr spc="-40" dirty="0"/>
              <a:t>{</a:t>
            </a:r>
          </a:p>
          <a:p>
            <a:pPr marL="12700">
              <a:lnSpc>
                <a:spcPct val="100000"/>
              </a:lnSpc>
            </a:pPr>
            <a:r>
              <a:rPr spc="-55" dirty="0"/>
              <a:t>def</a:t>
            </a:r>
            <a:r>
              <a:rPr spc="-40" dirty="0"/>
              <a:t> </a:t>
            </a:r>
            <a:r>
              <a:rPr spc="-75" dirty="0"/>
              <a:t>main(args:Array[String])</a:t>
            </a: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pc="-40" dirty="0"/>
              <a:t>{</a:t>
            </a:r>
          </a:p>
          <a:p>
            <a:pPr marL="927100">
              <a:lnSpc>
                <a:spcPct val="100000"/>
              </a:lnSpc>
            </a:pPr>
            <a:r>
              <a:rPr spc="-80" dirty="0"/>
              <a:t>val p1 </a:t>
            </a:r>
            <a:r>
              <a:rPr spc="-155" dirty="0"/>
              <a:t>= </a:t>
            </a:r>
            <a:r>
              <a:rPr spc="-65" dirty="0"/>
              <a:t>new</a:t>
            </a:r>
            <a:r>
              <a:rPr spc="-45" dirty="0"/>
              <a:t> </a:t>
            </a:r>
            <a:r>
              <a:rPr spc="-110" dirty="0"/>
              <a:t>Pigeon</a:t>
            </a:r>
          </a:p>
          <a:p>
            <a:pPr marL="927100">
              <a:lnSpc>
                <a:spcPct val="100000"/>
              </a:lnSpc>
            </a:pPr>
            <a:r>
              <a:rPr spc="-65" dirty="0"/>
              <a:t>p1.swim()</a:t>
            </a:r>
          </a:p>
          <a:p>
            <a:pPr marL="927100">
              <a:lnSpc>
                <a:spcPct val="100000"/>
              </a:lnSpc>
            </a:pPr>
            <a:r>
              <a:rPr spc="-45" dirty="0"/>
              <a:t>p1.fly();</a:t>
            </a:r>
          </a:p>
          <a:p>
            <a:pPr marL="927100">
              <a:lnSpc>
                <a:spcPct val="100000"/>
              </a:lnSpc>
            </a:pPr>
            <a:r>
              <a:rPr spc="-70" dirty="0"/>
              <a:t>p1.walk()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0" dirty="0"/>
              <a:t>}</a:t>
            </a:r>
          </a:p>
          <a:p>
            <a:pPr marL="12700">
              <a:lnSpc>
                <a:spcPct val="100000"/>
              </a:lnSpc>
            </a:pPr>
            <a:r>
              <a:rPr spc="-35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58521"/>
            <a:ext cx="59296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85" dirty="0"/>
              <a:t>Trait </a:t>
            </a:r>
            <a:r>
              <a:rPr spc="-280" dirty="0"/>
              <a:t>and </a:t>
            </a:r>
            <a:r>
              <a:rPr spc="-484" dirty="0"/>
              <a:t>Class</a:t>
            </a:r>
            <a:r>
              <a:rPr spc="-220" dirty="0"/>
              <a:t> </a:t>
            </a:r>
            <a:r>
              <a:rPr spc="-250" dirty="0"/>
              <a:t>Linearization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1752600"/>
            <a:ext cx="6172200" cy="4648200"/>
          </a:xfrm>
          <a:custGeom>
            <a:avLst/>
            <a:gdLst/>
            <a:ahLst/>
            <a:cxnLst/>
            <a:rect l="l" t="t" r="r" b="b"/>
            <a:pathLst>
              <a:path w="6172200" h="4648200">
                <a:moveTo>
                  <a:pt x="5397500" y="0"/>
                </a:moveTo>
                <a:lnTo>
                  <a:pt x="774700" y="0"/>
                </a:lnTo>
                <a:lnTo>
                  <a:pt x="727506" y="1413"/>
                </a:lnTo>
                <a:lnTo>
                  <a:pt x="681061" y="5601"/>
                </a:lnTo>
                <a:lnTo>
                  <a:pt x="635444" y="12481"/>
                </a:lnTo>
                <a:lnTo>
                  <a:pt x="590738" y="21972"/>
                </a:lnTo>
                <a:lnTo>
                  <a:pt x="547022" y="33994"/>
                </a:lnTo>
                <a:lnTo>
                  <a:pt x="504378" y="48466"/>
                </a:lnTo>
                <a:lnTo>
                  <a:pt x="462888" y="65306"/>
                </a:lnTo>
                <a:lnTo>
                  <a:pt x="422631" y="84433"/>
                </a:lnTo>
                <a:lnTo>
                  <a:pt x="383690" y="105767"/>
                </a:lnTo>
                <a:lnTo>
                  <a:pt x="346145" y="129226"/>
                </a:lnTo>
                <a:lnTo>
                  <a:pt x="310077" y="154730"/>
                </a:lnTo>
                <a:lnTo>
                  <a:pt x="275567" y="182197"/>
                </a:lnTo>
                <a:lnTo>
                  <a:pt x="242696" y="211546"/>
                </a:lnTo>
                <a:lnTo>
                  <a:pt x="211546" y="242696"/>
                </a:lnTo>
                <a:lnTo>
                  <a:pt x="182197" y="275567"/>
                </a:lnTo>
                <a:lnTo>
                  <a:pt x="154730" y="310077"/>
                </a:lnTo>
                <a:lnTo>
                  <a:pt x="129226" y="346145"/>
                </a:lnTo>
                <a:lnTo>
                  <a:pt x="105767" y="383690"/>
                </a:lnTo>
                <a:lnTo>
                  <a:pt x="84433" y="422631"/>
                </a:lnTo>
                <a:lnTo>
                  <a:pt x="65306" y="462888"/>
                </a:lnTo>
                <a:lnTo>
                  <a:pt x="48466" y="504378"/>
                </a:lnTo>
                <a:lnTo>
                  <a:pt x="33994" y="547022"/>
                </a:lnTo>
                <a:lnTo>
                  <a:pt x="21972" y="590738"/>
                </a:lnTo>
                <a:lnTo>
                  <a:pt x="12481" y="635444"/>
                </a:lnTo>
                <a:lnTo>
                  <a:pt x="5601" y="681061"/>
                </a:lnTo>
                <a:lnTo>
                  <a:pt x="1413" y="727506"/>
                </a:lnTo>
                <a:lnTo>
                  <a:pt x="0" y="774700"/>
                </a:lnTo>
                <a:lnTo>
                  <a:pt x="0" y="3873487"/>
                </a:lnTo>
                <a:lnTo>
                  <a:pt x="1413" y="3920680"/>
                </a:lnTo>
                <a:lnTo>
                  <a:pt x="5601" y="3967126"/>
                </a:lnTo>
                <a:lnTo>
                  <a:pt x="12481" y="4012743"/>
                </a:lnTo>
                <a:lnTo>
                  <a:pt x="21972" y="4057450"/>
                </a:lnTo>
                <a:lnTo>
                  <a:pt x="33994" y="4101166"/>
                </a:lnTo>
                <a:lnTo>
                  <a:pt x="48466" y="4143810"/>
                </a:lnTo>
                <a:lnTo>
                  <a:pt x="65306" y="4185301"/>
                </a:lnTo>
                <a:lnTo>
                  <a:pt x="84433" y="4225558"/>
                </a:lnTo>
                <a:lnTo>
                  <a:pt x="105767" y="4264500"/>
                </a:lnTo>
                <a:lnTo>
                  <a:pt x="129226" y="4302045"/>
                </a:lnTo>
                <a:lnTo>
                  <a:pt x="154730" y="4338114"/>
                </a:lnTo>
                <a:lnTo>
                  <a:pt x="182197" y="4372625"/>
                </a:lnTo>
                <a:lnTo>
                  <a:pt x="211546" y="4405496"/>
                </a:lnTo>
                <a:lnTo>
                  <a:pt x="242696" y="4436647"/>
                </a:lnTo>
                <a:lnTo>
                  <a:pt x="275567" y="4465997"/>
                </a:lnTo>
                <a:lnTo>
                  <a:pt x="310077" y="4493465"/>
                </a:lnTo>
                <a:lnTo>
                  <a:pt x="346145" y="4518969"/>
                </a:lnTo>
                <a:lnTo>
                  <a:pt x="383690" y="4542429"/>
                </a:lnTo>
                <a:lnTo>
                  <a:pt x="422631" y="4563763"/>
                </a:lnTo>
                <a:lnTo>
                  <a:pt x="462888" y="4582891"/>
                </a:lnTo>
                <a:lnTo>
                  <a:pt x="504378" y="4599732"/>
                </a:lnTo>
                <a:lnTo>
                  <a:pt x="547022" y="4614204"/>
                </a:lnTo>
                <a:lnTo>
                  <a:pt x="590738" y="4626226"/>
                </a:lnTo>
                <a:lnTo>
                  <a:pt x="635444" y="4635718"/>
                </a:lnTo>
                <a:lnTo>
                  <a:pt x="681061" y="4642598"/>
                </a:lnTo>
                <a:lnTo>
                  <a:pt x="727506" y="4646786"/>
                </a:lnTo>
                <a:lnTo>
                  <a:pt x="774700" y="4648200"/>
                </a:lnTo>
                <a:lnTo>
                  <a:pt x="5397500" y="4648200"/>
                </a:lnTo>
                <a:lnTo>
                  <a:pt x="5444693" y="4646786"/>
                </a:lnTo>
                <a:lnTo>
                  <a:pt x="5491138" y="4642598"/>
                </a:lnTo>
                <a:lnTo>
                  <a:pt x="5536755" y="4635718"/>
                </a:lnTo>
                <a:lnTo>
                  <a:pt x="5581461" y="4626226"/>
                </a:lnTo>
                <a:lnTo>
                  <a:pt x="5625177" y="4614204"/>
                </a:lnTo>
                <a:lnTo>
                  <a:pt x="5667821" y="4599732"/>
                </a:lnTo>
                <a:lnTo>
                  <a:pt x="5709311" y="4582891"/>
                </a:lnTo>
                <a:lnTo>
                  <a:pt x="5749568" y="4563763"/>
                </a:lnTo>
                <a:lnTo>
                  <a:pt x="5788509" y="4542429"/>
                </a:lnTo>
                <a:lnTo>
                  <a:pt x="5826054" y="4518969"/>
                </a:lnTo>
                <a:lnTo>
                  <a:pt x="5862122" y="4493465"/>
                </a:lnTo>
                <a:lnTo>
                  <a:pt x="5896632" y="4465997"/>
                </a:lnTo>
                <a:lnTo>
                  <a:pt x="5929503" y="4436647"/>
                </a:lnTo>
                <a:lnTo>
                  <a:pt x="5960653" y="4405496"/>
                </a:lnTo>
                <a:lnTo>
                  <a:pt x="5990002" y="4372625"/>
                </a:lnTo>
                <a:lnTo>
                  <a:pt x="6017469" y="4338114"/>
                </a:lnTo>
                <a:lnTo>
                  <a:pt x="6042973" y="4302045"/>
                </a:lnTo>
                <a:lnTo>
                  <a:pt x="6066432" y="4264500"/>
                </a:lnTo>
                <a:lnTo>
                  <a:pt x="6087766" y="4225558"/>
                </a:lnTo>
                <a:lnTo>
                  <a:pt x="6106893" y="4185301"/>
                </a:lnTo>
                <a:lnTo>
                  <a:pt x="6123733" y="4143810"/>
                </a:lnTo>
                <a:lnTo>
                  <a:pt x="6138205" y="4101166"/>
                </a:lnTo>
                <a:lnTo>
                  <a:pt x="6150227" y="4057450"/>
                </a:lnTo>
                <a:lnTo>
                  <a:pt x="6159718" y="4012743"/>
                </a:lnTo>
                <a:lnTo>
                  <a:pt x="6166598" y="3967126"/>
                </a:lnTo>
                <a:lnTo>
                  <a:pt x="6170786" y="3920680"/>
                </a:lnTo>
                <a:lnTo>
                  <a:pt x="6172200" y="3873487"/>
                </a:lnTo>
                <a:lnTo>
                  <a:pt x="6172200" y="774700"/>
                </a:lnTo>
                <a:lnTo>
                  <a:pt x="6170786" y="727506"/>
                </a:lnTo>
                <a:lnTo>
                  <a:pt x="6166598" y="681061"/>
                </a:lnTo>
                <a:lnTo>
                  <a:pt x="6159718" y="635444"/>
                </a:lnTo>
                <a:lnTo>
                  <a:pt x="6150227" y="590738"/>
                </a:lnTo>
                <a:lnTo>
                  <a:pt x="6138205" y="547022"/>
                </a:lnTo>
                <a:lnTo>
                  <a:pt x="6123733" y="504378"/>
                </a:lnTo>
                <a:lnTo>
                  <a:pt x="6106893" y="462888"/>
                </a:lnTo>
                <a:lnTo>
                  <a:pt x="6087766" y="422631"/>
                </a:lnTo>
                <a:lnTo>
                  <a:pt x="6066432" y="383690"/>
                </a:lnTo>
                <a:lnTo>
                  <a:pt x="6042973" y="346145"/>
                </a:lnTo>
                <a:lnTo>
                  <a:pt x="6017469" y="310077"/>
                </a:lnTo>
                <a:lnTo>
                  <a:pt x="5990002" y="275567"/>
                </a:lnTo>
                <a:lnTo>
                  <a:pt x="5960653" y="242696"/>
                </a:lnTo>
                <a:lnTo>
                  <a:pt x="5929503" y="211546"/>
                </a:lnTo>
                <a:lnTo>
                  <a:pt x="5896632" y="182197"/>
                </a:lnTo>
                <a:lnTo>
                  <a:pt x="5862122" y="154730"/>
                </a:lnTo>
                <a:lnTo>
                  <a:pt x="5826054" y="129226"/>
                </a:lnTo>
                <a:lnTo>
                  <a:pt x="5788509" y="105767"/>
                </a:lnTo>
                <a:lnTo>
                  <a:pt x="5749568" y="84433"/>
                </a:lnTo>
                <a:lnTo>
                  <a:pt x="5709311" y="65306"/>
                </a:lnTo>
                <a:lnTo>
                  <a:pt x="5667821" y="48466"/>
                </a:lnTo>
                <a:lnTo>
                  <a:pt x="5625177" y="33994"/>
                </a:lnTo>
                <a:lnTo>
                  <a:pt x="5581461" y="21972"/>
                </a:lnTo>
                <a:lnTo>
                  <a:pt x="5536755" y="12481"/>
                </a:lnTo>
                <a:lnTo>
                  <a:pt x="5491138" y="5601"/>
                </a:lnTo>
                <a:lnTo>
                  <a:pt x="5444693" y="1413"/>
                </a:lnTo>
                <a:lnTo>
                  <a:pt x="5397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0800" y="1752600"/>
            <a:ext cx="6172200" cy="4648200"/>
          </a:xfrm>
          <a:custGeom>
            <a:avLst/>
            <a:gdLst/>
            <a:ahLst/>
            <a:cxnLst/>
            <a:rect l="l" t="t" r="r" b="b"/>
            <a:pathLst>
              <a:path w="6172200" h="4648200">
                <a:moveTo>
                  <a:pt x="0" y="774700"/>
                </a:moveTo>
                <a:lnTo>
                  <a:pt x="1413" y="727506"/>
                </a:lnTo>
                <a:lnTo>
                  <a:pt x="5601" y="681061"/>
                </a:lnTo>
                <a:lnTo>
                  <a:pt x="12481" y="635444"/>
                </a:lnTo>
                <a:lnTo>
                  <a:pt x="21972" y="590738"/>
                </a:lnTo>
                <a:lnTo>
                  <a:pt x="33994" y="547022"/>
                </a:lnTo>
                <a:lnTo>
                  <a:pt x="48466" y="504378"/>
                </a:lnTo>
                <a:lnTo>
                  <a:pt x="65306" y="462888"/>
                </a:lnTo>
                <a:lnTo>
                  <a:pt x="84433" y="422631"/>
                </a:lnTo>
                <a:lnTo>
                  <a:pt x="105767" y="383690"/>
                </a:lnTo>
                <a:lnTo>
                  <a:pt x="129226" y="346145"/>
                </a:lnTo>
                <a:lnTo>
                  <a:pt x="154730" y="310077"/>
                </a:lnTo>
                <a:lnTo>
                  <a:pt x="182197" y="275567"/>
                </a:lnTo>
                <a:lnTo>
                  <a:pt x="211546" y="242696"/>
                </a:lnTo>
                <a:lnTo>
                  <a:pt x="242696" y="211546"/>
                </a:lnTo>
                <a:lnTo>
                  <a:pt x="275567" y="182197"/>
                </a:lnTo>
                <a:lnTo>
                  <a:pt x="310077" y="154730"/>
                </a:lnTo>
                <a:lnTo>
                  <a:pt x="346145" y="129226"/>
                </a:lnTo>
                <a:lnTo>
                  <a:pt x="383690" y="105767"/>
                </a:lnTo>
                <a:lnTo>
                  <a:pt x="422631" y="84433"/>
                </a:lnTo>
                <a:lnTo>
                  <a:pt x="462888" y="65306"/>
                </a:lnTo>
                <a:lnTo>
                  <a:pt x="504378" y="48466"/>
                </a:lnTo>
                <a:lnTo>
                  <a:pt x="547022" y="33994"/>
                </a:lnTo>
                <a:lnTo>
                  <a:pt x="590738" y="21972"/>
                </a:lnTo>
                <a:lnTo>
                  <a:pt x="635444" y="12481"/>
                </a:lnTo>
                <a:lnTo>
                  <a:pt x="681061" y="5601"/>
                </a:lnTo>
                <a:lnTo>
                  <a:pt x="727506" y="1413"/>
                </a:lnTo>
                <a:lnTo>
                  <a:pt x="774700" y="0"/>
                </a:lnTo>
                <a:lnTo>
                  <a:pt x="5397500" y="0"/>
                </a:lnTo>
                <a:lnTo>
                  <a:pt x="5444693" y="1413"/>
                </a:lnTo>
                <a:lnTo>
                  <a:pt x="5491138" y="5601"/>
                </a:lnTo>
                <a:lnTo>
                  <a:pt x="5536755" y="12481"/>
                </a:lnTo>
                <a:lnTo>
                  <a:pt x="5581461" y="21972"/>
                </a:lnTo>
                <a:lnTo>
                  <a:pt x="5625177" y="33994"/>
                </a:lnTo>
                <a:lnTo>
                  <a:pt x="5667821" y="48466"/>
                </a:lnTo>
                <a:lnTo>
                  <a:pt x="5709311" y="65306"/>
                </a:lnTo>
                <a:lnTo>
                  <a:pt x="5749568" y="84433"/>
                </a:lnTo>
                <a:lnTo>
                  <a:pt x="5788509" y="105767"/>
                </a:lnTo>
                <a:lnTo>
                  <a:pt x="5826054" y="129226"/>
                </a:lnTo>
                <a:lnTo>
                  <a:pt x="5862122" y="154730"/>
                </a:lnTo>
                <a:lnTo>
                  <a:pt x="5896632" y="182197"/>
                </a:lnTo>
                <a:lnTo>
                  <a:pt x="5929503" y="211546"/>
                </a:lnTo>
                <a:lnTo>
                  <a:pt x="5960653" y="242696"/>
                </a:lnTo>
                <a:lnTo>
                  <a:pt x="5990002" y="275567"/>
                </a:lnTo>
                <a:lnTo>
                  <a:pt x="6017469" y="310077"/>
                </a:lnTo>
                <a:lnTo>
                  <a:pt x="6042973" y="346145"/>
                </a:lnTo>
                <a:lnTo>
                  <a:pt x="6066432" y="383690"/>
                </a:lnTo>
                <a:lnTo>
                  <a:pt x="6087766" y="422631"/>
                </a:lnTo>
                <a:lnTo>
                  <a:pt x="6106893" y="462888"/>
                </a:lnTo>
                <a:lnTo>
                  <a:pt x="6123733" y="504378"/>
                </a:lnTo>
                <a:lnTo>
                  <a:pt x="6138205" y="547022"/>
                </a:lnTo>
                <a:lnTo>
                  <a:pt x="6150227" y="590738"/>
                </a:lnTo>
                <a:lnTo>
                  <a:pt x="6159718" y="635444"/>
                </a:lnTo>
                <a:lnTo>
                  <a:pt x="6166598" y="681061"/>
                </a:lnTo>
                <a:lnTo>
                  <a:pt x="6170786" y="727506"/>
                </a:lnTo>
                <a:lnTo>
                  <a:pt x="6172200" y="774700"/>
                </a:lnTo>
                <a:lnTo>
                  <a:pt x="6172200" y="3873487"/>
                </a:lnTo>
                <a:lnTo>
                  <a:pt x="6170786" y="3920680"/>
                </a:lnTo>
                <a:lnTo>
                  <a:pt x="6166598" y="3967126"/>
                </a:lnTo>
                <a:lnTo>
                  <a:pt x="6159718" y="4012743"/>
                </a:lnTo>
                <a:lnTo>
                  <a:pt x="6150227" y="4057450"/>
                </a:lnTo>
                <a:lnTo>
                  <a:pt x="6138205" y="4101166"/>
                </a:lnTo>
                <a:lnTo>
                  <a:pt x="6123733" y="4143810"/>
                </a:lnTo>
                <a:lnTo>
                  <a:pt x="6106893" y="4185301"/>
                </a:lnTo>
                <a:lnTo>
                  <a:pt x="6087766" y="4225558"/>
                </a:lnTo>
                <a:lnTo>
                  <a:pt x="6066432" y="4264500"/>
                </a:lnTo>
                <a:lnTo>
                  <a:pt x="6042973" y="4302045"/>
                </a:lnTo>
                <a:lnTo>
                  <a:pt x="6017469" y="4338114"/>
                </a:lnTo>
                <a:lnTo>
                  <a:pt x="5990002" y="4372625"/>
                </a:lnTo>
                <a:lnTo>
                  <a:pt x="5960653" y="4405496"/>
                </a:lnTo>
                <a:lnTo>
                  <a:pt x="5929503" y="4436647"/>
                </a:lnTo>
                <a:lnTo>
                  <a:pt x="5896632" y="4465997"/>
                </a:lnTo>
                <a:lnTo>
                  <a:pt x="5862122" y="4493465"/>
                </a:lnTo>
                <a:lnTo>
                  <a:pt x="5826054" y="4518969"/>
                </a:lnTo>
                <a:lnTo>
                  <a:pt x="5788509" y="4542429"/>
                </a:lnTo>
                <a:lnTo>
                  <a:pt x="5749568" y="4563763"/>
                </a:lnTo>
                <a:lnTo>
                  <a:pt x="5709311" y="4582891"/>
                </a:lnTo>
                <a:lnTo>
                  <a:pt x="5667821" y="4599732"/>
                </a:lnTo>
                <a:lnTo>
                  <a:pt x="5625177" y="4614204"/>
                </a:lnTo>
                <a:lnTo>
                  <a:pt x="5581461" y="4626226"/>
                </a:lnTo>
                <a:lnTo>
                  <a:pt x="5536755" y="4635718"/>
                </a:lnTo>
                <a:lnTo>
                  <a:pt x="5491138" y="4642598"/>
                </a:lnTo>
                <a:lnTo>
                  <a:pt x="5444693" y="4646786"/>
                </a:lnTo>
                <a:lnTo>
                  <a:pt x="5397500" y="4648200"/>
                </a:lnTo>
                <a:lnTo>
                  <a:pt x="774700" y="4648200"/>
                </a:lnTo>
                <a:lnTo>
                  <a:pt x="727506" y="4646786"/>
                </a:lnTo>
                <a:lnTo>
                  <a:pt x="681061" y="4642598"/>
                </a:lnTo>
                <a:lnTo>
                  <a:pt x="635444" y="4635718"/>
                </a:lnTo>
                <a:lnTo>
                  <a:pt x="590738" y="4626226"/>
                </a:lnTo>
                <a:lnTo>
                  <a:pt x="547022" y="4614204"/>
                </a:lnTo>
                <a:lnTo>
                  <a:pt x="504378" y="4599732"/>
                </a:lnTo>
                <a:lnTo>
                  <a:pt x="462888" y="4582891"/>
                </a:lnTo>
                <a:lnTo>
                  <a:pt x="422631" y="4563763"/>
                </a:lnTo>
                <a:lnTo>
                  <a:pt x="383690" y="4542429"/>
                </a:lnTo>
                <a:lnTo>
                  <a:pt x="346145" y="4518969"/>
                </a:lnTo>
                <a:lnTo>
                  <a:pt x="310077" y="4493465"/>
                </a:lnTo>
                <a:lnTo>
                  <a:pt x="275567" y="4465997"/>
                </a:lnTo>
                <a:lnTo>
                  <a:pt x="242696" y="4436647"/>
                </a:lnTo>
                <a:lnTo>
                  <a:pt x="211546" y="4405496"/>
                </a:lnTo>
                <a:lnTo>
                  <a:pt x="182197" y="4372625"/>
                </a:lnTo>
                <a:lnTo>
                  <a:pt x="154730" y="4338114"/>
                </a:lnTo>
                <a:lnTo>
                  <a:pt x="129226" y="4302045"/>
                </a:lnTo>
                <a:lnTo>
                  <a:pt x="105767" y="4264500"/>
                </a:lnTo>
                <a:lnTo>
                  <a:pt x="84433" y="4225558"/>
                </a:lnTo>
                <a:lnTo>
                  <a:pt x="65306" y="4185301"/>
                </a:lnTo>
                <a:lnTo>
                  <a:pt x="48466" y="4143810"/>
                </a:lnTo>
                <a:lnTo>
                  <a:pt x="33994" y="4101166"/>
                </a:lnTo>
                <a:lnTo>
                  <a:pt x="21972" y="4057450"/>
                </a:lnTo>
                <a:lnTo>
                  <a:pt x="12481" y="4012743"/>
                </a:lnTo>
                <a:lnTo>
                  <a:pt x="5601" y="3967126"/>
                </a:lnTo>
                <a:lnTo>
                  <a:pt x="1413" y="3920680"/>
                </a:lnTo>
                <a:lnTo>
                  <a:pt x="0" y="3873487"/>
                </a:lnTo>
                <a:lnTo>
                  <a:pt x="0" y="774700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1191590"/>
            <a:ext cx="10915015" cy="5100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95" dirty="0">
                <a:latin typeface="Arial"/>
                <a:cs typeface="Arial"/>
              </a:rPr>
              <a:t>When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40" dirty="0">
                <a:latin typeface="Arial"/>
                <a:cs typeface="Arial"/>
              </a:rPr>
              <a:t>inherits </a:t>
            </a:r>
            <a:r>
              <a:rPr sz="2000" spc="-15" dirty="0">
                <a:latin typeface="Arial"/>
                <a:cs typeface="Arial"/>
              </a:rPr>
              <a:t>from </a:t>
            </a:r>
            <a:r>
              <a:rPr sz="2000" spc="-65" dirty="0">
                <a:latin typeface="Arial"/>
                <a:cs typeface="Arial"/>
              </a:rPr>
              <a:t>abstract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25" dirty="0">
                <a:latin typeface="Arial"/>
                <a:cs typeface="Arial"/>
              </a:rPr>
              <a:t>multiple traits, the </a:t>
            </a:r>
            <a:r>
              <a:rPr sz="2000" spc="-50" dirty="0">
                <a:latin typeface="Arial"/>
                <a:cs typeface="Arial"/>
              </a:rPr>
              <a:t>construction </a:t>
            </a:r>
            <a:r>
              <a:rPr sz="2000" spc="-40" dirty="0">
                <a:latin typeface="Arial"/>
                <a:cs typeface="Arial"/>
              </a:rPr>
              <a:t>order </a:t>
            </a:r>
            <a:r>
              <a:rPr sz="2000" spc="-65" dirty="0">
                <a:latin typeface="Arial"/>
                <a:cs typeface="Arial"/>
              </a:rPr>
              <a:t>hierarchy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followed.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465070">
              <a:lnSpc>
                <a:spcPct val="100000"/>
              </a:lnSpc>
              <a:spcBef>
                <a:spcPts val="1650"/>
              </a:spcBef>
            </a:pP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185" dirty="0">
                <a:latin typeface="Arial"/>
                <a:cs typeface="Arial"/>
              </a:rPr>
              <a:t>A </a:t>
            </a:r>
            <a:r>
              <a:rPr sz="2000" spc="-35" dirty="0">
                <a:latin typeface="Arial"/>
                <a:cs typeface="Arial"/>
              </a:rPr>
              <a:t>{println(“From </a:t>
            </a:r>
            <a:r>
              <a:rPr sz="2000" spc="-200" dirty="0">
                <a:latin typeface="Arial"/>
                <a:cs typeface="Arial"/>
              </a:rPr>
              <a:t>Class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A”)}</a:t>
            </a:r>
            <a:endParaRPr sz="2000">
              <a:latin typeface="Arial"/>
              <a:cs typeface="Arial"/>
            </a:endParaRPr>
          </a:p>
          <a:p>
            <a:pPr marL="246507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trait </a:t>
            </a:r>
            <a:r>
              <a:rPr sz="2000" spc="5" dirty="0">
                <a:latin typeface="Arial"/>
                <a:cs typeface="Arial"/>
              </a:rPr>
              <a:t>t1 </a:t>
            </a:r>
            <a:r>
              <a:rPr sz="2000" spc="-30" dirty="0">
                <a:latin typeface="Arial"/>
                <a:cs typeface="Arial"/>
              </a:rPr>
              <a:t>{println(“From </a:t>
            </a:r>
            <a:r>
              <a:rPr sz="2000" spc="10" dirty="0">
                <a:latin typeface="Arial"/>
                <a:cs typeface="Arial"/>
              </a:rPr>
              <a:t>trait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t1”)}</a:t>
            </a:r>
            <a:endParaRPr sz="2000">
              <a:latin typeface="Arial"/>
              <a:cs typeface="Arial"/>
            </a:endParaRPr>
          </a:p>
          <a:p>
            <a:pPr marL="246507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trait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t2</a:t>
            </a:r>
            <a:r>
              <a:rPr sz="2000" spc="-100" dirty="0">
                <a:latin typeface="Arial"/>
                <a:cs typeface="Arial"/>
              </a:rPr>
              <a:t> extends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t1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{println(“from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trait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t2”)}</a:t>
            </a:r>
            <a:endParaRPr sz="2000">
              <a:latin typeface="Arial"/>
              <a:cs typeface="Arial"/>
            </a:endParaRPr>
          </a:p>
          <a:p>
            <a:pPr marL="246507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trait </a:t>
            </a:r>
            <a:r>
              <a:rPr sz="2000" spc="5" dirty="0">
                <a:latin typeface="Arial"/>
                <a:cs typeface="Arial"/>
              </a:rPr>
              <a:t>t3 </a:t>
            </a:r>
            <a:r>
              <a:rPr sz="2000" spc="-10" dirty="0">
                <a:latin typeface="Arial"/>
                <a:cs typeface="Arial"/>
              </a:rPr>
              <a:t>{println(“;from </a:t>
            </a:r>
            <a:r>
              <a:rPr sz="2000" spc="10" dirty="0">
                <a:latin typeface="Arial"/>
                <a:cs typeface="Arial"/>
              </a:rPr>
              <a:t>trait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t3”;)}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2465070">
              <a:lnSpc>
                <a:spcPct val="100000"/>
              </a:lnSpc>
            </a:pP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175" dirty="0">
                <a:latin typeface="Arial"/>
                <a:cs typeface="Arial"/>
              </a:rPr>
              <a:t>myClass </a:t>
            </a:r>
            <a:r>
              <a:rPr sz="2000" spc="-100" dirty="0">
                <a:latin typeface="Arial"/>
                <a:cs typeface="Arial"/>
              </a:rPr>
              <a:t>extends </a:t>
            </a: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5" dirty="0">
                <a:latin typeface="Arial"/>
                <a:cs typeface="Arial"/>
              </a:rPr>
              <a:t>with t2 with t3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{println(“from</a:t>
            </a:r>
            <a:endParaRPr sz="2000">
              <a:latin typeface="Arial"/>
              <a:cs typeface="Arial"/>
            </a:endParaRPr>
          </a:p>
          <a:p>
            <a:pPr marL="2465070">
              <a:lnSpc>
                <a:spcPct val="100000"/>
              </a:lnSpc>
              <a:spcBef>
                <a:spcPts val="5"/>
              </a:spcBef>
            </a:pPr>
            <a:r>
              <a:rPr sz="2000" spc="-120" dirty="0">
                <a:latin typeface="Arial"/>
                <a:cs typeface="Arial"/>
              </a:rPr>
              <a:t>my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class”)}</a:t>
            </a:r>
            <a:endParaRPr sz="2000">
              <a:latin typeface="Arial"/>
              <a:cs typeface="Arial"/>
            </a:endParaRPr>
          </a:p>
          <a:p>
            <a:pPr marL="2465070">
              <a:lnSpc>
                <a:spcPct val="100000"/>
              </a:lnSpc>
            </a:pPr>
            <a:r>
              <a:rPr sz="2000" spc="-100" dirty="0">
                <a:latin typeface="Arial"/>
                <a:cs typeface="Arial"/>
              </a:rPr>
              <a:t>val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8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new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myClass</a:t>
            </a:r>
            <a:endParaRPr sz="2000">
              <a:latin typeface="Arial"/>
              <a:cs typeface="Arial"/>
            </a:endParaRPr>
          </a:p>
          <a:p>
            <a:pPr marL="2465070">
              <a:lnSpc>
                <a:spcPct val="100000"/>
              </a:lnSpc>
            </a:pPr>
            <a:r>
              <a:rPr sz="2000" b="1" spc="-125" dirty="0">
                <a:solidFill>
                  <a:srgbClr val="943735"/>
                </a:solidFill>
                <a:latin typeface="Arial"/>
                <a:cs typeface="Arial"/>
              </a:rPr>
              <a:t>Ouput:::</a:t>
            </a:r>
            <a:endParaRPr sz="2000">
              <a:latin typeface="Arial"/>
              <a:cs typeface="Arial"/>
            </a:endParaRPr>
          </a:p>
          <a:p>
            <a:pPr marL="3380104" marR="6226175">
              <a:lnSpc>
                <a:spcPct val="100000"/>
              </a:lnSpc>
            </a:pPr>
            <a:r>
              <a:rPr sz="2000" spc="-114" dirty="0">
                <a:solidFill>
                  <a:srgbClr val="943735"/>
                </a:solidFill>
                <a:latin typeface="Arial"/>
                <a:cs typeface="Arial"/>
              </a:rPr>
              <a:t>From </a:t>
            </a:r>
            <a:r>
              <a:rPr sz="2000" spc="-185" dirty="0">
                <a:solidFill>
                  <a:srgbClr val="943735"/>
                </a:solidFill>
                <a:latin typeface="Arial"/>
                <a:cs typeface="Arial"/>
              </a:rPr>
              <a:t>A  </a:t>
            </a:r>
            <a:r>
              <a:rPr sz="2000" spc="-114" dirty="0">
                <a:solidFill>
                  <a:srgbClr val="943735"/>
                </a:solidFill>
                <a:latin typeface="Arial"/>
                <a:cs typeface="Arial"/>
              </a:rPr>
              <a:t>From </a:t>
            </a:r>
            <a:r>
              <a:rPr sz="2000" spc="10" dirty="0">
                <a:solidFill>
                  <a:srgbClr val="943735"/>
                </a:solidFill>
                <a:latin typeface="Arial"/>
                <a:cs typeface="Arial"/>
              </a:rPr>
              <a:t>trait</a:t>
            </a:r>
            <a:r>
              <a:rPr sz="2000" spc="-14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943735"/>
                </a:solidFill>
                <a:latin typeface="Arial"/>
                <a:cs typeface="Arial"/>
              </a:rPr>
              <a:t>t1  </a:t>
            </a:r>
            <a:r>
              <a:rPr sz="2000" spc="-25" dirty="0">
                <a:solidFill>
                  <a:srgbClr val="943735"/>
                </a:solidFill>
                <a:latin typeface="Arial"/>
                <a:cs typeface="Arial"/>
              </a:rPr>
              <a:t>from </a:t>
            </a:r>
            <a:r>
              <a:rPr sz="2000" spc="10" dirty="0">
                <a:solidFill>
                  <a:srgbClr val="943735"/>
                </a:solidFill>
                <a:latin typeface="Arial"/>
                <a:cs typeface="Arial"/>
              </a:rPr>
              <a:t>trait </a:t>
            </a:r>
            <a:r>
              <a:rPr sz="2000" spc="5" dirty="0">
                <a:solidFill>
                  <a:srgbClr val="943735"/>
                </a:solidFill>
                <a:latin typeface="Arial"/>
                <a:cs typeface="Arial"/>
              </a:rPr>
              <a:t>t2  </a:t>
            </a:r>
            <a:r>
              <a:rPr sz="2000" spc="-25" dirty="0">
                <a:solidFill>
                  <a:srgbClr val="943735"/>
                </a:solidFill>
                <a:latin typeface="Arial"/>
                <a:cs typeface="Arial"/>
              </a:rPr>
              <a:t>from </a:t>
            </a:r>
            <a:r>
              <a:rPr sz="2000" spc="10" dirty="0">
                <a:solidFill>
                  <a:srgbClr val="943735"/>
                </a:solidFill>
                <a:latin typeface="Arial"/>
                <a:cs typeface="Arial"/>
              </a:rPr>
              <a:t>trait</a:t>
            </a:r>
            <a:r>
              <a:rPr sz="2000" spc="-21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943735"/>
                </a:solidFill>
                <a:latin typeface="Arial"/>
                <a:cs typeface="Arial"/>
              </a:rPr>
              <a:t>t3</a:t>
            </a:r>
            <a:endParaRPr sz="2000">
              <a:latin typeface="Arial"/>
              <a:cs typeface="Arial"/>
            </a:endParaRPr>
          </a:p>
          <a:p>
            <a:pPr marL="3380104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943735"/>
                </a:solidFill>
                <a:latin typeface="Arial"/>
                <a:cs typeface="Arial"/>
              </a:rPr>
              <a:t>from </a:t>
            </a:r>
            <a:r>
              <a:rPr sz="2000" spc="-120" dirty="0">
                <a:solidFill>
                  <a:srgbClr val="943735"/>
                </a:solidFill>
                <a:latin typeface="Arial"/>
                <a:cs typeface="Arial"/>
              </a:rPr>
              <a:t>my</a:t>
            </a:r>
            <a:r>
              <a:rPr sz="2000" spc="-170" dirty="0">
                <a:solidFill>
                  <a:srgbClr val="943735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943735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204" y="182321"/>
            <a:ext cx="50825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Scala </a:t>
            </a:r>
            <a:r>
              <a:rPr spc="-420" dirty="0"/>
              <a:t>Has </a:t>
            </a:r>
            <a:r>
              <a:rPr spc="-245" dirty="0"/>
              <a:t>Much</a:t>
            </a:r>
            <a:r>
              <a:rPr spc="100" dirty="0"/>
              <a:t> </a:t>
            </a:r>
            <a:r>
              <a:rPr spc="-280" dirty="0"/>
              <a:t>More….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0" y="1295400"/>
            <a:ext cx="7644383" cy="502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41575" y="1999564"/>
            <a:ext cx="369887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85" dirty="0">
                <a:latin typeface="Arial"/>
                <a:cs typeface="Arial"/>
              </a:rPr>
              <a:t>Scala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90" dirty="0">
                <a:latin typeface="Arial"/>
                <a:cs typeface="Arial"/>
              </a:rPr>
              <a:t>much </a:t>
            </a:r>
            <a:r>
              <a:rPr sz="2000" spc="-65" dirty="0">
                <a:latin typeface="Arial"/>
                <a:cs typeface="Arial"/>
              </a:rPr>
              <a:t>more </a:t>
            </a:r>
            <a:r>
              <a:rPr sz="2000" spc="-45" dirty="0">
                <a:latin typeface="Arial"/>
                <a:cs typeface="Arial"/>
              </a:rPr>
              <a:t>than </a:t>
            </a:r>
            <a:r>
              <a:rPr sz="2000" spc="-85" dirty="0">
                <a:latin typeface="Arial"/>
                <a:cs typeface="Arial"/>
              </a:rPr>
              <a:t>we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75" dirty="0">
                <a:latin typeface="Arial"/>
                <a:cs typeface="Arial"/>
              </a:rPr>
              <a:t>learned </a:t>
            </a:r>
            <a:r>
              <a:rPr sz="2000" spc="-150" dirty="0">
                <a:latin typeface="Arial"/>
                <a:cs typeface="Arial"/>
              </a:rPr>
              <a:t>so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far….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i="1" spc="-170" dirty="0">
                <a:solidFill>
                  <a:srgbClr val="FF0000"/>
                </a:solidFill>
                <a:latin typeface="Trebuchet MS"/>
                <a:cs typeface="Trebuchet MS"/>
              </a:rPr>
              <a:t>Lets </a:t>
            </a:r>
            <a:r>
              <a:rPr sz="2000" b="1" i="1" spc="-135" dirty="0">
                <a:solidFill>
                  <a:srgbClr val="FF0000"/>
                </a:solidFill>
                <a:latin typeface="Trebuchet MS"/>
                <a:cs typeface="Trebuchet MS"/>
              </a:rPr>
              <a:t>deep </a:t>
            </a:r>
            <a:r>
              <a:rPr sz="2000" b="1" i="1" spc="-150" dirty="0">
                <a:solidFill>
                  <a:srgbClr val="FF0000"/>
                </a:solidFill>
                <a:latin typeface="Trebuchet MS"/>
                <a:cs typeface="Trebuchet MS"/>
              </a:rPr>
              <a:t>dive </a:t>
            </a:r>
            <a:r>
              <a:rPr sz="2000" b="1" i="1" spc="-120" dirty="0">
                <a:solidFill>
                  <a:srgbClr val="FF0000"/>
                </a:solidFill>
                <a:latin typeface="Trebuchet MS"/>
                <a:cs typeface="Trebuchet MS"/>
              </a:rPr>
              <a:t>more </a:t>
            </a:r>
            <a:r>
              <a:rPr sz="2000" b="1" i="1" spc="-145" dirty="0">
                <a:solidFill>
                  <a:srgbClr val="FF0000"/>
                </a:solidFill>
                <a:latin typeface="Trebuchet MS"/>
                <a:cs typeface="Trebuchet MS"/>
              </a:rPr>
              <a:t>into </a:t>
            </a:r>
            <a:r>
              <a:rPr sz="2000" b="1" i="1" spc="-95" dirty="0">
                <a:solidFill>
                  <a:srgbClr val="FF0000"/>
                </a:solidFill>
                <a:latin typeface="Trebuchet MS"/>
                <a:cs typeface="Trebuchet MS"/>
              </a:rPr>
              <a:t>OOPS</a:t>
            </a:r>
            <a:r>
              <a:rPr sz="2000" b="1" i="1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i="1" spc="-114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i="1" spc="-140" dirty="0">
                <a:solidFill>
                  <a:srgbClr val="FF0000"/>
                </a:solidFill>
                <a:latin typeface="Trebuchet MS"/>
                <a:cs typeface="Trebuchet MS"/>
              </a:rPr>
              <a:t>Functional </a:t>
            </a:r>
            <a:r>
              <a:rPr sz="2000" b="1" i="1" spc="-125" dirty="0">
                <a:solidFill>
                  <a:srgbClr val="FF0000"/>
                </a:solidFill>
                <a:latin typeface="Trebuchet MS"/>
                <a:cs typeface="Trebuchet MS"/>
              </a:rPr>
              <a:t>paradigm </a:t>
            </a:r>
            <a:r>
              <a:rPr sz="2000" b="1" i="1" spc="-14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2000" b="1" i="1" spc="-2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b="1" i="1" spc="-135" dirty="0">
                <a:solidFill>
                  <a:srgbClr val="FF0000"/>
                </a:solidFill>
                <a:latin typeface="Trebuchet MS"/>
                <a:cs typeface="Trebuchet MS"/>
              </a:rPr>
              <a:t>Scala……..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27793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85" dirty="0"/>
              <a:t>Implicit</a:t>
            </a:r>
            <a:r>
              <a:rPr spc="-320" dirty="0"/>
              <a:t> </a:t>
            </a:r>
            <a:r>
              <a:rPr spc="-484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2289048" y="3176016"/>
            <a:ext cx="5884036" cy="1994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1144272"/>
            <a:ext cx="10793095" cy="460057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new </a:t>
            </a:r>
            <a:r>
              <a:rPr sz="2000" spc="-40" dirty="0">
                <a:latin typeface="Arial"/>
                <a:cs typeface="Arial"/>
              </a:rPr>
              <a:t>feature </a:t>
            </a:r>
            <a:r>
              <a:rPr sz="2000" spc="-45" dirty="0">
                <a:latin typeface="Arial"/>
                <a:cs typeface="Arial"/>
              </a:rPr>
              <a:t>introduced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80" dirty="0">
                <a:latin typeface="Arial"/>
                <a:cs typeface="Arial"/>
              </a:rPr>
              <a:t>Scala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2.10.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25" dirty="0">
                <a:latin typeface="Arial"/>
                <a:cs typeface="Arial"/>
              </a:rPr>
              <a:t>implicitly </a:t>
            </a:r>
            <a:r>
              <a:rPr sz="2000" spc="-40" dirty="0">
                <a:latin typeface="Arial"/>
                <a:cs typeface="Arial"/>
              </a:rPr>
              <a:t>instantiate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5" dirty="0">
                <a:latin typeface="Arial"/>
                <a:cs typeface="Arial"/>
              </a:rPr>
              <a:t>with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its </a:t>
            </a:r>
            <a:r>
              <a:rPr sz="2000" spc="-50" dirty="0">
                <a:latin typeface="Arial"/>
                <a:cs typeface="Arial"/>
              </a:rPr>
              <a:t>constructer.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60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order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call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method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implicit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class,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there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no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need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create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Object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class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75" dirty="0">
                <a:latin typeface="Arial"/>
                <a:cs typeface="Arial"/>
              </a:rPr>
              <a:t>call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5" dirty="0">
                <a:latin typeface="Arial"/>
                <a:cs typeface="Arial"/>
              </a:rPr>
              <a:t>invoke </a:t>
            </a:r>
            <a:r>
              <a:rPr sz="2000" spc="-35" dirty="0">
                <a:latin typeface="Arial"/>
                <a:cs typeface="Arial"/>
              </a:rPr>
              <a:t>its </a:t>
            </a:r>
            <a:r>
              <a:rPr sz="2000" spc="-50" dirty="0">
                <a:latin typeface="Arial"/>
                <a:cs typeface="Arial"/>
              </a:rPr>
              <a:t>method </a:t>
            </a:r>
            <a:r>
              <a:rPr sz="2000" spc="-60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2000885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implicit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StringIncrement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(s: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String)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574290">
              <a:lnSpc>
                <a:spcPct val="100000"/>
              </a:lnSpc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def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increment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s.map(c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(c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1).toChar)</a:t>
            </a:r>
            <a:endParaRPr sz="2000">
              <a:latin typeface="Arial"/>
              <a:cs typeface="Arial"/>
            </a:endParaRPr>
          </a:p>
          <a:p>
            <a:pPr marL="2345690">
              <a:lnSpc>
                <a:spcPct val="100000"/>
              </a:lnSpc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000885">
              <a:lnSpc>
                <a:spcPct val="100000"/>
              </a:lnSpc>
              <a:spcBef>
                <a:spcPts val="5"/>
              </a:spcBef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"BYE".increment</a:t>
            </a:r>
            <a:endParaRPr sz="2000">
              <a:latin typeface="Arial"/>
              <a:cs typeface="Arial"/>
            </a:endParaRPr>
          </a:p>
          <a:p>
            <a:pPr marL="2000885">
              <a:lnSpc>
                <a:spcPct val="100000"/>
              </a:lnSpc>
            </a:pPr>
            <a:r>
              <a:rPr sz="2000" b="1" spc="-110" dirty="0">
                <a:solidFill>
                  <a:srgbClr val="FFFF00"/>
                </a:solidFill>
                <a:latin typeface="Arial"/>
                <a:cs typeface="Arial"/>
              </a:rPr>
              <a:t>Output::: </a:t>
            </a:r>
            <a:r>
              <a:rPr sz="2000" b="1" spc="-120" dirty="0">
                <a:solidFill>
                  <a:srgbClr val="FFFF00"/>
                </a:solidFill>
                <a:latin typeface="Arial"/>
                <a:cs typeface="Arial"/>
              </a:rPr>
              <a:t>result: </a:t>
            </a:r>
            <a:r>
              <a:rPr sz="2000" b="1" spc="-160" dirty="0">
                <a:solidFill>
                  <a:srgbClr val="FFFF00"/>
                </a:solidFill>
                <a:latin typeface="Arial"/>
                <a:cs typeface="Arial"/>
              </a:rPr>
              <a:t>String </a:t>
            </a:r>
            <a:r>
              <a:rPr sz="2000" b="1" spc="-17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b="1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325" dirty="0">
                <a:solidFill>
                  <a:srgbClr val="FFFF00"/>
                </a:solidFill>
                <a:latin typeface="Arial"/>
                <a:cs typeface="Arial"/>
              </a:rPr>
              <a:t>CZF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5" dirty="0">
                <a:latin typeface="Arial"/>
                <a:cs typeface="Arial"/>
              </a:rPr>
              <a:t>Here </a:t>
            </a:r>
            <a:r>
              <a:rPr sz="2000" spc="-75" dirty="0">
                <a:latin typeface="Arial"/>
                <a:cs typeface="Arial"/>
              </a:rPr>
              <a:t>we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160" dirty="0">
                <a:latin typeface="Arial"/>
                <a:cs typeface="Arial"/>
              </a:rPr>
              <a:t>see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75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don’t </a:t>
            </a:r>
            <a:r>
              <a:rPr sz="2000" spc="-114" dirty="0">
                <a:latin typeface="Arial"/>
                <a:cs typeface="Arial"/>
              </a:rPr>
              <a:t>have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70" dirty="0">
                <a:latin typeface="Arial"/>
                <a:cs typeface="Arial"/>
              </a:rPr>
              <a:t>create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45" dirty="0">
                <a:latin typeface="Arial"/>
                <a:cs typeface="Arial"/>
              </a:rPr>
              <a:t>object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i="1" spc="-80" dirty="0">
                <a:latin typeface="Arial"/>
                <a:cs typeface="Arial"/>
              </a:rPr>
              <a:t>StringIncrement </a:t>
            </a:r>
            <a:r>
              <a:rPr sz="2000" spc="-14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2321"/>
            <a:ext cx="44215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85" dirty="0"/>
              <a:t>Implicit </a:t>
            </a:r>
            <a:r>
              <a:rPr spc="-484" dirty="0"/>
              <a:t>Class</a:t>
            </a:r>
            <a:r>
              <a:rPr spc="-355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3124200" y="4800600"/>
            <a:ext cx="5943600" cy="1371600"/>
          </a:xfrm>
          <a:custGeom>
            <a:avLst/>
            <a:gdLst/>
            <a:ahLst/>
            <a:cxnLst/>
            <a:rect l="l" t="t" r="r" b="b"/>
            <a:pathLst>
              <a:path w="5943600" h="1371600">
                <a:moveTo>
                  <a:pt x="5715000" y="0"/>
                </a:moveTo>
                <a:lnTo>
                  <a:pt x="228600" y="0"/>
                </a:ln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0" y="1143000"/>
                </a:lnTo>
                <a:lnTo>
                  <a:pt x="4644" y="1189070"/>
                </a:lnTo>
                <a:lnTo>
                  <a:pt x="17966" y="1231980"/>
                </a:lnTo>
                <a:lnTo>
                  <a:pt x="39045" y="1270811"/>
                </a:lnTo>
                <a:lnTo>
                  <a:pt x="66960" y="1304644"/>
                </a:lnTo>
                <a:lnTo>
                  <a:pt x="100793" y="1332558"/>
                </a:lnTo>
                <a:lnTo>
                  <a:pt x="139624" y="1353635"/>
                </a:lnTo>
                <a:lnTo>
                  <a:pt x="182533" y="1366955"/>
                </a:lnTo>
                <a:lnTo>
                  <a:pt x="228600" y="1371600"/>
                </a:lnTo>
                <a:lnTo>
                  <a:pt x="5715000" y="1371600"/>
                </a:lnTo>
                <a:lnTo>
                  <a:pt x="5761066" y="1366955"/>
                </a:lnTo>
                <a:lnTo>
                  <a:pt x="5803975" y="1353635"/>
                </a:lnTo>
                <a:lnTo>
                  <a:pt x="5842806" y="1332558"/>
                </a:lnTo>
                <a:lnTo>
                  <a:pt x="5876639" y="1304644"/>
                </a:lnTo>
                <a:lnTo>
                  <a:pt x="5904554" y="1270811"/>
                </a:lnTo>
                <a:lnTo>
                  <a:pt x="5925633" y="1231980"/>
                </a:lnTo>
                <a:lnTo>
                  <a:pt x="5938955" y="1189070"/>
                </a:lnTo>
                <a:lnTo>
                  <a:pt x="5943600" y="1143000"/>
                </a:lnTo>
                <a:lnTo>
                  <a:pt x="5943600" y="228600"/>
                </a:lnTo>
                <a:lnTo>
                  <a:pt x="5938955" y="182533"/>
                </a:lnTo>
                <a:lnTo>
                  <a:pt x="5925633" y="139624"/>
                </a:lnTo>
                <a:lnTo>
                  <a:pt x="5904554" y="100793"/>
                </a:lnTo>
                <a:lnTo>
                  <a:pt x="5876639" y="66960"/>
                </a:lnTo>
                <a:lnTo>
                  <a:pt x="5842806" y="39045"/>
                </a:lnTo>
                <a:lnTo>
                  <a:pt x="5803975" y="17966"/>
                </a:lnTo>
                <a:lnTo>
                  <a:pt x="5761066" y="4644"/>
                </a:lnTo>
                <a:lnTo>
                  <a:pt x="571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4800600"/>
            <a:ext cx="5943600" cy="1371600"/>
          </a:xfrm>
          <a:custGeom>
            <a:avLst/>
            <a:gdLst/>
            <a:ahLst/>
            <a:cxnLst/>
            <a:rect l="l" t="t" r="r" b="b"/>
            <a:pathLst>
              <a:path w="5943600" h="13716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5715000" y="0"/>
                </a:lnTo>
                <a:lnTo>
                  <a:pt x="5761066" y="4644"/>
                </a:lnTo>
                <a:lnTo>
                  <a:pt x="5803975" y="17966"/>
                </a:lnTo>
                <a:lnTo>
                  <a:pt x="5842806" y="39045"/>
                </a:lnTo>
                <a:lnTo>
                  <a:pt x="5876639" y="66960"/>
                </a:lnTo>
                <a:lnTo>
                  <a:pt x="5904554" y="100793"/>
                </a:lnTo>
                <a:lnTo>
                  <a:pt x="5925633" y="139624"/>
                </a:lnTo>
                <a:lnTo>
                  <a:pt x="5938955" y="182533"/>
                </a:lnTo>
                <a:lnTo>
                  <a:pt x="5943600" y="228600"/>
                </a:lnTo>
                <a:lnTo>
                  <a:pt x="5943600" y="1143000"/>
                </a:lnTo>
                <a:lnTo>
                  <a:pt x="5938955" y="1189070"/>
                </a:lnTo>
                <a:lnTo>
                  <a:pt x="5925633" y="1231980"/>
                </a:lnTo>
                <a:lnTo>
                  <a:pt x="5904554" y="1270811"/>
                </a:lnTo>
                <a:lnTo>
                  <a:pt x="5876639" y="1304644"/>
                </a:lnTo>
                <a:lnTo>
                  <a:pt x="5842806" y="1332558"/>
                </a:lnTo>
                <a:lnTo>
                  <a:pt x="5803975" y="1353635"/>
                </a:lnTo>
                <a:lnTo>
                  <a:pt x="5761066" y="1366955"/>
                </a:lnTo>
                <a:lnTo>
                  <a:pt x="5715000" y="1371600"/>
                </a:lnTo>
                <a:lnTo>
                  <a:pt x="228600" y="1371600"/>
                </a:lnTo>
                <a:lnTo>
                  <a:pt x="182533" y="1366955"/>
                </a:lnTo>
                <a:lnTo>
                  <a:pt x="139624" y="1353635"/>
                </a:lnTo>
                <a:lnTo>
                  <a:pt x="100793" y="1332558"/>
                </a:lnTo>
                <a:lnTo>
                  <a:pt x="66960" y="1304644"/>
                </a:lnTo>
                <a:lnTo>
                  <a:pt x="39045" y="1270811"/>
                </a:lnTo>
                <a:lnTo>
                  <a:pt x="17966" y="1231980"/>
                </a:lnTo>
                <a:lnTo>
                  <a:pt x="4644" y="1189070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2438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0630" y="4887290"/>
            <a:ext cx="511048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403052"/>
                </a:solidFill>
                <a:latin typeface="Arial"/>
                <a:cs typeface="Arial"/>
              </a:rPr>
              <a:t>val </a:t>
            </a:r>
            <a:r>
              <a:rPr sz="1800" b="1" spc="-110" dirty="0">
                <a:solidFill>
                  <a:srgbClr val="403052"/>
                </a:solidFill>
                <a:latin typeface="Arial"/>
                <a:cs typeface="Arial"/>
              </a:rPr>
              <a:t>result </a:t>
            </a:r>
            <a:r>
              <a:rPr sz="1800" b="1" spc="-155" dirty="0">
                <a:solidFill>
                  <a:srgbClr val="403052"/>
                </a:solidFill>
                <a:latin typeface="Arial"/>
                <a:cs typeface="Arial"/>
              </a:rPr>
              <a:t>= </a:t>
            </a:r>
            <a:r>
              <a:rPr sz="1800" b="1" spc="-145" dirty="0">
                <a:solidFill>
                  <a:srgbClr val="403052"/>
                </a:solidFill>
                <a:latin typeface="Arial"/>
                <a:cs typeface="Arial"/>
              </a:rPr>
              <a:t>"BYE".increment </a:t>
            </a:r>
            <a:r>
              <a:rPr sz="1800" b="1" spc="-125" dirty="0">
                <a:solidFill>
                  <a:srgbClr val="403052"/>
                </a:solidFill>
                <a:latin typeface="Arial"/>
                <a:cs typeface="Arial"/>
              </a:rPr>
              <a:t>translates </a:t>
            </a:r>
            <a:r>
              <a:rPr sz="1800" b="1" spc="-95" dirty="0">
                <a:solidFill>
                  <a:srgbClr val="403052"/>
                </a:solidFill>
                <a:latin typeface="Arial"/>
                <a:cs typeface="Arial"/>
              </a:rPr>
              <a:t>internally</a:t>
            </a:r>
            <a:r>
              <a:rPr sz="1800" b="1" spc="130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403052"/>
                </a:solidFill>
                <a:latin typeface="Arial"/>
                <a:cs typeface="Arial"/>
              </a:rPr>
              <a:t>into: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latin typeface="Arial"/>
                <a:cs typeface="Arial"/>
              </a:rPr>
              <a:t>val </a:t>
            </a:r>
            <a:r>
              <a:rPr sz="1800" spc="-30" dirty="0">
                <a:latin typeface="Arial"/>
                <a:cs typeface="Arial"/>
              </a:rPr>
              <a:t>obj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65" dirty="0">
                <a:latin typeface="Arial"/>
                <a:cs typeface="Arial"/>
              </a:rPr>
              <a:t>new </a:t>
            </a:r>
            <a:r>
              <a:rPr sz="1800" spc="-70" dirty="0">
                <a:latin typeface="Arial"/>
                <a:cs typeface="Arial"/>
              </a:rPr>
              <a:t>StringIncrement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(“BYE”)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obj.increment()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4200" y="1828800"/>
            <a:ext cx="5791200" cy="1905000"/>
          </a:xfrm>
          <a:custGeom>
            <a:avLst/>
            <a:gdLst/>
            <a:ahLst/>
            <a:cxnLst/>
            <a:rect l="l" t="t" r="r" b="b"/>
            <a:pathLst>
              <a:path w="5791200" h="1905000">
                <a:moveTo>
                  <a:pt x="5473700" y="0"/>
                </a:moveTo>
                <a:lnTo>
                  <a:pt x="317500" y="0"/>
                </a:lnTo>
                <a:lnTo>
                  <a:pt x="270573" y="3441"/>
                </a:lnTo>
                <a:lnTo>
                  <a:pt x="225788" y="13439"/>
                </a:lnTo>
                <a:lnTo>
                  <a:pt x="183634" y="29503"/>
                </a:lnTo>
                <a:lnTo>
                  <a:pt x="144601" y="51141"/>
                </a:lnTo>
                <a:lnTo>
                  <a:pt x="109181" y="77865"/>
                </a:lnTo>
                <a:lnTo>
                  <a:pt x="77865" y="109181"/>
                </a:lnTo>
                <a:lnTo>
                  <a:pt x="51141" y="144601"/>
                </a:lnTo>
                <a:lnTo>
                  <a:pt x="29503" y="183634"/>
                </a:lnTo>
                <a:lnTo>
                  <a:pt x="13439" y="225788"/>
                </a:lnTo>
                <a:lnTo>
                  <a:pt x="3441" y="270573"/>
                </a:lnTo>
                <a:lnTo>
                  <a:pt x="0" y="317500"/>
                </a:lnTo>
                <a:lnTo>
                  <a:pt x="0" y="1587500"/>
                </a:lnTo>
                <a:lnTo>
                  <a:pt x="3441" y="1634426"/>
                </a:lnTo>
                <a:lnTo>
                  <a:pt x="13439" y="1679211"/>
                </a:lnTo>
                <a:lnTo>
                  <a:pt x="29503" y="1721365"/>
                </a:lnTo>
                <a:lnTo>
                  <a:pt x="51141" y="1760398"/>
                </a:lnTo>
                <a:lnTo>
                  <a:pt x="77865" y="1795818"/>
                </a:lnTo>
                <a:lnTo>
                  <a:pt x="109181" y="1827134"/>
                </a:lnTo>
                <a:lnTo>
                  <a:pt x="144601" y="1853858"/>
                </a:lnTo>
                <a:lnTo>
                  <a:pt x="183634" y="1875496"/>
                </a:lnTo>
                <a:lnTo>
                  <a:pt x="225788" y="1891560"/>
                </a:lnTo>
                <a:lnTo>
                  <a:pt x="270573" y="1901558"/>
                </a:lnTo>
                <a:lnTo>
                  <a:pt x="317500" y="1905000"/>
                </a:lnTo>
                <a:lnTo>
                  <a:pt x="5473700" y="1905000"/>
                </a:lnTo>
                <a:lnTo>
                  <a:pt x="5520626" y="1901558"/>
                </a:lnTo>
                <a:lnTo>
                  <a:pt x="5565411" y="1891560"/>
                </a:lnTo>
                <a:lnTo>
                  <a:pt x="5607565" y="1875496"/>
                </a:lnTo>
                <a:lnTo>
                  <a:pt x="5646598" y="1853858"/>
                </a:lnTo>
                <a:lnTo>
                  <a:pt x="5682018" y="1827134"/>
                </a:lnTo>
                <a:lnTo>
                  <a:pt x="5713334" y="1795818"/>
                </a:lnTo>
                <a:lnTo>
                  <a:pt x="5740058" y="1760398"/>
                </a:lnTo>
                <a:lnTo>
                  <a:pt x="5761696" y="1721365"/>
                </a:lnTo>
                <a:lnTo>
                  <a:pt x="5777760" y="1679211"/>
                </a:lnTo>
                <a:lnTo>
                  <a:pt x="5787758" y="1634426"/>
                </a:lnTo>
                <a:lnTo>
                  <a:pt x="5791200" y="1587500"/>
                </a:lnTo>
                <a:lnTo>
                  <a:pt x="5791200" y="317500"/>
                </a:lnTo>
                <a:lnTo>
                  <a:pt x="5787758" y="270573"/>
                </a:lnTo>
                <a:lnTo>
                  <a:pt x="5777760" y="225788"/>
                </a:lnTo>
                <a:lnTo>
                  <a:pt x="5761696" y="183634"/>
                </a:lnTo>
                <a:lnTo>
                  <a:pt x="5740058" y="144601"/>
                </a:lnTo>
                <a:lnTo>
                  <a:pt x="5713334" y="109181"/>
                </a:lnTo>
                <a:lnTo>
                  <a:pt x="5682018" y="77865"/>
                </a:lnTo>
                <a:lnTo>
                  <a:pt x="5646598" y="51141"/>
                </a:lnTo>
                <a:lnTo>
                  <a:pt x="5607565" y="29503"/>
                </a:lnTo>
                <a:lnTo>
                  <a:pt x="5565411" y="13439"/>
                </a:lnTo>
                <a:lnTo>
                  <a:pt x="5520626" y="3441"/>
                </a:lnTo>
                <a:lnTo>
                  <a:pt x="5473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4200" y="1828800"/>
            <a:ext cx="5791200" cy="1905000"/>
          </a:xfrm>
          <a:custGeom>
            <a:avLst/>
            <a:gdLst/>
            <a:ahLst/>
            <a:cxnLst/>
            <a:rect l="l" t="t" r="r" b="b"/>
            <a:pathLst>
              <a:path w="5791200" h="1905000">
                <a:moveTo>
                  <a:pt x="0" y="317500"/>
                </a:moveTo>
                <a:lnTo>
                  <a:pt x="3441" y="270573"/>
                </a:lnTo>
                <a:lnTo>
                  <a:pt x="13439" y="225788"/>
                </a:lnTo>
                <a:lnTo>
                  <a:pt x="29503" y="183634"/>
                </a:lnTo>
                <a:lnTo>
                  <a:pt x="51141" y="144601"/>
                </a:lnTo>
                <a:lnTo>
                  <a:pt x="77865" y="109181"/>
                </a:lnTo>
                <a:lnTo>
                  <a:pt x="109181" y="77865"/>
                </a:lnTo>
                <a:lnTo>
                  <a:pt x="144601" y="51141"/>
                </a:lnTo>
                <a:lnTo>
                  <a:pt x="183634" y="29503"/>
                </a:lnTo>
                <a:lnTo>
                  <a:pt x="225788" y="13439"/>
                </a:lnTo>
                <a:lnTo>
                  <a:pt x="270573" y="3441"/>
                </a:lnTo>
                <a:lnTo>
                  <a:pt x="317500" y="0"/>
                </a:lnTo>
                <a:lnTo>
                  <a:pt x="5473700" y="0"/>
                </a:lnTo>
                <a:lnTo>
                  <a:pt x="5520626" y="3441"/>
                </a:lnTo>
                <a:lnTo>
                  <a:pt x="5565411" y="13439"/>
                </a:lnTo>
                <a:lnTo>
                  <a:pt x="5607565" y="29503"/>
                </a:lnTo>
                <a:lnTo>
                  <a:pt x="5646598" y="51141"/>
                </a:lnTo>
                <a:lnTo>
                  <a:pt x="5682018" y="77865"/>
                </a:lnTo>
                <a:lnTo>
                  <a:pt x="5713334" y="109181"/>
                </a:lnTo>
                <a:lnTo>
                  <a:pt x="5740058" y="144601"/>
                </a:lnTo>
                <a:lnTo>
                  <a:pt x="5761696" y="183634"/>
                </a:lnTo>
                <a:lnTo>
                  <a:pt x="5777760" y="225788"/>
                </a:lnTo>
                <a:lnTo>
                  <a:pt x="5787758" y="270573"/>
                </a:lnTo>
                <a:lnTo>
                  <a:pt x="5791200" y="317500"/>
                </a:lnTo>
                <a:lnTo>
                  <a:pt x="5791200" y="1587500"/>
                </a:lnTo>
                <a:lnTo>
                  <a:pt x="5787758" y="1634426"/>
                </a:lnTo>
                <a:lnTo>
                  <a:pt x="5777760" y="1679211"/>
                </a:lnTo>
                <a:lnTo>
                  <a:pt x="5761696" y="1721365"/>
                </a:lnTo>
                <a:lnTo>
                  <a:pt x="5740058" y="1760398"/>
                </a:lnTo>
                <a:lnTo>
                  <a:pt x="5713334" y="1795818"/>
                </a:lnTo>
                <a:lnTo>
                  <a:pt x="5682018" y="1827134"/>
                </a:lnTo>
                <a:lnTo>
                  <a:pt x="5646598" y="1853858"/>
                </a:lnTo>
                <a:lnTo>
                  <a:pt x="5607565" y="1875496"/>
                </a:lnTo>
                <a:lnTo>
                  <a:pt x="5565411" y="1891560"/>
                </a:lnTo>
                <a:lnTo>
                  <a:pt x="5520626" y="1901558"/>
                </a:lnTo>
                <a:lnTo>
                  <a:pt x="5473700" y="1905000"/>
                </a:lnTo>
                <a:lnTo>
                  <a:pt x="317500" y="1905000"/>
                </a:lnTo>
                <a:lnTo>
                  <a:pt x="270573" y="1901558"/>
                </a:lnTo>
                <a:lnTo>
                  <a:pt x="225788" y="1891560"/>
                </a:lnTo>
                <a:lnTo>
                  <a:pt x="183634" y="1875496"/>
                </a:lnTo>
                <a:lnTo>
                  <a:pt x="144601" y="1853858"/>
                </a:lnTo>
                <a:lnTo>
                  <a:pt x="109181" y="1827134"/>
                </a:lnTo>
                <a:lnTo>
                  <a:pt x="77865" y="1795818"/>
                </a:lnTo>
                <a:lnTo>
                  <a:pt x="51141" y="1760398"/>
                </a:lnTo>
                <a:lnTo>
                  <a:pt x="29503" y="1721365"/>
                </a:lnTo>
                <a:lnTo>
                  <a:pt x="13439" y="1679211"/>
                </a:lnTo>
                <a:lnTo>
                  <a:pt x="3441" y="1634426"/>
                </a:lnTo>
                <a:lnTo>
                  <a:pt x="0" y="1587500"/>
                </a:lnTo>
                <a:lnTo>
                  <a:pt x="0" y="317500"/>
                </a:lnTo>
                <a:close/>
              </a:path>
            </a:pathLst>
          </a:custGeom>
          <a:ln w="2438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700" y="1267790"/>
            <a:ext cx="7230745" cy="207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0" dirty="0">
                <a:latin typeface="Arial"/>
                <a:cs typeface="Arial"/>
              </a:rPr>
              <a:t>Implicit </a:t>
            </a:r>
            <a:r>
              <a:rPr sz="2000" b="1" spc="-225" dirty="0">
                <a:latin typeface="Arial"/>
                <a:cs typeface="Arial"/>
              </a:rPr>
              <a:t>class </a:t>
            </a:r>
            <a:r>
              <a:rPr sz="2000" b="1" spc="-170" dirty="0">
                <a:latin typeface="Arial"/>
                <a:cs typeface="Arial"/>
              </a:rPr>
              <a:t>code </a:t>
            </a:r>
            <a:r>
              <a:rPr sz="2000" b="1" spc="-90" dirty="0">
                <a:latin typeface="Arial"/>
                <a:cs typeface="Arial"/>
              </a:rPr>
              <a:t>of </a:t>
            </a:r>
            <a:r>
              <a:rPr sz="2000" b="1" spc="-150" dirty="0">
                <a:latin typeface="Arial"/>
                <a:cs typeface="Arial"/>
              </a:rPr>
              <a:t>previous </a:t>
            </a:r>
            <a:r>
              <a:rPr sz="2000" b="1" spc="-225" dirty="0">
                <a:latin typeface="Arial"/>
                <a:cs typeface="Arial"/>
              </a:rPr>
              <a:t>class </a:t>
            </a:r>
            <a:r>
              <a:rPr sz="2000" b="1" spc="-125" dirty="0">
                <a:latin typeface="Arial"/>
                <a:cs typeface="Arial"/>
              </a:rPr>
              <a:t>translates</a:t>
            </a:r>
            <a:r>
              <a:rPr sz="2000" b="1" spc="-385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into: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2788285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implicit </a:t>
            </a:r>
            <a:r>
              <a:rPr sz="1800" spc="-135" dirty="0">
                <a:latin typeface="Arial"/>
                <a:cs typeface="Arial"/>
              </a:rPr>
              <a:t>class </a:t>
            </a:r>
            <a:r>
              <a:rPr sz="1800" spc="-70" dirty="0">
                <a:latin typeface="Arial"/>
                <a:cs typeface="Arial"/>
              </a:rPr>
              <a:t>StringIncrement </a:t>
            </a:r>
            <a:r>
              <a:rPr sz="1800" spc="-95" dirty="0">
                <a:latin typeface="Arial"/>
                <a:cs typeface="Arial"/>
              </a:rPr>
              <a:t>(s: </a:t>
            </a:r>
            <a:r>
              <a:rPr sz="1800" spc="-80" dirty="0">
                <a:latin typeface="Arial"/>
                <a:cs typeface="Arial"/>
              </a:rPr>
              <a:t>String)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312795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latin typeface="Arial"/>
                <a:cs typeface="Arial"/>
              </a:rPr>
              <a:t>def increment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105" dirty="0">
                <a:latin typeface="Arial"/>
                <a:cs typeface="Arial"/>
              </a:rPr>
              <a:t>s.map(c </a:t>
            </a:r>
            <a:r>
              <a:rPr sz="1800" spc="-160" dirty="0">
                <a:latin typeface="Arial"/>
                <a:cs typeface="Arial"/>
              </a:rPr>
              <a:t>=&gt; </a:t>
            </a:r>
            <a:r>
              <a:rPr sz="1800" spc="-95" dirty="0">
                <a:latin typeface="Arial"/>
                <a:cs typeface="Arial"/>
              </a:rPr>
              <a:t>(c </a:t>
            </a:r>
            <a:r>
              <a:rPr sz="1800" spc="-155" dirty="0">
                <a:latin typeface="Arial"/>
                <a:cs typeface="Arial"/>
              </a:rPr>
              <a:t>+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1).toChar)</a:t>
            </a:r>
            <a:endParaRPr sz="1800">
              <a:latin typeface="Arial"/>
              <a:cs typeface="Arial"/>
            </a:endParaRPr>
          </a:p>
          <a:p>
            <a:pPr marR="944880" algn="ctr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788285">
              <a:lnSpc>
                <a:spcPct val="100000"/>
              </a:lnSpc>
            </a:pPr>
            <a:r>
              <a:rPr sz="1800" spc="-80" dirty="0">
                <a:latin typeface="Arial"/>
                <a:cs typeface="Arial"/>
              </a:rPr>
              <a:t>val </a:t>
            </a:r>
            <a:r>
              <a:rPr sz="1800" spc="-50" dirty="0">
                <a:latin typeface="Arial"/>
                <a:cs typeface="Arial"/>
              </a:rPr>
              <a:t>result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"BYE".increment</a:t>
            </a:r>
            <a:endParaRPr sz="1800">
              <a:latin typeface="Arial"/>
              <a:cs typeface="Arial"/>
            </a:endParaRPr>
          </a:p>
          <a:p>
            <a:pPr marL="2788285">
              <a:lnSpc>
                <a:spcPct val="100000"/>
              </a:lnSpc>
            </a:pPr>
            <a:r>
              <a:rPr sz="1800" b="1" spc="-100" dirty="0">
                <a:solidFill>
                  <a:srgbClr val="403052"/>
                </a:solidFill>
                <a:latin typeface="Arial"/>
                <a:cs typeface="Arial"/>
              </a:rPr>
              <a:t>Output::: </a:t>
            </a:r>
            <a:r>
              <a:rPr sz="1800" b="1" spc="-110" dirty="0">
                <a:solidFill>
                  <a:srgbClr val="403052"/>
                </a:solidFill>
                <a:latin typeface="Arial"/>
                <a:cs typeface="Arial"/>
              </a:rPr>
              <a:t>result: </a:t>
            </a:r>
            <a:r>
              <a:rPr sz="1800" b="1" spc="-145" dirty="0">
                <a:solidFill>
                  <a:srgbClr val="403052"/>
                </a:solidFill>
                <a:latin typeface="Arial"/>
                <a:cs typeface="Arial"/>
              </a:rPr>
              <a:t>String </a:t>
            </a:r>
            <a:r>
              <a:rPr sz="1800" b="1" spc="-155" dirty="0">
                <a:solidFill>
                  <a:srgbClr val="403052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403052"/>
                </a:solidFill>
                <a:latin typeface="Arial"/>
                <a:cs typeface="Arial"/>
              </a:rPr>
              <a:t> </a:t>
            </a:r>
            <a:r>
              <a:rPr sz="1800" b="1" spc="-290" dirty="0">
                <a:solidFill>
                  <a:srgbClr val="403052"/>
                </a:solidFill>
                <a:latin typeface="Arial"/>
                <a:cs typeface="Arial"/>
              </a:rPr>
              <a:t>CZF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1432" y="3785628"/>
            <a:ext cx="1107808" cy="1004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47993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0" dirty="0"/>
              <a:t>Higher </a:t>
            </a:r>
            <a:r>
              <a:rPr spc="-210" dirty="0"/>
              <a:t>order</a:t>
            </a:r>
            <a:r>
              <a:rPr spc="-180" dirty="0"/>
              <a:t> </a:t>
            </a:r>
            <a:r>
              <a:rPr spc="-27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221899"/>
            <a:ext cx="11163300" cy="18548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i="1" spc="-114" dirty="0">
                <a:latin typeface="Trebuchet MS"/>
                <a:cs typeface="Trebuchet MS"/>
              </a:rPr>
              <a:t>Higher </a:t>
            </a:r>
            <a:r>
              <a:rPr sz="2000" b="1" i="1" spc="-150" dirty="0">
                <a:latin typeface="Trebuchet MS"/>
                <a:cs typeface="Trebuchet MS"/>
              </a:rPr>
              <a:t>order </a:t>
            </a:r>
            <a:r>
              <a:rPr sz="2000" b="1" i="1" spc="-125" dirty="0">
                <a:latin typeface="Trebuchet MS"/>
                <a:cs typeface="Trebuchet MS"/>
              </a:rPr>
              <a:t>functions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75" dirty="0">
                <a:latin typeface="Arial"/>
                <a:cs typeface="Arial"/>
              </a:rPr>
              <a:t>those </a:t>
            </a:r>
            <a:r>
              <a:rPr sz="2000" spc="-55" dirty="0">
                <a:latin typeface="Arial"/>
                <a:cs typeface="Arial"/>
              </a:rPr>
              <a:t>functions </a:t>
            </a:r>
            <a:r>
              <a:rPr sz="2000" spc="-65" dirty="0">
                <a:latin typeface="Arial"/>
                <a:cs typeface="Arial"/>
              </a:rPr>
              <a:t>which take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55" dirty="0">
                <a:latin typeface="Arial"/>
                <a:cs typeface="Arial"/>
              </a:rPr>
              <a:t>functions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80" dirty="0">
                <a:latin typeface="Arial"/>
                <a:cs typeface="Arial"/>
              </a:rPr>
              <a:t>parameters </a:t>
            </a:r>
            <a:r>
              <a:rPr sz="2000" spc="-20" dirty="0">
                <a:latin typeface="Arial"/>
                <a:cs typeface="Arial"/>
              </a:rPr>
              <a:t>or </a:t>
            </a:r>
            <a:r>
              <a:rPr sz="2000" spc="-15" dirty="0">
                <a:latin typeface="Arial"/>
                <a:cs typeface="Arial"/>
              </a:rPr>
              <a:t>return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function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result.</a:t>
            </a:r>
            <a:endParaRPr sz="2000">
              <a:latin typeface="Arial"/>
              <a:cs typeface="Arial"/>
            </a:endParaRPr>
          </a:p>
          <a:p>
            <a:pPr marL="12700" marR="1161415">
              <a:lnSpc>
                <a:spcPct val="150100"/>
              </a:lnSpc>
            </a:pPr>
            <a:r>
              <a:rPr sz="2000" spc="-114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instance, </a:t>
            </a:r>
            <a:r>
              <a:rPr sz="2000" b="1" i="1" spc="-114" dirty="0">
                <a:latin typeface="Trebuchet MS"/>
                <a:cs typeface="Trebuchet MS"/>
              </a:rPr>
              <a:t>map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Higher </a:t>
            </a:r>
            <a:r>
              <a:rPr sz="2000" spc="-80" dirty="0">
                <a:latin typeface="Arial"/>
                <a:cs typeface="Arial"/>
              </a:rPr>
              <a:t>Order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100" dirty="0">
                <a:latin typeface="Arial"/>
                <a:cs typeface="Arial"/>
              </a:rPr>
              <a:t>takes </a:t>
            </a:r>
            <a:r>
              <a:rPr sz="2000" spc="-50" dirty="0">
                <a:latin typeface="Arial"/>
                <a:cs typeface="Arial"/>
              </a:rPr>
              <a:t>another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60" dirty="0">
                <a:latin typeface="Arial"/>
                <a:cs typeface="Arial"/>
              </a:rPr>
              <a:t>parameter.  </a:t>
            </a:r>
            <a:r>
              <a:rPr sz="2000" spc="-105" dirty="0">
                <a:latin typeface="Arial"/>
                <a:cs typeface="Arial"/>
              </a:rPr>
              <a:t>Here </a:t>
            </a:r>
            <a:r>
              <a:rPr sz="2000" spc="-75" dirty="0">
                <a:latin typeface="Arial"/>
                <a:cs typeface="Arial"/>
              </a:rPr>
              <a:t>we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160" dirty="0">
                <a:latin typeface="Arial"/>
                <a:cs typeface="Arial"/>
              </a:rPr>
              <a:t>see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i="1" spc="-90" dirty="0">
                <a:latin typeface="Arial"/>
                <a:cs typeface="Arial"/>
              </a:rPr>
              <a:t>map </a:t>
            </a:r>
            <a:r>
              <a:rPr sz="2000" spc="-50" dirty="0">
                <a:latin typeface="Arial"/>
                <a:cs typeface="Arial"/>
              </a:rPr>
              <a:t>method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60" dirty="0">
                <a:latin typeface="Arial"/>
                <a:cs typeface="Arial"/>
              </a:rPr>
              <a:t>taking </a:t>
            </a:r>
            <a:r>
              <a:rPr sz="2000" spc="-100" dirty="0">
                <a:latin typeface="Arial"/>
                <a:cs typeface="Arial"/>
              </a:rPr>
              <a:t>c</a:t>
            </a:r>
            <a:r>
              <a:rPr sz="2000" i="1" spc="-100" dirty="0">
                <a:latin typeface="Arial"/>
                <a:cs typeface="Arial"/>
              </a:rPr>
              <a:t>aculateTax </a:t>
            </a:r>
            <a:r>
              <a:rPr sz="2000" spc="-50" dirty="0">
                <a:latin typeface="Arial"/>
                <a:cs typeface="Arial"/>
              </a:rPr>
              <a:t>method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parameter.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9816" y="3709415"/>
            <a:ext cx="6329045" cy="1842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4827" y="3838194"/>
            <a:ext cx="43484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salaries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List(50000, 60000,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80000)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val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calculateTax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(sal:Int) 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=&gt;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(sal-(sal*30/100))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val finalSalary 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salaries.map(calculateTax)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64319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0" dirty="0"/>
              <a:t>Higher </a:t>
            </a:r>
            <a:r>
              <a:rPr spc="-210" dirty="0"/>
              <a:t>order </a:t>
            </a:r>
            <a:r>
              <a:rPr spc="-280" dirty="0"/>
              <a:t>functions</a:t>
            </a:r>
            <a:r>
              <a:rPr spc="-215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2514600" y="2286000"/>
            <a:ext cx="6172200" cy="4191000"/>
          </a:xfrm>
          <a:custGeom>
            <a:avLst/>
            <a:gdLst/>
            <a:ahLst/>
            <a:cxnLst/>
            <a:rect l="l" t="t" r="r" b="b"/>
            <a:pathLst>
              <a:path w="6172200" h="4191000">
                <a:moveTo>
                  <a:pt x="5473700" y="0"/>
                </a:moveTo>
                <a:lnTo>
                  <a:pt x="698500" y="0"/>
                </a:lnTo>
                <a:lnTo>
                  <a:pt x="650670" y="1611"/>
                </a:lnTo>
                <a:lnTo>
                  <a:pt x="603706" y="6375"/>
                </a:lnTo>
                <a:lnTo>
                  <a:pt x="557712" y="14188"/>
                </a:lnTo>
                <a:lnTo>
                  <a:pt x="512791" y="24947"/>
                </a:lnTo>
                <a:lnTo>
                  <a:pt x="469049" y="38546"/>
                </a:lnTo>
                <a:lnTo>
                  <a:pt x="426589" y="54883"/>
                </a:lnTo>
                <a:lnTo>
                  <a:pt x="385514" y="73854"/>
                </a:lnTo>
                <a:lnTo>
                  <a:pt x="345929" y="95353"/>
                </a:lnTo>
                <a:lnTo>
                  <a:pt x="307937" y="119278"/>
                </a:lnTo>
                <a:lnTo>
                  <a:pt x="271644" y="145524"/>
                </a:lnTo>
                <a:lnTo>
                  <a:pt x="237151" y="173988"/>
                </a:lnTo>
                <a:lnTo>
                  <a:pt x="204565" y="204565"/>
                </a:lnTo>
                <a:lnTo>
                  <a:pt x="173988" y="237151"/>
                </a:lnTo>
                <a:lnTo>
                  <a:pt x="145524" y="271644"/>
                </a:lnTo>
                <a:lnTo>
                  <a:pt x="119278" y="307937"/>
                </a:lnTo>
                <a:lnTo>
                  <a:pt x="95353" y="345929"/>
                </a:lnTo>
                <a:lnTo>
                  <a:pt x="73854" y="385514"/>
                </a:lnTo>
                <a:lnTo>
                  <a:pt x="54883" y="426589"/>
                </a:lnTo>
                <a:lnTo>
                  <a:pt x="38546" y="469049"/>
                </a:lnTo>
                <a:lnTo>
                  <a:pt x="24947" y="512791"/>
                </a:lnTo>
                <a:lnTo>
                  <a:pt x="14188" y="557712"/>
                </a:lnTo>
                <a:lnTo>
                  <a:pt x="6375" y="603706"/>
                </a:lnTo>
                <a:lnTo>
                  <a:pt x="1611" y="650670"/>
                </a:lnTo>
                <a:lnTo>
                  <a:pt x="0" y="698500"/>
                </a:lnTo>
                <a:lnTo>
                  <a:pt x="0" y="3492487"/>
                </a:lnTo>
                <a:lnTo>
                  <a:pt x="1611" y="3540311"/>
                </a:lnTo>
                <a:lnTo>
                  <a:pt x="6375" y="3587270"/>
                </a:lnTo>
                <a:lnTo>
                  <a:pt x="14188" y="3633261"/>
                </a:lnTo>
                <a:lnTo>
                  <a:pt x="24947" y="3678178"/>
                </a:lnTo>
                <a:lnTo>
                  <a:pt x="38546" y="3721919"/>
                </a:lnTo>
                <a:lnTo>
                  <a:pt x="54883" y="3764378"/>
                </a:lnTo>
                <a:lnTo>
                  <a:pt x="73854" y="3805453"/>
                </a:lnTo>
                <a:lnTo>
                  <a:pt x="95353" y="3845038"/>
                </a:lnTo>
                <a:lnTo>
                  <a:pt x="119278" y="3883031"/>
                </a:lnTo>
                <a:lnTo>
                  <a:pt x="145524" y="3919326"/>
                </a:lnTo>
                <a:lnTo>
                  <a:pt x="173988" y="3953820"/>
                </a:lnTo>
                <a:lnTo>
                  <a:pt x="204565" y="3986409"/>
                </a:lnTo>
                <a:lnTo>
                  <a:pt x="237151" y="4016988"/>
                </a:lnTo>
                <a:lnTo>
                  <a:pt x="271644" y="4045455"/>
                </a:lnTo>
                <a:lnTo>
                  <a:pt x="307937" y="4071704"/>
                </a:lnTo>
                <a:lnTo>
                  <a:pt x="345929" y="4095631"/>
                </a:lnTo>
                <a:lnTo>
                  <a:pt x="385514" y="4117134"/>
                </a:lnTo>
                <a:lnTo>
                  <a:pt x="426589" y="4136107"/>
                </a:lnTo>
                <a:lnTo>
                  <a:pt x="469049" y="4152446"/>
                </a:lnTo>
                <a:lnTo>
                  <a:pt x="512791" y="4166048"/>
                </a:lnTo>
                <a:lnTo>
                  <a:pt x="557712" y="4176808"/>
                </a:lnTo>
                <a:lnTo>
                  <a:pt x="603706" y="4184623"/>
                </a:lnTo>
                <a:lnTo>
                  <a:pt x="650670" y="4189388"/>
                </a:lnTo>
                <a:lnTo>
                  <a:pt x="698500" y="4191000"/>
                </a:lnTo>
                <a:lnTo>
                  <a:pt x="5473700" y="4191000"/>
                </a:lnTo>
                <a:lnTo>
                  <a:pt x="5521529" y="4189388"/>
                </a:lnTo>
                <a:lnTo>
                  <a:pt x="5568493" y="4184623"/>
                </a:lnTo>
                <a:lnTo>
                  <a:pt x="5614487" y="4176808"/>
                </a:lnTo>
                <a:lnTo>
                  <a:pt x="5659408" y="4166048"/>
                </a:lnTo>
                <a:lnTo>
                  <a:pt x="5703150" y="4152446"/>
                </a:lnTo>
                <a:lnTo>
                  <a:pt x="5745610" y="4136107"/>
                </a:lnTo>
                <a:lnTo>
                  <a:pt x="5786685" y="4117134"/>
                </a:lnTo>
                <a:lnTo>
                  <a:pt x="5826270" y="4095631"/>
                </a:lnTo>
                <a:lnTo>
                  <a:pt x="5864262" y="4071704"/>
                </a:lnTo>
                <a:lnTo>
                  <a:pt x="5900555" y="4045455"/>
                </a:lnTo>
                <a:lnTo>
                  <a:pt x="5935048" y="4016988"/>
                </a:lnTo>
                <a:lnTo>
                  <a:pt x="5967634" y="3986409"/>
                </a:lnTo>
                <a:lnTo>
                  <a:pt x="5998211" y="3953820"/>
                </a:lnTo>
                <a:lnTo>
                  <a:pt x="6026675" y="3919326"/>
                </a:lnTo>
                <a:lnTo>
                  <a:pt x="6052921" y="3883031"/>
                </a:lnTo>
                <a:lnTo>
                  <a:pt x="6076846" y="3845038"/>
                </a:lnTo>
                <a:lnTo>
                  <a:pt x="6098345" y="3805453"/>
                </a:lnTo>
                <a:lnTo>
                  <a:pt x="6117316" y="3764378"/>
                </a:lnTo>
                <a:lnTo>
                  <a:pt x="6133653" y="3721919"/>
                </a:lnTo>
                <a:lnTo>
                  <a:pt x="6147252" y="3678178"/>
                </a:lnTo>
                <a:lnTo>
                  <a:pt x="6158011" y="3633261"/>
                </a:lnTo>
                <a:lnTo>
                  <a:pt x="6165824" y="3587270"/>
                </a:lnTo>
                <a:lnTo>
                  <a:pt x="6170588" y="3540311"/>
                </a:lnTo>
                <a:lnTo>
                  <a:pt x="6172200" y="3492487"/>
                </a:lnTo>
                <a:lnTo>
                  <a:pt x="6172200" y="698500"/>
                </a:lnTo>
                <a:lnTo>
                  <a:pt x="6170588" y="650670"/>
                </a:lnTo>
                <a:lnTo>
                  <a:pt x="6165824" y="603706"/>
                </a:lnTo>
                <a:lnTo>
                  <a:pt x="6158011" y="557712"/>
                </a:lnTo>
                <a:lnTo>
                  <a:pt x="6147252" y="512791"/>
                </a:lnTo>
                <a:lnTo>
                  <a:pt x="6133653" y="469049"/>
                </a:lnTo>
                <a:lnTo>
                  <a:pt x="6117316" y="426589"/>
                </a:lnTo>
                <a:lnTo>
                  <a:pt x="6098345" y="385514"/>
                </a:lnTo>
                <a:lnTo>
                  <a:pt x="6076846" y="345929"/>
                </a:lnTo>
                <a:lnTo>
                  <a:pt x="6052921" y="307937"/>
                </a:lnTo>
                <a:lnTo>
                  <a:pt x="6026675" y="271644"/>
                </a:lnTo>
                <a:lnTo>
                  <a:pt x="5998211" y="237151"/>
                </a:lnTo>
                <a:lnTo>
                  <a:pt x="5967634" y="204565"/>
                </a:lnTo>
                <a:lnTo>
                  <a:pt x="5935048" y="173988"/>
                </a:lnTo>
                <a:lnTo>
                  <a:pt x="5900555" y="145524"/>
                </a:lnTo>
                <a:lnTo>
                  <a:pt x="5864262" y="119278"/>
                </a:lnTo>
                <a:lnTo>
                  <a:pt x="5826270" y="95353"/>
                </a:lnTo>
                <a:lnTo>
                  <a:pt x="5786685" y="73854"/>
                </a:lnTo>
                <a:lnTo>
                  <a:pt x="5745610" y="54883"/>
                </a:lnTo>
                <a:lnTo>
                  <a:pt x="5703150" y="38546"/>
                </a:lnTo>
                <a:lnTo>
                  <a:pt x="5659408" y="24947"/>
                </a:lnTo>
                <a:lnTo>
                  <a:pt x="5614487" y="14188"/>
                </a:lnTo>
                <a:lnTo>
                  <a:pt x="5568493" y="6375"/>
                </a:lnTo>
                <a:lnTo>
                  <a:pt x="5521529" y="1611"/>
                </a:lnTo>
                <a:lnTo>
                  <a:pt x="5473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4600" y="2286000"/>
            <a:ext cx="6172200" cy="4191000"/>
          </a:xfrm>
          <a:custGeom>
            <a:avLst/>
            <a:gdLst/>
            <a:ahLst/>
            <a:cxnLst/>
            <a:rect l="l" t="t" r="r" b="b"/>
            <a:pathLst>
              <a:path w="6172200" h="4191000">
                <a:moveTo>
                  <a:pt x="0" y="698500"/>
                </a:moveTo>
                <a:lnTo>
                  <a:pt x="1611" y="650670"/>
                </a:lnTo>
                <a:lnTo>
                  <a:pt x="6375" y="603706"/>
                </a:lnTo>
                <a:lnTo>
                  <a:pt x="14188" y="557712"/>
                </a:lnTo>
                <a:lnTo>
                  <a:pt x="24947" y="512791"/>
                </a:lnTo>
                <a:lnTo>
                  <a:pt x="38546" y="469049"/>
                </a:lnTo>
                <a:lnTo>
                  <a:pt x="54883" y="426589"/>
                </a:lnTo>
                <a:lnTo>
                  <a:pt x="73854" y="385514"/>
                </a:lnTo>
                <a:lnTo>
                  <a:pt x="95353" y="345929"/>
                </a:lnTo>
                <a:lnTo>
                  <a:pt x="119278" y="307937"/>
                </a:lnTo>
                <a:lnTo>
                  <a:pt x="145524" y="271644"/>
                </a:lnTo>
                <a:lnTo>
                  <a:pt x="173988" y="237151"/>
                </a:lnTo>
                <a:lnTo>
                  <a:pt x="204565" y="204565"/>
                </a:lnTo>
                <a:lnTo>
                  <a:pt x="237151" y="173988"/>
                </a:lnTo>
                <a:lnTo>
                  <a:pt x="271644" y="145524"/>
                </a:lnTo>
                <a:lnTo>
                  <a:pt x="307937" y="119278"/>
                </a:lnTo>
                <a:lnTo>
                  <a:pt x="345929" y="95353"/>
                </a:lnTo>
                <a:lnTo>
                  <a:pt x="385514" y="73854"/>
                </a:lnTo>
                <a:lnTo>
                  <a:pt x="426589" y="54883"/>
                </a:lnTo>
                <a:lnTo>
                  <a:pt x="469049" y="38546"/>
                </a:lnTo>
                <a:lnTo>
                  <a:pt x="512791" y="24947"/>
                </a:lnTo>
                <a:lnTo>
                  <a:pt x="557712" y="14188"/>
                </a:lnTo>
                <a:lnTo>
                  <a:pt x="603706" y="6375"/>
                </a:lnTo>
                <a:lnTo>
                  <a:pt x="650670" y="1611"/>
                </a:lnTo>
                <a:lnTo>
                  <a:pt x="698500" y="0"/>
                </a:lnTo>
                <a:lnTo>
                  <a:pt x="5473700" y="0"/>
                </a:lnTo>
                <a:lnTo>
                  <a:pt x="5521529" y="1611"/>
                </a:lnTo>
                <a:lnTo>
                  <a:pt x="5568493" y="6375"/>
                </a:lnTo>
                <a:lnTo>
                  <a:pt x="5614487" y="14188"/>
                </a:lnTo>
                <a:lnTo>
                  <a:pt x="5659408" y="24947"/>
                </a:lnTo>
                <a:lnTo>
                  <a:pt x="5703150" y="38546"/>
                </a:lnTo>
                <a:lnTo>
                  <a:pt x="5745610" y="54883"/>
                </a:lnTo>
                <a:lnTo>
                  <a:pt x="5786685" y="73854"/>
                </a:lnTo>
                <a:lnTo>
                  <a:pt x="5826270" y="95353"/>
                </a:lnTo>
                <a:lnTo>
                  <a:pt x="5864262" y="119278"/>
                </a:lnTo>
                <a:lnTo>
                  <a:pt x="5900555" y="145524"/>
                </a:lnTo>
                <a:lnTo>
                  <a:pt x="5935048" y="173988"/>
                </a:lnTo>
                <a:lnTo>
                  <a:pt x="5967634" y="204565"/>
                </a:lnTo>
                <a:lnTo>
                  <a:pt x="5998211" y="237151"/>
                </a:lnTo>
                <a:lnTo>
                  <a:pt x="6026675" y="271644"/>
                </a:lnTo>
                <a:lnTo>
                  <a:pt x="6052921" y="307937"/>
                </a:lnTo>
                <a:lnTo>
                  <a:pt x="6076846" y="345929"/>
                </a:lnTo>
                <a:lnTo>
                  <a:pt x="6098345" y="385514"/>
                </a:lnTo>
                <a:lnTo>
                  <a:pt x="6117316" y="426589"/>
                </a:lnTo>
                <a:lnTo>
                  <a:pt x="6133653" y="469049"/>
                </a:lnTo>
                <a:lnTo>
                  <a:pt x="6147252" y="512791"/>
                </a:lnTo>
                <a:lnTo>
                  <a:pt x="6158011" y="557712"/>
                </a:lnTo>
                <a:lnTo>
                  <a:pt x="6165824" y="603706"/>
                </a:lnTo>
                <a:lnTo>
                  <a:pt x="6170588" y="650670"/>
                </a:lnTo>
                <a:lnTo>
                  <a:pt x="6172200" y="698500"/>
                </a:lnTo>
                <a:lnTo>
                  <a:pt x="6172200" y="3492487"/>
                </a:lnTo>
                <a:lnTo>
                  <a:pt x="6170588" y="3540311"/>
                </a:lnTo>
                <a:lnTo>
                  <a:pt x="6165824" y="3587270"/>
                </a:lnTo>
                <a:lnTo>
                  <a:pt x="6158011" y="3633261"/>
                </a:lnTo>
                <a:lnTo>
                  <a:pt x="6147252" y="3678178"/>
                </a:lnTo>
                <a:lnTo>
                  <a:pt x="6133653" y="3721919"/>
                </a:lnTo>
                <a:lnTo>
                  <a:pt x="6117316" y="3764378"/>
                </a:lnTo>
                <a:lnTo>
                  <a:pt x="6098345" y="3805453"/>
                </a:lnTo>
                <a:lnTo>
                  <a:pt x="6076846" y="3845038"/>
                </a:lnTo>
                <a:lnTo>
                  <a:pt x="6052921" y="3883031"/>
                </a:lnTo>
                <a:lnTo>
                  <a:pt x="6026675" y="3919326"/>
                </a:lnTo>
                <a:lnTo>
                  <a:pt x="5998211" y="3953820"/>
                </a:lnTo>
                <a:lnTo>
                  <a:pt x="5967634" y="3986409"/>
                </a:lnTo>
                <a:lnTo>
                  <a:pt x="5935048" y="4016988"/>
                </a:lnTo>
                <a:lnTo>
                  <a:pt x="5900555" y="4045455"/>
                </a:lnTo>
                <a:lnTo>
                  <a:pt x="5864262" y="4071704"/>
                </a:lnTo>
                <a:lnTo>
                  <a:pt x="5826270" y="4095631"/>
                </a:lnTo>
                <a:lnTo>
                  <a:pt x="5786685" y="4117134"/>
                </a:lnTo>
                <a:lnTo>
                  <a:pt x="5745610" y="4136107"/>
                </a:lnTo>
                <a:lnTo>
                  <a:pt x="5703150" y="4152446"/>
                </a:lnTo>
                <a:lnTo>
                  <a:pt x="5659408" y="4166048"/>
                </a:lnTo>
                <a:lnTo>
                  <a:pt x="5614487" y="4176808"/>
                </a:lnTo>
                <a:lnTo>
                  <a:pt x="5568493" y="4184623"/>
                </a:lnTo>
                <a:lnTo>
                  <a:pt x="5521529" y="4189388"/>
                </a:lnTo>
                <a:lnTo>
                  <a:pt x="5473700" y="4191000"/>
                </a:lnTo>
                <a:lnTo>
                  <a:pt x="698500" y="4191000"/>
                </a:lnTo>
                <a:lnTo>
                  <a:pt x="650670" y="4189388"/>
                </a:lnTo>
                <a:lnTo>
                  <a:pt x="603706" y="4184623"/>
                </a:lnTo>
                <a:lnTo>
                  <a:pt x="557712" y="4176808"/>
                </a:lnTo>
                <a:lnTo>
                  <a:pt x="512791" y="4166048"/>
                </a:lnTo>
                <a:lnTo>
                  <a:pt x="469049" y="4152446"/>
                </a:lnTo>
                <a:lnTo>
                  <a:pt x="426589" y="4136107"/>
                </a:lnTo>
                <a:lnTo>
                  <a:pt x="385514" y="4117134"/>
                </a:lnTo>
                <a:lnTo>
                  <a:pt x="345929" y="4095631"/>
                </a:lnTo>
                <a:lnTo>
                  <a:pt x="307937" y="4071704"/>
                </a:lnTo>
                <a:lnTo>
                  <a:pt x="271644" y="4045455"/>
                </a:lnTo>
                <a:lnTo>
                  <a:pt x="237151" y="4016988"/>
                </a:lnTo>
                <a:lnTo>
                  <a:pt x="204565" y="3986409"/>
                </a:lnTo>
                <a:lnTo>
                  <a:pt x="173988" y="3953820"/>
                </a:lnTo>
                <a:lnTo>
                  <a:pt x="145524" y="3919326"/>
                </a:lnTo>
                <a:lnTo>
                  <a:pt x="119278" y="3883031"/>
                </a:lnTo>
                <a:lnTo>
                  <a:pt x="95353" y="3845038"/>
                </a:lnTo>
                <a:lnTo>
                  <a:pt x="73854" y="3805453"/>
                </a:lnTo>
                <a:lnTo>
                  <a:pt x="54883" y="3764378"/>
                </a:lnTo>
                <a:lnTo>
                  <a:pt x="38546" y="3721919"/>
                </a:lnTo>
                <a:lnTo>
                  <a:pt x="24947" y="3678178"/>
                </a:lnTo>
                <a:lnTo>
                  <a:pt x="14188" y="3633261"/>
                </a:lnTo>
                <a:lnTo>
                  <a:pt x="6375" y="3587270"/>
                </a:lnTo>
                <a:lnTo>
                  <a:pt x="1611" y="3540311"/>
                </a:lnTo>
                <a:lnTo>
                  <a:pt x="0" y="3492487"/>
                </a:lnTo>
                <a:lnTo>
                  <a:pt x="0" y="698500"/>
                </a:lnTo>
                <a:close/>
              </a:path>
            </a:pathLst>
          </a:custGeom>
          <a:ln w="2438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1144272"/>
            <a:ext cx="7378065" cy="52330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R="1787525" algn="ctr">
              <a:lnSpc>
                <a:spcPct val="100000"/>
              </a:lnSpc>
              <a:spcBef>
                <a:spcPts val="1305"/>
              </a:spcBef>
            </a:pPr>
            <a:r>
              <a:rPr sz="2000" spc="-90" dirty="0">
                <a:latin typeface="Arial"/>
                <a:cs typeface="Arial"/>
              </a:rPr>
              <a:t>Below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60" dirty="0">
                <a:latin typeface="Arial"/>
                <a:cs typeface="Arial"/>
              </a:rPr>
              <a:t>more </a:t>
            </a:r>
            <a:r>
              <a:rPr sz="2000" spc="-100" dirty="0">
                <a:latin typeface="Arial"/>
                <a:cs typeface="Arial"/>
              </a:rPr>
              <a:t>example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90" dirty="0">
                <a:latin typeface="Arial"/>
                <a:cs typeface="Arial"/>
              </a:rPr>
              <a:t>Higher </a:t>
            </a:r>
            <a:r>
              <a:rPr sz="2000" spc="-75" dirty="0">
                <a:latin typeface="Arial"/>
                <a:cs typeface="Arial"/>
              </a:rPr>
              <a:t>Order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5" dirty="0">
                <a:latin typeface="Arial"/>
                <a:cs typeface="Arial"/>
              </a:rPr>
              <a:t>Here </a:t>
            </a:r>
            <a:r>
              <a:rPr sz="2000" i="1" spc="-50" dirty="0">
                <a:latin typeface="Arial"/>
                <a:cs typeface="Arial"/>
              </a:rPr>
              <a:t>hof() </a:t>
            </a:r>
            <a:r>
              <a:rPr sz="2000" spc="-50" dirty="0">
                <a:latin typeface="Arial"/>
                <a:cs typeface="Arial"/>
              </a:rPr>
              <a:t>method </a:t>
            </a:r>
            <a:r>
              <a:rPr sz="2000" spc="-100" dirty="0">
                <a:latin typeface="Arial"/>
                <a:cs typeface="Arial"/>
              </a:rPr>
              <a:t>takes </a:t>
            </a:r>
            <a:r>
              <a:rPr sz="2000" i="1" spc="-85" dirty="0">
                <a:latin typeface="Arial"/>
                <a:cs typeface="Arial"/>
              </a:rPr>
              <a:t>getTime() </a:t>
            </a:r>
            <a:r>
              <a:rPr sz="2000" spc="-50" dirty="0">
                <a:latin typeface="Arial"/>
                <a:cs typeface="Arial"/>
              </a:rPr>
              <a:t>method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parameter.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366645">
              <a:lnSpc>
                <a:spcPct val="100000"/>
              </a:lnSpc>
              <a:spcBef>
                <a:spcPts val="1245"/>
              </a:spcBef>
            </a:pPr>
            <a:r>
              <a:rPr sz="1800" spc="-40" dirty="0">
                <a:latin typeface="Arial"/>
                <a:cs typeface="Arial"/>
              </a:rPr>
              <a:t>object </a:t>
            </a:r>
            <a:r>
              <a:rPr sz="1800" spc="-75" dirty="0">
                <a:latin typeface="Arial"/>
                <a:cs typeface="Arial"/>
              </a:rPr>
              <a:t>HigherOrderFunction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673100" algn="ctr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latin typeface="Arial"/>
                <a:cs typeface="Arial"/>
              </a:rPr>
              <a:t>def </a:t>
            </a:r>
            <a:r>
              <a:rPr sz="1800" spc="-85" dirty="0">
                <a:latin typeface="Arial"/>
                <a:cs typeface="Arial"/>
              </a:rPr>
              <a:t>getTime()=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196080" marR="45974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println("In </a:t>
            </a:r>
            <a:r>
              <a:rPr sz="1800" spc="-85" dirty="0">
                <a:latin typeface="Arial"/>
                <a:cs typeface="Arial"/>
              </a:rPr>
              <a:t>getTime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method")  </a:t>
            </a:r>
            <a:r>
              <a:rPr sz="1800" spc="-110" dirty="0">
                <a:latin typeface="Arial"/>
                <a:cs typeface="Arial"/>
              </a:rPr>
              <a:t>System.nanoTime</a:t>
            </a:r>
            <a:endParaRPr sz="1800">
              <a:latin typeface="Arial"/>
              <a:cs typeface="Arial"/>
            </a:endParaRPr>
          </a:p>
          <a:p>
            <a:pPr marR="735330" algn="ctr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281045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latin typeface="Arial"/>
                <a:cs typeface="Arial"/>
              </a:rPr>
              <a:t>def </a:t>
            </a:r>
            <a:r>
              <a:rPr sz="1800" spc="-15" dirty="0">
                <a:latin typeface="Arial"/>
                <a:cs typeface="Arial"/>
              </a:rPr>
              <a:t>hof(f: </a:t>
            </a:r>
            <a:r>
              <a:rPr sz="1800" spc="-160" dirty="0">
                <a:latin typeface="Arial"/>
                <a:cs typeface="Arial"/>
              </a:rPr>
              <a:t>=&gt; </a:t>
            </a:r>
            <a:r>
              <a:rPr sz="1800" spc="-114" dirty="0">
                <a:latin typeface="Arial"/>
                <a:cs typeface="Arial"/>
              </a:rPr>
              <a:t>Long)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19608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println("In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hof()")</a:t>
            </a:r>
            <a:endParaRPr sz="1800">
              <a:latin typeface="Arial"/>
              <a:cs typeface="Arial"/>
            </a:endParaRPr>
          </a:p>
          <a:p>
            <a:pPr marL="4196080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println("The </a:t>
            </a:r>
            <a:r>
              <a:rPr sz="1800" spc="-20" dirty="0">
                <a:latin typeface="Arial"/>
                <a:cs typeface="Arial"/>
              </a:rPr>
              <a:t>time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85" dirty="0">
                <a:latin typeface="Arial"/>
                <a:cs typeface="Arial"/>
              </a:rPr>
              <a:t>nano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20" dirty="0">
                <a:latin typeface="Arial"/>
                <a:cs typeface="Arial"/>
              </a:rPr>
              <a:t>: </a:t>
            </a:r>
            <a:r>
              <a:rPr sz="1800" spc="80" dirty="0">
                <a:latin typeface="Arial"/>
                <a:cs typeface="Arial"/>
              </a:rPr>
              <a:t>"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+ </a:t>
            </a:r>
            <a:r>
              <a:rPr sz="1800" spc="5" dirty="0">
                <a:latin typeface="Arial"/>
                <a:cs typeface="Arial"/>
              </a:rPr>
              <a:t>f)</a:t>
            </a:r>
            <a:endParaRPr sz="1800">
              <a:latin typeface="Arial"/>
              <a:cs typeface="Arial"/>
            </a:endParaRPr>
          </a:p>
          <a:p>
            <a:pPr marR="735330" algn="ctr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281045">
              <a:lnSpc>
                <a:spcPct val="100000"/>
              </a:lnSpc>
              <a:spcBef>
                <a:spcPts val="5"/>
              </a:spcBef>
            </a:pPr>
            <a:r>
              <a:rPr sz="1800" spc="-55" dirty="0">
                <a:latin typeface="Arial"/>
                <a:cs typeface="Arial"/>
              </a:rPr>
              <a:t>def </a:t>
            </a:r>
            <a:r>
              <a:rPr sz="1800" spc="-85" dirty="0">
                <a:latin typeface="Arial"/>
                <a:cs typeface="Arial"/>
              </a:rPr>
              <a:t>main(args: </a:t>
            </a:r>
            <a:r>
              <a:rPr sz="1800" spc="-65" dirty="0">
                <a:latin typeface="Arial"/>
                <a:cs typeface="Arial"/>
              </a:rPr>
              <a:t>Array[String])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196080">
              <a:lnSpc>
                <a:spcPct val="100000"/>
              </a:lnSpc>
            </a:pPr>
            <a:r>
              <a:rPr sz="1800" spc="-65" dirty="0">
                <a:latin typeface="Arial"/>
                <a:cs typeface="Arial"/>
              </a:rPr>
              <a:t>hof(getTime()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R="735330" algn="ctr">
              <a:lnSpc>
                <a:spcPct val="100000"/>
              </a:lnSpc>
            </a:pPr>
            <a:r>
              <a:rPr sz="1800" spc="-3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R="1722755" algn="ctr">
              <a:lnSpc>
                <a:spcPct val="100000"/>
              </a:lnSpc>
            </a:pPr>
            <a:r>
              <a:rPr sz="1800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45199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Anonymous</a:t>
            </a:r>
            <a:r>
              <a:rPr spc="-330" dirty="0"/>
              <a:t> </a:t>
            </a:r>
            <a:r>
              <a:rPr spc="-29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596640" y="3709441"/>
            <a:ext cx="3762629" cy="1080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1144272"/>
            <a:ext cx="10935335" cy="32918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75" dirty="0">
                <a:latin typeface="Arial"/>
                <a:cs typeface="Arial"/>
              </a:rPr>
              <a:t>provides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35" dirty="0">
                <a:latin typeface="Arial"/>
                <a:cs typeface="Arial"/>
              </a:rPr>
              <a:t>lightweight </a:t>
            </a:r>
            <a:r>
              <a:rPr sz="2000" spc="-95" dirty="0">
                <a:latin typeface="Arial"/>
                <a:cs typeface="Arial"/>
              </a:rPr>
              <a:t>syntax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150100"/>
              </a:lnSpc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00" dirty="0">
                <a:latin typeface="Arial"/>
                <a:cs typeface="Arial"/>
              </a:rPr>
              <a:t>Anonymous </a:t>
            </a:r>
            <a:r>
              <a:rPr sz="2000" spc="-55" dirty="0">
                <a:latin typeface="Arial"/>
                <a:cs typeface="Arial"/>
              </a:rPr>
              <a:t>functions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25" dirty="0">
                <a:latin typeface="Arial"/>
                <a:cs typeface="Arial"/>
              </a:rPr>
              <a:t>expressed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help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20" dirty="0">
                <a:latin typeface="Arial"/>
                <a:cs typeface="Arial"/>
              </a:rPr>
              <a:t>basic </a:t>
            </a:r>
            <a:r>
              <a:rPr sz="2000" spc="-45" dirty="0">
                <a:latin typeface="Arial"/>
                <a:cs typeface="Arial"/>
              </a:rPr>
              <a:t>literals </a:t>
            </a:r>
            <a:r>
              <a:rPr sz="2000" dirty="0">
                <a:latin typeface="Arial"/>
                <a:cs typeface="Arial"/>
              </a:rPr>
              <a:t>without </a:t>
            </a:r>
            <a:r>
              <a:rPr sz="2000" spc="-55" dirty="0">
                <a:latin typeface="Arial"/>
                <a:cs typeface="Arial"/>
              </a:rPr>
              <a:t>providing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complete  </a:t>
            </a:r>
            <a:r>
              <a:rPr sz="2000" spc="-30" dirty="0">
                <a:latin typeface="Arial"/>
                <a:cs typeface="Arial"/>
              </a:rPr>
              <a:t>function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declaration.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35" dirty="0">
                <a:latin typeface="Arial"/>
                <a:cs typeface="Arial"/>
              </a:rPr>
              <a:t>This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45" dirty="0">
                <a:latin typeface="Arial"/>
                <a:cs typeface="Arial"/>
              </a:rPr>
              <a:t>short </a:t>
            </a:r>
            <a:r>
              <a:rPr sz="2000" spc="-85" dirty="0">
                <a:latin typeface="Arial"/>
                <a:cs typeface="Arial"/>
              </a:rPr>
              <a:t>hand </a:t>
            </a:r>
            <a:r>
              <a:rPr sz="2000" spc="-20" dirty="0">
                <a:latin typeface="Arial"/>
                <a:cs typeface="Arial"/>
              </a:rPr>
              <a:t>notation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3277235">
              <a:lnSpc>
                <a:spcPct val="100000"/>
              </a:lnSpc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var sqr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(x:Int)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=&gt;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x*x</a:t>
            </a:r>
            <a:endParaRPr sz="2000">
              <a:latin typeface="Arial"/>
              <a:cs typeface="Arial"/>
            </a:endParaRPr>
          </a:p>
          <a:p>
            <a:pPr marL="3277235">
              <a:lnSpc>
                <a:spcPct val="100000"/>
              </a:lnSpc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sqr(3)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182321"/>
            <a:ext cx="56915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10" dirty="0"/>
              <a:t>Partially </a:t>
            </a:r>
            <a:r>
              <a:rPr spc="-254" dirty="0"/>
              <a:t>Applied</a:t>
            </a:r>
            <a:r>
              <a:rPr spc="-215" dirty="0"/>
              <a:t> </a:t>
            </a:r>
            <a:r>
              <a:rPr spc="-335" dirty="0"/>
              <a:t>Functions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528955" indent="-514984">
              <a:lnSpc>
                <a:spcPct val="100000"/>
              </a:lnSpc>
              <a:spcBef>
                <a:spcPts val="1295"/>
              </a:spcBef>
              <a:buSzPct val="80000"/>
              <a:buFont typeface="Wingdings"/>
              <a:buChar char=""/>
              <a:tabLst>
                <a:tab pos="528955" algn="l"/>
                <a:tab pos="529590" algn="l"/>
              </a:tabLst>
            </a:pPr>
            <a:r>
              <a:rPr spc="-95" dirty="0"/>
              <a:t>When</a:t>
            </a:r>
            <a:r>
              <a:rPr spc="30" dirty="0"/>
              <a:t> </a:t>
            </a:r>
            <a:r>
              <a:rPr spc="-80" dirty="0"/>
              <a:t>we</a:t>
            </a:r>
            <a:r>
              <a:rPr spc="15" dirty="0"/>
              <a:t> </a:t>
            </a:r>
            <a:r>
              <a:rPr spc="-80" dirty="0"/>
              <a:t>declare</a:t>
            </a:r>
            <a:r>
              <a:rPr spc="25" dirty="0"/>
              <a:t> </a:t>
            </a:r>
            <a:r>
              <a:rPr spc="-160" dirty="0"/>
              <a:t>a</a:t>
            </a:r>
            <a:r>
              <a:rPr spc="30" dirty="0"/>
              <a:t> </a:t>
            </a:r>
            <a:r>
              <a:rPr spc="-30" dirty="0"/>
              <a:t>function</a:t>
            </a:r>
            <a:r>
              <a:rPr spc="65" dirty="0"/>
              <a:t> </a:t>
            </a:r>
            <a:r>
              <a:rPr spc="5" dirty="0"/>
              <a:t>with</a:t>
            </a:r>
            <a:r>
              <a:rPr spc="40" dirty="0"/>
              <a:t> </a:t>
            </a:r>
            <a:r>
              <a:rPr spc="-80" dirty="0"/>
              <a:t>arguments,</a:t>
            </a:r>
            <a:r>
              <a:rPr spc="20" dirty="0"/>
              <a:t> </a:t>
            </a:r>
            <a:r>
              <a:rPr spc="-65" dirty="0"/>
              <a:t>we</a:t>
            </a:r>
            <a:r>
              <a:rPr spc="15" dirty="0"/>
              <a:t> </a:t>
            </a:r>
            <a:r>
              <a:rPr spc="-80" dirty="0"/>
              <a:t>are</a:t>
            </a:r>
            <a:r>
              <a:rPr spc="25" dirty="0"/>
              <a:t> </a:t>
            </a:r>
            <a:r>
              <a:rPr spc="-85" dirty="0"/>
              <a:t>expected</a:t>
            </a:r>
            <a:r>
              <a:rPr spc="30" dirty="0"/>
              <a:t> </a:t>
            </a:r>
            <a:r>
              <a:rPr spc="20" dirty="0"/>
              <a:t>to</a:t>
            </a:r>
            <a:r>
              <a:rPr spc="30" dirty="0"/>
              <a:t> </a:t>
            </a:r>
            <a:r>
              <a:rPr spc="-55" dirty="0"/>
              <a:t>provide</a:t>
            </a:r>
            <a:r>
              <a:rPr spc="25" dirty="0"/>
              <a:t> </a:t>
            </a:r>
            <a:r>
              <a:rPr spc="-40" dirty="0"/>
              <a:t>all</a:t>
            </a:r>
            <a:r>
              <a:rPr spc="20" dirty="0"/>
              <a:t> </a:t>
            </a:r>
            <a:r>
              <a:rPr spc="-75" dirty="0"/>
              <a:t>parameters</a:t>
            </a:r>
            <a:r>
              <a:rPr spc="30" dirty="0"/>
              <a:t> </a:t>
            </a:r>
            <a:r>
              <a:rPr spc="-105" dirty="0"/>
              <a:t>values</a:t>
            </a:r>
            <a:r>
              <a:rPr spc="25" dirty="0"/>
              <a:t> </a:t>
            </a:r>
            <a:r>
              <a:rPr spc="-35" dirty="0"/>
              <a:t>while</a:t>
            </a:r>
          </a:p>
          <a:p>
            <a:pPr marL="528955">
              <a:lnSpc>
                <a:spcPct val="100000"/>
              </a:lnSpc>
              <a:spcBef>
                <a:spcPts val="1200"/>
              </a:spcBef>
            </a:pPr>
            <a:r>
              <a:rPr spc="-75" dirty="0"/>
              <a:t>calling </a:t>
            </a:r>
            <a:r>
              <a:rPr dirty="0"/>
              <a:t>that</a:t>
            </a:r>
            <a:r>
              <a:rPr spc="-95" dirty="0"/>
              <a:t> </a:t>
            </a:r>
            <a:r>
              <a:rPr spc="-30" dirty="0"/>
              <a:t>function.</a:t>
            </a:r>
          </a:p>
          <a:p>
            <a:pPr marL="1270">
              <a:lnSpc>
                <a:spcPct val="100000"/>
              </a:lnSpc>
            </a:pPr>
            <a:endParaRPr/>
          </a:p>
          <a:p>
            <a:pPr marL="1270"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528955" indent="-514984">
              <a:lnSpc>
                <a:spcPct val="100000"/>
              </a:lnSpc>
              <a:buSzPct val="80000"/>
              <a:buFont typeface="Wingdings"/>
              <a:buChar char=""/>
              <a:tabLst>
                <a:tab pos="528955" algn="l"/>
                <a:tab pos="529590" algn="l"/>
              </a:tabLst>
            </a:pPr>
            <a:r>
              <a:rPr spc="-180" dirty="0"/>
              <a:t>Scala </a:t>
            </a:r>
            <a:r>
              <a:rPr spc="-80" dirty="0"/>
              <a:t>provides </a:t>
            </a:r>
            <a:r>
              <a:rPr spc="-160" dirty="0"/>
              <a:t>a </a:t>
            </a:r>
            <a:r>
              <a:rPr spc="-30" dirty="0"/>
              <a:t>functionality </a:t>
            </a:r>
            <a:r>
              <a:rPr dirty="0"/>
              <a:t>that </a:t>
            </a:r>
            <a:r>
              <a:rPr spc="-95" dirty="0"/>
              <a:t>helps </a:t>
            </a:r>
            <a:r>
              <a:rPr spc="20" dirty="0"/>
              <a:t>to </a:t>
            </a:r>
            <a:r>
              <a:rPr spc="-75" dirty="0"/>
              <a:t>call </a:t>
            </a:r>
            <a:r>
              <a:rPr spc="-160" dirty="0"/>
              <a:t>a </a:t>
            </a:r>
            <a:r>
              <a:rPr spc="-30" dirty="0"/>
              <a:t>function </a:t>
            </a:r>
            <a:r>
              <a:rPr dirty="0"/>
              <a:t>without </a:t>
            </a:r>
            <a:r>
              <a:rPr spc="-130" dirty="0"/>
              <a:t>passing </a:t>
            </a:r>
            <a:r>
              <a:rPr spc="-45" dirty="0"/>
              <a:t>all </a:t>
            </a:r>
            <a:r>
              <a:rPr spc="-25" dirty="0"/>
              <a:t>the </a:t>
            </a:r>
            <a:r>
              <a:rPr spc="-50" dirty="0"/>
              <a:t>required</a:t>
            </a:r>
            <a:r>
              <a:rPr spc="-200" dirty="0"/>
              <a:t> </a:t>
            </a:r>
            <a:r>
              <a:rPr spc="-75" dirty="0"/>
              <a:t>parameters.</a:t>
            </a:r>
          </a:p>
          <a:p>
            <a:pPr marL="1270">
              <a:lnSpc>
                <a:spcPct val="100000"/>
              </a:lnSpc>
              <a:buFont typeface="Wingdings"/>
              <a:buChar char=""/>
            </a:pPr>
            <a:endParaRPr/>
          </a:p>
          <a:p>
            <a:pPr marL="1270"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2150">
              <a:latin typeface="Times New Roman"/>
              <a:cs typeface="Times New Roman"/>
            </a:endParaRPr>
          </a:p>
          <a:p>
            <a:pPr marL="528955" indent="-514984">
              <a:lnSpc>
                <a:spcPct val="100000"/>
              </a:lnSpc>
              <a:buSzPct val="80000"/>
              <a:buFont typeface="Wingdings"/>
              <a:buChar char=""/>
              <a:tabLst>
                <a:tab pos="528955" algn="l"/>
                <a:tab pos="529590" algn="l"/>
              </a:tabLst>
            </a:pPr>
            <a:r>
              <a:rPr spc="-135" dirty="0"/>
              <a:t>This</a:t>
            </a:r>
            <a:r>
              <a:rPr spc="-90" dirty="0"/>
              <a:t> </a:t>
            </a:r>
            <a:r>
              <a:rPr spc="-110" dirty="0"/>
              <a:t>is</a:t>
            </a:r>
            <a:r>
              <a:rPr spc="-90" dirty="0"/>
              <a:t> </a:t>
            </a:r>
            <a:r>
              <a:rPr spc="-35" dirty="0"/>
              <a:t>helpful</a:t>
            </a:r>
            <a:r>
              <a:rPr spc="-65" dirty="0"/>
              <a:t> </a:t>
            </a:r>
            <a:r>
              <a:rPr spc="-75" dirty="0"/>
              <a:t>when</a:t>
            </a:r>
            <a:r>
              <a:rPr spc="-90" dirty="0"/>
              <a:t> </a:t>
            </a:r>
            <a:r>
              <a:rPr spc="-125" dirty="0"/>
              <a:t>some</a:t>
            </a:r>
            <a:r>
              <a:rPr spc="-65" dirty="0"/>
              <a:t> </a:t>
            </a:r>
            <a:r>
              <a:rPr spc="-5" dirty="0"/>
              <a:t>of</a:t>
            </a:r>
            <a:r>
              <a:rPr spc="-105" dirty="0"/>
              <a:t> </a:t>
            </a:r>
            <a:r>
              <a:rPr spc="-25" dirty="0"/>
              <a:t>the</a:t>
            </a:r>
            <a:r>
              <a:rPr spc="-110" dirty="0"/>
              <a:t> </a:t>
            </a:r>
            <a:r>
              <a:rPr spc="-60" dirty="0"/>
              <a:t>parameter</a:t>
            </a:r>
            <a:r>
              <a:rPr spc="-45" dirty="0"/>
              <a:t> </a:t>
            </a:r>
            <a:r>
              <a:rPr spc="-114" dirty="0"/>
              <a:t>values</a:t>
            </a:r>
            <a:r>
              <a:rPr spc="-60" dirty="0"/>
              <a:t> </a:t>
            </a:r>
            <a:r>
              <a:rPr spc="-85" dirty="0"/>
              <a:t>are</a:t>
            </a:r>
            <a:r>
              <a:rPr spc="-80" dirty="0"/>
              <a:t> </a:t>
            </a:r>
            <a:r>
              <a:rPr spc="-5" dirty="0"/>
              <a:t>not</a:t>
            </a:r>
            <a:r>
              <a:rPr spc="-110" dirty="0"/>
              <a:t> </a:t>
            </a:r>
            <a:r>
              <a:rPr spc="-80" dirty="0"/>
              <a:t>ready</a:t>
            </a:r>
            <a:r>
              <a:rPr spc="-100" dirty="0"/>
              <a:t> </a:t>
            </a:r>
            <a:r>
              <a:rPr spc="-25" dirty="0"/>
              <a:t>at</a:t>
            </a:r>
            <a:r>
              <a:rPr spc="-95" dirty="0"/>
              <a:t> </a:t>
            </a:r>
            <a:r>
              <a:rPr spc="-25" dirty="0"/>
              <a:t>the</a:t>
            </a:r>
            <a:r>
              <a:rPr spc="-110" dirty="0"/>
              <a:t> </a:t>
            </a:r>
            <a:r>
              <a:rPr spc="-20" dirty="0"/>
              <a:t>time</a:t>
            </a:r>
            <a:r>
              <a:rPr spc="-65" dirty="0"/>
              <a:t> </a:t>
            </a:r>
            <a:r>
              <a:rPr spc="-5" dirty="0"/>
              <a:t>of</a:t>
            </a:r>
            <a:r>
              <a:rPr spc="-105" dirty="0"/>
              <a:t> </a:t>
            </a:r>
            <a:r>
              <a:rPr spc="-75" dirty="0"/>
              <a:t>calling </a:t>
            </a:r>
            <a:r>
              <a:rPr dirty="0"/>
              <a:t>that</a:t>
            </a:r>
            <a:r>
              <a:rPr spc="-85" dirty="0"/>
              <a:t> </a:t>
            </a:r>
            <a:r>
              <a:rPr spc="-30" dirty="0"/>
              <a:t>function.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58521"/>
            <a:ext cx="73234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10" dirty="0"/>
              <a:t>Partially </a:t>
            </a:r>
            <a:r>
              <a:rPr spc="-254" dirty="0"/>
              <a:t>Applied </a:t>
            </a:r>
            <a:r>
              <a:rPr spc="-335" dirty="0"/>
              <a:t>Functions</a:t>
            </a:r>
            <a:r>
              <a:rPr spc="-254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3380232" y="3099816"/>
            <a:ext cx="4588637" cy="20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401" y="1374299"/>
            <a:ext cx="11200130" cy="326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000" spc="-120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instance,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35" dirty="0">
                <a:latin typeface="Arial"/>
                <a:cs typeface="Arial"/>
              </a:rPr>
              <a:t>multithreading </a:t>
            </a:r>
            <a:r>
              <a:rPr sz="2000" spc="-55" dirty="0">
                <a:latin typeface="Arial"/>
                <a:cs typeface="Arial"/>
              </a:rPr>
              <a:t>application, </a:t>
            </a:r>
            <a:r>
              <a:rPr sz="2000" spc="-85" dirty="0">
                <a:latin typeface="Arial"/>
                <a:cs typeface="Arial"/>
              </a:rPr>
              <a:t>one </a:t>
            </a:r>
            <a:r>
              <a:rPr sz="2000" spc="-45" dirty="0">
                <a:latin typeface="Arial"/>
                <a:cs typeface="Arial"/>
              </a:rPr>
              <a:t>thread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75" dirty="0">
                <a:latin typeface="Arial"/>
                <a:cs typeface="Arial"/>
              </a:rPr>
              <a:t>calling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requires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database  </a:t>
            </a:r>
            <a:r>
              <a:rPr sz="2000" spc="-65" dirty="0">
                <a:latin typeface="Arial"/>
                <a:cs typeface="Arial"/>
              </a:rPr>
              <a:t>connection </a:t>
            </a:r>
            <a:r>
              <a:rPr sz="2000" spc="-50" dirty="0">
                <a:latin typeface="Arial"/>
                <a:cs typeface="Arial"/>
              </a:rPr>
              <a:t>object </a:t>
            </a:r>
            <a:r>
              <a:rPr sz="2000" spc="2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40" dirty="0">
                <a:latin typeface="Arial"/>
                <a:cs typeface="Arial"/>
              </a:rPr>
              <a:t>passed </a:t>
            </a:r>
            <a:r>
              <a:rPr sz="2000" spc="-50" dirty="0">
                <a:latin typeface="Arial"/>
                <a:cs typeface="Arial"/>
              </a:rPr>
              <a:t>apart </a:t>
            </a:r>
            <a:r>
              <a:rPr sz="2000" spc="-20" dirty="0">
                <a:latin typeface="Arial"/>
                <a:cs typeface="Arial"/>
              </a:rPr>
              <a:t>from </a:t>
            </a:r>
            <a:r>
              <a:rPr sz="2000" spc="-25" dirty="0">
                <a:latin typeface="Arial"/>
                <a:cs typeface="Arial"/>
              </a:rPr>
              <a:t>other </a:t>
            </a:r>
            <a:r>
              <a:rPr sz="2000" spc="-70" dirty="0">
                <a:latin typeface="Arial"/>
                <a:cs typeface="Arial"/>
              </a:rPr>
              <a:t>parameters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0" dirty="0">
                <a:latin typeface="Arial"/>
                <a:cs typeface="Arial"/>
              </a:rPr>
              <a:t>another </a:t>
            </a:r>
            <a:r>
              <a:rPr sz="2000" spc="-45" dirty="0">
                <a:latin typeface="Arial"/>
                <a:cs typeface="Arial"/>
              </a:rPr>
              <a:t>thread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60" dirty="0">
                <a:latin typeface="Arial"/>
                <a:cs typeface="Arial"/>
              </a:rPr>
              <a:t>creating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connection  </a:t>
            </a:r>
            <a:r>
              <a:rPr sz="2000" spc="-50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122295">
              <a:lnSpc>
                <a:spcPct val="100000"/>
              </a:lnSpc>
              <a:spcBef>
                <a:spcPts val="1590"/>
              </a:spcBef>
            </a:pPr>
            <a:r>
              <a:rPr sz="1800" spc="-80" dirty="0">
                <a:latin typeface="Arial"/>
                <a:cs typeface="Arial"/>
              </a:rPr>
              <a:t>val </a:t>
            </a:r>
            <a:r>
              <a:rPr sz="1800" spc="-114" dirty="0">
                <a:latin typeface="Arial"/>
                <a:cs typeface="Arial"/>
              </a:rPr>
              <a:t>sum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70" dirty="0">
                <a:latin typeface="Arial"/>
                <a:cs typeface="Arial"/>
              </a:rPr>
              <a:t>(x: </a:t>
            </a:r>
            <a:r>
              <a:rPr sz="1800" spc="-25" dirty="0">
                <a:latin typeface="Arial"/>
                <a:cs typeface="Arial"/>
              </a:rPr>
              <a:t>Int, </a:t>
            </a:r>
            <a:r>
              <a:rPr sz="1800" spc="-55" dirty="0">
                <a:latin typeface="Arial"/>
                <a:cs typeface="Arial"/>
              </a:rPr>
              <a:t>y: </a:t>
            </a:r>
            <a:r>
              <a:rPr sz="1800" spc="-25" dirty="0">
                <a:latin typeface="Arial"/>
                <a:cs typeface="Arial"/>
              </a:rPr>
              <a:t>Int, </a:t>
            </a:r>
            <a:r>
              <a:rPr sz="1800" spc="-105" dirty="0">
                <a:latin typeface="Arial"/>
                <a:cs typeface="Arial"/>
              </a:rPr>
              <a:t>z: </a:t>
            </a:r>
            <a:r>
              <a:rPr sz="1800" spc="-25" dirty="0">
                <a:latin typeface="Arial"/>
                <a:cs typeface="Arial"/>
              </a:rPr>
              <a:t>Int) </a:t>
            </a:r>
            <a:r>
              <a:rPr sz="1800" spc="-160" dirty="0">
                <a:latin typeface="Arial"/>
                <a:cs typeface="Arial"/>
              </a:rPr>
              <a:t>=&gt; </a:t>
            </a:r>
            <a:r>
              <a:rPr sz="1800" spc="-125" dirty="0">
                <a:latin typeface="Arial"/>
                <a:cs typeface="Arial"/>
              </a:rPr>
              <a:t>x </a:t>
            </a:r>
            <a:r>
              <a:rPr sz="1800" spc="-155" dirty="0">
                <a:latin typeface="Arial"/>
                <a:cs typeface="Arial"/>
              </a:rPr>
              <a:t>+ </a:t>
            </a:r>
            <a:r>
              <a:rPr sz="1800" spc="-90" dirty="0">
                <a:latin typeface="Arial"/>
                <a:cs typeface="Arial"/>
              </a:rPr>
              <a:t>y </a:t>
            </a:r>
            <a:r>
              <a:rPr sz="1800" spc="-155" dirty="0">
                <a:latin typeface="Arial"/>
                <a:cs typeface="Arial"/>
              </a:rPr>
              <a:t>+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  <a:p>
            <a:pPr marL="3122295" marR="5146040">
              <a:lnSpc>
                <a:spcPts val="4320"/>
              </a:lnSpc>
              <a:spcBef>
                <a:spcPts val="505"/>
              </a:spcBef>
            </a:pPr>
            <a:r>
              <a:rPr sz="1800" spc="-80" dirty="0">
                <a:latin typeface="Arial"/>
                <a:cs typeface="Arial"/>
              </a:rPr>
              <a:t>val </a:t>
            </a:r>
            <a:r>
              <a:rPr sz="1800" spc="-65" dirty="0">
                <a:latin typeface="Arial"/>
                <a:cs typeface="Arial"/>
              </a:rPr>
              <a:t>firstCall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90" dirty="0">
                <a:latin typeface="Arial"/>
                <a:cs typeface="Arial"/>
              </a:rPr>
              <a:t>sum(10, </a:t>
            </a:r>
            <a:r>
              <a:rPr sz="1800" spc="-80" dirty="0">
                <a:latin typeface="Arial"/>
                <a:cs typeface="Arial"/>
              </a:rPr>
              <a:t>20, </a:t>
            </a:r>
            <a:r>
              <a:rPr sz="1800" spc="-65" dirty="0">
                <a:latin typeface="Arial"/>
                <a:cs typeface="Arial"/>
              </a:rPr>
              <a:t>_: </a:t>
            </a:r>
            <a:r>
              <a:rPr sz="1800" spc="-25" dirty="0">
                <a:latin typeface="Arial"/>
                <a:cs typeface="Arial"/>
              </a:rPr>
              <a:t>Int)  </a:t>
            </a:r>
            <a:r>
              <a:rPr sz="1800" spc="-80" dirty="0">
                <a:latin typeface="Arial"/>
                <a:cs typeface="Arial"/>
              </a:rPr>
              <a:t>val </a:t>
            </a:r>
            <a:r>
              <a:rPr sz="1800" spc="-70" dirty="0">
                <a:latin typeface="Arial"/>
                <a:cs typeface="Arial"/>
              </a:rPr>
              <a:t>finalCall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firstCall(50)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258521"/>
            <a:ext cx="18103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35" dirty="0"/>
              <a:t>Currying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221899"/>
            <a:ext cx="1066990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90" dirty="0">
                <a:latin typeface="Arial"/>
                <a:cs typeface="Arial"/>
              </a:rPr>
              <a:t>Currying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functional </a:t>
            </a:r>
            <a:r>
              <a:rPr sz="2000" spc="-90" dirty="0">
                <a:latin typeface="Arial"/>
                <a:cs typeface="Arial"/>
              </a:rPr>
              <a:t>approach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55" dirty="0">
                <a:latin typeface="Arial"/>
                <a:cs typeface="Arial"/>
              </a:rPr>
              <a:t>convert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spc="-60" dirty="0">
                <a:latin typeface="Arial"/>
                <a:cs typeface="Arial"/>
              </a:rPr>
              <a:t>taking </a:t>
            </a:r>
            <a:r>
              <a:rPr sz="2000" spc="-25" dirty="0">
                <a:latin typeface="Arial"/>
                <a:cs typeface="Arial"/>
              </a:rPr>
              <a:t>multiple </a:t>
            </a:r>
            <a:r>
              <a:rPr sz="2000" spc="-80" dirty="0">
                <a:latin typeface="Arial"/>
                <a:cs typeface="Arial"/>
              </a:rPr>
              <a:t>parameters </a:t>
            </a:r>
            <a:r>
              <a:rPr sz="2000" dirty="0">
                <a:latin typeface="Arial"/>
                <a:cs typeface="Arial"/>
              </a:rPr>
              <a:t>into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90" dirty="0">
                <a:latin typeface="Arial"/>
                <a:cs typeface="Arial"/>
              </a:rPr>
              <a:t>chain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5" dirty="0"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25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40" dirty="0">
                <a:latin typeface="Arial"/>
                <a:cs typeface="Arial"/>
              </a:rPr>
              <a:t>just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convenient </a:t>
            </a:r>
            <a:r>
              <a:rPr sz="2000" spc="-100" dirty="0">
                <a:latin typeface="Arial"/>
                <a:cs typeface="Arial"/>
              </a:rPr>
              <a:t>way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calling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funtions.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1232" y="2947416"/>
            <a:ext cx="3979037" cy="20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86529" y="3087446"/>
            <a:ext cx="311594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def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add(x:Int)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(y:Int)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=&gt;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39190" algn="l"/>
              </a:tabLst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add(1)(2)	</a:t>
            </a:r>
            <a:r>
              <a:rPr sz="2000" spc="2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39190" algn="l"/>
              </a:tabLst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add(7)(3)	</a:t>
            </a:r>
            <a:r>
              <a:rPr sz="2000" spc="21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58521"/>
            <a:ext cx="20434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5" dirty="0"/>
              <a:t>Su</a:t>
            </a:r>
            <a:r>
              <a:rPr spc="-550" dirty="0"/>
              <a:t>m</a:t>
            </a:r>
            <a:r>
              <a:rPr spc="-254" dirty="0"/>
              <a:t>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068072"/>
            <a:ext cx="10534650" cy="524510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SzPct val="80000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000" spc="-95" dirty="0">
                <a:latin typeface="Arial"/>
                <a:cs typeface="Arial"/>
              </a:rPr>
              <a:t>Despite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having </a:t>
            </a:r>
            <a:r>
              <a:rPr sz="2000" spc="-40" dirty="0">
                <a:latin typeface="Arial"/>
                <a:cs typeface="Arial"/>
              </a:rPr>
              <a:t>functional </a:t>
            </a:r>
            <a:r>
              <a:rPr sz="2000" spc="-85" dirty="0">
                <a:latin typeface="Arial"/>
                <a:cs typeface="Arial"/>
              </a:rPr>
              <a:t>approach, </a:t>
            </a: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110" dirty="0">
                <a:latin typeface="Arial"/>
                <a:cs typeface="Arial"/>
              </a:rPr>
              <a:t>is </a:t>
            </a:r>
            <a:r>
              <a:rPr sz="2000" spc="-55" dirty="0">
                <a:latin typeface="Arial"/>
                <a:cs typeface="Arial"/>
              </a:rPr>
              <a:t>purely </a:t>
            </a:r>
            <a:r>
              <a:rPr sz="2000" spc="-114" dirty="0">
                <a:latin typeface="Arial"/>
                <a:cs typeface="Arial"/>
              </a:rPr>
              <a:t>an </a:t>
            </a:r>
            <a:r>
              <a:rPr sz="2000" spc="-80" dirty="0">
                <a:latin typeface="Arial"/>
                <a:cs typeface="Arial"/>
              </a:rPr>
              <a:t>Object </a:t>
            </a:r>
            <a:r>
              <a:rPr sz="2000" spc="-60" dirty="0">
                <a:latin typeface="Arial"/>
                <a:cs typeface="Arial"/>
              </a:rPr>
              <a:t>Oriented </a:t>
            </a:r>
            <a:r>
              <a:rPr sz="2000" spc="-95" dirty="0">
                <a:latin typeface="Arial"/>
                <a:cs typeface="Arial"/>
              </a:rPr>
              <a:t>Programming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language.</a:t>
            </a:r>
            <a:endParaRPr sz="2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"/>
              <a:tabLst>
                <a:tab pos="527685" algn="l"/>
                <a:tab pos="528320" algn="l"/>
              </a:tabLst>
            </a:pPr>
            <a:r>
              <a:rPr sz="2000" spc="-229" dirty="0">
                <a:latin typeface="Arial"/>
                <a:cs typeface="Arial"/>
              </a:rPr>
              <a:t>Case </a:t>
            </a:r>
            <a:r>
              <a:rPr sz="2000" spc="-155" dirty="0">
                <a:latin typeface="Arial"/>
                <a:cs typeface="Arial"/>
              </a:rPr>
              <a:t>class </a:t>
            </a:r>
            <a:r>
              <a:rPr sz="2000" spc="-105" dirty="0">
                <a:latin typeface="Arial"/>
                <a:cs typeface="Arial"/>
              </a:rPr>
              <a:t>removes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boilerplate </a:t>
            </a:r>
            <a:r>
              <a:rPr sz="2000" spc="-100" dirty="0">
                <a:latin typeface="Arial"/>
                <a:cs typeface="Arial"/>
              </a:rPr>
              <a:t>code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05" dirty="0">
                <a:latin typeface="Arial"/>
                <a:cs typeface="Arial"/>
              </a:rPr>
              <a:t>removes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additional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verbosity.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SzPct val="80000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000" spc="-105" dirty="0">
                <a:latin typeface="Arial"/>
                <a:cs typeface="Arial"/>
              </a:rPr>
              <a:t>Companion </a:t>
            </a:r>
            <a:r>
              <a:rPr sz="2000" spc="-50" dirty="0">
                <a:latin typeface="Arial"/>
                <a:cs typeface="Arial"/>
              </a:rPr>
              <a:t>object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180" dirty="0">
                <a:latin typeface="Arial"/>
                <a:cs typeface="Arial"/>
              </a:rPr>
              <a:t>access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private </a:t>
            </a:r>
            <a:r>
              <a:rPr sz="2000" spc="-100" dirty="0">
                <a:latin typeface="Arial"/>
                <a:cs typeface="Arial"/>
              </a:rPr>
              <a:t>members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5" dirty="0">
                <a:latin typeface="Arial"/>
                <a:cs typeface="Arial"/>
              </a:rPr>
              <a:t>two </a:t>
            </a:r>
            <a:r>
              <a:rPr sz="2000" spc="-40" dirty="0">
                <a:latin typeface="Arial"/>
                <a:cs typeface="Arial"/>
              </a:rPr>
              <a:t>type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Constructors: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115"/>
              </a:spcBef>
              <a:buSzPct val="80555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800" spc="-75" dirty="0">
                <a:latin typeface="Arial"/>
                <a:cs typeface="Arial"/>
              </a:rPr>
              <a:t>Primary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Constructor</a:t>
            </a:r>
            <a:endParaRPr sz="1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080"/>
              </a:spcBef>
              <a:buSzPct val="80555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800" spc="-65" dirty="0">
                <a:latin typeface="Arial"/>
                <a:cs typeface="Arial"/>
              </a:rPr>
              <a:t>Auxiliary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Constructor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70"/>
              </a:spcBef>
              <a:buSzPct val="80000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000" spc="-85" dirty="0">
                <a:latin typeface="Arial"/>
                <a:cs typeface="Arial"/>
              </a:rPr>
              <a:t>Traits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5" dirty="0">
                <a:latin typeface="Arial"/>
                <a:cs typeface="Arial"/>
              </a:rPr>
              <a:t>for </a:t>
            </a:r>
            <a:r>
              <a:rPr sz="2000" spc="-25" dirty="0">
                <a:latin typeface="Arial"/>
                <a:cs typeface="Arial"/>
              </a:rPr>
              <a:t>multiple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inheritance.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000" spc="-120" dirty="0">
                <a:latin typeface="Arial"/>
                <a:cs typeface="Arial"/>
              </a:rPr>
              <a:t>Specialized </a:t>
            </a:r>
            <a:r>
              <a:rPr sz="2000" spc="-55" dirty="0">
                <a:latin typeface="Arial"/>
                <a:cs typeface="Arial"/>
              </a:rPr>
              <a:t>functions </a:t>
            </a:r>
            <a:r>
              <a:rPr sz="2000" spc="-30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Scala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115"/>
              </a:spcBef>
              <a:buSzPct val="80555"/>
              <a:buFont typeface="Courier New"/>
              <a:buChar char="o"/>
              <a:tabLst>
                <a:tab pos="699135" algn="l"/>
              </a:tabLst>
            </a:pPr>
            <a:r>
              <a:rPr sz="1800" spc="-75" dirty="0">
                <a:latin typeface="Arial"/>
                <a:cs typeface="Arial"/>
              </a:rPr>
              <a:t>Higher-Order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SzPct val="80555"/>
              <a:buFont typeface="Courier New"/>
              <a:buChar char="o"/>
              <a:tabLst>
                <a:tab pos="699135" algn="l"/>
              </a:tabLst>
            </a:pPr>
            <a:r>
              <a:rPr sz="1800" spc="-90" dirty="0">
                <a:latin typeface="Arial"/>
                <a:cs typeface="Arial"/>
              </a:rPr>
              <a:t>Anonymous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085"/>
              </a:spcBef>
              <a:buSzPct val="80555"/>
              <a:buFont typeface="Courier New"/>
              <a:buChar char="o"/>
              <a:tabLst>
                <a:tab pos="699135" algn="l"/>
              </a:tabLst>
            </a:pPr>
            <a:r>
              <a:rPr sz="1800" spc="-55" dirty="0">
                <a:latin typeface="Arial"/>
                <a:cs typeface="Arial"/>
              </a:rPr>
              <a:t>Partially </a:t>
            </a:r>
            <a:r>
              <a:rPr sz="1800" spc="-70" dirty="0">
                <a:latin typeface="Arial"/>
                <a:cs typeface="Arial"/>
              </a:rPr>
              <a:t>Applied </a:t>
            </a:r>
            <a:r>
              <a:rPr sz="1800" spc="-85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080"/>
              </a:spcBef>
              <a:buSzPct val="80555"/>
              <a:buFont typeface="Courier New"/>
              <a:buChar char="o"/>
              <a:tabLst>
                <a:tab pos="699135" algn="l"/>
              </a:tabLst>
            </a:pPr>
            <a:r>
              <a:rPr sz="1800" spc="-85" dirty="0">
                <a:latin typeface="Arial"/>
                <a:cs typeface="Arial"/>
              </a:rPr>
              <a:t>Currying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35725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Scala </a:t>
            </a:r>
            <a:r>
              <a:rPr spc="-130" dirty="0"/>
              <a:t>With</a:t>
            </a:r>
            <a:r>
              <a:rPr spc="-100" dirty="0"/>
              <a:t> </a:t>
            </a:r>
            <a:r>
              <a:rPr spc="-535" dirty="0"/>
              <a:t>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44272"/>
            <a:ext cx="10664825" cy="18561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40" dirty="0">
                <a:latin typeface="Arial"/>
                <a:cs typeface="Arial"/>
              </a:rPr>
              <a:t>functional </a:t>
            </a:r>
            <a:r>
              <a:rPr sz="2000" spc="-75" dirty="0">
                <a:latin typeface="Arial"/>
                <a:cs typeface="Arial"/>
              </a:rPr>
              <a:t>programming </a:t>
            </a:r>
            <a:r>
              <a:rPr sz="2000" spc="-110" dirty="0">
                <a:latin typeface="Arial"/>
                <a:cs typeface="Arial"/>
              </a:rPr>
              <a:t>language, </a:t>
            </a:r>
            <a:r>
              <a:rPr sz="2000" spc="-5" dirty="0">
                <a:latin typeface="Arial"/>
                <a:cs typeface="Arial"/>
              </a:rPr>
              <a:t>but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10" dirty="0">
                <a:latin typeface="Arial"/>
                <a:cs typeface="Arial"/>
              </a:rPr>
              <a:t>also </a:t>
            </a:r>
            <a:r>
              <a:rPr sz="2000" spc="-165" dirty="0">
                <a:latin typeface="Arial"/>
                <a:cs typeface="Arial"/>
              </a:rPr>
              <a:t>uses </a:t>
            </a:r>
            <a:r>
              <a:rPr sz="2000" spc="-45" dirty="0">
                <a:latin typeface="Arial"/>
                <a:cs typeface="Arial"/>
              </a:rPr>
              <a:t>object-oriented </a:t>
            </a:r>
            <a:r>
              <a:rPr sz="2000" spc="-75" dirty="0">
                <a:latin typeface="Arial"/>
                <a:cs typeface="Arial"/>
              </a:rPr>
              <a:t>programming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469900" marR="5080" indent="-457200">
              <a:lnSpc>
                <a:spcPct val="150100"/>
              </a:lnSpc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25" dirty="0">
                <a:latin typeface="Arial"/>
                <a:cs typeface="Arial"/>
              </a:rPr>
              <a:t>Like </a:t>
            </a:r>
            <a:r>
              <a:rPr sz="2000" spc="-175" dirty="0">
                <a:latin typeface="Arial"/>
                <a:cs typeface="Arial"/>
              </a:rPr>
              <a:t>Java,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20" dirty="0">
                <a:latin typeface="Arial"/>
                <a:cs typeface="Arial"/>
              </a:rPr>
              <a:t>does </a:t>
            </a:r>
            <a:r>
              <a:rPr sz="2000" spc="-50" dirty="0">
                <a:latin typeface="Arial"/>
                <a:cs typeface="Arial"/>
              </a:rPr>
              <a:t>support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305" dirty="0">
                <a:latin typeface="Arial"/>
                <a:cs typeface="Arial"/>
              </a:rPr>
              <a:t>OOPS </a:t>
            </a:r>
            <a:r>
              <a:rPr sz="2000" spc="-95" dirty="0">
                <a:latin typeface="Arial"/>
                <a:cs typeface="Arial"/>
              </a:rPr>
              <a:t>concepts </a:t>
            </a:r>
            <a:r>
              <a:rPr sz="2000" spc="-50" dirty="0">
                <a:latin typeface="Arial"/>
                <a:cs typeface="Arial"/>
              </a:rPr>
              <a:t>like </a:t>
            </a:r>
            <a:r>
              <a:rPr sz="2000" spc="-180" dirty="0">
                <a:latin typeface="Arial"/>
                <a:cs typeface="Arial"/>
              </a:rPr>
              <a:t>Class, </a:t>
            </a:r>
            <a:r>
              <a:rPr sz="2000" spc="-95" dirty="0">
                <a:latin typeface="Arial"/>
                <a:cs typeface="Arial"/>
              </a:rPr>
              <a:t>Objects, </a:t>
            </a:r>
            <a:r>
              <a:rPr sz="2000" spc="-90" dirty="0">
                <a:latin typeface="Arial"/>
                <a:cs typeface="Arial"/>
              </a:rPr>
              <a:t>Singleton </a:t>
            </a:r>
            <a:r>
              <a:rPr sz="2000" spc="-95" dirty="0">
                <a:latin typeface="Arial"/>
                <a:cs typeface="Arial"/>
              </a:rPr>
              <a:t>Objects, </a:t>
            </a:r>
            <a:r>
              <a:rPr sz="2000" spc="-60" dirty="0">
                <a:latin typeface="Arial"/>
                <a:cs typeface="Arial"/>
              </a:rPr>
              <a:t>Inheritance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90" dirty="0">
                <a:latin typeface="Arial"/>
                <a:cs typeface="Arial"/>
              </a:rPr>
              <a:t>Overloading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95" dirty="0">
                <a:latin typeface="Arial"/>
                <a:cs typeface="Arial"/>
              </a:rPr>
              <a:t>Lets </a:t>
            </a:r>
            <a:r>
              <a:rPr sz="2000" b="1" spc="-135" dirty="0">
                <a:latin typeface="Arial"/>
                <a:cs typeface="Arial"/>
              </a:rPr>
              <a:t>understand </a:t>
            </a:r>
            <a:r>
              <a:rPr sz="2000" b="1" spc="-120" dirty="0">
                <a:latin typeface="Arial"/>
                <a:cs typeface="Arial"/>
              </a:rPr>
              <a:t>how </a:t>
            </a:r>
            <a:r>
              <a:rPr sz="2000" b="1" spc="-95" dirty="0">
                <a:latin typeface="Arial"/>
                <a:cs typeface="Arial"/>
              </a:rPr>
              <a:t>we </a:t>
            </a:r>
            <a:r>
              <a:rPr sz="2000" b="1" spc="-190" dirty="0">
                <a:latin typeface="Arial"/>
                <a:cs typeface="Arial"/>
              </a:rPr>
              <a:t>use </a:t>
            </a:r>
            <a:r>
              <a:rPr sz="2000" b="1" spc="-275" dirty="0">
                <a:latin typeface="Arial"/>
                <a:cs typeface="Arial"/>
              </a:rPr>
              <a:t>OOPS </a:t>
            </a:r>
            <a:r>
              <a:rPr sz="2000" b="1" spc="-110" dirty="0">
                <a:latin typeface="Arial"/>
                <a:cs typeface="Arial"/>
              </a:rPr>
              <a:t>features </a:t>
            </a:r>
            <a:r>
              <a:rPr sz="2000" b="1" spc="-114" dirty="0">
                <a:latin typeface="Arial"/>
                <a:cs typeface="Arial"/>
              </a:rPr>
              <a:t>in </a:t>
            </a:r>
            <a:r>
              <a:rPr sz="2000" b="1" spc="-204" dirty="0">
                <a:latin typeface="Arial"/>
                <a:cs typeface="Arial"/>
              </a:rPr>
              <a:t>Scala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b="1" spc="-450" dirty="0">
                <a:latin typeface="Arial"/>
                <a:cs typeface="Arial"/>
              </a:rPr>
              <a:t>……….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3079" y="3002241"/>
            <a:ext cx="8963406" cy="3696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3200400"/>
            <a:ext cx="8391144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52095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Scala </a:t>
            </a:r>
            <a:r>
              <a:rPr spc="-130" dirty="0"/>
              <a:t>With </a:t>
            </a:r>
            <a:r>
              <a:rPr spc="-530" dirty="0"/>
              <a:t>OOPS</a:t>
            </a:r>
            <a:r>
              <a:rPr spc="-235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68072"/>
            <a:ext cx="10312400" cy="13989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SzPct val="80000"/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20" dirty="0">
                <a:latin typeface="Arial"/>
                <a:cs typeface="Arial"/>
              </a:rPr>
              <a:t>fully </a:t>
            </a:r>
            <a:r>
              <a:rPr sz="2000" spc="-70" dirty="0">
                <a:latin typeface="Arial"/>
                <a:cs typeface="Arial"/>
              </a:rPr>
              <a:t>supports </a:t>
            </a:r>
            <a:r>
              <a:rPr sz="2000" i="1" spc="-85" dirty="0">
                <a:latin typeface="Arial"/>
                <a:cs typeface="Arial"/>
              </a:rPr>
              <a:t>Object-Oriented Programming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spc="-170" dirty="0">
                <a:latin typeface="Arial"/>
                <a:cs typeface="Arial"/>
              </a:rPr>
              <a:t>(OOP)</a:t>
            </a:r>
            <a:r>
              <a:rPr sz="2000" spc="-17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200"/>
              </a:spcBef>
              <a:buSzPct val="80000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2000" spc="-135" dirty="0">
                <a:latin typeface="Arial"/>
                <a:cs typeface="Arial"/>
              </a:rPr>
              <a:t>Every </a:t>
            </a:r>
            <a:r>
              <a:rPr sz="2000" spc="-35" dirty="0">
                <a:latin typeface="Arial"/>
                <a:cs typeface="Arial"/>
              </a:rPr>
              <a:t>thing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80" dirty="0">
                <a:latin typeface="Arial"/>
                <a:cs typeface="Arial"/>
              </a:rPr>
              <a:t>Scala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35" dirty="0">
                <a:latin typeface="Arial"/>
                <a:cs typeface="Arial"/>
              </a:rPr>
              <a:t>treated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114" dirty="0">
                <a:latin typeface="Arial"/>
                <a:cs typeface="Arial"/>
              </a:rPr>
              <a:t>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1205"/>
              </a:spcBef>
              <a:buSzPct val="80000"/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2000" spc="-95" dirty="0">
                <a:latin typeface="Arial"/>
                <a:cs typeface="Arial"/>
              </a:rPr>
              <a:t>Supports </a:t>
            </a:r>
            <a:r>
              <a:rPr sz="2000" spc="-45" dirty="0">
                <a:latin typeface="Arial"/>
                <a:cs typeface="Arial"/>
              </a:rPr>
              <a:t>all </a:t>
            </a:r>
            <a:r>
              <a:rPr sz="2000" i="1" spc="-320" dirty="0">
                <a:latin typeface="Arial"/>
                <a:cs typeface="Arial"/>
              </a:rPr>
              <a:t>OOPS </a:t>
            </a:r>
            <a:r>
              <a:rPr sz="2000" spc="-95" dirty="0">
                <a:latin typeface="Arial"/>
                <a:cs typeface="Arial"/>
              </a:rPr>
              <a:t>concepts </a:t>
            </a:r>
            <a:r>
              <a:rPr sz="2000" spc="-50" dirty="0">
                <a:latin typeface="Arial"/>
                <a:cs typeface="Arial"/>
              </a:rPr>
              <a:t>like </a:t>
            </a:r>
            <a:r>
              <a:rPr sz="2000" spc="-60" dirty="0">
                <a:latin typeface="Arial"/>
                <a:cs typeface="Arial"/>
              </a:rPr>
              <a:t>Abstraction, </a:t>
            </a:r>
            <a:r>
              <a:rPr sz="2000" spc="-95" dirty="0">
                <a:latin typeface="Arial"/>
                <a:cs typeface="Arial"/>
              </a:rPr>
              <a:t>Encapsulation, </a:t>
            </a:r>
            <a:r>
              <a:rPr sz="2000" spc="-60" dirty="0">
                <a:latin typeface="Arial"/>
                <a:cs typeface="Arial"/>
              </a:rPr>
              <a:t>Inheritance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Polymorphism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5415" y="3819093"/>
            <a:ext cx="5256022" cy="873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0947" y="3842003"/>
            <a:ext cx="5130165" cy="786130"/>
          </a:xfrm>
          <a:custGeom>
            <a:avLst/>
            <a:gdLst/>
            <a:ahLst/>
            <a:cxnLst/>
            <a:rect l="l" t="t" r="r" b="b"/>
            <a:pathLst>
              <a:path w="5130165" h="786129">
                <a:moveTo>
                  <a:pt x="0" y="0"/>
                </a:moveTo>
                <a:lnTo>
                  <a:pt x="0" y="640334"/>
                </a:lnTo>
                <a:lnTo>
                  <a:pt x="5130165" y="640334"/>
                </a:lnTo>
                <a:lnTo>
                  <a:pt x="5130165" y="786003"/>
                </a:lnTo>
              </a:path>
            </a:pathLst>
          </a:custGeom>
          <a:ln w="39623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5415" y="3819093"/>
            <a:ext cx="3576574" cy="873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0947" y="3842003"/>
            <a:ext cx="3451225" cy="786130"/>
          </a:xfrm>
          <a:custGeom>
            <a:avLst/>
            <a:gdLst/>
            <a:ahLst/>
            <a:cxnLst/>
            <a:rect l="l" t="t" r="r" b="b"/>
            <a:pathLst>
              <a:path w="3451225" h="786129">
                <a:moveTo>
                  <a:pt x="0" y="0"/>
                </a:moveTo>
                <a:lnTo>
                  <a:pt x="0" y="640334"/>
                </a:lnTo>
                <a:lnTo>
                  <a:pt x="3451098" y="640334"/>
                </a:lnTo>
                <a:lnTo>
                  <a:pt x="3451098" y="786003"/>
                </a:lnTo>
              </a:path>
            </a:pathLst>
          </a:custGeom>
          <a:ln w="3962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9423" y="3840479"/>
            <a:ext cx="1772285" cy="786130"/>
          </a:xfrm>
          <a:custGeom>
            <a:avLst/>
            <a:gdLst/>
            <a:ahLst/>
            <a:cxnLst/>
            <a:rect l="l" t="t" r="r" b="b"/>
            <a:pathLst>
              <a:path w="1772284" h="786129">
                <a:moveTo>
                  <a:pt x="0" y="0"/>
                </a:moveTo>
                <a:lnTo>
                  <a:pt x="0" y="640334"/>
                </a:lnTo>
                <a:lnTo>
                  <a:pt x="1772157" y="640334"/>
                </a:lnTo>
                <a:lnTo>
                  <a:pt x="1772157" y="786003"/>
                </a:lnTo>
              </a:path>
            </a:pathLst>
          </a:custGeom>
          <a:ln w="24384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6376" y="3840479"/>
            <a:ext cx="0" cy="786130"/>
          </a:xfrm>
          <a:custGeom>
            <a:avLst/>
            <a:gdLst/>
            <a:ahLst/>
            <a:cxnLst/>
            <a:rect l="l" t="t" r="r" b="b"/>
            <a:pathLst>
              <a:path h="786129">
                <a:moveTo>
                  <a:pt x="0" y="0"/>
                </a:moveTo>
                <a:lnTo>
                  <a:pt x="0" y="786003"/>
                </a:lnTo>
              </a:path>
            </a:pathLst>
          </a:custGeom>
          <a:ln w="24384">
            <a:solidFill>
              <a:srgbClr val="3C66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2583" y="3819093"/>
            <a:ext cx="5256022" cy="873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8116" y="3842003"/>
            <a:ext cx="5130165" cy="786130"/>
          </a:xfrm>
          <a:custGeom>
            <a:avLst/>
            <a:gdLst/>
            <a:ahLst/>
            <a:cxnLst/>
            <a:rect l="l" t="t" r="r" b="b"/>
            <a:pathLst>
              <a:path w="5130165" h="786129">
                <a:moveTo>
                  <a:pt x="5130165" y="0"/>
                </a:moveTo>
                <a:lnTo>
                  <a:pt x="5130165" y="640334"/>
                </a:lnTo>
                <a:lnTo>
                  <a:pt x="0" y="640334"/>
                </a:lnTo>
                <a:lnTo>
                  <a:pt x="0" y="786003"/>
                </a:lnTo>
              </a:path>
            </a:pathLst>
          </a:custGeom>
          <a:ln w="39623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5711" y="3121151"/>
            <a:ext cx="1479677" cy="7847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28842" y="3289172"/>
            <a:ext cx="66040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b="1" spc="-200" dirty="0">
                <a:solidFill>
                  <a:srgbClr val="FFFFFF"/>
                </a:solidFill>
                <a:latin typeface="Arial"/>
                <a:cs typeface="Arial"/>
              </a:rPr>
              <a:t>OO</a:t>
            </a:r>
            <a:r>
              <a:rPr sz="2100" b="1" spc="-345" dirty="0">
                <a:solidFill>
                  <a:srgbClr val="FFFFFF"/>
                </a:solidFill>
                <a:latin typeface="Arial"/>
                <a:cs typeface="Arial"/>
              </a:rPr>
              <a:t>PS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5928" y="4599432"/>
            <a:ext cx="1479677" cy="784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7405" y="4769611"/>
            <a:ext cx="80327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200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3935" y="4599432"/>
            <a:ext cx="1659509" cy="7847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975230" y="4769611"/>
            <a:ext cx="126301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65" dirty="0">
                <a:solidFill>
                  <a:srgbClr val="FFFFFF"/>
                </a:solidFill>
                <a:latin typeface="Arial"/>
                <a:cs typeface="Arial"/>
              </a:rPr>
              <a:t>Inheritance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41776" y="4599432"/>
            <a:ext cx="1482725" cy="7847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48785" y="4769611"/>
            <a:ext cx="107632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3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100" spc="-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100" spc="-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-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-150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57215" y="4599432"/>
            <a:ext cx="1796668" cy="7847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8129" y="4769611"/>
            <a:ext cx="140462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2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100" spc="-20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-1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00" spc="-1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1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-12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21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spc="-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-2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3928" y="4538497"/>
            <a:ext cx="1565021" cy="9584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45477" y="4623053"/>
            <a:ext cx="1173480" cy="640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10"/>
              </a:spcBef>
            </a:pP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ts val="2410"/>
              </a:lnSpc>
            </a:pPr>
            <a:r>
              <a:rPr sz="2100" spc="-70" dirty="0">
                <a:solidFill>
                  <a:srgbClr val="FFFFFF"/>
                </a:solidFill>
                <a:latin typeface="Arial"/>
                <a:cs typeface="Arial"/>
              </a:rPr>
              <a:t>Overriding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66047" y="4599432"/>
            <a:ext cx="1479677" cy="7847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05341" y="4769611"/>
            <a:ext cx="61277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3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1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0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100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0" spc="-2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317480" y="4538497"/>
            <a:ext cx="1738756" cy="9584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518775" y="4623053"/>
            <a:ext cx="1346835" cy="640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410"/>
              </a:lnSpc>
              <a:spcBef>
                <a:spcPts val="110"/>
              </a:spcBef>
            </a:pPr>
            <a:r>
              <a:rPr sz="2100" spc="-25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ts val="2410"/>
              </a:lnSpc>
            </a:pPr>
            <a:r>
              <a:rPr sz="2100" spc="-90" dirty="0">
                <a:solidFill>
                  <a:srgbClr val="FFFFFF"/>
                </a:solidFill>
                <a:latin typeface="Arial"/>
                <a:cs typeface="Arial"/>
              </a:rPr>
              <a:t>Overloading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58521"/>
            <a:ext cx="27889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84" dirty="0"/>
              <a:t>Class </a:t>
            </a:r>
            <a:r>
              <a:rPr spc="-210" dirty="0"/>
              <a:t>in</a:t>
            </a:r>
            <a:r>
              <a:rPr spc="-615" dirty="0"/>
              <a:t> </a:t>
            </a:r>
            <a:r>
              <a:rPr spc="-390" dirty="0"/>
              <a:t>Scala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221899"/>
            <a:ext cx="980630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85" dirty="0">
                <a:latin typeface="Arial"/>
                <a:cs typeface="Arial"/>
              </a:rPr>
              <a:t>general </a:t>
            </a:r>
            <a:r>
              <a:rPr sz="2000" spc="-60" dirty="0">
                <a:latin typeface="Arial"/>
                <a:cs typeface="Arial"/>
              </a:rPr>
              <a:t>terms,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blueprint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40" dirty="0">
                <a:latin typeface="Arial"/>
                <a:cs typeface="Arial"/>
              </a:rPr>
              <a:t>template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objects.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75" dirty="0">
                <a:latin typeface="Arial"/>
                <a:cs typeface="Arial"/>
              </a:rPr>
              <a:t>For </a:t>
            </a:r>
            <a:r>
              <a:rPr sz="2000" b="1" spc="-165" dirty="0">
                <a:latin typeface="Arial"/>
                <a:cs typeface="Arial"/>
              </a:rPr>
              <a:t>Example: </a:t>
            </a:r>
            <a:r>
              <a:rPr sz="2000" spc="-45" dirty="0">
                <a:latin typeface="Arial"/>
                <a:cs typeface="Arial"/>
              </a:rPr>
              <a:t>Instrument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5" dirty="0">
                <a:latin typeface="Arial"/>
                <a:cs typeface="Arial"/>
              </a:rPr>
              <a:t>piano, </a:t>
            </a:r>
            <a:r>
              <a:rPr sz="2000" spc="-40" dirty="0">
                <a:latin typeface="Arial"/>
                <a:cs typeface="Arial"/>
              </a:rPr>
              <a:t>guitar </a:t>
            </a:r>
            <a:r>
              <a:rPr sz="2000" spc="-60" dirty="0">
                <a:latin typeface="Arial"/>
                <a:cs typeface="Arial"/>
              </a:rPr>
              <a:t>etc.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35" dirty="0">
                <a:latin typeface="Arial"/>
                <a:cs typeface="Arial"/>
              </a:rPr>
              <a:t>its </a:t>
            </a:r>
            <a:r>
              <a:rPr sz="2000" spc="-75" dirty="0">
                <a:latin typeface="Arial"/>
                <a:cs typeface="Arial"/>
              </a:rPr>
              <a:t>objects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spc="-95" dirty="0">
                <a:latin typeface="Arial"/>
                <a:cs typeface="Arial"/>
              </a:rPr>
              <a:t>show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below.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6032" y="2337816"/>
            <a:ext cx="2302637" cy="77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9365" y="2540965"/>
            <a:ext cx="1279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RUME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1032" y="3557015"/>
            <a:ext cx="1845437" cy="1308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68854" y="4027373"/>
            <a:ext cx="631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PI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1432" y="3709415"/>
            <a:ext cx="2988437" cy="775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9571" y="3913073"/>
            <a:ext cx="1279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80" dirty="0">
                <a:solidFill>
                  <a:srgbClr val="FFFFFF"/>
                </a:solidFill>
                <a:latin typeface="Arial"/>
                <a:cs typeface="Arial"/>
              </a:rPr>
              <a:t>RUME</a:t>
            </a:r>
            <a:r>
              <a:rPr sz="1800" spc="-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2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5032" y="5080990"/>
            <a:ext cx="1845437" cy="1308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28642" y="5415483"/>
            <a:ext cx="963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3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2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2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IC  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GUITAR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3432" y="5157190"/>
            <a:ext cx="1845437" cy="13089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07302" y="5491683"/>
            <a:ext cx="8839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sz="1800" spc="-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2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3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IC  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GUITAR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85631" y="5157190"/>
            <a:ext cx="1845437" cy="1308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49257" y="5491683"/>
            <a:ext cx="72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8745">
              <a:lnSpc>
                <a:spcPct val="100000"/>
              </a:lnSpc>
              <a:spcBef>
                <a:spcPts val="100"/>
              </a:spcBef>
            </a:pPr>
            <a:r>
              <a:rPr sz="1800" spc="-295" dirty="0">
                <a:solidFill>
                  <a:srgbClr val="FFFFFF"/>
                </a:solidFill>
                <a:latin typeface="Arial"/>
                <a:cs typeface="Arial"/>
              </a:rPr>
              <a:t>BASS  </a:t>
            </a:r>
            <a:r>
              <a:rPr sz="1800" spc="-27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sz="1800" spc="-3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8455" y="2926029"/>
            <a:ext cx="991946" cy="912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4684" y="3125723"/>
            <a:ext cx="727710" cy="650875"/>
          </a:xfrm>
          <a:custGeom>
            <a:avLst/>
            <a:gdLst/>
            <a:ahLst/>
            <a:cxnLst/>
            <a:rect l="l" t="t" r="r" b="b"/>
            <a:pathLst>
              <a:path w="727710" h="650875">
                <a:moveTo>
                  <a:pt x="88773" y="541908"/>
                </a:moveTo>
                <a:lnTo>
                  <a:pt x="0" y="620902"/>
                </a:lnTo>
                <a:lnTo>
                  <a:pt x="26415" y="650494"/>
                </a:lnTo>
                <a:lnTo>
                  <a:pt x="115188" y="571500"/>
                </a:lnTo>
                <a:lnTo>
                  <a:pt x="88773" y="541908"/>
                </a:lnTo>
                <a:close/>
              </a:path>
              <a:path w="727710" h="650875">
                <a:moveTo>
                  <a:pt x="207137" y="436499"/>
                </a:moveTo>
                <a:lnTo>
                  <a:pt x="118363" y="515493"/>
                </a:lnTo>
                <a:lnTo>
                  <a:pt x="144779" y="545083"/>
                </a:lnTo>
                <a:lnTo>
                  <a:pt x="233552" y="466089"/>
                </a:lnTo>
                <a:lnTo>
                  <a:pt x="207137" y="436499"/>
                </a:lnTo>
                <a:close/>
              </a:path>
              <a:path w="727710" h="650875">
                <a:moveTo>
                  <a:pt x="325500" y="331088"/>
                </a:moveTo>
                <a:lnTo>
                  <a:pt x="236727" y="410083"/>
                </a:lnTo>
                <a:lnTo>
                  <a:pt x="263143" y="439674"/>
                </a:lnTo>
                <a:lnTo>
                  <a:pt x="351916" y="360679"/>
                </a:lnTo>
                <a:lnTo>
                  <a:pt x="325500" y="331088"/>
                </a:lnTo>
                <a:close/>
              </a:path>
              <a:path w="727710" h="650875">
                <a:moveTo>
                  <a:pt x="443864" y="225678"/>
                </a:moveTo>
                <a:lnTo>
                  <a:pt x="355091" y="304673"/>
                </a:lnTo>
                <a:lnTo>
                  <a:pt x="381507" y="334263"/>
                </a:lnTo>
                <a:lnTo>
                  <a:pt x="470280" y="255270"/>
                </a:lnTo>
                <a:lnTo>
                  <a:pt x="443864" y="225678"/>
                </a:lnTo>
                <a:close/>
              </a:path>
              <a:path w="727710" h="650875">
                <a:moveTo>
                  <a:pt x="562228" y="120268"/>
                </a:moveTo>
                <a:lnTo>
                  <a:pt x="473455" y="199262"/>
                </a:lnTo>
                <a:lnTo>
                  <a:pt x="499871" y="228853"/>
                </a:lnTo>
                <a:lnTo>
                  <a:pt x="588644" y="149860"/>
                </a:lnTo>
                <a:lnTo>
                  <a:pt x="562228" y="120268"/>
                </a:lnTo>
                <a:close/>
              </a:path>
              <a:path w="727710" h="650875">
                <a:moveTo>
                  <a:pt x="722353" y="14859"/>
                </a:moveTo>
                <a:lnTo>
                  <a:pt x="680592" y="14859"/>
                </a:lnTo>
                <a:lnTo>
                  <a:pt x="707008" y="44450"/>
                </a:lnTo>
                <a:lnTo>
                  <a:pt x="656196" y="89665"/>
                </a:lnTo>
                <a:lnTo>
                  <a:pt x="636269" y="150749"/>
                </a:lnTo>
                <a:lnTo>
                  <a:pt x="635343" y="158569"/>
                </a:lnTo>
                <a:lnTo>
                  <a:pt x="637428" y="165877"/>
                </a:lnTo>
                <a:lnTo>
                  <a:pt x="642110" y="171876"/>
                </a:lnTo>
                <a:lnTo>
                  <a:pt x="648969" y="175767"/>
                </a:lnTo>
                <a:lnTo>
                  <a:pt x="656790" y="176694"/>
                </a:lnTo>
                <a:lnTo>
                  <a:pt x="664098" y="174609"/>
                </a:lnTo>
                <a:lnTo>
                  <a:pt x="670097" y="169927"/>
                </a:lnTo>
                <a:lnTo>
                  <a:pt x="673988" y="163067"/>
                </a:lnTo>
                <a:lnTo>
                  <a:pt x="722353" y="14859"/>
                </a:lnTo>
                <a:close/>
              </a:path>
              <a:path w="727710" h="650875">
                <a:moveTo>
                  <a:pt x="668418" y="52198"/>
                </a:moveTo>
                <a:lnTo>
                  <a:pt x="629857" y="60005"/>
                </a:lnTo>
                <a:lnTo>
                  <a:pt x="591819" y="93852"/>
                </a:lnTo>
                <a:lnTo>
                  <a:pt x="618236" y="123443"/>
                </a:lnTo>
                <a:lnTo>
                  <a:pt x="656196" y="89665"/>
                </a:lnTo>
                <a:lnTo>
                  <a:pt x="668418" y="52198"/>
                </a:lnTo>
                <a:close/>
              </a:path>
              <a:path w="727710" h="650875">
                <a:moveTo>
                  <a:pt x="685127" y="19938"/>
                </a:moveTo>
                <a:lnTo>
                  <a:pt x="678941" y="19938"/>
                </a:lnTo>
                <a:lnTo>
                  <a:pt x="701675" y="45465"/>
                </a:lnTo>
                <a:lnTo>
                  <a:pt x="668418" y="52198"/>
                </a:lnTo>
                <a:lnTo>
                  <a:pt x="656196" y="89665"/>
                </a:lnTo>
                <a:lnTo>
                  <a:pt x="707008" y="44450"/>
                </a:lnTo>
                <a:lnTo>
                  <a:pt x="685127" y="19938"/>
                </a:lnTo>
                <a:close/>
              </a:path>
              <a:path w="727710" h="650875">
                <a:moveTo>
                  <a:pt x="727201" y="0"/>
                </a:moveTo>
                <a:lnTo>
                  <a:pt x="558926" y="33909"/>
                </a:lnTo>
                <a:lnTo>
                  <a:pt x="543432" y="57276"/>
                </a:lnTo>
                <a:lnTo>
                  <a:pt x="546494" y="64555"/>
                </a:lnTo>
                <a:lnTo>
                  <a:pt x="551926" y="69881"/>
                </a:lnTo>
                <a:lnTo>
                  <a:pt x="558952" y="72778"/>
                </a:lnTo>
                <a:lnTo>
                  <a:pt x="566801" y="72771"/>
                </a:lnTo>
                <a:lnTo>
                  <a:pt x="629857" y="60005"/>
                </a:lnTo>
                <a:lnTo>
                  <a:pt x="680592" y="14859"/>
                </a:lnTo>
                <a:lnTo>
                  <a:pt x="722353" y="14859"/>
                </a:lnTo>
                <a:lnTo>
                  <a:pt x="727201" y="0"/>
                </a:lnTo>
                <a:close/>
              </a:path>
              <a:path w="727710" h="650875">
                <a:moveTo>
                  <a:pt x="680592" y="14859"/>
                </a:moveTo>
                <a:lnTo>
                  <a:pt x="629857" y="60005"/>
                </a:lnTo>
                <a:lnTo>
                  <a:pt x="668418" y="52198"/>
                </a:lnTo>
                <a:lnTo>
                  <a:pt x="678941" y="19938"/>
                </a:lnTo>
                <a:lnTo>
                  <a:pt x="685127" y="19938"/>
                </a:lnTo>
                <a:lnTo>
                  <a:pt x="680592" y="14859"/>
                </a:lnTo>
                <a:close/>
              </a:path>
              <a:path w="727710" h="650875">
                <a:moveTo>
                  <a:pt x="678941" y="19938"/>
                </a:moveTo>
                <a:lnTo>
                  <a:pt x="668418" y="52198"/>
                </a:lnTo>
                <a:lnTo>
                  <a:pt x="701675" y="45465"/>
                </a:lnTo>
                <a:lnTo>
                  <a:pt x="678941" y="1993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9344" y="2926016"/>
            <a:ext cx="1336421" cy="815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40196" y="3114675"/>
            <a:ext cx="1076325" cy="562610"/>
          </a:xfrm>
          <a:custGeom>
            <a:avLst/>
            <a:gdLst/>
            <a:ahLst/>
            <a:cxnLst/>
            <a:rect l="l" t="t" r="r" b="b"/>
            <a:pathLst>
              <a:path w="1076325" h="562610">
                <a:moveTo>
                  <a:pt x="969518" y="473583"/>
                </a:moveTo>
                <a:lnTo>
                  <a:pt x="951737" y="509016"/>
                </a:lnTo>
                <a:lnTo>
                  <a:pt x="1058036" y="562229"/>
                </a:lnTo>
                <a:lnTo>
                  <a:pt x="1075817" y="526669"/>
                </a:lnTo>
                <a:lnTo>
                  <a:pt x="969518" y="473583"/>
                </a:lnTo>
                <a:close/>
              </a:path>
              <a:path w="1076325" h="562610">
                <a:moveTo>
                  <a:pt x="827658" y="402716"/>
                </a:moveTo>
                <a:lnTo>
                  <a:pt x="810005" y="438150"/>
                </a:lnTo>
                <a:lnTo>
                  <a:pt x="916304" y="491236"/>
                </a:lnTo>
                <a:lnTo>
                  <a:pt x="934084" y="455802"/>
                </a:lnTo>
                <a:lnTo>
                  <a:pt x="827658" y="402716"/>
                </a:lnTo>
                <a:close/>
              </a:path>
              <a:path w="1076325" h="562610">
                <a:moveTo>
                  <a:pt x="685926" y="331850"/>
                </a:moveTo>
                <a:lnTo>
                  <a:pt x="668274" y="367284"/>
                </a:lnTo>
                <a:lnTo>
                  <a:pt x="774573" y="420370"/>
                </a:lnTo>
                <a:lnTo>
                  <a:pt x="792226" y="384937"/>
                </a:lnTo>
                <a:lnTo>
                  <a:pt x="685926" y="331850"/>
                </a:lnTo>
                <a:close/>
              </a:path>
              <a:path w="1076325" h="562610">
                <a:moveTo>
                  <a:pt x="544194" y="260985"/>
                </a:moveTo>
                <a:lnTo>
                  <a:pt x="526414" y="296417"/>
                </a:lnTo>
                <a:lnTo>
                  <a:pt x="632713" y="349503"/>
                </a:lnTo>
                <a:lnTo>
                  <a:pt x="650493" y="314071"/>
                </a:lnTo>
                <a:lnTo>
                  <a:pt x="544194" y="260985"/>
                </a:lnTo>
                <a:close/>
              </a:path>
              <a:path w="1076325" h="562610">
                <a:moveTo>
                  <a:pt x="402463" y="189991"/>
                </a:moveTo>
                <a:lnTo>
                  <a:pt x="384682" y="225425"/>
                </a:lnTo>
                <a:lnTo>
                  <a:pt x="490981" y="278638"/>
                </a:lnTo>
                <a:lnTo>
                  <a:pt x="508762" y="243204"/>
                </a:lnTo>
                <a:lnTo>
                  <a:pt x="402463" y="189991"/>
                </a:lnTo>
                <a:close/>
              </a:path>
              <a:path w="1076325" h="562610">
                <a:moveTo>
                  <a:pt x="260603" y="119125"/>
                </a:moveTo>
                <a:lnTo>
                  <a:pt x="242950" y="154559"/>
                </a:lnTo>
                <a:lnTo>
                  <a:pt x="349250" y="207772"/>
                </a:lnTo>
                <a:lnTo>
                  <a:pt x="367029" y="172338"/>
                </a:lnTo>
                <a:lnTo>
                  <a:pt x="260603" y="119125"/>
                </a:lnTo>
                <a:close/>
              </a:path>
              <a:path w="1076325" h="562610">
                <a:moveTo>
                  <a:pt x="171323" y="0"/>
                </a:moveTo>
                <a:lnTo>
                  <a:pt x="0" y="11049"/>
                </a:lnTo>
                <a:lnTo>
                  <a:pt x="93979" y="154559"/>
                </a:lnTo>
                <a:lnTo>
                  <a:pt x="114107" y="163310"/>
                </a:lnTo>
                <a:lnTo>
                  <a:pt x="121412" y="160400"/>
                </a:lnTo>
                <a:lnTo>
                  <a:pt x="83368" y="66039"/>
                </a:lnTo>
                <a:lnTo>
                  <a:pt x="65786" y="66039"/>
                </a:lnTo>
                <a:lnTo>
                  <a:pt x="26288" y="46354"/>
                </a:lnTo>
                <a:lnTo>
                  <a:pt x="44068" y="10922"/>
                </a:lnTo>
                <a:lnTo>
                  <a:pt x="190298" y="10922"/>
                </a:lnTo>
                <a:lnTo>
                  <a:pt x="185658" y="4825"/>
                </a:lnTo>
                <a:lnTo>
                  <a:pt x="179115" y="1019"/>
                </a:lnTo>
                <a:lnTo>
                  <a:pt x="171323" y="0"/>
                </a:lnTo>
                <a:close/>
              </a:path>
              <a:path w="1076325" h="562610">
                <a:moveTo>
                  <a:pt x="118872" y="48260"/>
                </a:moveTo>
                <a:lnTo>
                  <a:pt x="101218" y="83692"/>
                </a:lnTo>
                <a:lnTo>
                  <a:pt x="207517" y="136905"/>
                </a:lnTo>
                <a:lnTo>
                  <a:pt x="225170" y="101473"/>
                </a:lnTo>
                <a:lnTo>
                  <a:pt x="118872" y="48260"/>
                </a:lnTo>
                <a:close/>
              </a:path>
              <a:path w="1076325" h="562610">
                <a:moveTo>
                  <a:pt x="44068" y="10922"/>
                </a:moveTo>
                <a:lnTo>
                  <a:pt x="26288" y="46354"/>
                </a:lnTo>
                <a:lnTo>
                  <a:pt x="65786" y="66039"/>
                </a:lnTo>
                <a:lnTo>
                  <a:pt x="73389" y="50777"/>
                </a:lnTo>
                <a:lnTo>
                  <a:pt x="71826" y="48387"/>
                </a:lnTo>
                <a:lnTo>
                  <a:pt x="36449" y="48387"/>
                </a:lnTo>
                <a:lnTo>
                  <a:pt x="51815" y="17779"/>
                </a:lnTo>
                <a:lnTo>
                  <a:pt x="57784" y="17779"/>
                </a:lnTo>
                <a:lnTo>
                  <a:pt x="44068" y="10922"/>
                </a:lnTo>
                <a:close/>
              </a:path>
              <a:path w="1076325" h="562610">
                <a:moveTo>
                  <a:pt x="73389" y="50777"/>
                </a:moveTo>
                <a:lnTo>
                  <a:pt x="65786" y="66039"/>
                </a:lnTo>
                <a:lnTo>
                  <a:pt x="83368" y="66039"/>
                </a:lnTo>
                <a:lnTo>
                  <a:pt x="73389" y="50777"/>
                </a:lnTo>
                <a:close/>
              </a:path>
              <a:path w="1076325" h="562610">
                <a:moveTo>
                  <a:pt x="75850" y="45837"/>
                </a:moveTo>
                <a:lnTo>
                  <a:pt x="70391" y="46191"/>
                </a:lnTo>
                <a:lnTo>
                  <a:pt x="73389" y="50777"/>
                </a:lnTo>
                <a:lnTo>
                  <a:pt x="75850" y="45837"/>
                </a:lnTo>
                <a:close/>
              </a:path>
              <a:path w="1076325" h="562610">
                <a:moveTo>
                  <a:pt x="51815" y="17779"/>
                </a:moveTo>
                <a:lnTo>
                  <a:pt x="36449" y="48387"/>
                </a:lnTo>
                <a:lnTo>
                  <a:pt x="70391" y="46191"/>
                </a:lnTo>
                <a:lnTo>
                  <a:pt x="51815" y="17779"/>
                </a:lnTo>
                <a:close/>
              </a:path>
              <a:path w="1076325" h="562610">
                <a:moveTo>
                  <a:pt x="70391" y="46191"/>
                </a:moveTo>
                <a:lnTo>
                  <a:pt x="36449" y="48387"/>
                </a:lnTo>
                <a:lnTo>
                  <a:pt x="71826" y="48387"/>
                </a:lnTo>
                <a:lnTo>
                  <a:pt x="70391" y="46191"/>
                </a:lnTo>
                <a:close/>
              </a:path>
              <a:path w="1076325" h="562610">
                <a:moveTo>
                  <a:pt x="57784" y="17779"/>
                </a:moveTo>
                <a:lnTo>
                  <a:pt x="51815" y="17779"/>
                </a:lnTo>
                <a:lnTo>
                  <a:pt x="70391" y="46191"/>
                </a:lnTo>
                <a:lnTo>
                  <a:pt x="75850" y="45837"/>
                </a:lnTo>
                <a:lnTo>
                  <a:pt x="83438" y="30607"/>
                </a:lnTo>
                <a:lnTo>
                  <a:pt x="57784" y="17779"/>
                </a:lnTo>
                <a:close/>
              </a:path>
              <a:path w="1076325" h="562610">
                <a:moveTo>
                  <a:pt x="190298" y="10922"/>
                </a:moveTo>
                <a:lnTo>
                  <a:pt x="44068" y="10922"/>
                </a:lnTo>
                <a:lnTo>
                  <a:pt x="83438" y="30607"/>
                </a:lnTo>
                <a:lnTo>
                  <a:pt x="75850" y="45837"/>
                </a:lnTo>
                <a:lnTo>
                  <a:pt x="173862" y="39497"/>
                </a:lnTo>
                <a:lnTo>
                  <a:pt x="192277" y="18414"/>
                </a:lnTo>
                <a:lnTo>
                  <a:pt x="190298" y="1092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02935" y="4373816"/>
            <a:ext cx="1339341" cy="8913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49545" y="4572000"/>
            <a:ext cx="1076960" cy="628650"/>
          </a:xfrm>
          <a:custGeom>
            <a:avLst/>
            <a:gdLst/>
            <a:ahLst/>
            <a:cxnLst/>
            <a:rect l="l" t="t" r="r" b="b"/>
            <a:pathLst>
              <a:path w="1076960" h="628650">
                <a:moveTo>
                  <a:pt x="103124" y="534924"/>
                </a:moveTo>
                <a:lnTo>
                  <a:pt x="0" y="593979"/>
                </a:lnTo>
                <a:lnTo>
                  <a:pt x="19557" y="628269"/>
                </a:lnTo>
                <a:lnTo>
                  <a:pt x="122808" y="569341"/>
                </a:lnTo>
                <a:lnTo>
                  <a:pt x="103124" y="534924"/>
                </a:lnTo>
                <a:close/>
              </a:path>
              <a:path w="1076960" h="628650">
                <a:moveTo>
                  <a:pt x="240791" y="456311"/>
                </a:moveTo>
                <a:lnTo>
                  <a:pt x="137540" y="515238"/>
                </a:lnTo>
                <a:lnTo>
                  <a:pt x="157225" y="549656"/>
                </a:lnTo>
                <a:lnTo>
                  <a:pt x="260476" y="490727"/>
                </a:lnTo>
                <a:lnTo>
                  <a:pt x="240791" y="456311"/>
                </a:lnTo>
                <a:close/>
              </a:path>
              <a:path w="1076960" h="628650">
                <a:moveTo>
                  <a:pt x="378332" y="377698"/>
                </a:moveTo>
                <a:lnTo>
                  <a:pt x="275208" y="436625"/>
                </a:lnTo>
                <a:lnTo>
                  <a:pt x="294893" y="471043"/>
                </a:lnTo>
                <a:lnTo>
                  <a:pt x="398017" y="412114"/>
                </a:lnTo>
                <a:lnTo>
                  <a:pt x="378332" y="377698"/>
                </a:lnTo>
                <a:close/>
              </a:path>
              <a:path w="1076960" h="628650">
                <a:moveTo>
                  <a:pt x="516000" y="299085"/>
                </a:moveTo>
                <a:lnTo>
                  <a:pt x="412750" y="358013"/>
                </a:lnTo>
                <a:lnTo>
                  <a:pt x="432434" y="392430"/>
                </a:lnTo>
                <a:lnTo>
                  <a:pt x="535685" y="333501"/>
                </a:lnTo>
                <a:lnTo>
                  <a:pt x="516000" y="299085"/>
                </a:lnTo>
                <a:close/>
              </a:path>
              <a:path w="1076960" h="628650">
                <a:moveTo>
                  <a:pt x="653668" y="220344"/>
                </a:moveTo>
                <a:lnTo>
                  <a:pt x="550417" y="279400"/>
                </a:lnTo>
                <a:lnTo>
                  <a:pt x="570102" y="313817"/>
                </a:lnTo>
                <a:lnTo>
                  <a:pt x="673226" y="254762"/>
                </a:lnTo>
                <a:lnTo>
                  <a:pt x="653668" y="220344"/>
                </a:lnTo>
                <a:close/>
              </a:path>
              <a:path w="1076960" h="628650">
                <a:moveTo>
                  <a:pt x="791209" y="141731"/>
                </a:moveTo>
                <a:lnTo>
                  <a:pt x="687958" y="200787"/>
                </a:lnTo>
                <a:lnTo>
                  <a:pt x="707643" y="235204"/>
                </a:lnTo>
                <a:lnTo>
                  <a:pt x="810894" y="176149"/>
                </a:lnTo>
                <a:lnTo>
                  <a:pt x="791209" y="141731"/>
                </a:lnTo>
                <a:close/>
              </a:path>
              <a:path w="1076960" h="628650">
                <a:moveTo>
                  <a:pt x="1075385" y="3810"/>
                </a:moveTo>
                <a:lnTo>
                  <a:pt x="1032637" y="3810"/>
                </a:lnTo>
                <a:lnTo>
                  <a:pt x="1052321" y="38226"/>
                </a:lnTo>
                <a:lnTo>
                  <a:pt x="988795" y="74461"/>
                </a:lnTo>
                <a:lnTo>
                  <a:pt x="956563" y="130301"/>
                </a:lnTo>
                <a:lnTo>
                  <a:pt x="954051" y="137725"/>
                </a:lnTo>
                <a:lnTo>
                  <a:pt x="954563" y="145303"/>
                </a:lnTo>
                <a:lnTo>
                  <a:pt x="957885" y="152144"/>
                </a:lnTo>
                <a:lnTo>
                  <a:pt x="963802" y="157352"/>
                </a:lnTo>
                <a:lnTo>
                  <a:pt x="971280" y="159847"/>
                </a:lnTo>
                <a:lnTo>
                  <a:pt x="978852" y="159305"/>
                </a:lnTo>
                <a:lnTo>
                  <a:pt x="985662" y="155977"/>
                </a:lnTo>
                <a:lnTo>
                  <a:pt x="990853" y="150113"/>
                </a:lnTo>
                <a:lnTo>
                  <a:pt x="1075385" y="3810"/>
                </a:lnTo>
                <a:close/>
              </a:path>
              <a:path w="1076960" h="628650">
                <a:moveTo>
                  <a:pt x="928877" y="63118"/>
                </a:moveTo>
                <a:lnTo>
                  <a:pt x="825626" y="122047"/>
                </a:lnTo>
                <a:lnTo>
                  <a:pt x="845312" y="156463"/>
                </a:lnTo>
                <a:lnTo>
                  <a:pt x="948435" y="97536"/>
                </a:lnTo>
                <a:lnTo>
                  <a:pt x="928877" y="63118"/>
                </a:lnTo>
                <a:close/>
              </a:path>
              <a:path w="1076960" h="628650">
                <a:moveTo>
                  <a:pt x="969027" y="40158"/>
                </a:moveTo>
                <a:lnTo>
                  <a:pt x="963294" y="43433"/>
                </a:lnTo>
                <a:lnTo>
                  <a:pt x="982852" y="77850"/>
                </a:lnTo>
                <a:lnTo>
                  <a:pt x="988795" y="74461"/>
                </a:lnTo>
                <a:lnTo>
                  <a:pt x="1008407" y="40485"/>
                </a:lnTo>
                <a:lnTo>
                  <a:pt x="969027" y="40158"/>
                </a:lnTo>
                <a:close/>
              </a:path>
              <a:path w="1076960" h="628650">
                <a:moveTo>
                  <a:pt x="1008407" y="40485"/>
                </a:moveTo>
                <a:lnTo>
                  <a:pt x="988795" y="74461"/>
                </a:lnTo>
                <a:lnTo>
                  <a:pt x="1047868" y="40767"/>
                </a:lnTo>
                <a:lnTo>
                  <a:pt x="1042288" y="40767"/>
                </a:lnTo>
                <a:lnTo>
                  <a:pt x="1008407" y="40485"/>
                </a:lnTo>
                <a:close/>
              </a:path>
              <a:path w="1076960" h="628650">
                <a:moveTo>
                  <a:pt x="1025397" y="11049"/>
                </a:moveTo>
                <a:lnTo>
                  <a:pt x="1008407" y="40485"/>
                </a:lnTo>
                <a:lnTo>
                  <a:pt x="1042288" y="40767"/>
                </a:lnTo>
                <a:lnTo>
                  <a:pt x="1025397" y="11049"/>
                </a:lnTo>
                <a:close/>
              </a:path>
              <a:path w="1076960" h="628650">
                <a:moveTo>
                  <a:pt x="1036777" y="11049"/>
                </a:moveTo>
                <a:lnTo>
                  <a:pt x="1025397" y="11049"/>
                </a:lnTo>
                <a:lnTo>
                  <a:pt x="1042288" y="40767"/>
                </a:lnTo>
                <a:lnTo>
                  <a:pt x="1047868" y="40767"/>
                </a:lnTo>
                <a:lnTo>
                  <a:pt x="1052321" y="38226"/>
                </a:lnTo>
                <a:lnTo>
                  <a:pt x="1036777" y="11049"/>
                </a:lnTo>
                <a:close/>
              </a:path>
              <a:path w="1076960" h="628650">
                <a:moveTo>
                  <a:pt x="1032637" y="3810"/>
                </a:moveTo>
                <a:lnTo>
                  <a:pt x="969027" y="40158"/>
                </a:lnTo>
                <a:lnTo>
                  <a:pt x="1008407" y="40485"/>
                </a:lnTo>
                <a:lnTo>
                  <a:pt x="1025397" y="11049"/>
                </a:lnTo>
                <a:lnTo>
                  <a:pt x="1036777" y="11049"/>
                </a:lnTo>
                <a:lnTo>
                  <a:pt x="1032637" y="3810"/>
                </a:lnTo>
                <a:close/>
              </a:path>
              <a:path w="1076960" h="628650">
                <a:moveTo>
                  <a:pt x="905128" y="0"/>
                </a:moveTo>
                <a:lnTo>
                  <a:pt x="897350" y="1466"/>
                </a:lnTo>
                <a:lnTo>
                  <a:pt x="891000" y="5635"/>
                </a:lnTo>
                <a:lnTo>
                  <a:pt x="886698" y="11876"/>
                </a:lnTo>
                <a:lnTo>
                  <a:pt x="885063" y="19557"/>
                </a:lnTo>
                <a:lnTo>
                  <a:pt x="886549" y="27283"/>
                </a:lnTo>
                <a:lnTo>
                  <a:pt x="890762" y="33639"/>
                </a:lnTo>
                <a:lnTo>
                  <a:pt x="897046" y="37971"/>
                </a:lnTo>
                <a:lnTo>
                  <a:pt x="904747" y="39624"/>
                </a:lnTo>
                <a:lnTo>
                  <a:pt x="969027" y="40158"/>
                </a:lnTo>
                <a:lnTo>
                  <a:pt x="1032637" y="3810"/>
                </a:lnTo>
                <a:lnTo>
                  <a:pt x="1075385" y="3810"/>
                </a:lnTo>
                <a:lnTo>
                  <a:pt x="1076705" y="1524"/>
                </a:lnTo>
                <a:lnTo>
                  <a:pt x="90512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90943" y="4373829"/>
            <a:ext cx="437159" cy="873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32813" y="4573396"/>
            <a:ext cx="177800" cy="611505"/>
          </a:xfrm>
          <a:custGeom>
            <a:avLst/>
            <a:gdLst/>
            <a:ahLst/>
            <a:cxnLst/>
            <a:rect l="l" t="t" r="r" b="b"/>
            <a:pathLst>
              <a:path w="177800" h="611504">
                <a:moveTo>
                  <a:pt x="129530" y="489838"/>
                </a:moveTo>
                <a:lnTo>
                  <a:pt x="90033" y="492378"/>
                </a:lnTo>
                <a:lnTo>
                  <a:pt x="97399" y="610996"/>
                </a:lnTo>
                <a:lnTo>
                  <a:pt x="137023" y="608457"/>
                </a:lnTo>
                <a:lnTo>
                  <a:pt x="129530" y="489838"/>
                </a:lnTo>
                <a:close/>
              </a:path>
              <a:path w="177800" h="611504">
                <a:moveTo>
                  <a:pt x="119624" y="331723"/>
                </a:moveTo>
                <a:lnTo>
                  <a:pt x="80127" y="334136"/>
                </a:lnTo>
                <a:lnTo>
                  <a:pt x="87493" y="452754"/>
                </a:lnTo>
                <a:lnTo>
                  <a:pt x="127117" y="450341"/>
                </a:lnTo>
                <a:lnTo>
                  <a:pt x="119624" y="331723"/>
                </a:lnTo>
                <a:close/>
              </a:path>
              <a:path w="177800" h="611504">
                <a:moveTo>
                  <a:pt x="109845" y="173481"/>
                </a:moveTo>
                <a:lnTo>
                  <a:pt x="70221" y="175894"/>
                </a:lnTo>
                <a:lnTo>
                  <a:pt x="77714" y="294639"/>
                </a:lnTo>
                <a:lnTo>
                  <a:pt x="117211" y="292100"/>
                </a:lnTo>
                <a:lnTo>
                  <a:pt x="109845" y="173481"/>
                </a:lnTo>
                <a:close/>
              </a:path>
              <a:path w="177800" h="611504">
                <a:moveTo>
                  <a:pt x="79111" y="0"/>
                </a:moveTo>
                <a:lnTo>
                  <a:pt x="2022" y="153288"/>
                </a:lnTo>
                <a:lnTo>
                  <a:pt x="0" y="160885"/>
                </a:lnTo>
                <a:lnTo>
                  <a:pt x="990" y="168433"/>
                </a:lnTo>
                <a:lnTo>
                  <a:pt x="4718" y="175077"/>
                </a:lnTo>
                <a:lnTo>
                  <a:pt x="10912" y="179958"/>
                </a:lnTo>
                <a:lnTo>
                  <a:pt x="18488" y="182054"/>
                </a:lnTo>
                <a:lnTo>
                  <a:pt x="25993" y="181101"/>
                </a:lnTo>
                <a:lnTo>
                  <a:pt x="32593" y="177387"/>
                </a:lnTo>
                <a:lnTo>
                  <a:pt x="37455" y="171195"/>
                </a:lnTo>
                <a:lnTo>
                  <a:pt x="66390" y="113622"/>
                </a:lnTo>
                <a:lnTo>
                  <a:pt x="61839" y="40512"/>
                </a:lnTo>
                <a:lnTo>
                  <a:pt x="101336" y="38100"/>
                </a:lnTo>
                <a:lnTo>
                  <a:pt x="104624" y="38100"/>
                </a:lnTo>
                <a:lnTo>
                  <a:pt x="79111" y="0"/>
                </a:lnTo>
                <a:close/>
              </a:path>
              <a:path w="177800" h="611504">
                <a:moveTo>
                  <a:pt x="104624" y="38100"/>
                </a:moveTo>
                <a:lnTo>
                  <a:pt x="101336" y="38100"/>
                </a:lnTo>
                <a:lnTo>
                  <a:pt x="105880" y="111096"/>
                </a:lnTo>
                <a:lnTo>
                  <a:pt x="141722" y="164591"/>
                </a:lnTo>
                <a:lnTo>
                  <a:pt x="147312" y="170160"/>
                </a:lnTo>
                <a:lnTo>
                  <a:pt x="154342" y="173037"/>
                </a:lnTo>
                <a:lnTo>
                  <a:pt x="161921" y="173057"/>
                </a:lnTo>
                <a:lnTo>
                  <a:pt x="169154" y="170052"/>
                </a:lnTo>
                <a:lnTo>
                  <a:pt x="174722" y="164463"/>
                </a:lnTo>
                <a:lnTo>
                  <a:pt x="177599" y="157432"/>
                </a:lnTo>
                <a:lnTo>
                  <a:pt x="177619" y="149854"/>
                </a:lnTo>
                <a:lnTo>
                  <a:pt x="174615" y="142620"/>
                </a:lnTo>
                <a:lnTo>
                  <a:pt x="104624" y="38100"/>
                </a:lnTo>
                <a:close/>
              </a:path>
              <a:path w="177800" h="611504">
                <a:moveTo>
                  <a:pt x="84041" y="78501"/>
                </a:moveTo>
                <a:lnTo>
                  <a:pt x="66390" y="113622"/>
                </a:lnTo>
                <a:lnTo>
                  <a:pt x="67808" y="136397"/>
                </a:lnTo>
                <a:lnTo>
                  <a:pt x="107305" y="133984"/>
                </a:lnTo>
                <a:lnTo>
                  <a:pt x="105880" y="111096"/>
                </a:lnTo>
                <a:lnTo>
                  <a:pt x="84041" y="78501"/>
                </a:lnTo>
                <a:close/>
              </a:path>
              <a:path w="177800" h="611504">
                <a:moveTo>
                  <a:pt x="101336" y="38100"/>
                </a:moveTo>
                <a:lnTo>
                  <a:pt x="61839" y="40512"/>
                </a:lnTo>
                <a:lnTo>
                  <a:pt x="66390" y="113622"/>
                </a:lnTo>
                <a:lnTo>
                  <a:pt x="84041" y="78501"/>
                </a:lnTo>
                <a:lnTo>
                  <a:pt x="65141" y="50291"/>
                </a:lnTo>
                <a:lnTo>
                  <a:pt x="99304" y="48132"/>
                </a:lnTo>
                <a:lnTo>
                  <a:pt x="101960" y="48132"/>
                </a:lnTo>
                <a:lnTo>
                  <a:pt x="101336" y="38100"/>
                </a:lnTo>
                <a:close/>
              </a:path>
              <a:path w="177800" h="611504">
                <a:moveTo>
                  <a:pt x="101960" y="48132"/>
                </a:moveTo>
                <a:lnTo>
                  <a:pt x="99304" y="48132"/>
                </a:lnTo>
                <a:lnTo>
                  <a:pt x="84041" y="78501"/>
                </a:lnTo>
                <a:lnTo>
                  <a:pt x="105880" y="111096"/>
                </a:lnTo>
                <a:lnTo>
                  <a:pt x="101960" y="48132"/>
                </a:lnTo>
                <a:close/>
              </a:path>
              <a:path w="177800" h="611504">
                <a:moveTo>
                  <a:pt x="99304" y="48132"/>
                </a:moveTo>
                <a:lnTo>
                  <a:pt x="65141" y="50291"/>
                </a:lnTo>
                <a:lnTo>
                  <a:pt x="84041" y="78501"/>
                </a:lnTo>
                <a:lnTo>
                  <a:pt x="99304" y="4813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6743" y="4373816"/>
            <a:ext cx="1567942" cy="9675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97596" y="4566411"/>
            <a:ext cx="1304925" cy="710565"/>
          </a:xfrm>
          <a:custGeom>
            <a:avLst/>
            <a:gdLst/>
            <a:ahLst/>
            <a:cxnLst/>
            <a:rect l="l" t="t" r="r" b="b"/>
            <a:pathLst>
              <a:path w="1304925" h="710564">
                <a:moveTo>
                  <a:pt x="1199769" y="619760"/>
                </a:moveTo>
                <a:lnTo>
                  <a:pt x="1181227" y="654812"/>
                </a:lnTo>
                <a:lnTo>
                  <a:pt x="1286255" y="710438"/>
                </a:lnTo>
                <a:lnTo>
                  <a:pt x="1304798" y="675385"/>
                </a:lnTo>
                <a:lnTo>
                  <a:pt x="1199769" y="619760"/>
                </a:lnTo>
                <a:close/>
              </a:path>
              <a:path w="1304925" h="710564">
                <a:moveTo>
                  <a:pt x="1059687" y="545592"/>
                </a:moveTo>
                <a:lnTo>
                  <a:pt x="1041146" y="580644"/>
                </a:lnTo>
                <a:lnTo>
                  <a:pt x="1146175" y="636269"/>
                </a:lnTo>
                <a:lnTo>
                  <a:pt x="1164717" y="601218"/>
                </a:lnTo>
                <a:lnTo>
                  <a:pt x="1059687" y="545592"/>
                </a:lnTo>
                <a:close/>
              </a:path>
              <a:path w="1304925" h="710564">
                <a:moveTo>
                  <a:pt x="919606" y="471424"/>
                </a:moveTo>
                <a:lnTo>
                  <a:pt x="901064" y="506475"/>
                </a:lnTo>
                <a:lnTo>
                  <a:pt x="1006094" y="562101"/>
                </a:lnTo>
                <a:lnTo>
                  <a:pt x="1024635" y="527050"/>
                </a:lnTo>
                <a:lnTo>
                  <a:pt x="919606" y="471424"/>
                </a:lnTo>
                <a:close/>
              </a:path>
              <a:path w="1304925" h="710564">
                <a:moveTo>
                  <a:pt x="779526" y="397256"/>
                </a:moveTo>
                <a:lnTo>
                  <a:pt x="760983" y="432307"/>
                </a:lnTo>
                <a:lnTo>
                  <a:pt x="866012" y="487933"/>
                </a:lnTo>
                <a:lnTo>
                  <a:pt x="884554" y="452881"/>
                </a:lnTo>
                <a:lnTo>
                  <a:pt x="779526" y="397256"/>
                </a:lnTo>
                <a:close/>
              </a:path>
              <a:path w="1304925" h="710564">
                <a:moveTo>
                  <a:pt x="639445" y="323088"/>
                </a:moveTo>
                <a:lnTo>
                  <a:pt x="620902" y="358139"/>
                </a:lnTo>
                <a:lnTo>
                  <a:pt x="725931" y="413765"/>
                </a:lnTo>
                <a:lnTo>
                  <a:pt x="744474" y="378713"/>
                </a:lnTo>
                <a:lnTo>
                  <a:pt x="639445" y="323088"/>
                </a:lnTo>
                <a:close/>
              </a:path>
              <a:path w="1304925" h="710564">
                <a:moveTo>
                  <a:pt x="499363" y="249046"/>
                </a:moveTo>
                <a:lnTo>
                  <a:pt x="480822" y="283971"/>
                </a:lnTo>
                <a:lnTo>
                  <a:pt x="585851" y="339598"/>
                </a:lnTo>
                <a:lnTo>
                  <a:pt x="604393" y="304673"/>
                </a:lnTo>
                <a:lnTo>
                  <a:pt x="499363" y="249046"/>
                </a:lnTo>
                <a:close/>
              </a:path>
              <a:path w="1304925" h="710564">
                <a:moveTo>
                  <a:pt x="359282" y="174879"/>
                </a:moveTo>
                <a:lnTo>
                  <a:pt x="340741" y="209804"/>
                </a:lnTo>
                <a:lnTo>
                  <a:pt x="445770" y="265430"/>
                </a:lnTo>
                <a:lnTo>
                  <a:pt x="464311" y="230505"/>
                </a:lnTo>
                <a:lnTo>
                  <a:pt x="359282" y="174879"/>
                </a:lnTo>
                <a:close/>
              </a:path>
              <a:path w="1304925" h="710564">
                <a:moveTo>
                  <a:pt x="219201" y="100711"/>
                </a:moveTo>
                <a:lnTo>
                  <a:pt x="200659" y="135636"/>
                </a:lnTo>
                <a:lnTo>
                  <a:pt x="305688" y="191262"/>
                </a:lnTo>
                <a:lnTo>
                  <a:pt x="324230" y="156337"/>
                </a:lnTo>
                <a:lnTo>
                  <a:pt x="219201" y="100711"/>
                </a:lnTo>
                <a:close/>
              </a:path>
              <a:path w="1304925" h="710564">
                <a:moveTo>
                  <a:pt x="171450" y="0"/>
                </a:moveTo>
                <a:lnTo>
                  <a:pt x="0" y="7112"/>
                </a:lnTo>
                <a:lnTo>
                  <a:pt x="90550" y="152781"/>
                </a:lnTo>
                <a:lnTo>
                  <a:pt x="110499" y="161978"/>
                </a:lnTo>
                <a:lnTo>
                  <a:pt x="117855" y="159257"/>
                </a:lnTo>
                <a:lnTo>
                  <a:pt x="90244" y="77270"/>
                </a:lnTo>
                <a:lnTo>
                  <a:pt x="60578" y="61594"/>
                </a:lnTo>
                <a:lnTo>
                  <a:pt x="69245" y="45212"/>
                </a:lnTo>
                <a:lnTo>
                  <a:pt x="35559" y="45212"/>
                </a:lnTo>
                <a:lnTo>
                  <a:pt x="36702" y="43052"/>
                </a:lnTo>
                <a:lnTo>
                  <a:pt x="25526" y="43052"/>
                </a:lnTo>
                <a:lnTo>
                  <a:pt x="44069" y="8000"/>
                </a:lnTo>
                <a:lnTo>
                  <a:pt x="187801" y="8000"/>
                </a:lnTo>
                <a:lnTo>
                  <a:pt x="185705" y="5175"/>
                </a:lnTo>
                <a:lnTo>
                  <a:pt x="179220" y="1206"/>
                </a:lnTo>
                <a:lnTo>
                  <a:pt x="171450" y="0"/>
                </a:lnTo>
                <a:close/>
              </a:path>
              <a:path w="1304925" h="710564">
                <a:moveTo>
                  <a:pt x="108755" y="42238"/>
                </a:moveTo>
                <a:lnTo>
                  <a:pt x="69985" y="43813"/>
                </a:lnTo>
                <a:lnTo>
                  <a:pt x="69746" y="44265"/>
                </a:lnTo>
                <a:lnTo>
                  <a:pt x="90244" y="77270"/>
                </a:lnTo>
                <a:lnTo>
                  <a:pt x="165607" y="117093"/>
                </a:lnTo>
                <a:lnTo>
                  <a:pt x="184150" y="82168"/>
                </a:lnTo>
                <a:lnTo>
                  <a:pt x="108755" y="42238"/>
                </a:lnTo>
                <a:close/>
              </a:path>
              <a:path w="1304925" h="710564">
                <a:moveTo>
                  <a:pt x="69746" y="44265"/>
                </a:moveTo>
                <a:lnTo>
                  <a:pt x="60578" y="61594"/>
                </a:lnTo>
                <a:lnTo>
                  <a:pt x="90244" y="77270"/>
                </a:lnTo>
                <a:lnTo>
                  <a:pt x="69746" y="44265"/>
                </a:lnTo>
                <a:close/>
              </a:path>
              <a:path w="1304925" h="710564">
                <a:moveTo>
                  <a:pt x="51561" y="14986"/>
                </a:moveTo>
                <a:lnTo>
                  <a:pt x="35559" y="45212"/>
                </a:lnTo>
                <a:lnTo>
                  <a:pt x="69478" y="43833"/>
                </a:lnTo>
                <a:lnTo>
                  <a:pt x="51561" y="14986"/>
                </a:lnTo>
                <a:close/>
              </a:path>
              <a:path w="1304925" h="710564">
                <a:moveTo>
                  <a:pt x="69478" y="43833"/>
                </a:moveTo>
                <a:lnTo>
                  <a:pt x="35559" y="45212"/>
                </a:lnTo>
                <a:lnTo>
                  <a:pt x="69245" y="45212"/>
                </a:lnTo>
                <a:lnTo>
                  <a:pt x="69746" y="44265"/>
                </a:lnTo>
                <a:lnTo>
                  <a:pt x="69478" y="43833"/>
                </a:lnTo>
                <a:close/>
              </a:path>
              <a:path w="1304925" h="710564">
                <a:moveTo>
                  <a:pt x="191164" y="14986"/>
                </a:moveTo>
                <a:lnTo>
                  <a:pt x="51561" y="14986"/>
                </a:lnTo>
                <a:lnTo>
                  <a:pt x="69478" y="43833"/>
                </a:lnTo>
                <a:lnTo>
                  <a:pt x="69985" y="43813"/>
                </a:lnTo>
                <a:lnTo>
                  <a:pt x="79121" y="26543"/>
                </a:lnTo>
                <a:lnTo>
                  <a:pt x="190904" y="26543"/>
                </a:lnTo>
                <a:lnTo>
                  <a:pt x="192150" y="18923"/>
                </a:lnTo>
                <a:lnTo>
                  <a:pt x="191164" y="14986"/>
                </a:lnTo>
                <a:close/>
              </a:path>
              <a:path w="1304925" h="710564">
                <a:moveTo>
                  <a:pt x="79121" y="26543"/>
                </a:moveTo>
                <a:lnTo>
                  <a:pt x="69985" y="43813"/>
                </a:lnTo>
                <a:lnTo>
                  <a:pt x="108755" y="42238"/>
                </a:lnTo>
                <a:lnTo>
                  <a:pt x="79121" y="26543"/>
                </a:lnTo>
                <a:close/>
              </a:path>
              <a:path w="1304925" h="710564">
                <a:moveTo>
                  <a:pt x="44069" y="8000"/>
                </a:moveTo>
                <a:lnTo>
                  <a:pt x="25526" y="42925"/>
                </a:lnTo>
                <a:lnTo>
                  <a:pt x="44069" y="8000"/>
                </a:lnTo>
                <a:close/>
              </a:path>
              <a:path w="1304925" h="710564">
                <a:moveTo>
                  <a:pt x="187801" y="8000"/>
                </a:moveTo>
                <a:lnTo>
                  <a:pt x="44069" y="8000"/>
                </a:lnTo>
                <a:lnTo>
                  <a:pt x="25526" y="43052"/>
                </a:lnTo>
                <a:lnTo>
                  <a:pt x="36702" y="43052"/>
                </a:lnTo>
                <a:lnTo>
                  <a:pt x="51561" y="14986"/>
                </a:lnTo>
                <a:lnTo>
                  <a:pt x="191164" y="14986"/>
                </a:lnTo>
                <a:lnTo>
                  <a:pt x="190238" y="11287"/>
                </a:lnTo>
                <a:lnTo>
                  <a:pt x="187801" y="8000"/>
                </a:lnTo>
                <a:close/>
              </a:path>
              <a:path w="1304925" h="710564">
                <a:moveTo>
                  <a:pt x="190904" y="26543"/>
                </a:moveTo>
                <a:lnTo>
                  <a:pt x="79121" y="26543"/>
                </a:lnTo>
                <a:lnTo>
                  <a:pt x="108755" y="42238"/>
                </a:lnTo>
                <a:lnTo>
                  <a:pt x="173100" y="39624"/>
                </a:lnTo>
                <a:lnTo>
                  <a:pt x="190904" y="265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82321"/>
            <a:ext cx="44284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84" dirty="0"/>
              <a:t>Class </a:t>
            </a:r>
            <a:r>
              <a:rPr spc="-210" dirty="0"/>
              <a:t>in </a:t>
            </a:r>
            <a:r>
              <a:rPr spc="-390" dirty="0"/>
              <a:t>Scala</a:t>
            </a:r>
            <a:r>
              <a:rPr spc="-645" dirty="0"/>
              <a:t> </a:t>
            </a:r>
            <a:r>
              <a:rPr spc="-165" dirty="0"/>
              <a:t>(cont..)</a:t>
            </a:r>
          </a:p>
        </p:txBody>
      </p:sp>
      <p:sp>
        <p:nvSpPr>
          <p:cNvPr id="3" name="object 3"/>
          <p:cNvSpPr/>
          <p:nvPr/>
        </p:nvSpPr>
        <p:spPr>
          <a:xfrm>
            <a:off x="2923032" y="1575816"/>
            <a:ext cx="3140837" cy="1287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4744" y="3480803"/>
            <a:ext cx="3159125" cy="623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00" y="1145870"/>
            <a:ext cx="6933565" cy="444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80" dirty="0"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simple </a:t>
            </a: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60" dirty="0">
                <a:latin typeface="Arial"/>
                <a:cs typeface="Arial"/>
              </a:rPr>
              <a:t>no </a:t>
            </a:r>
            <a:r>
              <a:rPr sz="2000" spc="-90" dirty="0">
                <a:latin typeface="Arial"/>
                <a:cs typeface="Arial"/>
              </a:rPr>
              <a:t>variables </a:t>
            </a:r>
            <a:r>
              <a:rPr sz="2000" spc="25" dirty="0">
                <a:latin typeface="Arial"/>
                <a:cs typeface="Arial"/>
              </a:rPr>
              <a:t>&amp;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methods:</a:t>
            </a:r>
            <a:endParaRPr sz="2000">
              <a:latin typeface="Arial"/>
              <a:cs typeface="Arial"/>
            </a:endParaRPr>
          </a:p>
          <a:p>
            <a:pPr marR="387350" algn="ctr">
              <a:lnSpc>
                <a:spcPct val="100000"/>
              </a:lnSpc>
              <a:spcBef>
                <a:spcPts val="1775"/>
              </a:spcBef>
            </a:pPr>
            <a:r>
              <a:rPr sz="1600" i="1" spc="-114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600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50" dirty="0">
                <a:solidFill>
                  <a:srgbClr val="FFFFFF"/>
                </a:solidFill>
                <a:latin typeface="Arial"/>
                <a:cs typeface="Arial"/>
              </a:rPr>
              <a:t>Instrument</a:t>
            </a:r>
            <a:endParaRPr sz="1600">
              <a:latin typeface="Arial"/>
              <a:cs typeface="Arial"/>
            </a:endParaRPr>
          </a:p>
          <a:p>
            <a:pPr marR="1662430" algn="ctr">
              <a:lnSpc>
                <a:spcPct val="100000"/>
              </a:lnSpc>
            </a:pPr>
            <a:r>
              <a:rPr sz="1600" i="1" spc="-3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R="264160" algn="ctr">
              <a:lnSpc>
                <a:spcPct val="100000"/>
              </a:lnSpc>
              <a:spcBef>
                <a:spcPts val="5"/>
              </a:spcBef>
            </a:pPr>
            <a:r>
              <a:rPr sz="1600" i="1" spc="175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1600" i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14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1600" i="1" spc="-165" dirty="0">
                <a:solidFill>
                  <a:srgbClr val="FFFFFF"/>
                </a:solidFill>
                <a:latin typeface="Arial"/>
                <a:cs typeface="Arial"/>
              </a:rPr>
              <a:t>body…</a:t>
            </a:r>
            <a:endParaRPr sz="1600">
              <a:latin typeface="Arial"/>
              <a:cs typeface="Arial"/>
            </a:endParaRPr>
          </a:p>
          <a:p>
            <a:pPr marR="1662430" algn="ctr">
              <a:lnSpc>
                <a:spcPct val="100000"/>
              </a:lnSpc>
            </a:pPr>
            <a:r>
              <a:rPr sz="1600" i="1" spc="-3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95" dirty="0">
                <a:latin typeface="Arial"/>
                <a:cs typeface="Arial"/>
              </a:rPr>
              <a:t>Creating </a:t>
            </a:r>
            <a:r>
              <a:rPr sz="2000" spc="-114" dirty="0">
                <a:latin typeface="Arial"/>
                <a:cs typeface="Arial"/>
              </a:rPr>
              <a:t>an </a:t>
            </a:r>
            <a:r>
              <a:rPr sz="2000" spc="-75" dirty="0">
                <a:latin typeface="Arial"/>
                <a:cs typeface="Arial"/>
              </a:rPr>
              <a:t>Object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Class: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2569210">
              <a:lnSpc>
                <a:spcPct val="100000"/>
              </a:lnSpc>
            </a:pP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piano=new</a:t>
            </a:r>
            <a:r>
              <a:rPr sz="18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Instrument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240" dirty="0">
                <a:latin typeface="Arial"/>
                <a:cs typeface="Arial"/>
              </a:rPr>
              <a:t>A </a:t>
            </a:r>
            <a:r>
              <a:rPr sz="2000" b="1" spc="-250" dirty="0">
                <a:latin typeface="Arial"/>
                <a:cs typeface="Arial"/>
              </a:rPr>
              <a:t>Class </a:t>
            </a:r>
            <a:r>
              <a:rPr sz="2000" b="1" spc="-200" dirty="0">
                <a:latin typeface="Arial"/>
                <a:cs typeface="Arial"/>
              </a:rPr>
              <a:t>is </a:t>
            </a:r>
            <a:r>
              <a:rPr sz="2000" b="1" spc="-160" dirty="0">
                <a:latin typeface="Arial"/>
                <a:cs typeface="Arial"/>
              </a:rPr>
              <a:t>basically </a:t>
            </a:r>
            <a:r>
              <a:rPr sz="2000" b="1" spc="-135" dirty="0">
                <a:latin typeface="Arial"/>
                <a:cs typeface="Arial"/>
              </a:rPr>
              <a:t>made </a:t>
            </a:r>
            <a:r>
              <a:rPr sz="2000" b="1" spc="-150" dirty="0">
                <a:latin typeface="Arial"/>
                <a:cs typeface="Arial"/>
              </a:rPr>
              <a:t>up </a:t>
            </a:r>
            <a:r>
              <a:rPr sz="2000" b="1" spc="-95" dirty="0">
                <a:latin typeface="Arial"/>
                <a:cs typeface="Arial"/>
              </a:rPr>
              <a:t>of </a:t>
            </a:r>
            <a:r>
              <a:rPr sz="2000" b="1" spc="-65" dirty="0">
                <a:latin typeface="Arial"/>
                <a:cs typeface="Arial"/>
              </a:rPr>
              <a:t>two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spc="-150" dirty="0">
                <a:latin typeface="Arial"/>
                <a:cs typeface="Arial"/>
              </a:rPr>
              <a:t>components:</a:t>
            </a:r>
            <a:endParaRPr sz="2000">
              <a:latin typeface="Arial"/>
              <a:cs typeface="Arial"/>
            </a:endParaRPr>
          </a:p>
          <a:p>
            <a:pPr marL="984885" indent="-514984">
              <a:lnSpc>
                <a:spcPct val="100000"/>
              </a:lnSpc>
              <a:spcBef>
                <a:spcPts val="1205"/>
              </a:spcBef>
              <a:buSzPct val="80000"/>
              <a:buFont typeface="Wingdings"/>
              <a:buChar char=""/>
              <a:tabLst>
                <a:tab pos="984885" algn="l"/>
                <a:tab pos="985519" algn="l"/>
              </a:tabLst>
            </a:pPr>
            <a:r>
              <a:rPr sz="2000" b="1" spc="-85" dirty="0">
                <a:latin typeface="Arial"/>
                <a:cs typeface="Arial"/>
              </a:rPr>
              <a:t>Member </a:t>
            </a:r>
            <a:r>
              <a:rPr sz="2000" b="1" spc="-135" dirty="0">
                <a:latin typeface="Arial"/>
                <a:cs typeface="Arial"/>
              </a:rPr>
              <a:t>variables: </a:t>
            </a:r>
            <a:r>
              <a:rPr sz="2000" spc="-85" dirty="0">
                <a:latin typeface="Arial"/>
                <a:cs typeface="Arial"/>
              </a:rPr>
              <a:t>are  </a:t>
            </a:r>
            <a:r>
              <a:rPr sz="2000" spc="-60" dirty="0">
                <a:latin typeface="Arial"/>
                <a:cs typeface="Arial"/>
              </a:rPr>
              <a:t>defined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i="1" spc="-60" dirty="0">
                <a:latin typeface="Arial"/>
                <a:cs typeface="Arial"/>
              </a:rPr>
              <a:t>var </a:t>
            </a:r>
            <a:r>
              <a:rPr sz="2000" spc="-20" dirty="0">
                <a:latin typeface="Arial"/>
                <a:cs typeface="Arial"/>
              </a:rPr>
              <a:t>or </a:t>
            </a:r>
            <a:r>
              <a:rPr sz="2000" i="1" spc="-65" dirty="0">
                <a:latin typeface="Arial"/>
                <a:cs typeface="Arial"/>
              </a:rPr>
              <a:t>val</a:t>
            </a:r>
            <a:r>
              <a:rPr sz="2000" i="1" spc="-1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keyword.</a:t>
            </a:r>
            <a:endParaRPr sz="2000">
              <a:latin typeface="Arial"/>
              <a:cs typeface="Arial"/>
            </a:endParaRPr>
          </a:p>
          <a:p>
            <a:pPr marL="984885" indent="-514984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"/>
              <a:tabLst>
                <a:tab pos="984885" algn="l"/>
                <a:tab pos="985519" algn="l"/>
              </a:tabLst>
            </a:pPr>
            <a:r>
              <a:rPr sz="2000" b="1" spc="-110" dirty="0">
                <a:latin typeface="Arial"/>
                <a:cs typeface="Arial"/>
              </a:rPr>
              <a:t>Methods: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60" dirty="0">
                <a:latin typeface="Arial"/>
                <a:cs typeface="Arial"/>
              </a:rPr>
              <a:t>defined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65" dirty="0">
                <a:latin typeface="Arial"/>
                <a:cs typeface="Arial"/>
              </a:rPr>
              <a:t>keyword </a:t>
            </a:r>
            <a:r>
              <a:rPr sz="2000" i="1" spc="-65" dirty="0">
                <a:latin typeface="Arial"/>
                <a:cs typeface="Arial"/>
              </a:rPr>
              <a:t>def</a:t>
            </a:r>
            <a:r>
              <a:rPr sz="2000" i="1" spc="-2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keyword.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968" y="185750"/>
            <a:ext cx="32188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84" dirty="0"/>
              <a:t>Class</a:t>
            </a:r>
            <a:r>
              <a:rPr spc="-275" dirty="0"/>
              <a:t> </a:t>
            </a:r>
            <a:r>
              <a:rPr spc="-23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66" y="1281176"/>
            <a:ext cx="2364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latin typeface="Arial"/>
                <a:cs typeface="Arial"/>
              </a:rPr>
              <a:t>Member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spc="-160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0865" y="1281176"/>
            <a:ext cx="1164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latin typeface="Arial"/>
                <a:cs typeface="Arial"/>
              </a:rPr>
              <a:t>M</a:t>
            </a:r>
            <a:r>
              <a:rPr sz="2400" b="1" spc="-140" dirty="0">
                <a:latin typeface="Arial"/>
                <a:cs typeface="Arial"/>
              </a:rPr>
              <a:t>e</a:t>
            </a:r>
            <a:r>
              <a:rPr sz="2400" b="1" spc="-55" dirty="0">
                <a:latin typeface="Arial"/>
                <a:cs typeface="Arial"/>
              </a:rPr>
              <a:t>t</a:t>
            </a:r>
            <a:r>
              <a:rPr sz="2400" b="1" spc="-85" dirty="0">
                <a:latin typeface="Arial"/>
                <a:cs typeface="Arial"/>
              </a:rPr>
              <a:t>h</a:t>
            </a:r>
            <a:r>
              <a:rPr sz="2400" b="1" spc="-180" dirty="0">
                <a:latin typeface="Arial"/>
                <a:cs typeface="Arial"/>
              </a:rPr>
              <a:t>o</a:t>
            </a:r>
            <a:r>
              <a:rPr sz="2400" b="1" spc="-170" dirty="0">
                <a:latin typeface="Arial"/>
                <a:cs typeface="Arial"/>
              </a:rPr>
              <a:t>d</a:t>
            </a:r>
            <a:r>
              <a:rPr sz="2400" b="1" spc="-38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1832" y="2033016"/>
            <a:ext cx="3140837" cy="1433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2738" y="2139441"/>
            <a:ext cx="1492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2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800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10" dirty="0">
                <a:solidFill>
                  <a:srgbClr val="FFFFFF"/>
                </a:solidFill>
                <a:latin typeface="Arial"/>
                <a:cs typeface="Arial"/>
              </a:rPr>
              <a:t>Employee{ 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var name=""  var</a:t>
            </a:r>
            <a:r>
              <a:rPr sz="18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10" dirty="0">
                <a:solidFill>
                  <a:srgbClr val="FFFFFF"/>
                </a:solidFill>
                <a:latin typeface="Arial"/>
                <a:cs typeface="Arial"/>
              </a:rPr>
              <a:t>age=0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1832" y="3938015"/>
            <a:ext cx="3140837" cy="1433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2738" y="4045457"/>
            <a:ext cx="2353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800" i="1" spc="-100" dirty="0">
                <a:solidFill>
                  <a:srgbClr val="FFFFFF"/>
                </a:solidFill>
                <a:latin typeface="Arial"/>
                <a:cs typeface="Arial"/>
              </a:rPr>
              <a:t>emp1=new</a:t>
            </a:r>
            <a:r>
              <a:rPr sz="1800" i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20" dirty="0">
                <a:solidFill>
                  <a:srgbClr val="FFFFFF"/>
                </a:solidFill>
                <a:latin typeface="Arial"/>
                <a:cs typeface="Arial"/>
              </a:rPr>
              <a:t>Employee  </a:t>
            </a:r>
            <a:r>
              <a:rPr sz="1800" i="1" spc="-85" dirty="0">
                <a:solidFill>
                  <a:srgbClr val="FFFFFF"/>
                </a:solidFill>
                <a:latin typeface="Arial"/>
                <a:cs typeface="Arial"/>
              </a:rPr>
              <a:t>emp1.name="John“  </a:t>
            </a:r>
            <a:r>
              <a:rPr sz="1800" i="1" spc="-95" dirty="0">
                <a:solidFill>
                  <a:srgbClr val="FFFFFF"/>
                </a:solidFill>
                <a:latin typeface="Arial"/>
                <a:cs typeface="Arial"/>
              </a:rPr>
              <a:t>emp1.age=30  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Print(emp1.name)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8232" y="1804416"/>
            <a:ext cx="3445637" cy="2293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57847" y="1948053"/>
            <a:ext cx="258064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966469" indent="-314325">
              <a:lnSpc>
                <a:spcPct val="100000"/>
              </a:lnSpc>
              <a:spcBef>
                <a:spcPts val="100"/>
              </a:spcBef>
            </a:pPr>
            <a:r>
              <a:rPr sz="1800" i="1" spc="-130" dirty="0">
                <a:solidFill>
                  <a:srgbClr val="FFFFFF"/>
                </a:solidFill>
                <a:latin typeface="Arial"/>
                <a:cs typeface="Arial"/>
              </a:rPr>
              <a:t>class </a:t>
            </a:r>
            <a:r>
              <a:rPr sz="1800" i="1" spc="-12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{  </a:t>
            </a: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80" dirty="0">
                <a:solidFill>
                  <a:srgbClr val="FFFFFF"/>
                </a:solidFill>
                <a:latin typeface="Arial"/>
                <a:cs typeface="Arial"/>
              </a:rPr>
              <a:t>""  </a:t>
            </a: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800" i="1" spc="-95" dirty="0">
                <a:solidFill>
                  <a:srgbClr val="FFFFFF"/>
                </a:solidFill>
                <a:latin typeface="Arial"/>
                <a:cs typeface="Arial"/>
              </a:rPr>
              <a:t>age 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</a:pPr>
            <a:r>
              <a:rPr sz="1800" i="1" spc="-55" dirty="0">
                <a:solidFill>
                  <a:srgbClr val="FFFFFF"/>
                </a:solidFill>
                <a:latin typeface="Arial"/>
                <a:cs typeface="Arial"/>
              </a:rPr>
              <a:t>def 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getName(): String</a:t>
            </a:r>
            <a:r>
              <a:rPr sz="1800" i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0" dirty="0">
                <a:solidFill>
                  <a:srgbClr val="FFFFFF"/>
                </a:solidFill>
                <a:latin typeface="Arial"/>
                <a:cs typeface="Arial"/>
              </a:rPr>
              <a:t>={</a:t>
            </a:r>
            <a:endParaRPr sz="180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</a:pPr>
            <a:r>
              <a:rPr sz="1800" i="1" spc="-25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65" dirty="0">
                <a:solidFill>
                  <a:srgbClr val="FFFFFF"/>
                </a:solidFill>
                <a:latin typeface="Arial"/>
                <a:cs typeface="Arial"/>
              </a:rPr>
              <a:t>this.name;</a:t>
            </a:r>
            <a:endParaRPr sz="180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</a:pPr>
            <a:r>
              <a:rPr sz="1800" i="1" spc="-3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8232" y="4014165"/>
            <a:ext cx="3521837" cy="20069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46544" y="4147820"/>
            <a:ext cx="235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var </a:t>
            </a:r>
            <a:r>
              <a:rPr sz="1800" i="1" spc="-100" dirty="0">
                <a:solidFill>
                  <a:srgbClr val="FFFFFF"/>
                </a:solidFill>
                <a:latin typeface="Arial"/>
                <a:cs typeface="Arial"/>
              </a:rPr>
              <a:t>emp1=new</a:t>
            </a:r>
            <a:r>
              <a:rPr sz="18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20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6544" y="4971033"/>
            <a:ext cx="18529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5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1800" i="1" spc="-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i="1" spc="-6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800" i="1" spc="-75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800" i="1" spc="-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i="1" spc="-85" dirty="0">
                <a:solidFill>
                  <a:srgbClr val="FFFFFF"/>
                </a:solidFill>
                <a:latin typeface="Arial"/>
                <a:cs typeface="Arial"/>
              </a:rPr>
              <a:t>e=</a:t>
            </a:r>
            <a:r>
              <a:rPr sz="1800" i="1" spc="-6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1800" i="1" spc="-19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800" i="1" spc="-2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i="1" spc="-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i="1" spc="-1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i="1" spc="140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1800" i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95" dirty="0">
                <a:solidFill>
                  <a:srgbClr val="FFFFFF"/>
                </a:solidFill>
                <a:latin typeface="Arial"/>
                <a:cs typeface="Arial"/>
              </a:rPr>
              <a:t>emp1.age=30  </a:t>
            </a:r>
            <a:r>
              <a:rPr sz="1800" i="1" spc="-85" dirty="0">
                <a:solidFill>
                  <a:srgbClr val="FFFFFF"/>
                </a:solidFill>
                <a:latin typeface="Arial"/>
                <a:cs typeface="Arial"/>
              </a:rPr>
              <a:t>emp1.getName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740" y="6040018"/>
            <a:ext cx="9337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10" dirty="0">
                <a:latin typeface="Trebuchet MS"/>
                <a:cs typeface="Trebuchet MS"/>
              </a:rPr>
              <a:t>Note:</a:t>
            </a:r>
            <a:r>
              <a:rPr sz="1800" b="1" i="1" spc="-125" dirty="0">
                <a:latin typeface="Trebuchet MS"/>
                <a:cs typeface="Trebuchet MS"/>
              </a:rPr>
              <a:t> </a:t>
            </a:r>
            <a:r>
              <a:rPr sz="1800" i="1" spc="-60" dirty="0">
                <a:latin typeface="Arial"/>
                <a:cs typeface="Arial"/>
              </a:rPr>
              <a:t>While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spc="-65" dirty="0">
                <a:latin typeface="Arial"/>
                <a:cs typeface="Arial"/>
              </a:rPr>
              <a:t>declaring</a:t>
            </a:r>
            <a:r>
              <a:rPr sz="1800" i="1" spc="-105" dirty="0">
                <a:latin typeface="Arial"/>
                <a:cs typeface="Arial"/>
              </a:rPr>
              <a:t> </a:t>
            </a:r>
            <a:r>
              <a:rPr sz="1800" i="1" spc="-75" dirty="0">
                <a:latin typeface="Arial"/>
                <a:cs typeface="Arial"/>
              </a:rPr>
              <a:t>a</a:t>
            </a:r>
            <a:r>
              <a:rPr sz="1800" i="1" spc="-105" dirty="0">
                <a:latin typeface="Arial"/>
                <a:cs typeface="Arial"/>
              </a:rPr>
              <a:t> </a:t>
            </a:r>
            <a:r>
              <a:rPr sz="1800" i="1" spc="-130" dirty="0">
                <a:latin typeface="Arial"/>
                <a:cs typeface="Arial"/>
              </a:rPr>
              <a:t>class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spc="-75" dirty="0">
                <a:latin typeface="Arial"/>
                <a:cs typeface="Arial"/>
              </a:rPr>
              <a:t>level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spc="-55" dirty="0">
                <a:latin typeface="Arial"/>
                <a:cs typeface="Arial"/>
              </a:rPr>
              <a:t>variable,</a:t>
            </a:r>
            <a:r>
              <a:rPr sz="1800" i="1" spc="-105" dirty="0">
                <a:latin typeface="Arial"/>
                <a:cs typeface="Arial"/>
              </a:rPr>
              <a:t> </a:t>
            </a:r>
            <a:r>
              <a:rPr sz="1800" i="1" spc="-85" dirty="0">
                <a:latin typeface="Arial"/>
                <a:cs typeface="Arial"/>
              </a:rPr>
              <a:t>you</a:t>
            </a:r>
            <a:r>
              <a:rPr sz="1800" i="1" spc="-105" dirty="0">
                <a:latin typeface="Arial"/>
                <a:cs typeface="Arial"/>
              </a:rPr>
              <a:t> </a:t>
            </a:r>
            <a:r>
              <a:rPr sz="1800" i="1" spc="-70" dirty="0">
                <a:latin typeface="Arial"/>
                <a:cs typeface="Arial"/>
              </a:rPr>
              <a:t>must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-70" dirty="0">
                <a:latin typeface="Arial"/>
                <a:cs typeface="Arial"/>
              </a:rPr>
              <a:t>provide</a:t>
            </a:r>
            <a:r>
              <a:rPr sz="1800" i="1" spc="-110" dirty="0">
                <a:latin typeface="Arial"/>
                <a:cs typeface="Arial"/>
              </a:rPr>
              <a:t> </a:t>
            </a:r>
            <a:r>
              <a:rPr sz="1800" i="1" spc="-75" dirty="0">
                <a:latin typeface="Arial"/>
                <a:cs typeface="Arial"/>
              </a:rPr>
              <a:t>an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initial</a:t>
            </a:r>
            <a:r>
              <a:rPr sz="1800" i="1" spc="-95" dirty="0">
                <a:latin typeface="Arial"/>
                <a:cs typeface="Arial"/>
              </a:rPr>
              <a:t> </a:t>
            </a:r>
            <a:r>
              <a:rPr sz="1800" i="1" spc="-80" dirty="0">
                <a:latin typeface="Arial"/>
                <a:cs typeface="Arial"/>
              </a:rPr>
              <a:t>value</a:t>
            </a:r>
            <a:r>
              <a:rPr sz="1800" i="1" spc="-110" dirty="0">
                <a:latin typeface="Arial"/>
                <a:cs typeface="Arial"/>
              </a:rPr>
              <a:t> </a:t>
            </a:r>
            <a:r>
              <a:rPr sz="1800" i="1" spc="-120" dirty="0">
                <a:latin typeface="Arial"/>
                <a:cs typeface="Arial"/>
              </a:rPr>
              <a:t>else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50" dirty="0">
                <a:latin typeface="Arial"/>
                <a:cs typeface="Arial"/>
              </a:rPr>
              <a:t>it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will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80" dirty="0">
                <a:latin typeface="Arial"/>
                <a:cs typeface="Arial"/>
              </a:rPr>
              <a:t>give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spc="-70" dirty="0">
                <a:latin typeface="Arial"/>
                <a:cs typeface="Arial"/>
              </a:rPr>
              <a:t>an</a:t>
            </a:r>
            <a:r>
              <a:rPr sz="1800" i="1" spc="-105" dirty="0">
                <a:latin typeface="Arial"/>
                <a:cs typeface="Arial"/>
              </a:rPr>
              <a:t> </a:t>
            </a:r>
            <a:r>
              <a:rPr sz="1800" i="1" spc="-60" dirty="0">
                <a:latin typeface="Arial"/>
                <a:cs typeface="Arial"/>
              </a:rPr>
              <a:t>error.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58521"/>
            <a:ext cx="35794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0" dirty="0"/>
              <a:t>Access</a:t>
            </a:r>
            <a:r>
              <a:rPr spc="-305" dirty="0"/>
              <a:t> </a:t>
            </a:r>
            <a:r>
              <a:rPr spc="-195" dirty="0"/>
              <a:t>Modifiers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1295400" y="2819400"/>
            <a:ext cx="9067800" cy="3581400"/>
          </a:xfrm>
          <a:custGeom>
            <a:avLst/>
            <a:gdLst/>
            <a:ahLst/>
            <a:cxnLst/>
            <a:rect l="l" t="t" r="r" b="b"/>
            <a:pathLst>
              <a:path w="9067800" h="3581400">
                <a:moveTo>
                  <a:pt x="8470900" y="0"/>
                </a:moveTo>
                <a:lnTo>
                  <a:pt x="596900" y="0"/>
                </a:lnTo>
                <a:lnTo>
                  <a:pt x="547940" y="1978"/>
                </a:lnTo>
                <a:lnTo>
                  <a:pt x="500071" y="7811"/>
                </a:lnTo>
                <a:lnTo>
                  <a:pt x="453447" y="17345"/>
                </a:lnTo>
                <a:lnTo>
                  <a:pt x="408220" y="30427"/>
                </a:lnTo>
                <a:lnTo>
                  <a:pt x="364545" y="46902"/>
                </a:lnTo>
                <a:lnTo>
                  <a:pt x="322575" y="66618"/>
                </a:lnTo>
                <a:lnTo>
                  <a:pt x="282463" y="89421"/>
                </a:lnTo>
                <a:lnTo>
                  <a:pt x="244364" y="115157"/>
                </a:lnTo>
                <a:lnTo>
                  <a:pt x="208430" y="143673"/>
                </a:lnTo>
                <a:lnTo>
                  <a:pt x="174815" y="174815"/>
                </a:lnTo>
                <a:lnTo>
                  <a:pt x="143673" y="208430"/>
                </a:lnTo>
                <a:lnTo>
                  <a:pt x="115157" y="244364"/>
                </a:lnTo>
                <a:lnTo>
                  <a:pt x="89421" y="282463"/>
                </a:lnTo>
                <a:lnTo>
                  <a:pt x="66618" y="322575"/>
                </a:lnTo>
                <a:lnTo>
                  <a:pt x="46902" y="364545"/>
                </a:lnTo>
                <a:lnTo>
                  <a:pt x="30427" y="408220"/>
                </a:lnTo>
                <a:lnTo>
                  <a:pt x="17345" y="453447"/>
                </a:lnTo>
                <a:lnTo>
                  <a:pt x="7811" y="500071"/>
                </a:lnTo>
                <a:lnTo>
                  <a:pt x="1978" y="547940"/>
                </a:lnTo>
                <a:lnTo>
                  <a:pt x="0" y="596900"/>
                </a:lnTo>
                <a:lnTo>
                  <a:pt x="0" y="2984487"/>
                </a:lnTo>
                <a:lnTo>
                  <a:pt x="1978" y="3033443"/>
                </a:lnTo>
                <a:lnTo>
                  <a:pt x="7811" y="3081309"/>
                </a:lnTo>
                <a:lnTo>
                  <a:pt x="17345" y="3127932"/>
                </a:lnTo>
                <a:lnTo>
                  <a:pt x="30427" y="3173158"/>
                </a:lnTo>
                <a:lnTo>
                  <a:pt x="46902" y="3216833"/>
                </a:lnTo>
                <a:lnTo>
                  <a:pt x="66618" y="3258803"/>
                </a:lnTo>
                <a:lnTo>
                  <a:pt x="89421" y="3298915"/>
                </a:lnTo>
                <a:lnTo>
                  <a:pt x="115157" y="3337016"/>
                </a:lnTo>
                <a:lnTo>
                  <a:pt x="143673" y="3372952"/>
                </a:lnTo>
                <a:lnTo>
                  <a:pt x="174815" y="3406568"/>
                </a:lnTo>
                <a:lnTo>
                  <a:pt x="208430" y="3437712"/>
                </a:lnTo>
                <a:lnTo>
                  <a:pt x="244364" y="3466230"/>
                </a:lnTo>
                <a:lnTo>
                  <a:pt x="282463" y="3491968"/>
                </a:lnTo>
                <a:lnTo>
                  <a:pt x="322575" y="3514773"/>
                </a:lnTo>
                <a:lnTo>
                  <a:pt x="364545" y="3534491"/>
                </a:lnTo>
                <a:lnTo>
                  <a:pt x="408220" y="3550969"/>
                </a:lnTo>
                <a:lnTo>
                  <a:pt x="453447" y="3564052"/>
                </a:lnTo>
                <a:lnTo>
                  <a:pt x="500071" y="3573587"/>
                </a:lnTo>
                <a:lnTo>
                  <a:pt x="547940" y="3579421"/>
                </a:lnTo>
                <a:lnTo>
                  <a:pt x="596900" y="3581400"/>
                </a:lnTo>
                <a:lnTo>
                  <a:pt x="8470900" y="3581400"/>
                </a:lnTo>
                <a:lnTo>
                  <a:pt x="8519859" y="3579421"/>
                </a:lnTo>
                <a:lnTo>
                  <a:pt x="8567728" y="3573587"/>
                </a:lnTo>
                <a:lnTo>
                  <a:pt x="8614352" y="3564052"/>
                </a:lnTo>
                <a:lnTo>
                  <a:pt x="8659579" y="3550969"/>
                </a:lnTo>
                <a:lnTo>
                  <a:pt x="8703254" y="3534491"/>
                </a:lnTo>
                <a:lnTo>
                  <a:pt x="8745224" y="3514773"/>
                </a:lnTo>
                <a:lnTo>
                  <a:pt x="8785336" y="3491968"/>
                </a:lnTo>
                <a:lnTo>
                  <a:pt x="8823435" y="3466230"/>
                </a:lnTo>
                <a:lnTo>
                  <a:pt x="8859369" y="3437712"/>
                </a:lnTo>
                <a:lnTo>
                  <a:pt x="8892984" y="3406568"/>
                </a:lnTo>
                <a:lnTo>
                  <a:pt x="8924126" y="3372952"/>
                </a:lnTo>
                <a:lnTo>
                  <a:pt x="8952642" y="3337016"/>
                </a:lnTo>
                <a:lnTo>
                  <a:pt x="8978378" y="3298915"/>
                </a:lnTo>
                <a:lnTo>
                  <a:pt x="9001181" y="3258803"/>
                </a:lnTo>
                <a:lnTo>
                  <a:pt x="9020897" y="3216833"/>
                </a:lnTo>
                <a:lnTo>
                  <a:pt x="9037372" y="3173158"/>
                </a:lnTo>
                <a:lnTo>
                  <a:pt x="9050454" y="3127932"/>
                </a:lnTo>
                <a:lnTo>
                  <a:pt x="9059988" y="3081309"/>
                </a:lnTo>
                <a:lnTo>
                  <a:pt x="9065821" y="3033443"/>
                </a:lnTo>
                <a:lnTo>
                  <a:pt x="9067800" y="2984487"/>
                </a:lnTo>
                <a:lnTo>
                  <a:pt x="9067800" y="596900"/>
                </a:lnTo>
                <a:lnTo>
                  <a:pt x="9065821" y="547940"/>
                </a:lnTo>
                <a:lnTo>
                  <a:pt x="9059988" y="500071"/>
                </a:lnTo>
                <a:lnTo>
                  <a:pt x="9050454" y="453447"/>
                </a:lnTo>
                <a:lnTo>
                  <a:pt x="9037372" y="408220"/>
                </a:lnTo>
                <a:lnTo>
                  <a:pt x="9020897" y="364545"/>
                </a:lnTo>
                <a:lnTo>
                  <a:pt x="9001181" y="322575"/>
                </a:lnTo>
                <a:lnTo>
                  <a:pt x="8978378" y="282463"/>
                </a:lnTo>
                <a:lnTo>
                  <a:pt x="8952642" y="244364"/>
                </a:lnTo>
                <a:lnTo>
                  <a:pt x="8924126" y="208430"/>
                </a:lnTo>
                <a:lnTo>
                  <a:pt x="8892984" y="174815"/>
                </a:lnTo>
                <a:lnTo>
                  <a:pt x="8859369" y="143673"/>
                </a:lnTo>
                <a:lnTo>
                  <a:pt x="8823435" y="115157"/>
                </a:lnTo>
                <a:lnTo>
                  <a:pt x="8785336" y="89421"/>
                </a:lnTo>
                <a:lnTo>
                  <a:pt x="8745224" y="66618"/>
                </a:lnTo>
                <a:lnTo>
                  <a:pt x="8703254" y="46902"/>
                </a:lnTo>
                <a:lnTo>
                  <a:pt x="8659579" y="30427"/>
                </a:lnTo>
                <a:lnTo>
                  <a:pt x="8614352" y="17345"/>
                </a:lnTo>
                <a:lnTo>
                  <a:pt x="8567728" y="7811"/>
                </a:lnTo>
                <a:lnTo>
                  <a:pt x="8519859" y="1978"/>
                </a:lnTo>
                <a:lnTo>
                  <a:pt x="8470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2819400"/>
            <a:ext cx="9067800" cy="3581400"/>
          </a:xfrm>
          <a:custGeom>
            <a:avLst/>
            <a:gdLst/>
            <a:ahLst/>
            <a:cxnLst/>
            <a:rect l="l" t="t" r="r" b="b"/>
            <a:pathLst>
              <a:path w="9067800" h="3581400">
                <a:moveTo>
                  <a:pt x="0" y="596900"/>
                </a:moveTo>
                <a:lnTo>
                  <a:pt x="1978" y="547940"/>
                </a:lnTo>
                <a:lnTo>
                  <a:pt x="7811" y="500071"/>
                </a:lnTo>
                <a:lnTo>
                  <a:pt x="17345" y="453447"/>
                </a:lnTo>
                <a:lnTo>
                  <a:pt x="30427" y="408220"/>
                </a:lnTo>
                <a:lnTo>
                  <a:pt x="46902" y="364545"/>
                </a:lnTo>
                <a:lnTo>
                  <a:pt x="66618" y="322575"/>
                </a:lnTo>
                <a:lnTo>
                  <a:pt x="89421" y="282463"/>
                </a:lnTo>
                <a:lnTo>
                  <a:pt x="115157" y="244364"/>
                </a:lnTo>
                <a:lnTo>
                  <a:pt x="143673" y="208430"/>
                </a:lnTo>
                <a:lnTo>
                  <a:pt x="174815" y="174815"/>
                </a:lnTo>
                <a:lnTo>
                  <a:pt x="208430" y="143673"/>
                </a:lnTo>
                <a:lnTo>
                  <a:pt x="244364" y="115157"/>
                </a:lnTo>
                <a:lnTo>
                  <a:pt x="282463" y="89421"/>
                </a:lnTo>
                <a:lnTo>
                  <a:pt x="322575" y="66618"/>
                </a:lnTo>
                <a:lnTo>
                  <a:pt x="364545" y="46902"/>
                </a:lnTo>
                <a:lnTo>
                  <a:pt x="408220" y="30427"/>
                </a:lnTo>
                <a:lnTo>
                  <a:pt x="453447" y="17345"/>
                </a:lnTo>
                <a:lnTo>
                  <a:pt x="500071" y="7811"/>
                </a:lnTo>
                <a:lnTo>
                  <a:pt x="547940" y="1978"/>
                </a:lnTo>
                <a:lnTo>
                  <a:pt x="596900" y="0"/>
                </a:lnTo>
                <a:lnTo>
                  <a:pt x="8470900" y="0"/>
                </a:lnTo>
                <a:lnTo>
                  <a:pt x="8519859" y="1978"/>
                </a:lnTo>
                <a:lnTo>
                  <a:pt x="8567728" y="7811"/>
                </a:lnTo>
                <a:lnTo>
                  <a:pt x="8614352" y="17345"/>
                </a:lnTo>
                <a:lnTo>
                  <a:pt x="8659579" y="30427"/>
                </a:lnTo>
                <a:lnTo>
                  <a:pt x="8703254" y="46902"/>
                </a:lnTo>
                <a:lnTo>
                  <a:pt x="8745224" y="66618"/>
                </a:lnTo>
                <a:lnTo>
                  <a:pt x="8785336" y="89421"/>
                </a:lnTo>
                <a:lnTo>
                  <a:pt x="8823435" y="115157"/>
                </a:lnTo>
                <a:lnTo>
                  <a:pt x="8859369" y="143673"/>
                </a:lnTo>
                <a:lnTo>
                  <a:pt x="8892984" y="174815"/>
                </a:lnTo>
                <a:lnTo>
                  <a:pt x="8924126" y="208430"/>
                </a:lnTo>
                <a:lnTo>
                  <a:pt x="8952642" y="244364"/>
                </a:lnTo>
                <a:lnTo>
                  <a:pt x="8978378" y="282463"/>
                </a:lnTo>
                <a:lnTo>
                  <a:pt x="9001181" y="322575"/>
                </a:lnTo>
                <a:lnTo>
                  <a:pt x="9020897" y="364545"/>
                </a:lnTo>
                <a:lnTo>
                  <a:pt x="9037372" y="408220"/>
                </a:lnTo>
                <a:lnTo>
                  <a:pt x="9050454" y="453447"/>
                </a:lnTo>
                <a:lnTo>
                  <a:pt x="9059988" y="500071"/>
                </a:lnTo>
                <a:lnTo>
                  <a:pt x="9065821" y="547940"/>
                </a:lnTo>
                <a:lnTo>
                  <a:pt x="9067800" y="596900"/>
                </a:lnTo>
                <a:lnTo>
                  <a:pt x="9067800" y="2984487"/>
                </a:lnTo>
                <a:lnTo>
                  <a:pt x="9065821" y="3033443"/>
                </a:lnTo>
                <a:lnTo>
                  <a:pt x="9059988" y="3081309"/>
                </a:lnTo>
                <a:lnTo>
                  <a:pt x="9050454" y="3127932"/>
                </a:lnTo>
                <a:lnTo>
                  <a:pt x="9037372" y="3173158"/>
                </a:lnTo>
                <a:lnTo>
                  <a:pt x="9020897" y="3216833"/>
                </a:lnTo>
                <a:lnTo>
                  <a:pt x="9001181" y="3258803"/>
                </a:lnTo>
                <a:lnTo>
                  <a:pt x="8978378" y="3298915"/>
                </a:lnTo>
                <a:lnTo>
                  <a:pt x="8952642" y="3337016"/>
                </a:lnTo>
                <a:lnTo>
                  <a:pt x="8924126" y="3372952"/>
                </a:lnTo>
                <a:lnTo>
                  <a:pt x="8892984" y="3406568"/>
                </a:lnTo>
                <a:lnTo>
                  <a:pt x="8859369" y="3437712"/>
                </a:lnTo>
                <a:lnTo>
                  <a:pt x="8823435" y="3466230"/>
                </a:lnTo>
                <a:lnTo>
                  <a:pt x="8785336" y="3491968"/>
                </a:lnTo>
                <a:lnTo>
                  <a:pt x="8745224" y="3514773"/>
                </a:lnTo>
                <a:lnTo>
                  <a:pt x="8703254" y="3534491"/>
                </a:lnTo>
                <a:lnTo>
                  <a:pt x="8659579" y="3550969"/>
                </a:lnTo>
                <a:lnTo>
                  <a:pt x="8614352" y="3564052"/>
                </a:lnTo>
                <a:lnTo>
                  <a:pt x="8567728" y="3573587"/>
                </a:lnTo>
                <a:lnTo>
                  <a:pt x="8519859" y="3579421"/>
                </a:lnTo>
                <a:lnTo>
                  <a:pt x="8470900" y="3581400"/>
                </a:lnTo>
                <a:lnTo>
                  <a:pt x="596900" y="3581400"/>
                </a:lnTo>
                <a:lnTo>
                  <a:pt x="547940" y="3579421"/>
                </a:lnTo>
                <a:lnTo>
                  <a:pt x="500071" y="3573587"/>
                </a:lnTo>
                <a:lnTo>
                  <a:pt x="453447" y="3564052"/>
                </a:lnTo>
                <a:lnTo>
                  <a:pt x="408220" y="3550969"/>
                </a:lnTo>
                <a:lnTo>
                  <a:pt x="364545" y="3534491"/>
                </a:lnTo>
                <a:lnTo>
                  <a:pt x="322575" y="3514773"/>
                </a:lnTo>
                <a:lnTo>
                  <a:pt x="282463" y="3491968"/>
                </a:lnTo>
                <a:lnTo>
                  <a:pt x="244364" y="3466230"/>
                </a:lnTo>
                <a:lnTo>
                  <a:pt x="208430" y="3437712"/>
                </a:lnTo>
                <a:lnTo>
                  <a:pt x="174815" y="3406568"/>
                </a:lnTo>
                <a:lnTo>
                  <a:pt x="143673" y="3372952"/>
                </a:lnTo>
                <a:lnTo>
                  <a:pt x="115157" y="3337016"/>
                </a:lnTo>
                <a:lnTo>
                  <a:pt x="89421" y="3298915"/>
                </a:lnTo>
                <a:lnTo>
                  <a:pt x="66618" y="3258803"/>
                </a:lnTo>
                <a:lnTo>
                  <a:pt x="46902" y="3216833"/>
                </a:lnTo>
                <a:lnTo>
                  <a:pt x="30427" y="3173158"/>
                </a:lnTo>
                <a:lnTo>
                  <a:pt x="17345" y="3127932"/>
                </a:lnTo>
                <a:lnTo>
                  <a:pt x="7811" y="3081309"/>
                </a:lnTo>
                <a:lnTo>
                  <a:pt x="1978" y="3033443"/>
                </a:lnTo>
                <a:lnTo>
                  <a:pt x="0" y="2984487"/>
                </a:lnTo>
                <a:lnTo>
                  <a:pt x="0" y="596900"/>
                </a:lnTo>
                <a:close/>
              </a:path>
            </a:pathLst>
          </a:custGeom>
          <a:ln w="2438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00" y="1144272"/>
            <a:ext cx="11014710" cy="491363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200" dirty="0">
                <a:latin typeface="Arial"/>
                <a:cs typeface="Arial"/>
              </a:rPr>
              <a:t>Class </a:t>
            </a:r>
            <a:r>
              <a:rPr sz="2000" spc="-100" dirty="0">
                <a:latin typeface="Arial"/>
                <a:cs typeface="Arial"/>
              </a:rPr>
              <a:t>members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90" dirty="0">
                <a:latin typeface="Arial"/>
                <a:cs typeface="Arial"/>
              </a:rPr>
              <a:t>preceded </a:t>
            </a:r>
            <a:r>
              <a:rPr sz="2000" spc="-80" dirty="0">
                <a:latin typeface="Arial"/>
                <a:cs typeface="Arial"/>
              </a:rPr>
              <a:t>by </a:t>
            </a:r>
            <a:r>
              <a:rPr sz="2000" spc="-50" dirty="0">
                <a:latin typeface="Arial"/>
                <a:cs typeface="Arial"/>
              </a:rPr>
              <a:t>modifiers </a:t>
            </a:r>
            <a:r>
              <a:rPr sz="2000" spc="-60" dirty="0">
                <a:latin typeface="Arial"/>
                <a:cs typeface="Arial"/>
              </a:rPr>
              <a:t>which </a:t>
            </a:r>
            <a:r>
              <a:rPr sz="2000" spc="-40" dirty="0">
                <a:latin typeface="Arial"/>
                <a:cs typeface="Arial"/>
              </a:rPr>
              <a:t>affect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accessibility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those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members.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</a:pPr>
            <a:r>
              <a:rPr sz="2000" b="1" spc="-120" dirty="0">
                <a:latin typeface="Arial"/>
                <a:cs typeface="Arial"/>
              </a:rPr>
              <a:t>Private: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5" dirty="0">
                <a:latin typeface="Arial"/>
                <a:cs typeface="Arial"/>
              </a:rPr>
              <a:t>with </a:t>
            </a:r>
            <a:r>
              <a:rPr sz="2000" spc="-105" dirty="0">
                <a:latin typeface="Arial"/>
                <a:cs typeface="Arial"/>
              </a:rPr>
              <a:t>any </a:t>
            </a:r>
            <a:r>
              <a:rPr sz="2000" spc="-20" dirty="0">
                <a:latin typeface="Arial"/>
                <a:cs typeface="Arial"/>
              </a:rPr>
              <a:t>definition or </a:t>
            </a:r>
            <a:r>
              <a:rPr sz="2000" spc="-60" dirty="0">
                <a:latin typeface="Arial"/>
                <a:cs typeface="Arial"/>
              </a:rPr>
              <a:t>declaration </a:t>
            </a:r>
            <a:r>
              <a:rPr sz="2000" spc="-30" dirty="0">
                <a:latin typeface="Arial"/>
                <a:cs typeface="Arial"/>
              </a:rPr>
              <a:t>in </a:t>
            </a:r>
            <a:r>
              <a:rPr sz="2000" spc="-160" dirty="0">
                <a:latin typeface="Arial"/>
                <a:cs typeface="Arial"/>
              </a:rPr>
              <a:t>a </a:t>
            </a:r>
            <a:r>
              <a:rPr sz="2000" spc="-105" dirty="0">
                <a:latin typeface="Arial"/>
                <a:cs typeface="Arial"/>
              </a:rPr>
              <a:t>Class/Object. </a:t>
            </a:r>
            <a:r>
              <a:rPr sz="2000" spc="-80" dirty="0">
                <a:latin typeface="Arial"/>
                <a:cs typeface="Arial"/>
              </a:rPr>
              <a:t>Private </a:t>
            </a:r>
            <a:r>
              <a:rPr sz="2000" spc="-100" dirty="0">
                <a:latin typeface="Arial"/>
                <a:cs typeface="Arial"/>
              </a:rPr>
              <a:t>members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60" dirty="0">
                <a:latin typeface="Arial"/>
                <a:cs typeface="Arial"/>
              </a:rPr>
              <a:t>accessed  </a:t>
            </a:r>
            <a:r>
              <a:rPr sz="2000" spc="-55" dirty="0">
                <a:latin typeface="Arial"/>
                <a:cs typeface="Arial"/>
              </a:rPr>
              <a:t>only </a:t>
            </a:r>
            <a:r>
              <a:rPr sz="2000" spc="-5" dirty="0">
                <a:latin typeface="Arial"/>
                <a:cs typeface="Arial"/>
              </a:rPr>
              <a:t>within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35" dirty="0">
                <a:latin typeface="Arial"/>
                <a:cs typeface="Arial"/>
              </a:rPr>
              <a:t>direct </a:t>
            </a:r>
            <a:r>
              <a:rPr sz="2000" spc="-130" dirty="0">
                <a:latin typeface="Arial"/>
                <a:cs typeface="Arial"/>
              </a:rPr>
              <a:t>scope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spc="-50" dirty="0">
                <a:latin typeface="Arial"/>
                <a:cs typeface="Arial"/>
              </a:rPr>
              <a:t>class/object/method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95" dirty="0">
                <a:latin typeface="Arial"/>
                <a:cs typeface="Arial"/>
              </a:rPr>
              <a:t>enclosing </a:t>
            </a:r>
            <a:r>
              <a:rPr sz="2000" spc="-45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  <a:spcBef>
                <a:spcPts val="1610"/>
              </a:spcBef>
            </a:pPr>
            <a:r>
              <a:rPr sz="1800" i="1" spc="-130" dirty="0">
                <a:latin typeface="Arial"/>
                <a:cs typeface="Arial"/>
              </a:rPr>
              <a:t>class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spc="-110" dirty="0">
                <a:latin typeface="Arial"/>
                <a:cs typeface="Arial"/>
              </a:rPr>
              <a:t>Employee{</a:t>
            </a:r>
            <a:endParaRPr sz="1800">
              <a:latin typeface="Arial"/>
              <a:cs typeface="Arial"/>
            </a:endParaRPr>
          </a:p>
          <a:p>
            <a:pPr marL="1355090">
              <a:lnSpc>
                <a:spcPct val="100000"/>
              </a:lnSpc>
            </a:pPr>
            <a:r>
              <a:rPr sz="1800" i="1" spc="-45" dirty="0">
                <a:latin typeface="Arial"/>
                <a:cs typeface="Arial"/>
              </a:rPr>
              <a:t>private </a:t>
            </a:r>
            <a:r>
              <a:rPr sz="1800" i="1" spc="-60" dirty="0">
                <a:latin typeface="Arial"/>
                <a:cs typeface="Arial"/>
              </a:rPr>
              <a:t>var</a:t>
            </a:r>
            <a:r>
              <a:rPr sz="1800" i="1" spc="-155" dirty="0">
                <a:latin typeface="Arial"/>
                <a:cs typeface="Arial"/>
              </a:rPr>
              <a:t> </a:t>
            </a:r>
            <a:r>
              <a:rPr sz="1800" i="1" spc="-55" dirty="0">
                <a:latin typeface="Arial"/>
                <a:cs typeface="Arial"/>
              </a:rPr>
              <a:t>name=""</a:t>
            </a:r>
            <a:endParaRPr sz="1800">
              <a:latin typeface="Arial"/>
              <a:cs typeface="Arial"/>
            </a:endParaRPr>
          </a:p>
          <a:p>
            <a:pPr marL="1355090">
              <a:lnSpc>
                <a:spcPct val="100000"/>
              </a:lnSpc>
            </a:pPr>
            <a:r>
              <a:rPr sz="1800" i="1" spc="-45" dirty="0">
                <a:latin typeface="Arial"/>
                <a:cs typeface="Arial"/>
              </a:rPr>
              <a:t>private </a:t>
            </a:r>
            <a:r>
              <a:rPr sz="1800" i="1" spc="-55" dirty="0">
                <a:latin typeface="Arial"/>
                <a:cs typeface="Arial"/>
              </a:rPr>
              <a:t>var</a:t>
            </a:r>
            <a:r>
              <a:rPr sz="1800" i="1" spc="-150" dirty="0">
                <a:latin typeface="Arial"/>
                <a:cs typeface="Arial"/>
              </a:rPr>
              <a:t> </a:t>
            </a:r>
            <a:r>
              <a:rPr sz="1800" i="1" spc="-110" dirty="0">
                <a:latin typeface="Arial"/>
                <a:cs typeface="Arial"/>
              </a:rPr>
              <a:t>age=0</a:t>
            </a:r>
            <a:endParaRPr sz="1800">
              <a:latin typeface="Arial"/>
              <a:cs typeface="Arial"/>
            </a:endParaRPr>
          </a:p>
          <a:p>
            <a:pPr marL="1355090">
              <a:lnSpc>
                <a:spcPct val="100000"/>
              </a:lnSpc>
            </a:pPr>
            <a:r>
              <a:rPr sz="1800" i="1" spc="-4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</a:pPr>
            <a:r>
              <a:rPr sz="1800" i="1" spc="-60" dirty="0">
                <a:latin typeface="Arial"/>
                <a:cs typeface="Arial"/>
              </a:rPr>
              <a:t>val </a:t>
            </a:r>
            <a:r>
              <a:rPr sz="1800" i="1" spc="-95" dirty="0">
                <a:latin typeface="Arial"/>
                <a:cs typeface="Arial"/>
              </a:rPr>
              <a:t>emp1 </a:t>
            </a:r>
            <a:r>
              <a:rPr sz="1800" i="1" spc="-155" dirty="0">
                <a:latin typeface="Arial"/>
                <a:cs typeface="Arial"/>
              </a:rPr>
              <a:t>= </a:t>
            </a:r>
            <a:r>
              <a:rPr sz="1800" i="1" spc="-80" dirty="0">
                <a:latin typeface="Arial"/>
                <a:cs typeface="Arial"/>
              </a:rPr>
              <a:t>new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120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  <a:spcBef>
                <a:spcPts val="5"/>
              </a:spcBef>
            </a:pPr>
            <a:r>
              <a:rPr sz="1800" i="1" spc="-85" dirty="0">
                <a:latin typeface="Arial"/>
                <a:cs typeface="Arial"/>
              </a:rPr>
              <a:t>emp1.name="John“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  <a:spcBef>
                <a:spcPts val="5"/>
              </a:spcBef>
            </a:pPr>
            <a:r>
              <a:rPr sz="1800" b="1" i="1" spc="-130" dirty="0">
                <a:solidFill>
                  <a:srgbClr val="001F5F"/>
                </a:solidFill>
                <a:latin typeface="Trebuchet MS"/>
                <a:cs typeface="Trebuchet MS"/>
              </a:rPr>
              <a:t>&lt;console&gt;:14: </a:t>
            </a:r>
            <a:r>
              <a:rPr sz="1800" b="1" i="1" spc="-150" dirty="0">
                <a:solidFill>
                  <a:srgbClr val="001F5F"/>
                </a:solidFill>
                <a:latin typeface="Trebuchet MS"/>
                <a:cs typeface="Trebuchet MS"/>
              </a:rPr>
              <a:t>error: </a:t>
            </a:r>
            <a:r>
              <a:rPr sz="1800" b="1" i="1" spc="-140" dirty="0">
                <a:solidFill>
                  <a:srgbClr val="001F5F"/>
                </a:solidFill>
                <a:latin typeface="Trebuchet MS"/>
                <a:cs typeface="Trebuchet MS"/>
              </a:rPr>
              <a:t>variable </a:t>
            </a:r>
            <a:r>
              <a:rPr sz="1800" b="1" i="1" spc="-85" dirty="0">
                <a:solidFill>
                  <a:srgbClr val="001F5F"/>
                </a:solidFill>
                <a:latin typeface="Trebuchet MS"/>
                <a:cs typeface="Trebuchet MS"/>
              </a:rPr>
              <a:t>name </a:t>
            </a:r>
            <a:r>
              <a:rPr sz="1800" b="1" i="1" spc="-110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1800" b="1" i="1" spc="-130" dirty="0">
                <a:solidFill>
                  <a:srgbClr val="001F5F"/>
                </a:solidFill>
                <a:latin typeface="Trebuchet MS"/>
                <a:cs typeface="Trebuchet MS"/>
              </a:rPr>
              <a:t>class </a:t>
            </a:r>
            <a:r>
              <a:rPr sz="1800" b="1" i="1" spc="-125" dirty="0">
                <a:solidFill>
                  <a:srgbClr val="001F5F"/>
                </a:solidFill>
                <a:latin typeface="Trebuchet MS"/>
                <a:cs typeface="Trebuchet MS"/>
              </a:rPr>
              <a:t>Employee </a:t>
            </a:r>
            <a:r>
              <a:rPr sz="1800" b="1" i="1" spc="-105" dirty="0">
                <a:solidFill>
                  <a:srgbClr val="001F5F"/>
                </a:solidFill>
                <a:latin typeface="Trebuchet MS"/>
                <a:cs typeface="Trebuchet MS"/>
              </a:rPr>
              <a:t>cannot </a:t>
            </a:r>
            <a:r>
              <a:rPr sz="1800" b="1" i="1" spc="-110" dirty="0">
                <a:solidFill>
                  <a:srgbClr val="001F5F"/>
                </a:solidFill>
                <a:latin typeface="Trebuchet MS"/>
                <a:cs typeface="Trebuchet MS"/>
              </a:rPr>
              <a:t>be </a:t>
            </a:r>
            <a:r>
              <a:rPr sz="1800" b="1" i="1" spc="-130" dirty="0">
                <a:solidFill>
                  <a:srgbClr val="001F5F"/>
                </a:solidFill>
                <a:latin typeface="Trebuchet MS"/>
                <a:cs typeface="Trebuchet MS"/>
              </a:rPr>
              <a:t>accessed </a:t>
            </a:r>
            <a:r>
              <a:rPr sz="1800" b="1" i="1" spc="-114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800" b="1" i="1" spc="-3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b="1" i="1" spc="-130" dirty="0">
                <a:solidFill>
                  <a:srgbClr val="001F5F"/>
                </a:solidFill>
                <a:latin typeface="Trebuchet MS"/>
                <a:cs typeface="Trebuchet MS"/>
              </a:rPr>
              <a:t>Employee</a:t>
            </a:r>
            <a:endParaRPr sz="1800">
              <a:latin typeface="Trebuchet MS"/>
              <a:cs typeface="Trebuchet MS"/>
            </a:endParaRPr>
          </a:p>
          <a:p>
            <a:pPr marL="1041400">
              <a:lnSpc>
                <a:spcPct val="100000"/>
              </a:lnSpc>
            </a:pPr>
            <a:r>
              <a:rPr sz="1800" b="1" i="1" spc="-135" dirty="0">
                <a:solidFill>
                  <a:srgbClr val="001F5F"/>
                </a:solidFill>
                <a:latin typeface="Trebuchet MS"/>
                <a:cs typeface="Trebuchet MS"/>
              </a:rPr>
              <a:t>val </a:t>
            </a:r>
            <a:r>
              <a:rPr sz="1800" b="1" i="1" spc="-145" dirty="0">
                <a:solidFill>
                  <a:srgbClr val="001F5F"/>
                </a:solidFill>
                <a:latin typeface="Trebuchet MS"/>
                <a:cs typeface="Trebuchet MS"/>
              </a:rPr>
              <a:t>$ires6 </a:t>
            </a:r>
            <a:r>
              <a:rPr sz="1800" b="1" i="1" spc="-160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1800" b="1" i="1" spc="-110" dirty="0">
                <a:solidFill>
                  <a:srgbClr val="001F5F"/>
                </a:solidFill>
                <a:latin typeface="Trebuchet MS"/>
                <a:cs typeface="Trebuchet MS"/>
              </a:rPr>
              <a:t> emp1.name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82200" y="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2529</Words>
  <Application>Microsoft Office PowerPoint</Application>
  <PresentationFormat>Custom</PresentationFormat>
  <Paragraphs>449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Learning Objectives</vt:lpstr>
      <vt:lpstr>Scala Has Much More….</vt:lpstr>
      <vt:lpstr>Scala With OOPS</vt:lpstr>
      <vt:lpstr>Scala With OOPS (cont..)</vt:lpstr>
      <vt:lpstr>Class in Scala</vt:lpstr>
      <vt:lpstr>Class in Scala (cont..)</vt:lpstr>
      <vt:lpstr>Class Members</vt:lpstr>
      <vt:lpstr>Access Modifiers</vt:lpstr>
      <vt:lpstr>Access Modifiers (cont..)</vt:lpstr>
      <vt:lpstr>Access Modifiers (cont..)</vt:lpstr>
      <vt:lpstr>Singleton Object</vt:lpstr>
      <vt:lpstr>Singleton Object (cont..)</vt:lpstr>
      <vt:lpstr>No boilerplate code</vt:lpstr>
      <vt:lpstr>Case Class</vt:lpstr>
      <vt:lpstr>Case Class (cont..)</vt:lpstr>
      <vt:lpstr>Pattern Matching</vt:lpstr>
      <vt:lpstr>Pattern Matching (cont..)</vt:lpstr>
      <vt:lpstr>Companion Object</vt:lpstr>
      <vt:lpstr>Inheritance</vt:lpstr>
      <vt:lpstr>Inheritance (cont..)</vt:lpstr>
      <vt:lpstr>Constructors</vt:lpstr>
      <vt:lpstr>Constructors</vt:lpstr>
      <vt:lpstr>Constructors (cont..)</vt:lpstr>
      <vt:lpstr>Abstract Classes</vt:lpstr>
      <vt:lpstr>Abstract Classes (cont..)</vt:lpstr>
      <vt:lpstr>Traits</vt:lpstr>
      <vt:lpstr>Traits (cont..)</vt:lpstr>
      <vt:lpstr>Trait and Class Linearization</vt:lpstr>
      <vt:lpstr>Implicit Class</vt:lpstr>
      <vt:lpstr>Implicit Class (cont..)</vt:lpstr>
      <vt:lpstr>Higher order functions</vt:lpstr>
      <vt:lpstr>Higher order functions (cont..)</vt:lpstr>
      <vt:lpstr>Anonymous Function</vt:lpstr>
      <vt:lpstr>Partially Applied Functions</vt:lpstr>
      <vt:lpstr>Partially Applied Functions (cont..)</vt:lpstr>
      <vt:lpstr>Currying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Acer e5</cp:lastModifiedBy>
  <cp:revision>10</cp:revision>
  <dcterms:created xsi:type="dcterms:W3CDTF">2019-03-26T07:51:38Z</dcterms:created>
  <dcterms:modified xsi:type="dcterms:W3CDTF">2019-03-27T12:04:20Z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2019-03-26T00:00:00Z</vt:filetime>
  </property>
</Properties>
</file>