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545A-02ED-F768-93EC-30F731391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62921C-C2A3-6ACD-8730-2634B25980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C92E6F-CA58-3293-AFC5-5579618C8835}"/>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264D19DF-EF03-DF9D-7F84-AA4628A93D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A0D9C-CE5B-2AAF-4811-FC272FDB0B5A}"/>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1332753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6B375-3FF6-1E65-4738-692D32B4C5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C51DA9-DA72-7E02-DB96-40802D0E60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1F69C2-D4EB-FB23-D01F-D4139318D47B}"/>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8FAFDDE6-61EB-63A5-CE9F-11E4AF267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5D701-562A-B97D-7893-E8CEDD57286C}"/>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955812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1C449D-F036-3B47-883D-AAA5231BEE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6CE2BD-C690-1985-FE95-C628CC7F59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3FDC0-2F4F-6351-B5AE-1D48A747B42E}"/>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C6F277E5-5DA8-1890-F2C6-DDC45D6801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206238-0CC8-6989-DCE9-4316824A8CD3}"/>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22418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F87F-FBD5-BEC9-7807-9DC85819E7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FB110C-B8F1-8804-2F2B-D5F78C0C6E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C7F53-4D33-47F6-2010-9135959F6819}"/>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B4A23FAA-82A3-5EF7-2E99-378BE2455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2BF79-4971-1FB2-66D5-B6A0D36FBBFD}"/>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400274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82B7-3D62-B12D-023B-23CCD2CE9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3B502E-5E6A-E05B-4C1E-52DA82436F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A574B3-D375-472D-0F02-9D40D44CC1A9}"/>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283617A8-1356-A236-D2E3-9496DA275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CBFF2-F9E9-0053-3020-BF6488326D01}"/>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01073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317B-A79B-831E-16FE-24C9A8608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02505-69A0-DF60-2D1C-98E1FB1D26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7FB07A-D808-C86F-388A-8A46BB6EE4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98E89E-D521-2315-D275-4EED1E20ABE2}"/>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6" name="Footer Placeholder 5">
            <a:extLst>
              <a:ext uri="{FF2B5EF4-FFF2-40B4-BE49-F238E27FC236}">
                <a16:creationId xmlns:a16="http://schemas.microsoft.com/office/drawing/2014/main" id="{2697EF9C-9276-B654-889E-8F1E752AB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903E29-35A5-C0AD-13B8-3B891F383076}"/>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709033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A3E33-2C19-870F-2E28-2947D488B3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9C6A9E-83E4-FA64-5261-681DB47D7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1E811E-7CBA-71F8-ACAD-99AADDAB12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CE055A-FC8C-F5AA-A3A4-F2A897EDE6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AEEB23-D645-2DF3-0E1A-02CB6F32C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D9D98-6CAB-5B00-FCCF-A24088DBCFE5}"/>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8" name="Footer Placeholder 7">
            <a:extLst>
              <a:ext uri="{FF2B5EF4-FFF2-40B4-BE49-F238E27FC236}">
                <a16:creationId xmlns:a16="http://schemas.microsoft.com/office/drawing/2014/main" id="{D1AF843B-0E8F-5677-8670-B47811B7AE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B033AE-345E-635E-0733-2353E156038C}"/>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92628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3162-70DE-9C16-769A-169844A7A4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A84430-3661-C4CB-43AF-E27D662FCAE5}"/>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4" name="Footer Placeholder 3">
            <a:extLst>
              <a:ext uri="{FF2B5EF4-FFF2-40B4-BE49-F238E27FC236}">
                <a16:creationId xmlns:a16="http://schemas.microsoft.com/office/drawing/2014/main" id="{2194EF09-C5DD-FDEE-EBD6-831AA3B007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865659-1315-B639-5CFA-40EF565231A8}"/>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16700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3A8FD-64AF-FCC1-EA89-5DA8912CA919}"/>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3" name="Footer Placeholder 2">
            <a:extLst>
              <a:ext uri="{FF2B5EF4-FFF2-40B4-BE49-F238E27FC236}">
                <a16:creationId xmlns:a16="http://schemas.microsoft.com/office/drawing/2014/main" id="{0FEED55A-805D-081F-DC2F-FD1FF0798A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D3847D-039D-A630-6190-8FE53716F8C6}"/>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175214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A8FA2-C355-CF00-22BB-1CF9FB186A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782F09-58D1-B9B3-58AB-504774507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7938A3-17D8-3C62-B8BE-B7852A6A4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B831C8-F68D-2021-4619-FC53BEB88AA9}"/>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6" name="Footer Placeholder 5">
            <a:extLst>
              <a:ext uri="{FF2B5EF4-FFF2-40B4-BE49-F238E27FC236}">
                <a16:creationId xmlns:a16="http://schemas.microsoft.com/office/drawing/2014/main" id="{2B73A00E-9AF6-BB6C-16A5-8DE84CE51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2E6E13-6266-3B63-B161-E733ADD51A24}"/>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223375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0DE42-576E-B801-18BF-CEBDF24472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AAE6EE-804E-C4D7-CAFF-05DDD97B9A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4A4B3B-3CD3-3F72-A336-DC4A8C0C31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1B4CC2-880A-4EBC-7EE8-8D3638C98B0A}"/>
              </a:ext>
            </a:extLst>
          </p:cNvPr>
          <p:cNvSpPr>
            <a:spLocks noGrp="1"/>
          </p:cNvSpPr>
          <p:nvPr>
            <p:ph type="dt" sz="half" idx="10"/>
          </p:nvPr>
        </p:nvSpPr>
        <p:spPr/>
        <p:txBody>
          <a:bodyPr/>
          <a:lstStyle/>
          <a:p>
            <a:fld id="{08327517-BEFA-4C12-9742-F07975D2CC33}" type="datetimeFigureOut">
              <a:rPr lang="en-US" smtClean="0"/>
              <a:t>2/2/2025</a:t>
            </a:fld>
            <a:endParaRPr lang="en-US"/>
          </a:p>
        </p:txBody>
      </p:sp>
      <p:sp>
        <p:nvSpPr>
          <p:cNvPr id="6" name="Footer Placeholder 5">
            <a:extLst>
              <a:ext uri="{FF2B5EF4-FFF2-40B4-BE49-F238E27FC236}">
                <a16:creationId xmlns:a16="http://schemas.microsoft.com/office/drawing/2014/main" id="{D27D4DC3-97DF-2C56-B4F7-F0C5970322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88755B-8126-3D2A-969A-830A896FF482}"/>
              </a:ext>
            </a:extLst>
          </p:cNvPr>
          <p:cNvSpPr>
            <a:spLocks noGrp="1"/>
          </p:cNvSpPr>
          <p:nvPr>
            <p:ph type="sldNum" sz="quarter" idx="12"/>
          </p:nvPr>
        </p:nvSpPr>
        <p:spPr/>
        <p:txBody>
          <a:bodyPr/>
          <a:lstStyle/>
          <a:p>
            <a:fld id="{28405AF8-7820-4510-A8CE-3D4FE3F7FEA3}" type="slidenum">
              <a:rPr lang="en-US" smtClean="0"/>
              <a:t>‹#›</a:t>
            </a:fld>
            <a:endParaRPr lang="en-US"/>
          </a:p>
        </p:txBody>
      </p:sp>
    </p:spTree>
    <p:extLst>
      <p:ext uri="{BB962C8B-B14F-4D97-AF65-F5344CB8AC3E}">
        <p14:creationId xmlns:p14="http://schemas.microsoft.com/office/powerpoint/2010/main" val="3621791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98147-56FA-FD3C-2B7B-1C547005CA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6B5ADD-F1F1-142C-FA6B-6566DF76D7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D259B-D438-CA7B-F06E-14B396F841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327517-BEFA-4C12-9742-F07975D2CC33}" type="datetimeFigureOut">
              <a:rPr lang="en-US" smtClean="0"/>
              <a:t>2/2/2025</a:t>
            </a:fld>
            <a:endParaRPr lang="en-US"/>
          </a:p>
        </p:txBody>
      </p:sp>
      <p:sp>
        <p:nvSpPr>
          <p:cNvPr id="5" name="Footer Placeholder 4">
            <a:extLst>
              <a:ext uri="{FF2B5EF4-FFF2-40B4-BE49-F238E27FC236}">
                <a16:creationId xmlns:a16="http://schemas.microsoft.com/office/drawing/2014/main" id="{1D08484E-CFCC-E2BF-B529-3276D578F7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F5A8C3-9F09-E5BF-369F-FD21D0123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05AF8-7820-4510-A8CE-3D4FE3F7FEA3}" type="slidenum">
              <a:rPr lang="en-US" smtClean="0"/>
              <a:t>‹#›</a:t>
            </a:fld>
            <a:endParaRPr lang="en-US"/>
          </a:p>
        </p:txBody>
      </p:sp>
    </p:spTree>
    <p:extLst>
      <p:ext uri="{BB962C8B-B14F-4D97-AF65-F5344CB8AC3E}">
        <p14:creationId xmlns:p14="http://schemas.microsoft.com/office/powerpoint/2010/main" val="1761210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E009D-5D04-DA89-A61F-886079A1B662}"/>
              </a:ext>
            </a:extLst>
          </p:cNvPr>
          <p:cNvSpPr>
            <a:spLocks noGrp="1"/>
          </p:cNvSpPr>
          <p:nvPr>
            <p:ph type="ctrTitle"/>
          </p:nvPr>
        </p:nvSpPr>
        <p:spPr/>
        <p:txBody>
          <a:bodyPr/>
          <a:lstStyle/>
          <a:p>
            <a:r>
              <a:rPr lang="en-US" dirty="0"/>
              <a:t>DATA ENGINEERING PIPELINE</a:t>
            </a:r>
          </a:p>
        </p:txBody>
      </p:sp>
      <p:sp>
        <p:nvSpPr>
          <p:cNvPr id="3" name="Subtitle 2">
            <a:extLst>
              <a:ext uri="{FF2B5EF4-FFF2-40B4-BE49-F238E27FC236}">
                <a16:creationId xmlns:a16="http://schemas.microsoft.com/office/drawing/2014/main" id="{390584FE-60CB-9DC9-9065-14EE182C04F3}"/>
              </a:ext>
            </a:extLst>
          </p:cNvPr>
          <p:cNvSpPr>
            <a:spLocks noGrp="1"/>
          </p:cNvSpPr>
          <p:nvPr>
            <p:ph type="subTitle" idx="1"/>
          </p:nvPr>
        </p:nvSpPr>
        <p:spPr/>
        <p:txBody>
          <a:bodyPr/>
          <a:lstStyle/>
          <a:p>
            <a:r>
              <a:rPr lang="en-US" dirty="0"/>
              <a:t>-CHANDAN MAKA</a:t>
            </a:r>
          </a:p>
        </p:txBody>
      </p:sp>
    </p:spTree>
    <p:extLst>
      <p:ext uri="{BB962C8B-B14F-4D97-AF65-F5344CB8AC3E}">
        <p14:creationId xmlns:p14="http://schemas.microsoft.com/office/powerpoint/2010/main" val="455436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17747-9792-4444-4A32-C5927E2DDE72}"/>
              </a:ext>
            </a:extLst>
          </p:cNvPr>
          <p:cNvSpPr>
            <a:spLocks noGrp="1"/>
          </p:cNvSpPr>
          <p:nvPr>
            <p:ph type="title"/>
          </p:nvPr>
        </p:nvSpPr>
        <p:spPr/>
        <p:txBody>
          <a:bodyPr/>
          <a:lstStyle/>
          <a:p>
            <a:r>
              <a:rPr lang="en-US" dirty="0"/>
              <a:t>Star Schema Approach</a:t>
            </a:r>
          </a:p>
        </p:txBody>
      </p:sp>
      <p:sp>
        <p:nvSpPr>
          <p:cNvPr id="3" name="Content Placeholder 2">
            <a:extLst>
              <a:ext uri="{FF2B5EF4-FFF2-40B4-BE49-F238E27FC236}">
                <a16:creationId xmlns:a16="http://schemas.microsoft.com/office/drawing/2014/main" id="{F6EE0D99-ADE4-5336-AA50-2BB5B172E95C}"/>
              </a:ext>
            </a:extLst>
          </p:cNvPr>
          <p:cNvSpPr>
            <a:spLocks noGrp="1"/>
          </p:cNvSpPr>
          <p:nvPr>
            <p:ph idx="1"/>
          </p:nvPr>
        </p:nvSpPr>
        <p:spPr/>
        <p:txBody>
          <a:bodyPr>
            <a:normAutofit fontScale="92500" lnSpcReduction="10000"/>
          </a:bodyPr>
          <a:lstStyle/>
          <a:p>
            <a:r>
              <a:rPr lang="en-US" dirty="0"/>
              <a:t>Fact Table:</a:t>
            </a:r>
          </a:p>
          <a:p>
            <a:pPr lvl="1"/>
            <a:r>
              <a:rPr lang="en-US" dirty="0" err="1"/>
              <a:t>Fact_Car</a:t>
            </a:r>
            <a:endParaRPr lang="en-US" dirty="0"/>
          </a:p>
          <a:p>
            <a:pPr lvl="2"/>
            <a:r>
              <a:rPr lang="en-US" dirty="0" err="1"/>
              <a:t>Symboling</a:t>
            </a:r>
            <a:endParaRPr lang="en-US" dirty="0"/>
          </a:p>
          <a:p>
            <a:pPr lvl="2"/>
            <a:r>
              <a:rPr lang="en-US" dirty="0"/>
              <a:t>normalized-losses</a:t>
            </a:r>
          </a:p>
          <a:p>
            <a:pPr lvl="2"/>
            <a:r>
              <a:rPr lang="en-US" dirty="0"/>
              <a:t>curb-weight</a:t>
            </a:r>
          </a:p>
          <a:p>
            <a:pPr lvl="2"/>
            <a:r>
              <a:rPr lang="en-US" dirty="0"/>
              <a:t>engine-size</a:t>
            </a:r>
          </a:p>
          <a:p>
            <a:pPr lvl="2"/>
            <a:r>
              <a:rPr lang="en-US" dirty="0"/>
              <a:t>Horsepower</a:t>
            </a:r>
          </a:p>
          <a:p>
            <a:pPr lvl="2"/>
            <a:r>
              <a:rPr lang="en-US" dirty="0"/>
              <a:t>peak-rpm</a:t>
            </a:r>
          </a:p>
          <a:p>
            <a:pPr lvl="2"/>
            <a:r>
              <a:rPr lang="en-US" dirty="0"/>
              <a:t>city-mpg</a:t>
            </a:r>
          </a:p>
          <a:p>
            <a:pPr lvl="2"/>
            <a:r>
              <a:rPr lang="en-US" dirty="0"/>
              <a:t>highway-mpg</a:t>
            </a:r>
          </a:p>
          <a:p>
            <a:pPr lvl="2"/>
            <a:r>
              <a:rPr lang="en-US" dirty="0"/>
              <a:t>Price</a:t>
            </a:r>
          </a:p>
          <a:p>
            <a:pPr lvl="2"/>
            <a:r>
              <a:rPr lang="en-US" dirty="0" err="1"/>
              <a:t>engine_size_cc</a:t>
            </a:r>
            <a:endParaRPr lang="en-US" dirty="0"/>
          </a:p>
          <a:p>
            <a:pPr lvl="2"/>
            <a:r>
              <a:rPr lang="en-US" dirty="0"/>
              <a:t>power2weight_ratio</a:t>
            </a:r>
          </a:p>
        </p:txBody>
      </p:sp>
    </p:spTree>
    <p:extLst>
      <p:ext uri="{BB962C8B-B14F-4D97-AF65-F5344CB8AC3E}">
        <p14:creationId xmlns:p14="http://schemas.microsoft.com/office/powerpoint/2010/main" val="3737772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7F43-3FFA-7ABF-0935-6BDD77D59E10}"/>
              </a:ext>
            </a:extLst>
          </p:cNvPr>
          <p:cNvSpPr>
            <a:spLocks noGrp="1"/>
          </p:cNvSpPr>
          <p:nvPr>
            <p:ph type="title"/>
          </p:nvPr>
        </p:nvSpPr>
        <p:spPr/>
        <p:txBody>
          <a:bodyPr/>
          <a:lstStyle/>
          <a:p>
            <a:r>
              <a:rPr lang="en-US" dirty="0"/>
              <a:t>Star Schema Approach</a:t>
            </a:r>
          </a:p>
        </p:txBody>
      </p:sp>
      <p:sp>
        <p:nvSpPr>
          <p:cNvPr id="3" name="Content Placeholder 2">
            <a:extLst>
              <a:ext uri="{FF2B5EF4-FFF2-40B4-BE49-F238E27FC236}">
                <a16:creationId xmlns:a16="http://schemas.microsoft.com/office/drawing/2014/main" id="{17CC6763-5027-E4E0-A18C-C85EB8735029}"/>
              </a:ext>
            </a:extLst>
          </p:cNvPr>
          <p:cNvSpPr>
            <a:spLocks noGrp="1"/>
          </p:cNvSpPr>
          <p:nvPr>
            <p:ph idx="1"/>
          </p:nvPr>
        </p:nvSpPr>
        <p:spPr/>
        <p:txBody>
          <a:bodyPr/>
          <a:lstStyle/>
          <a:p>
            <a:r>
              <a:rPr lang="en-US" dirty="0"/>
              <a:t>Dimension Tables:</a:t>
            </a:r>
          </a:p>
          <a:p>
            <a:pPr lvl="1"/>
            <a:r>
              <a:rPr lang="en-US" dirty="0" err="1"/>
              <a:t>Dim_Car_Make</a:t>
            </a:r>
            <a:r>
              <a:rPr lang="en-US" dirty="0"/>
              <a:t> (make)</a:t>
            </a:r>
          </a:p>
          <a:p>
            <a:pPr lvl="1"/>
            <a:r>
              <a:rPr lang="en-US" dirty="0" err="1"/>
              <a:t>Dim_Fuel</a:t>
            </a:r>
            <a:r>
              <a:rPr lang="en-US" dirty="0"/>
              <a:t> (fuel-type, fuel-system)</a:t>
            </a:r>
          </a:p>
          <a:p>
            <a:pPr lvl="1"/>
            <a:r>
              <a:rPr lang="en-US" dirty="0" err="1"/>
              <a:t>Dim_Engine</a:t>
            </a:r>
            <a:r>
              <a:rPr lang="en-US" dirty="0"/>
              <a:t> (engine-type, num-of-cylinders, bore, stroke, compression-ratio)</a:t>
            </a:r>
          </a:p>
          <a:p>
            <a:pPr lvl="1"/>
            <a:r>
              <a:rPr lang="en-US" dirty="0" err="1"/>
              <a:t>Dim_Body</a:t>
            </a:r>
            <a:r>
              <a:rPr lang="en-US" dirty="0"/>
              <a:t> (body-style, num-of-doors, </a:t>
            </a:r>
            <a:r>
              <a:rPr lang="en-US" dirty="0" err="1"/>
              <a:t>num_doors</a:t>
            </a:r>
            <a:r>
              <a:rPr lang="en-US" dirty="0"/>
              <a:t>)</a:t>
            </a:r>
          </a:p>
          <a:p>
            <a:pPr lvl="1"/>
            <a:r>
              <a:rPr lang="en-US" dirty="0" err="1"/>
              <a:t>Dim_Drive</a:t>
            </a:r>
            <a:r>
              <a:rPr lang="en-US" dirty="0"/>
              <a:t> (drive-wheels, engine-location, wheel-base, length, width, height)</a:t>
            </a:r>
          </a:p>
        </p:txBody>
      </p:sp>
    </p:spTree>
    <p:extLst>
      <p:ext uri="{BB962C8B-B14F-4D97-AF65-F5344CB8AC3E}">
        <p14:creationId xmlns:p14="http://schemas.microsoft.com/office/powerpoint/2010/main" val="191370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65858-BE70-944C-068F-9EC5C9BB18C3}"/>
              </a:ext>
            </a:extLst>
          </p:cNvPr>
          <p:cNvSpPr>
            <a:spLocks noGrp="1"/>
          </p:cNvSpPr>
          <p:nvPr>
            <p:ph type="title"/>
          </p:nvPr>
        </p:nvSpPr>
        <p:spPr/>
        <p:txBody>
          <a:bodyPr/>
          <a:lstStyle/>
          <a:p>
            <a:r>
              <a:rPr lang="en-US" dirty="0"/>
              <a:t>Pipeline Type</a:t>
            </a:r>
          </a:p>
        </p:txBody>
      </p:sp>
      <p:sp>
        <p:nvSpPr>
          <p:cNvPr id="3" name="Content Placeholder 2">
            <a:extLst>
              <a:ext uri="{FF2B5EF4-FFF2-40B4-BE49-F238E27FC236}">
                <a16:creationId xmlns:a16="http://schemas.microsoft.com/office/drawing/2014/main" id="{43CB06FF-4DE1-7F16-ED80-D440973FE710}"/>
              </a:ext>
            </a:extLst>
          </p:cNvPr>
          <p:cNvSpPr>
            <a:spLocks noGrp="1"/>
          </p:cNvSpPr>
          <p:nvPr>
            <p:ph idx="1"/>
          </p:nvPr>
        </p:nvSpPr>
        <p:spPr/>
        <p:txBody>
          <a:bodyPr/>
          <a:lstStyle/>
          <a:p>
            <a:r>
              <a:rPr lang="en-US" dirty="0"/>
              <a:t>Batch data pipeline (reason is I don’t need any real time data and continuously I am just retrieving the data that is stored in raw schema in the relational DB)</a:t>
            </a:r>
          </a:p>
          <a:p>
            <a:endParaRPr lang="en-US" dirty="0"/>
          </a:p>
          <a:p>
            <a:endParaRPr lang="en-US" dirty="0"/>
          </a:p>
        </p:txBody>
      </p:sp>
    </p:spTree>
    <p:extLst>
      <p:ext uri="{BB962C8B-B14F-4D97-AF65-F5344CB8AC3E}">
        <p14:creationId xmlns:p14="http://schemas.microsoft.com/office/powerpoint/2010/main" val="410441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C4C7-0C3F-2272-A632-9C4D83A86F98}"/>
              </a:ext>
            </a:extLst>
          </p:cNvPr>
          <p:cNvSpPr>
            <a:spLocks noGrp="1"/>
          </p:cNvSpPr>
          <p:nvPr>
            <p:ph type="title"/>
          </p:nvPr>
        </p:nvSpPr>
        <p:spPr/>
        <p:txBody>
          <a:bodyPr/>
          <a:lstStyle/>
          <a:p>
            <a:r>
              <a:rPr lang="en-US" dirty="0"/>
              <a:t>Final Storage Format</a:t>
            </a:r>
          </a:p>
        </p:txBody>
      </p:sp>
      <p:sp>
        <p:nvSpPr>
          <p:cNvPr id="3" name="Content Placeholder 2">
            <a:extLst>
              <a:ext uri="{FF2B5EF4-FFF2-40B4-BE49-F238E27FC236}">
                <a16:creationId xmlns:a16="http://schemas.microsoft.com/office/drawing/2014/main" id="{09FDDB3F-B166-FFE0-E121-251D535AE620}"/>
              </a:ext>
            </a:extLst>
          </p:cNvPr>
          <p:cNvSpPr>
            <a:spLocks noGrp="1"/>
          </p:cNvSpPr>
          <p:nvPr>
            <p:ph idx="1"/>
          </p:nvPr>
        </p:nvSpPr>
        <p:spPr/>
        <p:txBody>
          <a:bodyPr/>
          <a:lstStyle/>
          <a:p>
            <a:r>
              <a:rPr lang="en-US" dirty="0"/>
              <a:t>CSV file and another schema/table</a:t>
            </a:r>
          </a:p>
          <a:p>
            <a:r>
              <a:rPr lang="en-US" dirty="0"/>
              <a:t>I have chosen csv file because its one of the most common data format and is portable and easy to use</a:t>
            </a:r>
          </a:p>
          <a:p>
            <a:r>
              <a:rPr lang="en-US" dirty="0"/>
              <a:t>I have also chosen another schema/ table because my input is from the relational DB and it can be wise decision to store the cleaned one in relational DB as well and querying the DB is efficient</a:t>
            </a:r>
          </a:p>
        </p:txBody>
      </p:sp>
    </p:spTree>
    <p:extLst>
      <p:ext uri="{BB962C8B-B14F-4D97-AF65-F5344CB8AC3E}">
        <p14:creationId xmlns:p14="http://schemas.microsoft.com/office/powerpoint/2010/main" val="4034197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D7ECE-06ED-44F9-E1CE-787C50BB4CAE}"/>
              </a:ext>
            </a:extLst>
          </p:cNvPr>
          <p:cNvSpPr>
            <a:spLocks noGrp="1"/>
          </p:cNvSpPr>
          <p:nvPr>
            <p:ph type="title"/>
          </p:nvPr>
        </p:nvSpPr>
        <p:spPr/>
        <p:txBody>
          <a:bodyPr/>
          <a:lstStyle/>
          <a:p>
            <a:r>
              <a:rPr lang="en-US" dirty="0"/>
              <a:t>Data Pipeline Diagram</a:t>
            </a:r>
          </a:p>
        </p:txBody>
      </p:sp>
      <p:pic>
        <p:nvPicPr>
          <p:cNvPr id="5" name="Content Placeholder 4">
            <a:extLst>
              <a:ext uri="{FF2B5EF4-FFF2-40B4-BE49-F238E27FC236}">
                <a16:creationId xmlns:a16="http://schemas.microsoft.com/office/drawing/2014/main" id="{D8C126E0-A4A0-DF67-4F6A-874552D3DA8F}"/>
              </a:ext>
            </a:extLst>
          </p:cNvPr>
          <p:cNvPicPr>
            <a:picLocks noGrp="1" noChangeAspect="1"/>
          </p:cNvPicPr>
          <p:nvPr>
            <p:ph idx="1"/>
          </p:nvPr>
        </p:nvPicPr>
        <p:blipFill>
          <a:blip r:embed="rId2"/>
          <a:stretch>
            <a:fillRect/>
          </a:stretch>
        </p:blipFill>
        <p:spPr>
          <a:xfrm>
            <a:off x="3674544" y="1825625"/>
            <a:ext cx="4842911" cy="4351338"/>
          </a:xfrm>
        </p:spPr>
      </p:pic>
    </p:spTree>
    <p:extLst>
      <p:ext uri="{BB962C8B-B14F-4D97-AF65-F5344CB8AC3E}">
        <p14:creationId xmlns:p14="http://schemas.microsoft.com/office/powerpoint/2010/main" val="893842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51752-B3D1-FD98-FD1C-7FC732115FC6}"/>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B117A91D-AF59-212F-F10F-800807A34760}"/>
              </a:ext>
            </a:extLst>
          </p:cNvPr>
          <p:cNvSpPr>
            <a:spLocks noGrp="1"/>
          </p:cNvSpPr>
          <p:nvPr>
            <p:ph idx="1"/>
          </p:nvPr>
        </p:nvSpPr>
        <p:spPr/>
        <p:txBody>
          <a:bodyPr/>
          <a:lstStyle/>
          <a:p>
            <a:pPr marL="514350" indent="-514350">
              <a:buFont typeface="+mj-lt"/>
              <a:buAutoNum type="arabicPeriod"/>
            </a:pPr>
            <a:r>
              <a:rPr lang="en-US" dirty="0"/>
              <a:t>Columns with Missing Values</a:t>
            </a:r>
          </a:p>
          <a:p>
            <a:pPr lvl="1"/>
            <a:r>
              <a:rPr lang="en-US" dirty="0"/>
              <a:t>normalized-losses </a:t>
            </a:r>
          </a:p>
          <a:p>
            <a:pPr lvl="1"/>
            <a:r>
              <a:rPr lang="en-US" dirty="0"/>
              <a:t>num-of-doors </a:t>
            </a:r>
          </a:p>
          <a:p>
            <a:pPr lvl="1"/>
            <a:r>
              <a:rPr lang="en-US" dirty="0"/>
              <a:t>bore </a:t>
            </a:r>
          </a:p>
          <a:p>
            <a:pPr lvl="1"/>
            <a:r>
              <a:rPr lang="en-US" dirty="0"/>
              <a:t>stroke </a:t>
            </a:r>
          </a:p>
          <a:p>
            <a:pPr lvl="1"/>
            <a:r>
              <a:rPr lang="en-US" dirty="0"/>
              <a:t>horsepower </a:t>
            </a:r>
          </a:p>
          <a:p>
            <a:pPr lvl="1"/>
            <a:r>
              <a:rPr lang="en-US" dirty="0"/>
              <a:t>peak-rpm </a:t>
            </a:r>
          </a:p>
          <a:p>
            <a:pPr lvl="1"/>
            <a:r>
              <a:rPr lang="en-US" dirty="0"/>
              <a:t>price </a:t>
            </a:r>
          </a:p>
          <a:p>
            <a:pPr marL="457200" lvl="1" indent="0">
              <a:buNone/>
            </a:pPr>
            <a:r>
              <a:rPr lang="en-US" dirty="0"/>
              <a:t>Solution is either we can impute the value with various method(</a:t>
            </a:r>
            <a:r>
              <a:rPr lang="en-US" dirty="0" err="1"/>
              <a:t>eg</a:t>
            </a:r>
            <a:r>
              <a:rPr lang="en-US" dirty="0"/>
              <a:t> mean) or if significantly low we can drop the record</a:t>
            </a:r>
          </a:p>
        </p:txBody>
      </p:sp>
    </p:spTree>
    <p:extLst>
      <p:ext uri="{BB962C8B-B14F-4D97-AF65-F5344CB8AC3E}">
        <p14:creationId xmlns:p14="http://schemas.microsoft.com/office/powerpoint/2010/main" val="3264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D5F7-12FB-14CE-C1BF-603F4DDD5E9F}"/>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662A3BBF-4C5E-A85B-B330-943A039836D9}"/>
              </a:ext>
            </a:extLst>
          </p:cNvPr>
          <p:cNvSpPr>
            <a:spLocks noGrp="1"/>
          </p:cNvSpPr>
          <p:nvPr>
            <p:ph idx="1"/>
          </p:nvPr>
        </p:nvSpPr>
        <p:spPr/>
        <p:txBody>
          <a:bodyPr/>
          <a:lstStyle/>
          <a:p>
            <a:pPr marL="514350" indent="-514350">
              <a:buFont typeface="+mj-lt"/>
              <a:buAutoNum type="arabicPeriod" startAt="2"/>
            </a:pPr>
            <a:r>
              <a:rPr lang="en-US" dirty="0"/>
              <a:t>Data Type Mismatch (Columns with string value but the type should be integer)</a:t>
            </a:r>
          </a:p>
          <a:p>
            <a:pPr lvl="1"/>
            <a:r>
              <a:rPr lang="en-US" dirty="0"/>
              <a:t>normalized-losses</a:t>
            </a:r>
          </a:p>
          <a:p>
            <a:pPr lvl="1"/>
            <a:r>
              <a:rPr lang="en-US" dirty="0"/>
              <a:t>bore</a:t>
            </a:r>
          </a:p>
          <a:p>
            <a:pPr lvl="1"/>
            <a:r>
              <a:rPr lang="en-US" dirty="0"/>
              <a:t>stroke</a:t>
            </a:r>
          </a:p>
          <a:p>
            <a:pPr lvl="1"/>
            <a:r>
              <a:rPr lang="en-US" dirty="0"/>
              <a:t>horsepower</a:t>
            </a:r>
          </a:p>
          <a:p>
            <a:pPr lvl="1"/>
            <a:r>
              <a:rPr lang="en-US" dirty="0"/>
              <a:t>peak-rpm</a:t>
            </a:r>
          </a:p>
          <a:p>
            <a:pPr lvl="1"/>
            <a:r>
              <a:rPr lang="en-US" dirty="0"/>
              <a:t>Price</a:t>
            </a:r>
          </a:p>
          <a:p>
            <a:pPr marL="457200" lvl="1" indent="0">
              <a:buNone/>
            </a:pPr>
            <a:r>
              <a:rPr lang="en-US" dirty="0"/>
              <a:t>Solution convert the data type into correct one</a:t>
            </a:r>
          </a:p>
        </p:txBody>
      </p:sp>
    </p:spTree>
    <p:extLst>
      <p:ext uri="{BB962C8B-B14F-4D97-AF65-F5344CB8AC3E}">
        <p14:creationId xmlns:p14="http://schemas.microsoft.com/office/powerpoint/2010/main" val="775032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27E0F-7010-EECF-0585-408319015F09}"/>
              </a:ext>
            </a:extLst>
          </p:cNvPr>
          <p:cNvSpPr>
            <a:spLocks noGrp="1"/>
          </p:cNvSpPr>
          <p:nvPr>
            <p:ph type="title"/>
          </p:nvPr>
        </p:nvSpPr>
        <p:spPr/>
        <p:txBody>
          <a:bodyPr/>
          <a:lstStyle/>
          <a:p>
            <a:r>
              <a:rPr lang="en-US" dirty="0"/>
              <a:t>Data Quality Issues</a:t>
            </a:r>
          </a:p>
        </p:txBody>
      </p:sp>
      <p:sp>
        <p:nvSpPr>
          <p:cNvPr id="3" name="Content Placeholder 2">
            <a:extLst>
              <a:ext uri="{FF2B5EF4-FFF2-40B4-BE49-F238E27FC236}">
                <a16:creationId xmlns:a16="http://schemas.microsoft.com/office/drawing/2014/main" id="{84798658-9880-CBF8-552E-2C6D143355F5}"/>
              </a:ext>
            </a:extLst>
          </p:cNvPr>
          <p:cNvSpPr>
            <a:spLocks noGrp="1"/>
          </p:cNvSpPr>
          <p:nvPr>
            <p:ph idx="1"/>
          </p:nvPr>
        </p:nvSpPr>
        <p:spPr/>
        <p:txBody>
          <a:bodyPr/>
          <a:lstStyle/>
          <a:p>
            <a:pPr marL="514350" indent="-514350">
              <a:buFont typeface="+mj-lt"/>
              <a:buAutoNum type="arabicPeriod" startAt="3"/>
            </a:pPr>
            <a:r>
              <a:rPr lang="en-US" dirty="0"/>
              <a:t>Label Encoding (conversion of string “two” to 2)</a:t>
            </a:r>
          </a:p>
          <a:p>
            <a:pPr lvl="1"/>
            <a:r>
              <a:rPr lang="en-US" dirty="0"/>
              <a:t>Following columns are converted to numeric, by interpreting the string values:</a:t>
            </a:r>
          </a:p>
          <a:p>
            <a:pPr lvl="2"/>
            <a:r>
              <a:rPr lang="en-US" dirty="0"/>
              <a:t>num-of-doors</a:t>
            </a:r>
          </a:p>
          <a:p>
            <a:pPr lvl="2"/>
            <a:r>
              <a:rPr lang="en-US" dirty="0"/>
              <a:t>num-of-cylinders</a:t>
            </a:r>
          </a:p>
          <a:p>
            <a:pPr marL="914400" lvl="2" indent="0">
              <a:buNone/>
            </a:pPr>
            <a:r>
              <a:rPr lang="en-US" dirty="0"/>
              <a:t>Solution is text to numeric conversion</a:t>
            </a:r>
          </a:p>
        </p:txBody>
      </p:sp>
    </p:spTree>
    <p:extLst>
      <p:ext uri="{BB962C8B-B14F-4D97-AF65-F5344CB8AC3E}">
        <p14:creationId xmlns:p14="http://schemas.microsoft.com/office/powerpoint/2010/main" val="1425027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BED4-B431-A2DB-74B0-4767AE5FE643}"/>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8C9A2FA5-7CD8-060B-EE81-C8080EEF60CB}"/>
              </a:ext>
            </a:extLst>
          </p:cNvPr>
          <p:cNvSpPr>
            <a:spLocks noGrp="1"/>
          </p:cNvSpPr>
          <p:nvPr>
            <p:ph idx="1"/>
          </p:nvPr>
        </p:nvSpPr>
        <p:spPr/>
        <p:txBody>
          <a:bodyPr/>
          <a:lstStyle/>
          <a:p>
            <a:r>
              <a:rPr lang="en-US" dirty="0"/>
              <a:t>engine_size_cc,power2weight_ratio were the two columns derived after feature engineering</a:t>
            </a:r>
          </a:p>
        </p:txBody>
      </p:sp>
    </p:spTree>
    <p:extLst>
      <p:ext uri="{BB962C8B-B14F-4D97-AF65-F5344CB8AC3E}">
        <p14:creationId xmlns:p14="http://schemas.microsoft.com/office/powerpoint/2010/main" val="2681761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997A-4E5D-5868-AB20-F389BA9D86C0}"/>
              </a:ext>
            </a:extLst>
          </p:cNvPr>
          <p:cNvSpPr>
            <a:spLocks noGrp="1"/>
          </p:cNvSpPr>
          <p:nvPr>
            <p:ph type="title"/>
          </p:nvPr>
        </p:nvSpPr>
        <p:spPr/>
        <p:txBody>
          <a:bodyPr/>
          <a:lstStyle/>
          <a:p>
            <a:r>
              <a:rPr lang="en-US" dirty="0"/>
              <a:t>Screenshot of Cleaned Data</a:t>
            </a:r>
          </a:p>
        </p:txBody>
      </p:sp>
      <p:pic>
        <p:nvPicPr>
          <p:cNvPr id="5" name="Content Placeholder 4">
            <a:extLst>
              <a:ext uri="{FF2B5EF4-FFF2-40B4-BE49-F238E27FC236}">
                <a16:creationId xmlns:a16="http://schemas.microsoft.com/office/drawing/2014/main" id="{8DE4A117-1F9B-614C-2530-639F55972EB7}"/>
              </a:ext>
            </a:extLst>
          </p:cNvPr>
          <p:cNvPicPr>
            <a:picLocks noGrp="1" noChangeAspect="1"/>
          </p:cNvPicPr>
          <p:nvPr>
            <p:ph idx="1"/>
          </p:nvPr>
        </p:nvPicPr>
        <p:blipFill>
          <a:blip r:embed="rId2"/>
          <a:stretch>
            <a:fillRect/>
          </a:stretch>
        </p:blipFill>
        <p:spPr>
          <a:xfrm>
            <a:off x="1042219" y="1284688"/>
            <a:ext cx="9881419" cy="5342253"/>
          </a:xfrm>
        </p:spPr>
      </p:pic>
    </p:spTree>
    <p:extLst>
      <p:ext uri="{BB962C8B-B14F-4D97-AF65-F5344CB8AC3E}">
        <p14:creationId xmlns:p14="http://schemas.microsoft.com/office/powerpoint/2010/main" val="3237376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331</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ENGINEERING PIPELINE</vt:lpstr>
      <vt:lpstr>Pipeline Type</vt:lpstr>
      <vt:lpstr>Final Storage Format</vt:lpstr>
      <vt:lpstr>Data Pipeline Diagram</vt:lpstr>
      <vt:lpstr>Data Quality Issues</vt:lpstr>
      <vt:lpstr>Data Quality Issues</vt:lpstr>
      <vt:lpstr>Data Quality Issues</vt:lpstr>
      <vt:lpstr>Feature Engineering</vt:lpstr>
      <vt:lpstr>Screenshot of Cleaned Data</vt:lpstr>
      <vt:lpstr>Star Schema Approach</vt:lpstr>
      <vt:lpstr>Star Schema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Maka</dc:creator>
  <cp:lastModifiedBy>Chandan Maka</cp:lastModifiedBy>
  <cp:revision>1</cp:revision>
  <dcterms:created xsi:type="dcterms:W3CDTF">2025-02-02T14:47:08Z</dcterms:created>
  <dcterms:modified xsi:type="dcterms:W3CDTF">2025-02-02T15:24:54Z</dcterms:modified>
</cp:coreProperties>
</file>