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739" autoAdjust="0"/>
  </p:normalViewPr>
  <p:slideViewPr>
    <p:cSldViewPr snapToGrid="0">
      <p:cViewPr varScale="1">
        <p:scale>
          <a:sx n="60" d="100"/>
          <a:sy n="60" d="100"/>
        </p:scale>
        <p:origin x="1522"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9B6BEC-4016-4A67-B478-C50849D385DA}" type="datetimeFigureOut">
              <a:rPr lang="en-US" smtClean="0"/>
              <a:t>2/14/2025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A52C46-6865-4BB4-B265-9044FEFB5F19}" type="slidenum">
              <a:rPr lang="en-US" smtClean="0"/>
              <a:t>‹#›</a:t>
            </a:fld>
            <a:endParaRPr lang="en-US"/>
          </a:p>
        </p:txBody>
      </p:sp>
    </p:spTree>
    <p:extLst>
      <p:ext uri="{BB962C8B-B14F-4D97-AF65-F5344CB8AC3E}">
        <p14:creationId xmlns:p14="http://schemas.microsoft.com/office/powerpoint/2010/main" val="4006654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type of pipeline I have implemented is a </a:t>
            </a:r>
            <a:r>
              <a:rPr lang="en-US" b="1" dirty="0"/>
              <a:t>batch data pipeline</a:t>
            </a:r>
            <a:r>
              <a:rPr lang="en-US" dirty="0"/>
              <a:t>.</a:t>
            </a:r>
          </a:p>
          <a:p>
            <a:r>
              <a:rPr lang="en-US" dirty="0"/>
              <a:t>The reason for choosing a batch pipeline over a real-time one is that my data does not need to be processed continuously.</a:t>
            </a:r>
          </a:p>
          <a:p>
            <a:r>
              <a:rPr lang="en-US" dirty="0"/>
              <a:t>Instead, I am simply retrieving and transforming stored data from a </a:t>
            </a:r>
            <a:r>
              <a:rPr lang="en-US" b="1" dirty="0"/>
              <a:t>relational database</a:t>
            </a:r>
            <a:r>
              <a:rPr lang="en-US" dirty="0"/>
              <a:t> in a structured way.</a:t>
            </a:r>
          </a:p>
          <a:p>
            <a:r>
              <a:rPr lang="en-US" dirty="0"/>
              <a:t>This method is efficient for periodic processing and ensures that the data quality is maintained before storage.</a:t>
            </a:r>
          </a:p>
        </p:txBody>
      </p:sp>
      <p:sp>
        <p:nvSpPr>
          <p:cNvPr id="4" name="Slide Number Placeholder 3"/>
          <p:cNvSpPr>
            <a:spLocks noGrp="1"/>
          </p:cNvSpPr>
          <p:nvPr>
            <p:ph type="sldNum" sz="quarter" idx="5"/>
          </p:nvPr>
        </p:nvSpPr>
        <p:spPr/>
        <p:txBody>
          <a:bodyPr/>
          <a:lstStyle/>
          <a:p>
            <a:fld id="{78A52C46-6865-4BB4-B265-9044FEFB5F19}" type="slidenum">
              <a:rPr lang="en-US" smtClean="0"/>
              <a:t>2</a:t>
            </a:fld>
            <a:endParaRPr lang="en-US"/>
          </a:p>
        </p:txBody>
      </p:sp>
    </p:spTree>
    <p:extLst>
      <p:ext uri="{BB962C8B-B14F-4D97-AF65-F5344CB8AC3E}">
        <p14:creationId xmlns:p14="http://schemas.microsoft.com/office/powerpoint/2010/main" val="18039882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dirty="0"/>
              <a:t>For storing the final output, I have used </a:t>
            </a:r>
            <a:r>
              <a:rPr lang="en-US" b="1" dirty="0"/>
              <a:t>two formats</a:t>
            </a:r>
            <a:r>
              <a:rPr lang="en-US" dirty="0"/>
              <a:t>:</a:t>
            </a:r>
          </a:p>
          <a:p>
            <a:pPr marL="457200" lvl="1" indent="0">
              <a:buFont typeface="Arial" panose="020B0604020202020204" pitchFamily="34" charset="0"/>
              <a:buNone/>
            </a:pPr>
            <a:r>
              <a:rPr lang="en-US" b="1" dirty="0"/>
              <a:t>CSV file</a:t>
            </a:r>
            <a:r>
              <a:rPr lang="en-US" dirty="0"/>
              <a:t> – This is a widely used format because it is </a:t>
            </a:r>
            <a:r>
              <a:rPr lang="en-US" b="0" dirty="0"/>
              <a:t>portable, easy to read, and simple to use</a:t>
            </a:r>
            <a:r>
              <a:rPr lang="en-US" dirty="0"/>
              <a:t>.</a:t>
            </a:r>
          </a:p>
          <a:p>
            <a:pPr marL="457200" lvl="1" indent="0">
              <a:buFont typeface="Arial" panose="020B0604020202020204" pitchFamily="34" charset="0"/>
              <a:buNone/>
            </a:pPr>
            <a:r>
              <a:rPr lang="en-US" b="1" dirty="0"/>
              <a:t>Relational Database Table</a:t>
            </a:r>
            <a:r>
              <a:rPr lang="en-US" dirty="0"/>
              <a:t> – Since my input data is from a relational database, it is </a:t>
            </a:r>
            <a:r>
              <a:rPr lang="en-US" b="0" dirty="0"/>
              <a:t>efficient and logical to store the cleaned data in another table </a:t>
            </a:r>
            <a:r>
              <a:rPr lang="en-US" dirty="0"/>
              <a:t>in the database.</a:t>
            </a:r>
          </a:p>
          <a:p>
            <a:pPr>
              <a:buFont typeface="Arial" panose="020B0604020202020204" pitchFamily="34" charset="0"/>
              <a:buChar char="•"/>
            </a:pPr>
            <a:r>
              <a:rPr lang="en-US" dirty="0"/>
              <a:t>Using a relational database allows for </a:t>
            </a:r>
            <a:r>
              <a:rPr lang="en-US" b="0" dirty="0"/>
              <a:t>faster querying and structured data retrieval</a:t>
            </a:r>
            <a:r>
              <a:rPr lang="en-US" dirty="0"/>
              <a:t>, while the CSV format makes it easy to share and analyze the data using various tools.</a:t>
            </a:r>
          </a:p>
          <a:p>
            <a:endParaRPr lang="en-US" dirty="0"/>
          </a:p>
        </p:txBody>
      </p:sp>
      <p:sp>
        <p:nvSpPr>
          <p:cNvPr id="4" name="Slide Number Placeholder 3"/>
          <p:cNvSpPr>
            <a:spLocks noGrp="1"/>
          </p:cNvSpPr>
          <p:nvPr>
            <p:ph type="sldNum" sz="quarter" idx="5"/>
          </p:nvPr>
        </p:nvSpPr>
        <p:spPr/>
        <p:txBody>
          <a:bodyPr/>
          <a:lstStyle/>
          <a:p>
            <a:fld id="{78A52C46-6865-4BB4-B265-9044FEFB5F19}" type="slidenum">
              <a:rPr lang="en-US" smtClean="0"/>
              <a:t>3</a:t>
            </a:fld>
            <a:endParaRPr lang="en-US"/>
          </a:p>
        </p:txBody>
      </p:sp>
    </p:spTree>
    <p:extLst>
      <p:ext uri="{BB962C8B-B14F-4D97-AF65-F5344CB8AC3E}">
        <p14:creationId xmlns:p14="http://schemas.microsoft.com/office/powerpoint/2010/main" val="3056245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diagram visually represents the flow of data through my pipeline.</a:t>
            </a:r>
          </a:p>
          <a:p>
            <a:r>
              <a:rPr lang="en-US" dirty="0"/>
              <a:t>The raw data is first extracted from a relational database.</a:t>
            </a:r>
          </a:p>
          <a:p>
            <a:r>
              <a:rPr lang="en-US" dirty="0"/>
              <a:t>Next, data transformation is performed, where issues such as missing values and data type mismatches are handled.</a:t>
            </a:r>
          </a:p>
          <a:p>
            <a:r>
              <a:rPr lang="en-US" dirty="0"/>
              <a:t>After transformation, the cleaned data is stored in both a CSV file and a relational database.</a:t>
            </a:r>
          </a:p>
          <a:p>
            <a:r>
              <a:rPr lang="en-US" dirty="0"/>
              <a:t>Finally, the processed data is used for further analysis and reporting.</a:t>
            </a:r>
          </a:p>
          <a:p>
            <a:endParaRPr lang="en-US" dirty="0"/>
          </a:p>
        </p:txBody>
      </p:sp>
      <p:sp>
        <p:nvSpPr>
          <p:cNvPr id="4" name="Slide Number Placeholder 3"/>
          <p:cNvSpPr>
            <a:spLocks noGrp="1"/>
          </p:cNvSpPr>
          <p:nvPr>
            <p:ph type="sldNum" sz="quarter" idx="5"/>
          </p:nvPr>
        </p:nvSpPr>
        <p:spPr/>
        <p:txBody>
          <a:bodyPr/>
          <a:lstStyle/>
          <a:p>
            <a:fld id="{78A52C46-6865-4BB4-B265-9044FEFB5F19}" type="slidenum">
              <a:rPr lang="en-US" smtClean="0"/>
              <a:t>4</a:t>
            </a:fld>
            <a:endParaRPr lang="en-US"/>
          </a:p>
        </p:txBody>
      </p:sp>
    </p:spTree>
    <p:extLst>
      <p:ext uri="{BB962C8B-B14F-4D97-AF65-F5344CB8AC3E}">
        <p14:creationId xmlns:p14="http://schemas.microsoft.com/office/powerpoint/2010/main" val="12302153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key data quality challenges in this pipeline was dealing with missing values.</a:t>
            </a:r>
          </a:p>
          <a:p>
            <a:r>
              <a:rPr lang="en-US" dirty="0"/>
              <a:t>Several columns contained missing values, including:</a:t>
            </a:r>
          </a:p>
          <a:p>
            <a:r>
              <a:rPr lang="en-US" dirty="0"/>
              <a:t>normalized-losses, num-of-doors, bore, stroke, horsepower, peak-rpm, and price.</a:t>
            </a:r>
          </a:p>
          <a:p>
            <a:r>
              <a:rPr lang="en-US" dirty="0"/>
              <a:t>To handle missing values, I have used two common approaches:</a:t>
            </a:r>
          </a:p>
          <a:p>
            <a:r>
              <a:rPr lang="en-US" dirty="0"/>
              <a:t>Imputation – Filling missing values using statistical methods like the mean(normalized-</a:t>
            </a:r>
            <a:r>
              <a:rPr lang="en-US" dirty="0" err="1"/>
              <a:t>losses,price</a:t>
            </a:r>
            <a:r>
              <a:rPr lang="en-US" dirty="0"/>
              <a:t>).</a:t>
            </a:r>
          </a:p>
          <a:p>
            <a:r>
              <a:rPr lang="en-US" dirty="0"/>
              <a:t>Dropping records – If the number of missing values is small, we can remove those records to maintain data integrity(num-of-doors,bore,stroke,,</a:t>
            </a:r>
            <a:r>
              <a:rPr lang="en-US" dirty="0" err="1"/>
              <a:t>horsepower,peak</a:t>
            </a:r>
            <a:r>
              <a:rPr lang="en-US" dirty="0"/>
              <a:t>-rpm).</a:t>
            </a:r>
          </a:p>
          <a:p>
            <a:r>
              <a:rPr lang="en-US" dirty="0"/>
              <a:t>The choice depends on how significant the missing data is for analysis.</a:t>
            </a:r>
          </a:p>
          <a:p>
            <a:endParaRPr lang="en-US" dirty="0"/>
          </a:p>
        </p:txBody>
      </p:sp>
      <p:sp>
        <p:nvSpPr>
          <p:cNvPr id="4" name="Slide Number Placeholder 3"/>
          <p:cNvSpPr>
            <a:spLocks noGrp="1"/>
          </p:cNvSpPr>
          <p:nvPr>
            <p:ph type="sldNum" sz="quarter" idx="5"/>
          </p:nvPr>
        </p:nvSpPr>
        <p:spPr/>
        <p:txBody>
          <a:bodyPr/>
          <a:lstStyle/>
          <a:p>
            <a:fld id="{78A52C46-6865-4BB4-B265-9044FEFB5F19}" type="slidenum">
              <a:rPr lang="en-US" smtClean="0"/>
              <a:t>5</a:t>
            </a:fld>
            <a:endParaRPr lang="en-US"/>
          </a:p>
        </p:txBody>
      </p:sp>
    </p:spTree>
    <p:extLst>
      <p:ext uri="{BB962C8B-B14F-4D97-AF65-F5344CB8AC3E}">
        <p14:creationId xmlns:p14="http://schemas.microsoft.com/office/powerpoint/2010/main" val="37402838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issue in the dataset was data type mismatches.</a:t>
            </a:r>
          </a:p>
          <a:p>
            <a:r>
              <a:rPr lang="en-US" dirty="0"/>
              <a:t>Some columns contained string values when they should have been integers, including:</a:t>
            </a:r>
          </a:p>
          <a:p>
            <a:r>
              <a:rPr lang="en-US" dirty="0"/>
              <a:t>normalized-losses, bore, stroke, horsepower, peak-rpm, and price.</a:t>
            </a:r>
          </a:p>
          <a:p>
            <a:r>
              <a:rPr lang="en-US" dirty="0"/>
              <a:t>The solution to this problem is data type conversion:</a:t>
            </a:r>
          </a:p>
          <a:p>
            <a:r>
              <a:rPr lang="en-US" dirty="0"/>
              <a:t>By converting these columns into the correct numeric format, we ensure that they can be used in calculations and modeling without errors.</a:t>
            </a:r>
          </a:p>
        </p:txBody>
      </p:sp>
      <p:sp>
        <p:nvSpPr>
          <p:cNvPr id="4" name="Slide Number Placeholder 3"/>
          <p:cNvSpPr>
            <a:spLocks noGrp="1"/>
          </p:cNvSpPr>
          <p:nvPr>
            <p:ph type="sldNum" sz="quarter" idx="5"/>
          </p:nvPr>
        </p:nvSpPr>
        <p:spPr/>
        <p:txBody>
          <a:bodyPr/>
          <a:lstStyle/>
          <a:p>
            <a:fld id="{78A52C46-6865-4BB4-B265-9044FEFB5F19}" type="slidenum">
              <a:rPr lang="en-US" smtClean="0"/>
              <a:t>6</a:t>
            </a:fld>
            <a:endParaRPr lang="en-US"/>
          </a:p>
        </p:txBody>
      </p:sp>
    </p:spTree>
    <p:extLst>
      <p:ext uri="{BB962C8B-B14F-4D97-AF65-F5344CB8AC3E}">
        <p14:creationId xmlns:p14="http://schemas.microsoft.com/office/powerpoint/2010/main" val="27316463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challenge in the dataset was categorical variables stored as text.</a:t>
            </a:r>
          </a:p>
          <a:p>
            <a:r>
              <a:rPr lang="en-US" dirty="0"/>
              <a:t>For example, the column num-of-doors contained values like “two” instead of 2.</a:t>
            </a:r>
          </a:p>
          <a:p>
            <a:r>
              <a:rPr lang="en-US" dirty="0"/>
              <a:t>Similarly, num-of-cylinders had values such as "four", "six", etc.</a:t>
            </a:r>
          </a:p>
          <a:p>
            <a:r>
              <a:rPr lang="en-US" dirty="0"/>
              <a:t>The solution is label encoding, which converts text-based categories into numeric values.</a:t>
            </a:r>
          </a:p>
          <a:p>
            <a:r>
              <a:rPr lang="en-US" dirty="0"/>
              <a:t>This is essential because most machine learning algorithms require numerical inputs.</a:t>
            </a:r>
          </a:p>
        </p:txBody>
      </p:sp>
      <p:sp>
        <p:nvSpPr>
          <p:cNvPr id="4" name="Slide Number Placeholder 3"/>
          <p:cNvSpPr>
            <a:spLocks noGrp="1"/>
          </p:cNvSpPr>
          <p:nvPr>
            <p:ph type="sldNum" sz="quarter" idx="5"/>
          </p:nvPr>
        </p:nvSpPr>
        <p:spPr/>
        <p:txBody>
          <a:bodyPr/>
          <a:lstStyle/>
          <a:p>
            <a:fld id="{78A52C46-6865-4BB4-B265-9044FEFB5F19}" type="slidenum">
              <a:rPr lang="en-US" smtClean="0"/>
              <a:t>7</a:t>
            </a:fld>
            <a:endParaRPr lang="en-US"/>
          </a:p>
        </p:txBody>
      </p:sp>
    </p:spTree>
    <p:extLst>
      <p:ext uri="{BB962C8B-B14F-4D97-AF65-F5344CB8AC3E}">
        <p14:creationId xmlns:p14="http://schemas.microsoft.com/office/powerpoint/2010/main" val="27741861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enhance the dataset, I performed feature engineering.</a:t>
            </a:r>
          </a:p>
          <a:p>
            <a:r>
              <a:rPr lang="en-US" dirty="0"/>
              <a:t>Two new features were created: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engine_size_cc</a:t>
            </a:r>
            <a:r>
              <a:rPr lang="en-US" dirty="0"/>
              <a:t> – A refined version of the engine size feature.</a:t>
            </a:r>
            <a:r>
              <a:rPr lang="en-US" b="0" dirty="0">
                <a:solidFill>
                  <a:srgbClr val="BBBBBB"/>
                </a:solidFill>
                <a:effectLst/>
                <a:latin typeface="Consolas" panose="020B0609020204030204" pitchFamily="49" charset="0"/>
              </a:rPr>
              <a:t> I converted the Engine size from cubic inches to cubic centimeters (cc) for easier understanding. To convert cubic inch to cubic centimeter, divide cubic inch value by 0.061024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power-to-weight ratio – This helps in analyzing a vehicle’s efficiency by relating power to its weight.</a:t>
            </a:r>
            <a:r>
              <a:rPr lang="en-US" b="0" dirty="0">
                <a:solidFill>
                  <a:srgbClr val="BBBBBB"/>
                </a:solidFill>
                <a:effectLst/>
                <a:latin typeface="Consolas" panose="020B0609020204030204" pitchFamily="49" charset="0"/>
              </a:rPr>
              <a:t> Power to weight ratio shows the performance of a car</a:t>
            </a:r>
            <a:endParaRPr lang="en-US" dirty="0"/>
          </a:p>
          <a:p>
            <a:r>
              <a:rPr lang="en-US" dirty="0"/>
              <a:t>These new features help improve the quality and predictive power of our dataset.</a:t>
            </a:r>
          </a:p>
          <a:p>
            <a:endParaRPr lang="en-US" dirty="0"/>
          </a:p>
        </p:txBody>
      </p:sp>
      <p:sp>
        <p:nvSpPr>
          <p:cNvPr id="4" name="Slide Number Placeholder 3"/>
          <p:cNvSpPr>
            <a:spLocks noGrp="1"/>
          </p:cNvSpPr>
          <p:nvPr>
            <p:ph type="sldNum" sz="quarter" idx="5"/>
          </p:nvPr>
        </p:nvSpPr>
        <p:spPr/>
        <p:txBody>
          <a:bodyPr/>
          <a:lstStyle/>
          <a:p>
            <a:fld id="{78A52C46-6865-4BB4-B265-9044FEFB5F19}" type="slidenum">
              <a:rPr lang="en-US" smtClean="0"/>
              <a:t>8</a:t>
            </a:fld>
            <a:endParaRPr lang="en-US"/>
          </a:p>
        </p:txBody>
      </p:sp>
    </p:spTree>
    <p:extLst>
      <p:ext uri="{BB962C8B-B14F-4D97-AF65-F5344CB8AC3E}">
        <p14:creationId xmlns:p14="http://schemas.microsoft.com/office/powerpoint/2010/main" val="11977446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data organization, I followed the Star Schema approach.</a:t>
            </a:r>
          </a:p>
          <a:p>
            <a:r>
              <a:rPr lang="en-US" dirty="0"/>
              <a:t>The Fact Table(</a:t>
            </a:r>
            <a:r>
              <a:rPr lang="en-US" dirty="0" err="1"/>
              <a:t>Fact_car</a:t>
            </a:r>
            <a:r>
              <a:rPr lang="en-US" dirty="0"/>
              <a:t>) is at the center, containing the main measurable values related to cars, such as:</a:t>
            </a:r>
          </a:p>
          <a:p>
            <a:r>
              <a:rPr lang="en-US" dirty="0" err="1"/>
              <a:t>Symboling</a:t>
            </a:r>
            <a:r>
              <a:rPr lang="en-US" dirty="0"/>
              <a:t>, normalized-losses, curb-weight, engine-size, horsepower, peak-rpm, city-mpg, highway-mpg, price, </a:t>
            </a:r>
            <a:r>
              <a:rPr lang="en-US" dirty="0" err="1"/>
              <a:t>engine_size_cc</a:t>
            </a:r>
            <a:r>
              <a:rPr lang="en-US" dirty="0"/>
              <a:t>, and power2weight_ratio.</a:t>
            </a:r>
          </a:p>
          <a:p>
            <a:r>
              <a:rPr lang="en-US" dirty="0"/>
              <a:t>Fact tables store numerical values that can be used for aggregation and analysis.</a:t>
            </a:r>
          </a:p>
        </p:txBody>
      </p:sp>
      <p:sp>
        <p:nvSpPr>
          <p:cNvPr id="4" name="Slide Number Placeholder 3"/>
          <p:cNvSpPr>
            <a:spLocks noGrp="1"/>
          </p:cNvSpPr>
          <p:nvPr>
            <p:ph type="sldNum" sz="quarter" idx="5"/>
          </p:nvPr>
        </p:nvSpPr>
        <p:spPr/>
        <p:txBody>
          <a:bodyPr/>
          <a:lstStyle/>
          <a:p>
            <a:fld id="{78A52C46-6865-4BB4-B265-9044FEFB5F19}" type="slidenum">
              <a:rPr lang="en-US" smtClean="0"/>
              <a:t>10</a:t>
            </a:fld>
            <a:endParaRPr lang="en-US"/>
          </a:p>
        </p:txBody>
      </p:sp>
    </p:spTree>
    <p:extLst>
      <p:ext uri="{BB962C8B-B14F-4D97-AF65-F5344CB8AC3E}">
        <p14:creationId xmlns:p14="http://schemas.microsoft.com/office/powerpoint/2010/main" val="28731548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Surrounding the fact table are the dimension tables, which provide descriptive information.</a:t>
            </a:r>
          </a:p>
          <a:p>
            <a:r>
              <a:rPr lang="en-US" dirty="0"/>
              <a:t>The key dimension tables in this schema are:</a:t>
            </a:r>
          </a:p>
          <a:p>
            <a:r>
              <a:rPr lang="en-US" dirty="0" err="1"/>
              <a:t>Dim_Car_Make</a:t>
            </a:r>
            <a:r>
              <a:rPr lang="en-US" dirty="0"/>
              <a:t> – Stores car brands/makes.</a:t>
            </a:r>
          </a:p>
          <a:p>
            <a:r>
              <a:rPr lang="en-US" dirty="0" err="1"/>
              <a:t>Dim_Fuel</a:t>
            </a:r>
            <a:r>
              <a:rPr lang="en-US" dirty="0"/>
              <a:t> – Contains details about fuel type and fuel system.</a:t>
            </a:r>
          </a:p>
          <a:p>
            <a:r>
              <a:rPr lang="en-US" dirty="0" err="1"/>
              <a:t>Dim_Engine</a:t>
            </a:r>
            <a:r>
              <a:rPr lang="en-US" dirty="0"/>
              <a:t> – Includes attributes like engine type, number of cylinders, bore, stroke, and compression ratio.</a:t>
            </a:r>
          </a:p>
          <a:p>
            <a:r>
              <a:rPr lang="en-US" dirty="0" err="1"/>
              <a:t>Dim_Body</a:t>
            </a:r>
            <a:r>
              <a:rPr lang="en-US" dirty="0"/>
              <a:t> – Describes the body style and number of doors.</a:t>
            </a:r>
          </a:p>
          <a:p>
            <a:r>
              <a:rPr lang="en-US" dirty="0" err="1"/>
              <a:t>Dim_Drive</a:t>
            </a:r>
            <a:r>
              <a:rPr lang="en-US" dirty="0"/>
              <a:t> – Holds information on drive wheels, engine location, wheelbase, and overall car dimensions.</a:t>
            </a:r>
          </a:p>
          <a:p>
            <a:r>
              <a:rPr lang="en-US" dirty="0"/>
              <a:t>This structure helps in organizing the data efficiently for better querying and performance.</a:t>
            </a:r>
          </a:p>
        </p:txBody>
      </p:sp>
      <p:sp>
        <p:nvSpPr>
          <p:cNvPr id="4" name="Slide Number Placeholder 3"/>
          <p:cNvSpPr>
            <a:spLocks noGrp="1"/>
          </p:cNvSpPr>
          <p:nvPr>
            <p:ph type="sldNum" sz="quarter" idx="5"/>
          </p:nvPr>
        </p:nvSpPr>
        <p:spPr/>
        <p:txBody>
          <a:bodyPr/>
          <a:lstStyle/>
          <a:p>
            <a:fld id="{78A52C46-6865-4BB4-B265-9044FEFB5F19}" type="slidenum">
              <a:rPr lang="en-US" smtClean="0"/>
              <a:t>11</a:t>
            </a:fld>
            <a:endParaRPr lang="en-US"/>
          </a:p>
        </p:txBody>
      </p:sp>
    </p:spTree>
    <p:extLst>
      <p:ext uri="{BB962C8B-B14F-4D97-AF65-F5344CB8AC3E}">
        <p14:creationId xmlns:p14="http://schemas.microsoft.com/office/powerpoint/2010/main" val="3272096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B545A-02ED-F768-93EC-30F731391E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462921C-C2A3-6ACD-8730-2634B25980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7C92E6F-CA58-3293-AFC5-5579618C8835}"/>
              </a:ext>
            </a:extLst>
          </p:cNvPr>
          <p:cNvSpPr>
            <a:spLocks noGrp="1"/>
          </p:cNvSpPr>
          <p:nvPr>
            <p:ph type="dt" sz="half" idx="10"/>
          </p:nvPr>
        </p:nvSpPr>
        <p:spPr/>
        <p:txBody>
          <a:bodyPr/>
          <a:lstStyle/>
          <a:p>
            <a:fld id="{08327517-BEFA-4C12-9742-F07975D2CC33}" type="datetimeFigureOut">
              <a:rPr lang="en-US" smtClean="0"/>
              <a:t>2/14/2025</a:t>
            </a:fld>
            <a:endParaRPr lang="en-US"/>
          </a:p>
        </p:txBody>
      </p:sp>
      <p:sp>
        <p:nvSpPr>
          <p:cNvPr id="5" name="Footer Placeholder 4">
            <a:extLst>
              <a:ext uri="{FF2B5EF4-FFF2-40B4-BE49-F238E27FC236}">
                <a16:creationId xmlns:a16="http://schemas.microsoft.com/office/drawing/2014/main" id="{264D19DF-EF03-DF9D-7F84-AA4628A93D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5A0D9C-CE5B-2AAF-4811-FC272FDB0B5A}"/>
              </a:ext>
            </a:extLst>
          </p:cNvPr>
          <p:cNvSpPr>
            <a:spLocks noGrp="1"/>
          </p:cNvSpPr>
          <p:nvPr>
            <p:ph type="sldNum" sz="quarter" idx="12"/>
          </p:nvPr>
        </p:nvSpPr>
        <p:spPr/>
        <p:txBody>
          <a:bodyPr/>
          <a:lstStyle/>
          <a:p>
            <a:fld id="{28405AF8-7820-4510-A8CE-3D4FE3F7FEA3}" type="slidenum">
              <a:rPr lang="en-US" smtClean="0"/>
              <a:t>‹#›</a:t>
            </a:fld>
            <a:endParaRPr lang="en-US"/>
          </a:p>
        </p:txBody>
      </p:sp>
    </p:spTree>
    <p:extLst>
      <p:ext uri="{BB962C8B-B14F-4D97-AF65-F5344CB8AC3E}">
        <p14:creationId xmlns:p14="http://schemas.microsoft.com/office/powerpoint/2010/main" val="1332753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6B375-3FF6-1E65-4738-692D32B4C5E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C51DA9-DA72-7E02-DB96-40802D0E60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1F69C2-D4EB-FB23-D01F-D4139318D47B}"/>
              </a:ext>
            </a:extLst>
          </p:cNvPr>
          <p:cNvSpPr>
            <a:spLocks noGrp="1"/>
          </p:cNvSpPr>
          <p:nvPr>
            <p:ph type="dt" sz="half" idx="10"/>
          </p:nvPr>
        </p:nvSpPr>
        <p:spPr/>
        <p:txBody>
          <a:bodyPr/>
          <a:lstStyle/>
          <a:p>
            <a:fld id="{08327517-BEFA-4C12-9742-F07975D2CC33}" type="datetimeFigureOut">
              <a:rPr lang="en-US" smtClean="0"/>
              <a:t>2/14/2025</a:t>
            </a:fld>
            <a:endParaRPr lang="en-US"/>
          </a:p>
        </p:txBody>
      </p:sp>
      <p:sp>
        <p:nvSpPr>
          <p:cNvPr id="5" name="Footer Placeholder 4">
            <a:extLst>
              <a:ext uri="{FF2B5EF4-FFF2-40B4-BE49-F238E27FC236}">
                <a16:creationId xmlns:a16="http://schemas.microsoft.com/office/drawing/2014/main" id="{8FAFDDE6-61EB-63A5-CE9F-11E4AF267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55D701-562A-B97D-7893-E8CEDD57286C}"/>
              </a:ext>
            </a:extLst>
          </p:cNvPr>
          <p:cNvSpPr>
            <a:spLocks noGrp="1"/>
          </p:cNvSpPr>
          <p:nvPr>
            <p:ph type="sldNum" sz="quarter" idx="12"/>
          </p:nvPr>
        </p:nvSpPr>
        <p:spPr/>
        <p:txBody>
          <a:bodyPr/>
          <a:lstStyle/>
          <a:p>
            <a:fld id="{28405AF8-7820-4510-A8CE-3D4FE3F7FEA3}" type="slidenum">
              <a:rPr lang="en-US" smtClean="0"/>
              <a:t>‹#›</a:t>
            </a:fld>
            <a:endParaRPr lang="en-US"/>
          </a:p>
        </p:txBody>
      </p:sp>
    </p:spTree>
    <p:extLst>
      <p:ext uri="{BB962C8B-B14F-4D97-AF65-F5344CB8AC3E}">
        <p14:creationId xmlns:p14="http://schemas.microsoft.com/office/powerpoint/2010/main" val="2955812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1C449D-F036-3B47-883D-AAA5231BEE4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F6CE2BD-C690-1985-FE95-C628CC7F59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B3FDC0-2F4F-6351-B5AE-1D48A747B42E}"/>
              </a:ext>
            </a:extLst>
          </p:cNvPr>
          <p:cNvSpPr>
            <a:spLocks noGrp="1"/>
          </p:cNvSpPr>
          <p:nvPr>
            <p:ph type="dt" sz="half" idx="10"/>
          </p:nvPr>
        </p:nvSpPr>
        <p:spPr/>
        <p:txBody>
          <a:bodyPr/>
          <a:lstStyle/>
          <a:p>
            <a:fld id="{08327517-BEFA-4C12-9742-F07975D2CC33}" type="datetimeFigureOut">
              <a:rPr lang="en-US" smtClean="0"/>
              <a:t>2/14/2025</a:t>
            </a:fld>
            <a:endParaRPr lang="en-US"/>
          </a:p>
        </p:txBody>
      </p:sp>
      <p:sp>
        <p:nvSpPr>
          <p:cNvPr id="5" name="Footer Placeholder 4">
            <a:extLst>
              <a:ext uri="{FF2B5EF4-FFF2-40B4-BE49-F238E27FC236}">
                <a16:creationId xmlns:a16="http://schemas.microsoft.com/office/drawing/2014/main" id="{C6F277E5-5DA8-1890-F2C6-DDC45D6801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206238-0CC8-6989-DCE9-4316824A8CD3}"/>
              </a:ext>
            </a:extLst>
          </p:cNvPr>
          <p:cNvSpPr>
            <a:spLocks noGrp="1"/>
          </p:cNvSpPr>
          <p:nvPr>
            <p:ph type="sldNum" sz="quarter" idx="12"/>
          </p:nvPr>
        </p:nvSpPr>
        <p:spPr/>
        <p:txBody>
          <a:bodyPr/>
          <a:lstStyle/>
          <a:p>
            <a:fld id="{28405AF8-7820-4510-A8CE-3D4FE3F7FEA3}" type="slidenum">
              <a:rPr lang="en-US" smtClean="0"/>
              <a:t>‹#›</a:t>
            </a:fld>
            <a:endParaRPr lang="en-US"/>
          </a:p>
        </p:txBody>
      </p:sp>
    </p:spTree>
    <p:extLst>
      <p:ext uri="{BB962C8B-B14F-4D97-AF65-F5344CB8AC3E}">
        <p14:creationId xmlns:p14="http://schemas.microsoft.com/office/powerpoint/2010/main" val="3224181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9F87F-FBD5-BEC9-7807-9DC85819E7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FB110C-B8F1-8804-2F2B-D5F78C0C6ED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1C7F53-4D33-47F6-2010-9135959F6819}"/>
              </a:ext>
            </a:extLst>
          </p:cNvPr>
          <p:cNvSpPr>
            <a:spLocks noGrp="1"/>
          </p:cNvSpPr>
          <p:nvPr>
            <p:ph type="dt" sz="half" idx="10"/>
          </p:nvPr>
        </p:nvSpPr>
        <p:spPr/>
        <p:txBody>
          <a:bodyPr/>
          <a:lstStyle/>
          <a:p>
            <a:fld id="{08327517-BEFA-4C12-9742-F07975D2CC33}" type="datetimeFigureOut">
              <a:rPr lang="en-US" smtClean="0"/>
              <a:t>2/14/2025</a:t>
            </a:fld>
            <a:endParaRPr lang="en-US"/>
          </a:p>
        </p:txBody>
      </p:sp>
      <p:sp>
        <p:nvSpPr>
          <p:cNvPr id="5" name="Footer Placeholder 4">
            <a:extLst>
              <a:ext uri="{FF2B5EF4-FFF2-40B4-BE49-F238E27FC236}">
                <a16:creationId xmlns:a16="http://schemas.microsoft.com/office/drawing/2014/main" id="{B4A23FAA-82A3-5EF7-2E99-378BE24557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F2BF79-4971-1FB2-66D5-B6A0D36FBBFD}"/>
              </a:ext>
            </a:extLst>
          </p:cNvPr>
          <p:cNvSpPr>
            <a:spLocks noGrp="1"/>
          </p:cNvSpPr>
          <p:nvPr>
            <p:ph type="sldNum" sz="quarter" idx="12"/>
          </p:nvPr>
        </p:nvSpPr>
        <p:spPr/>
        <p:txBody>
          <a:bodyPr/>
          <a:lstStyle/>
          <a:p>
            <a:fld id="{28405AF8-7820-4510-A8CE-3D4FE3F7FEA3}" type="slidenum">
              <a:rPr lang="en-US" smtClean="0"/>
              <a:t>‹#›</a:t>
            </a:fld>
            <a:endParaRPr lang="en-US"/>
          </a:p>
        </p:txBody>
      </p:sp>
    </p:spTree>
    <p:extLst>
      <p:ext uri="{BB962C8B-B14F-4D97-AF65-F5344CB8AC3E}">
        <p14:creationId xmlns:p14="http://schemas.microsoft.com/office/powerpoint/2010/main" val="400274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682B7-3D62-B12D-023B-23CCD2CE94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63B502E-5E6A-E05B-4C1E-52DA82436F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A574B3-D375-472D-0F02-9D40D44CC1A9}"/>
              </a:ext>
            </a:extLst>
          </p:cNvPr>
          <p:cNvSpPr>
            <a:spLocks noGrp="1"/>
          </p:cNvSpPr>
          <p:nvPr>
            <p:ph type="dt" sz="half" idx="10"/>
          </p:nvPr>
        </p:nvSpPr>
        <p:spPr/>
        <p:txBody>
          <a:bodyPr/>
          <a:lstStyle/>
          <a:p>
            <a:fld id="{08327517-BEFA-4C12-9742-F07975D2CC33}" type="datetimeFigureOut">
              <a:rPr lang="en-US" smtClean="0"/>
              <a:t>2/14/2025</a:t>
            </a:fld>
            <a:endParaRPr lang="en-US"/>
          </a:p>
        </p:txBody>
      </p:sp>
      <p:sp>
        <p:nvSpPr>
          <p:cNvPr id="5" name="Footer Placeholder 4">
            <a:extLst>
              <a:ext uri="{FF2B5EF4-FFF2-40B4-BE49-F238E27FC236}">
                <a16:creationId xmlns:a16="http://schemas.microsoft.com/office/drawing/2014/main" id="{283617A8-1356-A236-D2E3-9496DA2759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CCBFF2-F9E9-0053-3020-BF6488326D01}"/>
              </a:ext>
            </a:extLst>
          </p:cNvPr>
          <p:cNvSpPr>
            <a:spLocks noGrp="1"/>
          </p:cNvSpPr>
          <p:nvPr>
            <p:ph type="sldNum" sz="quarter" idx="12"/>
          </p:nvPr>
        </p:nvSpPr>
        <p:spPr/>
        <p:txBody>
          <a:bodyPr/>
          <a:lstStyle/>
          <a:p>
            <a:fld id="{28405AF8-7820-4510-A8CE-3D4FE3F7FEA3}" type="slidenum">
              <a:rPr lang="en-US" smtClean="0"/>
              <a:t>‹#›</a:t>
            </a:fld>
            <a:endParaRPr lang="en-US"/>
          </a:p>
        </p:txBody>
      </p:sp>
    </p:spTree>
    <p:extLst>
      <p:ext uri="{BB962C8B-B14F-4D97-AF65-F5344CB8AC3E}">
        <p14:creationId xmlns:p14="http://schemas.microsoft.com/office/powerpoint/2010/main" val="3010730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9317B-A79B-831E-16FE-24C9A86083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E02505-69A0-DF60-2D1C-98E1FB1D261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7FB07A-D808-C86F-388A-8A46BB6EE4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098E89E-D521-2315-D275-4EED1E20ABE2}"/>
              </a:ext>
            </a:extLst>
          </p:cNvPr>
          <p:cNvSpPr>
            <a:spLocks noGrp="1"/>
          </p:cNvSpPr>
          <p:nvPr>
            <p:ph type="dt" sz="half" idx="10"/>
          </p:nvPr>
        </p:nvSpPr>
        <p:spPr/>
        <p:txBody>
          <a:bodyPr/>
          <a:lstStyle/>
          <a:p>
            <a:fld id="{08327517-BEFA-4C12-9742-F07975D2CC33}" type="datetimeFigureOut">
              <a:rPr lang="en-US" smtClean="0"/>
              <a:t>2/14/2025</a:t>
            </a:fld>
            <a:endParaRPr lang="en-US"/>
          </a:p>
        </p:txBody>
      </p:sp>
      <p:sp>
        <p:nvSpPr>
          <p:cNvPr id="6" name="Footer Placeholder 5">
            <a:extLst>
              <a:ext uri="{FF2B5EF4-FFF2-40B4-BE49-F238E27FC236}">
                <a16:creationId xmlns:a16="http://schemas.microsoft.com/office/drawing/2014/main" id="{2697EF9C-9276-B654-889E-8F1E752AB0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903E29-35A5-C0AD-13B8-3B891F383076}"/>
              </a:ext>
            </a:extLst>
          </p:cNvPr>
          <p:cNvSpPr>
            <a:spLocks noGrp="1"/>
          </p:cNvSpPr>
          <p:nvPr>
            <p:ph type="sldNum" sz="quarter" idx="12"/>
          </p:nvPr>
        </p:nvSpPr>
        <p:spPr/>
        <p:txBody>
          <a:bodyPr/>
          <a:lstStyle/>
          <a:p>
            <a:fld id="{28405AF8-7820-4510-A8CE-3D4FE3F7FEA3}" type="slidenum">
              <a:rPr lang="en-US" smtClean="0"/>
              <a:t>‹#›</a:t>
            </a:fld>
            <a:endParaRPr lang="en-US"/>
          </a:p>
        </p:txBody>
      </p:sp>
    </p:spTree>
    <p:extLst>
      <p:ext uri="{BB962C8B-B14F-4D97-AF65-F5344CB8AC3E}">
        <p14:creationId xmlns:p14="http://schemas.microsoft.com/office/powerpoint/2010/main" val="709033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A3E33-2C19-870F-2E28-2947D488B3F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49C6A9E-83E4-FA64-5261-681DB47D7E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1E811E-7CBA-71F8-ACAD-99AADDAB12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8CE055A-FC8C-F5AA-A3A4-F2A897EDE6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AEEB23-D645-2DF3-0E1A-02CB6F32C9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6D9D98-6CAB-5B00-FCCF-A24088DBCFE5}"/>
              </a:ext>
            </a:extLst>
          </p:cNvPr>
          <p:cNvSpPr>
            <a:spLocks noGrp="1"/>
          </p:cNvSpPr>
          <p:nvPr>
            <p:ph type="dt" sz="half" idx="10"/>
          </p:nvPr>
        </p:nvSpPr>
        <p:spPr/>
        <p:txBody>
          <a:bodyPr/>
          <a:lstStyle/>
          <a:p>
            <a:fld id="{08327517-BEFA-4C12-9742-F07975D2CC33}" type="datetimeFigureOut">
              <a:rPr lang="en-US" smtClean="0"/>
              <a:t>2/14/2025</a:t>
            </a:fld>
            <a:endParaRPr lang="en-US"/>
          </a:p>
        </p:txBody>
      </p:sp>
      <p:sp>
        <p:nvSpPr>
          <p:cNvPr id="8" name="Footer Placeholder 7">
            <a:extLst>
              <a:ext uri="{FF2B5EF4-FFF2-40B4-BE49-F238E27FC236}">
                <a16:creationId xmlns:a16="http://schemas.microsoft.com/office/drawing/2014/main" id="{D1AF843B-0E8F-5677-8670-B47811B7AEE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1B033AE-345E-635E-0733-2353E156038C}"/>
              </a:ext>
            </a:extLst>
          </p:cNvPr>
          <p:cNvSpPr>
            <a:spLocks noGrp="1"/>
          </p:cNvSpPr>
          <p:nvPr>
            <p:ph type="sldNum" sz="quarter" idx="12"/>
          </p:nvPr>
        </p:nvSpPr>
        <p:spPr/>
        <p:txBody>
          <a:bodyPr/>
          <a:lstStyle/>
          <a:p>
            <a:fld id="{28405AF8-7820-4510-A8CE-3D4FE3F7FEA3}" type="slidenum">
              <a:rPr lang="en-US" smtClean="0"/>
              <a:t>‹#›</a:t>
            </a:fld>
            <a:endParaRPr lang="en-US"/>
          </a:p>
        </p:txBody>
      </p:sp>
    </p:spTree>
    <p:extLst>
      <p:ext uri="{BB962C8B-B14F-4D97-AF65-F5344CB8AC3E}">
        <p14:creationId xmlns:p14="http://schemas.microsoft.com/office/powerpoint/2010/main" val="3926289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E3162-70DE-9C16-769A-169844A7A4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BA84430-3661-C4CB-43AF-E27D662FCAE5}"/>
              </a:ext>
            </a:extLst>
          </p:cNvPr>
          <p:cNvSpPr>
            <a:spLocks noGrp="1"/>
          </p:cNvSpPr>
          <p:nvPr>
            <p:ph type="dt" sz="half" idx="10"/>
          </p:nvPr>
        </p:nvSpPr>
        <p:spPr/>
        <p:txBody>
          <a:bodyPr/>
          <a:lstStyle/>
          <a:p>
            <a:fld id="{08327517-BEFA-4C12-9742-F07975D2CC33}" type="datetimeFigureOut">
              <a:rPr lang="en-US" smtClean="0"/>
              <a:t>2/14/2025</a:t>
            </a:fld>
            <a:endParaRPr lang="en-US"/>
          </a:p>
        </p:txBody>
      </p:sp>
      <p:sp>
        <p:nvSpPr>
          <p:cNvPr id="4" name="Footer Placeholder 3">
            <a:extLst>
              <a:ext uri="{FF2B5EF4-FFF2-40B4-BE49-F238E27FC236}">
                <a16:creationId xmlns:a16="http://schemas.microsoft.com/office/drawing/2014/main" id="{2194EF09-C5DD-FDEE-EBD6-831AA3B0070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6865659-1315-B639-5CFA-40EF565231A8}"/>
              </a:ext>
            </a:extLst>
          </p:cNvPr>
          <p:cNvSpPr>
            <a:spLocks noGrp="1"/>
          </p:cNvSpPr>
          <p:nvPr>
            <p:ph type="sldNum" sz="quarter" idx="12"/>
          </p:nvPr>
        </p:nvSpPr>
        <p:spPr/>
        <p:txBody>
          <a:bodyPr/>
          <a:lstStyle/>
          <a:p>
            <a:fld id="{28405AF8-7820-4510-A8CE-3D4FE3F7FEA3}" type="slidenum">
              <a:rPr lang="en-US" smtClean="0"/>
              <a:t>‹#›</a:t>
            </a:fld>
            <a:endParaRPr lang="en-US"/>
          </a:p>
        </p:txBody>
      </p:sp>
    </p:spTree>
    <p:extLst>
      <p:ext uri="{BB962C8B-B14F-4D97-AF65-F5344CB8AC3E}">
        <p14:creationId xmlns:p14="http://schemas.microsoft.com/office/powerpoint/2010/main" val="3167000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73A8FD-64AF-FCC1-EA89-5DA8912CA919}"/>
              </a:ext>
            </a:extLst>
          </p:cNvPr>
          <p:cNvSpPr>
            <a:spLocks noGrp="1"/>
          </p:cNvSpPr>
          <p:nvPr>
            <p:ph type="dt" sz="half" idx="10"/>
          </p:nvPr>
        </p:nvSpPr>
        <p:spPr/>
        <p:txBody>
          <a:bodyPr/>
          <a:lstStyle/>
          <a:p>
            <a:fld id="{08327517-BEFA-4C12-9742-F07975D2CC33}" type="datetimeFigureOut">
              <a:rPr lang="en-US" smtClean="0"/>
              <a:t>2/14/2025</a:t>
            </a:fld>
            <a:endParaRPr lang="en-US"/>
          </a:p>
        </p:txBody>
      </p:sp>
      <p:sp>
        <p:nvSpPr>
          <p:cNvPr id="3" name="Footer Placeholder 2">
            <a:extLst>
              <a:ext uri="{FF2B5EF4-FFF2-40B4-BE49-F238E27FC236}">
                <a16:creationId xmlns:a16="http://schemas.microsoft.com/office/drawing/2014/main" id="{0FEED55A-805D-081F-DC2F-FD1FF0798A0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0D3847D-039D-A630-6190-8FE53716F8C6}"/>
              </a:ext>
            </a:extLst>
          </p:cNvPr>
          <p:cNvSpPr>
            <a:spLocks noGrp="1"/>
          </p:cNvSpPr>
          <p:nvPr>
            <p:ph type="sldNum" sz="quarter" idx="12"/>
          </p:nvPr>
        </p:nvSpPr>
        <p:spPr/>
        <p:txBody>
          <a:bodyPr/>
          <a:lstStyle/>
          <a:p>
            <a:fld id="{28405AF8-7820-4510-A8CE-3D4FE3F7FEA3}" type="slidenum">
              <a:rPr lang="en-US" smtClean="0"/>
              <a:t>‹#›</a:t>
            </a:fld>
            <a:endParaRPr lang="en-US"/>
          </a:p>
        </p:txBody>
      </p:sp>
    </p:spTree>
    <p:extLst>
      <p:ext uri="{BB962C8B-B14F-4D97-AF65-F5344CB8AC3E}">
        <p14:creationId xmlns:p14="http://schemas.microsoft.com/office/powerpoint/2010/main" val="2175214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A8FA2-C355-CF00-22BB-1CF9FB186A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782F09-58D1-B9B3-58AB-5047745077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C7938A3-17D8-3C62-B8BE-B7852A6A45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B831C8-F68D-2021-4619-FC53BEB88AA9}"/>
              </a:ext>
            </a:extLst>
          </p:cNvPr>
          <p:cNvSpPr>
            <a:spLocks noGrp="1"/>
          </p:cNvSpPr>
          <p:nvPr>
            <p:ph type="dt" sz="half" idx="10"/>
          </p:nvPr>
        </p:nvSpPr>
        <p:spPr/>
        <p:txBody>
          <a:bodyPr/>
          <a:lstStyle/>
          <a:p>
            <a:fld id="{08327517-BEFA-4C12-9742-F07975D2CC33}" type="datetimeFigureOut">
              <a:rPr lang="en-US" smtClean="0"/>
              <a:t>2/14/2025</a:t>
            </a:fld>
            <a:endParaRPr lang="en-US"/>
          </a:p>
        </p:txBody>
      </p:sp>
      <p:sp>
        <p:nvSpPr>
          <p:cNvPr id="6" name="Footer Placeholder 5">
            <a:extLst>
              <a:ext uri="{FF2B5EF4-FFF2-40B4-BE49-F238E27FC236}">
                <a16:creationId xmlns:a16="http://schemas.microsoft.com/office/drawing/2014/main" id="{2B73A00E-9AF6-BB6C-16A5-8DE84CE512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2E6E13-6266-3B63-B161-E733ADD51A24}"/>
              </a:ext>
            </a:extLst>
          </p:cNvPr>
          <p:cNvSpPr>
            <a:spLocks noGrp="1"/>
          </p:cNvSpPr>
          <p:nvPr>
            <p:ph type="sldNum" sz="quarter" idx="12"/>
          </p:nvPr>
        </p:nvSpPr>
        <p:spPr/>
        <p:txBody>
          <a:bodyPr/>
          <a:lstStyle/>
          <a:p>
            <a:fld id="{28405AF8-7820-4510-A8CE-3D4FE3F7FEA3}" type="slidenum">
              <a:rPr lang="en-US" smtClean="0"/>
              <a:t>‹#›</a:t>
            </a:fld>
            <a:endParaRPr lang="en-US"/>
          </a:p>
        </p:txBody>
      </p:sp>
    </p:spTree>
    <p:extLst>
      <p:ext uri="{BB962C8B-B14F-4D97-AF65-F5344CB8AC3E}">
        <p14:creationId xmlns:p14="http://schemas.microsoft.com/office/powerpoint/2010/main" val="2233750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0DE42-576E-B801-18BF-CEBDF24472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AAE6EE-804E-C4D7-CAFF-05DDD97B9A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4A4B3B-3CD3-3F72-A336-DC4A8C0C31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1B4CC2-880A-4EBC-7EE8-8D3638C98B0A}"/>
              </a:ext>
            </a:extLst>
          </p:cNvPr>
          <p:cNvSpPr>
            <a:spLocks noGrp="1"/>
          </p:cNvSpPr>
          <p:nvPr>
            <p:ph type="dt" sz="half" idx="10"/>
          </p:nvPr>
        </p:nvSpPr>
        <p:spPr/>
        <p:txBody>
          <a:bodyPr/>
          <a:lstStyle/>
          <a:p>
            <a:fld id="{08327517-BEFA-4C12-9742-F07975D2CC33}" type="datetimeFigureOut">
              <a:rPr lang="en-US" smtClean="0"/>
              <a:t>2/14/2025</a:t>
            </a:fld>
            <a:endParaRPr lang="en-US"/>
          </a:p>
        </p:txBody>
      </p:sp>
      <p:sp>
        <p:nvSpPr>
          <p:cNvPr id="6" name="Footer Placeholder 5">
            <a:extLst>
              <a:ext uri="{FF2B5EF4-FFF2-40B4-BE49-F238E27FC236}">
                <a16:creationId xmlns:a16="http://schemas.microsoft.com/office/drawing/2014/main" id="{D27D4DC3-97DF-2C56-B4F7-F0C5970322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88755B-8126-3D2A-969A-830A896FF482}"/>
              </a:ext>
            </a:extLst>
          </p:cNvPr>
          <p:cNvSpPr>
            <a:spLocks noGrp="1"/>
          </p:cNvSpPr>
          <p:nvPr>
            <p:ph type="sldNum" sz="quarter" idx="12"/>
          </p:nvPr>
        </p:nvSpPr>
        <p:spPr/>
        <p:txBody>
          <a:bodyPr/>
          <a:lstStyle/>
          <a:p>
            <a:fld id="{28405AF8-7820-4510-A8CE-3D4FE3F7FEA3}" type="slidenum">
              <a:rPr lang="en-US" smtClean="0"/>
              <a:t>‹#›</a:t>
            </a:fld>
            <a:endParaRPr lang="en-US"/>
          </a:p>
        </p:txBody>
      </p:sp>
    </p:spTree>
    <p:extLst>
      <p:ext uri="{BB962C8B-B14F-4D97-AF65-F5344CB8AC3E}">
        <p14:creationId xmlns:p14="http://schemas.microsoft.com/office/powerpoint/2010/main" val="3621791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398147-56FA-FD3C-2B7B-1C547005CA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66B5ADD-F1F1-142C-FA6B-6566DF76D7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AD259B-D438-CA7B-F06E-14B396F841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327517-BEFA-4C12-9742-F07975D2CC33}" type="datetimeFigureOut">
              <a:rPr lang="en-US" smtClean="0"/>
              <a:t>2/14/2025</a:t>
            </a:fld>
            <a:endParaRPr lang="en-US"/>
          </a:p>
        </p:txBody>
      </p:sp>
      <p:sp>
        <p:nvSpPr>
          <p:cNvPr id="5" name="Footer Placeholder 4">
            <a:extLst>
              <a:ext uri="{FF2B5EF4-FFF2-40B4-BE49-F238E27FC236}">
                <a16:creationId xmlns:a16="http://schemas.microsoft.com/office/drawing/2014/main" id="{1D08484E-CFCC-E2BF-B529-3276D578F7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5F5A8C3-9F09-E5BF-369F-FD21D0123C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405AF8-7820-4510-A8CE-3D4FE3F7FEA3}" type="slidenum">
              <a:rPr lang="en-US" smtClean="0"/>
              <a:t>‹#›</a:t>
            </a:fld>
            <a:endParaRPr lang="en-US"/>
          </a:p>
        </p:txBody>
      </p:sp>
    </p:spTree>
    <p:extLst>
      <p:ext uri="{BB962C8B-B14F-4D97-AF65-F5344CB8AC3E}">
        <p14:creationId xmlns:p14="http://schemas.microsoft.com/office/powerpoint/2010/main" val="1761210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E009D-5D04-DA89-A61F-886079A1B662}"/>
              </a:ext>
            </a:extLst>
          </p:cNvPr>
          <p:cNvSpPr>
            <a:spLocks noGrp="1"/>
          </p:cNvSpPr>
          <p:nvPr>
            <p:ph type="ctrTitle"/>
          </p:nvPr>
        </p:nvSpPr>
        <p:spPr/>
        <p:txBody>
          <a:bodyPr/>
          <a:lstStyle/>
          <a:p>
            <a:r>
              <a:rPr lang="en-US" dirty="0"/>
              <a:t>DATA ENGINEERING PIPELINE</a:t>
            </a:r>
          </a:p>
        </p:txBody>
      </p:sp>
      <p:sp>
        <p:nvSpPr>
          <p:cNvPr id="3" name="Subtitle 2">
            <a:extLst>
              <a:ext uri="{FF2B5EF4-FFF2-40B4-BE49-F238E27FC236}">
                <a16:creationId xmlns:a16="http://schemas.microsoft.com/office/drawing/2014/main" id="{390584FE-60CB-9DC9-9065-14EE182C04F3}"/>
              </a:ext>
            </a:extLst>
          </p:cNvPr>
          <p:cNvSpPr>
            <a:spLocks noGrp="1"/>
          </p:cNvSpPr>
          <p:nvPr>
            <p:ph type="subTitle" idx="1"/>
          </p:nvPr>
        </p:nvSpPr>
        <p:spPr/>
        <p:txBody>
          <a:bodyPr/>
          <a:lstStyle/>
          <a:p>
            <a:r>
              <a:rPr lang="en-US" dirty="0"/>
              <a:t>-CHANDAN MAKA</a:t>
            </a:r>
          </a:p>
        </p:txBody>
      </p:sp>
    </p:spTree>
    <p:extLst>
      <p:ext uri="{BB962C8B-B14F-4D97-AF65-F5344CB8AC3E}">
        <p14:creationId xmlns:p14="http://schemas.microsoft.com/office/powerpoint/2010/main" val="455436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17747-9792-4444-4A32-C5927E2DDE72}"/>
              </a:ext>
            </a:extLst>
          </p:cNvPr>
          <p:cNvSpPr>
            <a:spLocks noGrp="1"/>
          </p:cNvSpPr>
          <p:nvPr>
            <p:ph type="title"/>
          </p:nvPr>
        </p:nvSpPr>
        <p:spPr/>
        <p:txBody>
          <a:bodyPr/>
          <a:lstStyle/>
          <a:p>
            <a:r>
              <a:rPr lang="en-US" dirty="0"/>
              <a:t>Star Schema Approach</a:t>
            </a:r>
          </a:p>
        </p:txBody>
      </p:sp>
      <p:sp>
        <p:nvSpPr>
          <p:cNvPr id="3" name="Content Placeholder 2">
            <a:extLst>
              <a:ext uri="{FF2B5EF4-FFF2-40B4-BE49-F238E27FC236}">
                <a16:creationId xmlns:a16="http://schemas.microsoft.com/office/drawing/2014/main" id="{F6EE0D99-ADE4-5336-AA50-2BB5B172E95C}"/>
              </a:ext>
            </a:extLst>
          </p:cNvPr>
          <p:cNvSpPr>
            <a:spLocks noGrp="1"/>
          </p:cNvSpPr>
          <p:nvPr>
            <p:ph idx="1"/>
          </p:nvPr>
        </p:nvSpPr>
        <p:spPr/>
        <p:txBody>
          <a:bodyPr>
            <a:normAutofit fontScale="92500" lnSpcReduction="10000"/>
          </a:bodyPr>
          <a:lstStyle/>
          <a:p>
            <a:r>
              <a:rPr lang="en-US" dirty="0"/>
              <a:t>Fact Table:</a:t>
            </a:r>
          </a:p>
          <a:p>
            <a:pPr lvl="1"/>
            <a:r>
              <a:rPr lang="en-US" dirty="0" err="1"/>
              <a:t>Fact_Car</a:t>
            </a:r>
            <a:endParaRPr lang="en-US" dirty="0"/>
          </a:p>
          <a:p>
            <a:pPr lvl="2"/>
            <a:r>
              <a:rPr lang="en-US" dirty="0" err="1"/>
              <a:t>Symboling</a:t>
            </a:r>
            <a:endParaRPr lang="en-US" dirty="0"/>
          </a:p>
          <a:p>
            <a:pPr lvl="2"/>
            <a:r>
              <a:rPr lang="en-US" dirty="0"/>
              <a:t>normalized-losses</a:t>
            </a:r>
          </a:p>
          <a:p>
            <a:pPr lvl="2"/>
            <a:r>
              <a:rPr lang="en-US" dirty="0"/>
              <a:t>curb-weight</a:t>
            </a:r>
          </a:p>
          <a:p>
            <a:pPr lvl="2"/>
            <a:r>
              <a:rPr lang="en-US" dirty="0"/>
              <a:t>engine-size</a:t>
            </a:r>
          </a:p>
          <a:p>
            <a:pPr lvl="2"/>
            <a:r>
              <a:rPr lang="en-US" dirty="0"/>
              <a:t>Horsepower</a:t>
            </a:r>
          </a:p>
          <a:p>
            <a:pPr lvl="2"/>
            <a:r>
              <a:rPr lang="en-US" dirty="0"/>
              <a:t>peak-rpm</a:t>
            </a:r>
          </a:p>
          <a:p>
            <a:pPr lvl="2"/>
            <a:r>
              <a:rPr lang="en-US" dirty="0"/>
              <a:t>city-mpg</a:t>
            </a:r>
          </a:p>
          <a:p>
            <a:pPr lvl="2"/>
            <a:r>
              <a:rPr lang="en-US" dirty="0"/>
              <a:t>highway-mpg</a:t>
            </a:r>
          </a:p>
          <a:p>
            <a:pPr lvl="2"/>
            <a:r>
              <a:rPr lang="en-US" dirty="0"/>
              <a:t>Price</a:t>
            </a:r>
          </a:p>
          <a:p>
            <a:pPr lvl="2"/>
            <a:r>
              <a:rPr lang="en-US" dirty="0" err="1"/>
              <a:t>engine_size_cc</a:t>
            </a:r>
            <a:endParaRPr lang="en-US" dirty="0"/>
          </a:p>
          <a:p>
            <a:pPr lvl="2"/>
            <a:r>
              <a:rPr lang="en-US" dirty="0"/>
              <a:t>power2weight_ratio</a:t>
            </a:r>
          </a:p>
        </p:txBody>
      </p:sp>
    </p:spTree>
    <p:extLst>
      <p:ext uri="{BB962C8B-B14F-4D97-AF65-F5344CB8AC3E}">
        <p14:creationId xmlns:p14="http://schemas.microsoft.com/office/powerpoint/2010/main" val="3737772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67F43-3FFA-7ABF-0935-6BDD77D59E10}"/>
              </a:ext>
            </a:extLst>
          </p:cNvPr>
          <p:cNvSpPr>
            <a:spLocks noGrp="1"/>
          </p:cNvSpPr>
          <p:nvPr>
            <p:ph type="title"/>
          </p:nvPr>
        </p:nvSpPr>
        <p:spPr/>
        <p:txBody>
          <a:bodyPr/>
          <a:lstStyle/>
          <a:p>
            <a:r>
              <a:rPr lang="en-US" dirty="0"/>
              <a:t>Star Schema Approach</a:t>
            </a:r>
          </a:p>
        </p:txBody>
      </p:sp>
      <p:sp>
        <p:nvSpPr>
          <p:cNvPr id="3" name="Content Placeholder 2">
            <a:extLst>
              <a:ext uri="{FF2B5EF4-FFF2-40B4-BE49-F238E27FC236}">
                <a16:creationId xmlns:a16="http://schemas.microsoft.com/office/drawing/2014/main" id="{17CC6763-5027-E4E0-A18C-C85EB8735029}"/>
              </a:ext>
            </a:extLst>
          </p:cNvPr>
          <p:cNvSpPr>
            <a:spLocks noGrp="1"/>
          </p:cNvSpPr>
          <p:nvPr>
            <p:ph idx="1"/>
          </p:nvPr>
        </p:nvSpPr>
        <p:spPr/>
        <p:txBody>
          <a:bodyPr/>
          <a:lstStyle/>
          <a:p>
            <a:r>
              <a:rPr lang="en-US" dirty="0"/>
              <a:t>Dimension Tables:</a:t>
            </a:r>
          </a:p>
          <a:p>
            <a:pPr lvl="1"/>
            <a:r>
              <a:rPr lang="en-US" dirty="0" err="1"/>
              <a:t>Dim_Car_Make</a:t>
            </a:r>
            <a:r>
              <a:rPr lang="en-US" dirty="0"/>
              <a:t> (make)</a:t>
            </a:r>
          </a:p>
          <a:p>
            <a:pPr lvl="1"/>
            <a:r>
              <a:rPr lang="en-US" dirty="0" err="1"/>
              <a:t>Dim_Fuel</a:t>
            </a:r>
            <a:r>
              <a:rPr lang="en-US" dirty="0"/>
              <a:t> (fuel-type, fuel-system)</a:t>
            </a:r>
          </a:p>
          <a:p>
            <a:pPr lvl="1"/>
            <a:r>
              <a:rPr lang="en-US" dirty="0" err="1"/>
              <a:t>Dim_Engine</a:t>
            </a:r>
            <a:r>
              <a:rPr lang="en-US" dirty="0"/>
              <a:t> (engine-type, num-of-cylinders, bore, stroke, compression-ratio)</a:t>
            </a:r>
          </a:p>
          <a:p>
            <a:pPr lvl="1"/>
            <a:r>
              <a:rPr lang="en-US" dirty="0" err="1"/>
              <a:t>Dim_Body</a:t>
            </a:r>
            <a:r>
              <a:rPr lang="en-US" dirty="0"/>
              <a:t> (body-style, num-of-doors, </a:t>
            </a:r>
            <a:r>
              <a:rPr lang="en-US" dirty="0" err="1"/>
              <a:t>num_doors</a:t>
            </a:r>
            <a:r>
              <a:rPr lang="en-US" dirty="0"/>
              <a:t>)</a:t>
            </a:r>
          </a:p>
          <a:p>
            <a:pPr lvl="1"/>
            <a:r>
              <a:rPr lang="en-US" dirty="0" err="1"/>
              <a:t>Dim_Drive</a:t>
            </a:r>
            <a:r>
              <a:rPr lang="en-US" dirty="0"/>
              <a:t> (drive-wheels, engine-location, wheel-base, length, width, height)</a:t>
            </a:r>
          </a:p>
        </p:txBody>
      </p:sp>
    </p:spTree>
    <p:extLst>
      <p:ext uri="{BB962C8B-B14F-4D97-AF65-F5344CB8AC3E}">
        <p14:creationId xmlns:p14="http://schemas.microsoft.com/office/powerpoint/2010/main" val="1913708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65858-BE70-944C-068F-9EC5C9BB18C3}"/>
              </a:ext>
            </a:extLst>
          </p:cNvPr>
          <p:cNvSpPr>
            <a:spLocks noGrp="1"/>
          </p:cNvSpPr>
          <p:nvPr>
            <p:ph type="title"/>
          </p:nvPr>
        </p:nvSpPr>
        <p:spPr/>
        <p:txBody>
          <a:bodyPr/>
          <a:lstStyle/>
          <a:p>
            <a:r>
              <a:rPr lang="en-US" dirty="0"/>
              <a:t>Pipeline Type</a:t>
            </a:r>
          </a:p>
        </p:txBody>
      </p:sp>
      <p:sp>
        <p:nvSpPr>
          <p:cNvPr id="3" name="Content Placeholder 2">
            <a:extLst>
              <a:ext uri="{FF2B5EF4-FFF2-40B4-BE49-F238E27FC236}">
                <a16:creationId xmlns:a16="http://schemas.microsoft.com/office/drawing/2014/main" id="{43CB06FF-4DE1-7F16-ED80-D440973FE710}"/>
              </a:ext>
            </a:extLst>
          </p:cNvPr>
          <p:cNvSpPr>
            <a:spLocks noGrp="1"/>
          </p:cNvSpPr>
          <p:nvPr>
            <p:ph idx="1"/>
          </p:nvPr>
        </p:nvSpPr>
        <p:spPr/>
        <p:txBody>
          <a:bodyPr/>
          <a:lstStyle/>
          <a:p>
            <a:r>
              <a:rPr lang="en-US" dirty="0"/>
              <a:t>Batch data pipeline (reason is I don’t need any real time data and continuously I am just retrieving the data that is stored in raw schema in the relational DB)</a:t>
            </a:r>
          </a:p>
          <a:p>
            <a:endParaRPr lang="en-US" dirty="0"/>
          </a:p>
          <a:p>
            <a:endParaRPr lang="en-US" dirty="0"/>
          </a:p>
        </p:txBody>
      </p:sp>
    </p:spTree>
    <p:extLst>
      <p:ext uri="{BB962C8B-B14F-4D97-AF65-F5344CB8AC3E}">
        <p14:creationId xmlns:p14="http://schemas.microsoft.com/office/powerpoint/2010/main" val="4104417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EC4C7-0C3F-2272-A632-9C4D83A86F98}"/>
              </a:ext>
            </a:extLst>
          </p:cNvPr>
          <p:cNvSpPr>
            <a:spLocks noGrp="1"/>
          </p:cNvSpPr>
          <p:nvPr>
            <p:ph type="title"/>
          </p:nvPr>
        </p:nvSpPr>
        <p:spPr/>
        <p:txBody>
          <a:bodyPr/>
          <a:lstStyle/>
          <a:p>
            <a:r>
              <a:rPr lang="en-US" dirty="0"/>
              <a:t>Final Storage Format</a:t>
            </a:r>
          </a:p>
        </p:txBody>
      </p:sp>
      <p:sp>
        <p:nvSpPr>
          <p:cNvPr id="3" name="Content Placeholder 2">
            <a:extLst>
              <a:ext uri="{FF2B5EF4-FFF2-40B4-BE49-F238E27FC236}">
                <a16:creationId xmlns:a16="http://schemas.microsoft.com/office/drawing/2014/main" id="{09FDDB3F-B166-FFE0-E121-251D535AE620}"/>
              </a:ext>
            </a:extLst>
          </p:cNvPr>
          <p:cNvSpPr>
            <a:spLocks noGrp="1"/>
          </p:cNvSpPr>
          <p:nvPr>
            <p:ph idx="1"/>
          </p:nvPr>
        </p:nvSpPr>
        <p:spPr/>
        <p:txBody>
          <a:bodyPr/>
          <a:lstStyle/>
          <a:p>
            <a:r>
              <a:rPr lang="en-US" dirty="0"/>
              <a:t>CSV file and another schema/table</a:t>
            </a:r>
          </a:p>
          <a:p>
            <a:r>
              <a:rPr lang="en-US" dirty="0"/>
              <a:t>I have chosen csv file because its one of the most common data format and is portable and easy to use</a:t>
            </a:r>
          </a:p>
          <a:p>
            <a:r>
              <a:rPr lang="en-US" dirty="0"/>
              <a:t>I have also chosen another schema/ table because my input is from the relational DB and it can be wise decision to store the cleaned one in relational DB as well and querying the DB is efficient</a:t>
            </a:r>
          </a:p>
        </p:txBody>
      </p:sp>
    </p:spTree>
    <p:extLst>
      <p:ext uri="{BB962C8B-B14F-4D97-AF65-F5344CB8AC3E}">
        <p14:creationId xmlns:p14="http://schemas.microsoft.com/office/powerpoint/2010/main" val="4034197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D7ECE-06ED-44F9-E1CE-787C50BB4CAE}"/>
              </a:ext>
            </a:extLst>
          </p:cNvPr>
          <p:cNvSpPr>
            <a:spLocks noGrp="1"/>
          </p:cNvSpPr>
          <p:nvPr>
            <p:ph type="title"/>
          </p:nvPr>
        </p:nvSpPr>
        <p:spPr/>
        <p:txBody>
          <a:bodyPr/>
          <a:lstStyle/>
          <a:p>
            <a:r>
              <a:rPr lang="en-US" dirty="0"/>
              <a:t>Data Pipeline Diagram</a:t>
            </a:r>
          </a:p>
        </p:txBody>
      </p:sp>
      <p:pic>
        <p:nvPicPr>
          <p:cNvPr id="5" name="Content Placeholder 4">
            <a:extLst>
              <a:ext uri="{FF2B5EF4-FFF2-40B4-BE49-F238E27FC236}">
                <a16:creationId xmlns:a16="http://schemas.microsoft.com/office/drawing/2014/main" id="{D8C126E0-A4A0-DF67-4F6A-874552D3DA8F}"/>
              </a:ext>
            </a:extLst>
          </p:cNvPr>
          <p:cNvPicPr>
            <a:picLocks noGrp="1" noChangeAspect="1"/>
          </p:cNvPicPr>
          <p:nvPr>
            <p:ph idx="1"/>
          </p:nvPr>
        </p:nvPicPr>
        <p:blipFill>
          <a:blip r:embed="rId3"/>
          <a:stretch>
            <a:fillRect/>
          </a:stretch>
        </p:blipFill>
        <p:spPr>
          <a:xfrm>
            <a:off x="3674544" y="1825625"/>
            <a:ext cx="4842911" cy="4351338"/>
          </a:xfrm>
        </p:spPr>
      </p:pic>
    </p:spTree>
    <p:extLst>
      <p:ext uri="{BB962C8B-B14F-4D97-AF65-F5344CB8AC3E}">
        <p14:creationId xmlns:p14="http://schemas.microsoft.com/office/powerpoint/2010/main" val="893842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51752-B3D1-FD98-FD1C-7FC732115FC6}"/>
              </a:ext>
            </a:extLst>
          </p:cNvPr>
          <p:cNvSpPr>
            <a:spLocks noGrp="1"/>
          </p:cNvSpPr>
          <p:nvPr>
            <p:ph type="title"/>
          </p:nvPr>
        </p:nvSpPr>
        <p:spPr/>
        <p:txBody>
          <a:bodyPr/>
          <a:lstStyle/>
          <a:p>
            <a:r>
              <a:rPr lang="en-US" dirty="0"/>
              <a:t>Data Quality Issues</a:t>
            </a:r>
          </a:p>
        </p:txBody>
      </p:sp>
      <p:sp>
        <p:nvSpPr>
          <p:cNvPr id="3" name="Content Placeholder 2">
            <a:extLst>
              <a:ext uri="{FF2B5EF4-FFF2-40B4-BE49-F238E27FC236}">
                <a16:creationId xmlns:a16="http://schemas.microsoft.com/office/drawing/2014/main" id="{B117A91D-AF59-212F-F10F-800807A34760}"/>
              </a:ext>
            </a:extLst>
          </p:cNvPr>
          <p:cNvSpPr>
            <a:spLocks noGrp="1"/>
          </p:cNvSpPr>
          <p:nvPr>
            <p:ph idx="1"/>
          </p:nvPr>
        </p:nvSpPr>
        <p:spPr/>
        <p:txBody>
          <a:bodyPr/>
          <a:lstStyle/>
          <a:p>
            <a:pPr marL="514350" indent="-514350">
              <a:buFont typeface="+mj-lt"/>
              <a:buAutoNum type="arabicPeriod"/>
            </a:pPr>
            <a:r>
              <a:rPr lang="en-US" dirty="0"/>
              <a:t>Columns with Missing Values</a:t>
            </a:r>
          </a:p>
          <a:p>
            <a:pPr lvl="1"/>
            <a:r>
              <a:rPr lang="en-US" dirty="0"/>
              <a:t>normalized-losses </a:t>
            </a:r>
          </a:p>
          <a:p>
            <a:pPr lvl="1"/>
            <a:r>
              <a:rPr lang="en-US" dirty="0"/>
              <a:t>num-of-doors </a:t>
            </a:r>
          </a:p>
          <a:p>
            <a:pPr lvl="1"/>
            <a:r>
              <a:rPr lang="en-US" dirty="0"/>
              <a:t>bore </a:t>
            </a:r>
          </a:p>
          <a:p>
            <a:pPr lvl="1"/>
            <a:r>
              <a:rPr lang="en-US" dirty="0"/>
              <a:t>stroke </a:t>
            </a:r>
          </a:p>
          <a:p>
            <a:pPr lvl="1"/>
            <a:r>
              <a:rPr lang="en-US" dirty="0"/>
              <a:t>horsepower </a:t>
            </a:r>
          </a:p>
          <a:p>
            <a:pPr lvl="1"/>
            <a:r>
              <a:rPr lang="en-US" dirty="0"/>
              <a:t>peak-rpm </a:t>
            </a:r>
          </a:p>
          <a:p>
            <a:pPr lvl="1"/>
            <a:r>
              <a:rPr lang="en-US" dirty="0"/>
              <a:t>price </a:t>
            </a:r>
          </a:p>
          <a:p>
            <a:pPr marL="457200" lvl="1" indent="0">
              <a:buNone/>
            </a:pPr>
            <a:r>
              <a:rPr lang="en-US" dirty="0"/>
              <a:t>Solution is either we can impute the value with various method(</a:t>
            </a:r>
            <a:r>
              <a:rPr lang="en-US" dirty="0" err="1"/>
              <a:t>eg</a:t>
            </a:r>
            <a:r>
              <a:rPr lang="en-US" dirty="0"/>
              <a:t> mean) or if significantly low we can drop the record</a:t>
            </a:r>
          </a:p>
        </p:txBody>
      </p:sp>
    </p:spTree>
    <p:extLst>
      <p:ext uri="{BB962C8B-B14F-4D97-AF65-F5344CB8AC3E}">
        <p14:creationId xmlns:p14="http://schemas.microsoft.com/office/powerpoint/2010/main" val="32646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AD5F7-12FB-14CE-C1BF-603F4DDD5E9F}"/>
              </a:ext>
            </a:extLst>
          </p:cNvPr>
          <p:cNvSpPr>
            <a:spLocks noGrp="1"/>
          </p:cNvSpPr>
          <p:nvPr>
            <p:ph type="title"/>
          </p:nvPr>
        </p:nvSpPr>
        <p:spPr/>
        <p:txBody>
          <a:bodyPr/>
          <a:lstStyle/>
          <a:p>
            <a:r>
              <a:rPr lang="en-US" dirty="0"/>
              <a:t>Data Quality Issues</a:t>
            </a:r>
          </a:p>
        </p:txBody>
      </p:sp>
      <p:sp>
        <p:nvSpPr>
          <p:cNvPr id="3" name="Content Placeholder 2">
            <a:extLst>
              <a:ext uri="{FF2B5EF4-FFF2-40B4-BE49-F238E27FC236}">
                <a16:creationId xmlns:a16="http://schemas.microsoft.com/office/drawing/2014/main" id="{662A3BBF-4C5E-A85B-B330-943A039836D9}"/>
              </a:ext>
            </a:extLst>
          </p:cNvPr>
          <p:cNvSpPr>
            <a:spLocks noGrp="1"/>
          </p:cNvSpPr>
          <p:nvPr>
            <p:ph idx="1"/>
          </p:nvPr>
        </p:nvSpPr>
        <p:spPr/>
        <p:txBody>
          <a:bodyPr/>
          <a:lstStyle/>
          <a:p>
            <a:pPr marL="514350" indent="-514350">
              <a:buFont typeface="+mj-lt"/>
              <a:buAutoNum type="arabicPeriod" startAt="2"/>
            </a:pPr>
            <a:r>
              <a:rPr lang="en-US" dirty="0"/>
              <a:t>Data Type Mismatch (Columns with string value but the type should be integer)</a:t>
            </a:r>
          </a:p>
          <a:p>
            <a:pPr lvl="1"/>
            <a:r>
              <a:rPr lang="en-US" dirty="0"/>
              <a:t>normalized-losses</a:t>
            </a:r>
          </a:p>
          <a:p>
            <a:pPr lvl="1"/>
            <a:r>
              <a:rPr lang="en-US" dirty="0"/>
              <a:t>bore</a:t>
            </a:r>
          </a:p>
          <a:p>
            <a:pPr lvl="1"/>
            <a:r>
              <a:rPr lang="en-US" dirty="0"/>
              <a:t>stroke</a:t>
            </a:r>
          </a:p>
          <a:p>
            <a:pPr lvl="1"/>
            <a:r>
              <a:rPr lang="en-US" dirty="0"/>
              <a:t>horsepower</a:t>
            </a:r>
          </a:p>
          <a:p>
            <a:pPr lvl="1"/>
            <a:r>
              <a:rPr lang="en-US" dirty="0"/>
              <a:t>peak-rpm</a:t>
            </a:r>
          </a:p>
          <a:p>
            <a:pPr lvl="1"/>
            <a:r>
              <a:rPr lang="en-US" dirty="0"/>
              <a:t>Price</a:t>
            </a:r>
          </a:p>
          <a:p>
            <a:pPr marL="457200" lvl="1" indent="0">
              <a:buNone/>
            </a:pPr>
            <a:r>
              <a:rPr lang="en-US" dirty="0"/>
              <a:t>Solution convert the data type into correct one</a:t>
            </a:r>
          </a:p>
        </p:txBody>
      </p:sp>
    </p:spTree>
    <p:extLst>
      <p:ext uri="{BB962C8B-B14F-4D97-AF65-F5344CB8AC3E}">
        <p14:creationId xmlns:p14="http://schemas.microsoft.com/office/powerpoint/2010/main" val="775032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7E0F-7010-EECF-0585-408319015F09}"/>
              </a:ext>
            </a:extLst>
          </p:cNvPr>
          <p:cNvSpPr>
            <a:spLocks noGrp="1"/>
          </p:cNvSpPr>
          <p:nvPr>
            <p:ph type="title"/>
          </p:nvPr>
        </p:nvSpPr>
        <p:spPr/>
        <p:txBody>
          <a:bodyPr/>
          <a:lstStyle/>
          <a:p>
            <a:r>
              <a:rPr lang="en-US" dirty="0"/>
              <a:t>Data Quality Issues</a:t>
            </a:r>
          </a:p>
        </p:txBody>
      </p:sp>
      <p:sp>
        <p:nvSpPr>
          <p:cNvPr id="3" name="Content Placeholder 2">
            <a:extLst>
              <a:ext uri="{FF2B5EF4-FFF2-40B4-BE49-F238E27FC236}">
                <a16:creationId xmlns:a16="http://schemas.microsoft.com/office/drawing/2014/main" id="{84798658-9880-CBF8-552E-2C6D143355F5}"/>
              </a:ext>
            </a:extLst>
          </p:cNvPr>
          <p:cNvSpPr>
            <a:spLocks noGrp="1"/>
          </p:cNvSpPr>
          <p:nvPr>
            <p:ph idx="1"/>
          </p:nvPr>
        </p:nvSpPr>
        <p:spPr/>
        <p:txBody>
          <a:bodyPr/>
          <a:lstStyle/>
          <a:p>
            <a:pPr marL="514350" indent="-514350">
              <a:buFont typeface="+mj-lt"/>
              <a:buAutoNum type="arabicPeriod" startAt="3"/>
            </a:pPr>
            <a:r>
              <a:rPr lang="en-US" dirty="0"/>
              <a:t>Label Encoding (conversion of string “two” to 2)</a:t>
            </a:r>
          </a:p>
          <a:p>
            <a:pPr lvl="1"/>
            <a:r>
              <a:rPr lang="en-US" dirty="0"/>
              <a:t>Following columns are converted to numeric, by interpreting the string values:</a:t>
            </a:r>
          </a:p>
          <a:p>
            <a:pPr lvl="2"/>
            <a:r>
              <a:rPr lang="en-US" dirty="0"/>
              <a:t>num-of-doors</a:t>
            </a:r>
          </a:p>
          <a:p>
            <a:pPr lvl="2"/>
            <a:r>
              <a:rPr lang="en-US" dirty="0"/>
              <a:t>num-of-cylinders</a:t>
            </a:r>
          </a:p>
          <a:p>
            <a:pPr marL="914400" lvl="2" indent="0">
              <a:buNone/>
            </a:pPr>
            <a:r>
              <a:rPr lang="en-US" dirty="0"/>
              <a:t>Solution is text to numeric conversion</a:t>
            </a:r>
          </a:p>
        </p:txBody>
      </p:sp>
    </p:spTree>
    <p:extLst>
      <p:ext uri="{BB962C8B-B14F-4D97-AF65-F5344CB8AC3E}">
        <p14:creationId xmlns:p14="http://schemas.microsoft.com/office/powerpoint/2010/main" val="1425027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5BED4-B431-A2DB-74B0-4767AE5FE643}"/>
              </a:ext>
            </a:extLst>
          </p:cNvPr>
          <p:cNvSpPr>
            <a:spLocks noGrp="1"/>
          </p:cNvSpPr>
          <p:nvPr>
            <p:ph type="title"/>
          </p:nvPr>
        </p:nvSpPr>
        <p:spPr/>
        <p:txBody>
          <a:bodyPr/>
          <a:lstStyle/>
          <a:p>
            <a:r>
              <a:rPr lang="en-US" dirty="0"/>
              <a:t>Feature Engineering</a:t>
            </a:r>
          </a:p>
        </p:txBody>
      </p:sp>
      <p:sp>
        <p:nvSpPr>
          <p:cNvPr id="3" name="Content Placeholder 2">
            <a:extLst>
              <a:ext uri="{FF2B5EF4-FFF2-40B4-BE49-F238E27FC236}">
                <a16:creationId xmlns:a16="http://schemas.microsoft.com/office/drawing/2014/main" id="{8C9A2FA5-7CD8-060B-EE81-C8080EEF60CB}"/>
              </a:ext>
            </a:extLst>
          </p:cNvPr>
          <p:cNvSpPr>
            <a:spLocks noGrp="1"/>
          </p:cNvSpPr>
          <p:nvPr>
            <p:ph idx="1"/>
          </p:nvPr>
        </p:nvSpPr>
        <p:spPr/>
        <p:txBody>
          <a:bodyPr/>
          <a:lstStyle/>
          <a:p>
            <a:r>
              <a:rPr lang="en-US" dirty="0"/>
              <a:t>engine_size_cc,power2weight_ratio were the two columns derived after feature engineering</a:t>
            </a:r>
          </a:p>
        </p:txBody>
      </p:sp>
    </p:spTree>
    <p:extLst>
      <p:ext uri="{BB962C8B-B14F-4D97-AF65-F5344CB8AC3E}">
        <p14:creationId xmlns:p14="http://schemas.microsoft.com/office/powerpoint/2010/main" val="2681761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4997A-4E5D-5868-AB20-F389BA9D86C0}"/>
              </a:ext>
            </a:extLst>
          </p:cNvPr>
          <p:cNvSpPr>
            <a:spLocks noGrp="1"/>
          </p:cNvSpPr>
          <p:nvPr>
            <p:ph type="title"/>
          </p:nvPr>
        </p:nvSpPr>
        <p:spPr/>
        <p:txBody>
          <a:bodyPr/>
          <a:lstStyle/>
          <a:p>
            <a:r>
              <a:rPr lang="en-US" dirty="0"/>
              <a:t>Screenshot of Cleaned Data</a:t>
            </a:r>
          </a:p>
        </p:txBody>
      </p:sp>
      <p:pic>
        <p:nvPicPr>
          <p:cNvPr id="5" name="Content Placeholder 4">
            <a:extLst>
              <a:ext uri="{FF2B5EF4-FFF2-40B4-BE49-F238E27FC236}">
                <a16:creationId xmlns:a16="http://schemas.microsoft.com/office/drawing/2014/main" id="{8DE4A117-1F9B-614C-2530-639F55972EB7}"/>
              </a:ext>
            </a:extLst>
          </p:cNvPr>
          <p:cNvPicPr>
            <a:picLocks noGrp="1" noChangeAspect="1"/>
          </p:cNvPicPr>
          <p:nvPr>
            <p:ph idx="1"/>
          </p:nvPr>
        </p:nvPicPr>
        <p:blipFill>
          <a:blip r:embed="rId2"/>
          <a:stretch>
            <a:fillRect/>
          </a:stretch>
        </p:blipFill>
        <p:spPr>
          <a:xfrm>
            <a:off x="1042219" y="1284688"/>
            <a:ext cx="9881419" cy="5342253"/>
          </a:xfrm>
        </p:spPr>
      </p:pic>
    </p:spTree>
    <p:extLst>
      <p:ext uri="{BB962C8B-B14F-4D97-AF65-F5344CB8AC3E}">
        <p14:creationId xmlns:p14="http://schemas.microsoft.com/office/powerpoint/2010/main" val="32373765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TotalTime>
  <Words>1135</Words>
  <Application>Microsoft Office PowerPoint</Application>
  <PresentationFormat>Widescreen</PresentationFormat>
  <Paragraphs>114</Paragraphs>
  <Slides>11</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Consolas</vt:lpstr>
      <vt:lpstr>Office Theme</vt:lpstr>
      <vt:lpstr>DATA ENGINEERING PIPELINE</vt:lpstr>
      <vt:lpstr>Pipeline Type</vt:lpstr>
      <vt:lpstr>Final Storage Format</vt:lpstr>
      <vt:lpstr>Data Pipeline Diagram</vt:lpstr>
      <vt:lpstr>Data Quality Issues</vt:lpstr>
      <vt:lpstr>Data Quality Issues</vt:lpstr>
      <vt:lpstr>Data Quality Issues</vt:lpstr>
      <vt:lpstr>Feature Engineering</vt:lpstr>
      <vt:lpstr>Screenshot of Cleaned Data</vt:lpstr>
      <vt:lpstr>Star Schema Approach</vt:lpstr>
      <vt:lpstr>Star Schema Approach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Chandan Maka</dc:creator>
  <cp:lastModifiedBy>Chandan Maka</cp:lastModifiedBy>
  <cp:revision>6</cp:revision>
  <dcterms:created xsi:type="dcterms:W3CDTF">2025-02-02T14:47:08Z</dcterms:created>
  <dcterms:modified xsi:type="dcterms:W3CDTF">2025-02-14T12:37:50Z</dcterms:modified>
</cp:coreProperties>
</file>