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C9D7B-1C6C-4239-8412-F8DE97CEABAF}" v="903" dt="2023-11-26T11:12:54.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6FBB5-2C10-4634-9B4F-90F99E23D3CD}" type="datetimeFigureOut">
              <a:rPr lang="en-IN" smtClean="0"/>
              <a:t>26-11-2023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E71C7-864D-4F6A-888E-FA99E0D9454B}" type="slidenum">
              <a:rPr lang="en-IN" smtClean="0"/>
              <a:t>‹#›</a:t>
            </a:fld>
            <a:endParaRPr lang="en-IN"/>
          </a:p>
        </p:txBody>
      </p:sp>
    </p:spTree>
    <p:extLst>
      <p:ext uri="{BB962C8B-B14F-4D97-AF65-F5344CB8AC3E}">
        <p14:creationId xmlns:p14="http://schemas.microsoft.com/office/powerpoint/2010/main" val="305519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0E71C7-864D-4F6A-888E-FA99E0D9454B}" type="slidenum">
              <a:rPr lang="en-IN" smtClean="0"/>
              <a:t>6</a:t>
            </a:fld>
            <a:endParaRPr lang="en-IN"/>
          </a:p>
        </p:txBody>
      </p:sp>
    </p:spTree>
    <p:extLst>
      <p:ext uri="{BB962C8B-B14F-4D97-AF65-F5344CB8AC3E}">
        <p14:creationId xmlns:p14="http://schemas.microsoft.com/office/powerpoint/2010/main" val="30253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11/26/2023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5258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11/26/2023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75126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11/26/2023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6864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11/26/2023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88548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11/26/2023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25214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11/26/2023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28313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11/26/2023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266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11/26/2023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07287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11/26/2023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94533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11/26/2023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0776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11/26/2023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80127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11/26/2023</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42001733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7" orient="horz" pos="2160">
          <p15:clr>
            <a:srgbClr val="F26B43"/>
          </p15:clr>
        </p15:guide>
        <p15:guide id="1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tr.ee/chandan19" TargetMode="External"/><Relationship Id="rId2" Type="http://schemas.openxmlformats.org/officeDocument/2006/relationships/hyperlink" Target="https://github.com/chandanmallick19/IBM-Cybersecurity-Internship-Project"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chandansoumya28@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C3F68-B48B-2D35-55DC-AB09E4C9B576}"/>
              </a:ext>
            </a:extLst>
          </p:cNvPr>
          <p:cNvPicPr>
            <a:picLocks noChangeAspect="1"/>
          </p:cNvPicPr>
          <p:nvPr/>
        </p:nvPicPr>
        <p:blipFill rotWithShape="1">
          <a:blip r:embed="rId2"/>
          <a:srcRect b="4377"/>
          <a:stretch/>
        </p:blipFill>
        <p:spPr>
          <a:xfrm>
            <a:off x="5173218" y="0"/>
            <a:ext cx="7018782" cy="6858000"/>
          </a:xfrm>
          <a:custGeom>
            <a:avLst/>
            <a:gdLst/>
            <a:ahLst/>
            <a:cxnLst/>
            <a:rect l="l" t="t" r="r" b="b"/>
            <a:pathLst>
              <a:path w="7018782" h="6732093">
                <a:moveTo>
                  <a:pt x="697647" y="0"/>
                </a:moveTo>
                <a:lnTo>
                  <a:pt x="6321135" y="0"/>
                </a:lnTo>
                <a:cubicBezTo>
                  <a:pt x="6706435" y="0"/>
                  <a:pt x="7018782" y="312347"/>
                  <a:pt x="7018782" y="697647"/>
                </a:cubicBezTo>
                <a:lnTo>
                  <a:pt x="7018782" y="6034446"/>
                </a:lnTo>
                <a:cubicBezTo>
                  <a:pt x="7018782" y="6419746"/>
                  <a:pt x="6706435" y="6732093"/>
                  <a:pt x="6321135" y="6732093"/>
                </a:cubicBezTo>
                <a:lnTo>
                  <a:pt x="697647" y="6732093"/>
                </a:lnTo>
                <a:cubicBezTo>
                  <a:pt x="312347" y="6732093"/>
                  <a:pt x="0" y="6419746"/>
                  <a:pt x="0" y="6034446"/>
                </a:cubicBezTo>
                <a:lnTo>
                  <a:pt x="0" y="697647"/>
                </a:lnTo>
                <a:cubicBezTo>
                  <a:pt x="0" y="312347"/>
                  <a:pt x="312347" y="0"/>
                  <a:pt x="697647" y="0"/>
                </a:cubicBezTo>
                <a:close/>
              </a:path>
            </a:pathLst>
          </a:custGeom>
          <a:noFill/>
        </p:spPr>
      </p:pic>
      <p:sp>
        <p:nvSpPr>
          <p:cNvPr id="2" name="Title"/>
          <p:cNvSpPr>
            <a:spLocks noGrp="1"/>
          </p:cNvSpPr>
          <p:nvPr>
            <p:ph type="ctrTitle"/>
          </p:nvPr>
        </p:nvSpPr>
        <p:spPr>
          <a:xfrm>
            <a:off x="165100" y="1295823"/>
            <a:ext cx="4456228" cy="880019"/>
          </a:xfrm>
        </p:spPr>
        <p:txBody>
          <a:bodyPr anchor="t">
            <a:noAutofit/>
          </a:bodyPr>
          <a:lstStyle/>
          <a:p>
            <a:r>
              <a:rPr lang="en-US" sz="4800" dirty="0"/>
              <a:t>IBM </a:t>
            </a:r>
            <a:r>
              <a:rPr lang="en-IN" sz="4800" dirty="0"/>
              <a:t>Cyber Security(CS)- Hiding message in an image</a:t>
            </a:r>
            <a:endParaRPr lang="en-US" sz="4800" dirty="0"/>
          </a:p>
        </p:txBody>
      </p:sp>
      <p:sp>
        <p:nvSpPr>
          <p:cNvPr id="16" name="Date Placeholder 11">
            <a:extLst>
              <a:ext uri="{FF2B5EF4-FFF2-40B4-BE49-F238E27FC236}">
                <a16:creationId xmlns:a16="http://schemas.microsoft.com/office/drawing/2014/main" id="{FBB1A884-4584-AB3B-0611-1258455B29F9}"/>
              </a:ext>
            </a:extLst>
          </p:cNvPr>
          <p:cNvSpPr>
            <a:spLocks noGrp="1"/>
          </p:cNvSpPr>
          <p:nvPr>
            <p:ph type="dt" sz="half" idx="10"/>
          </p:nvPr>
        </p:nvSpPr>
        <p:spPr>
          <a:xfrm>
            <a:off x="340137" y="63202"/>
            <a:ext cx="2743200" cy="318221"/>
          </a:xfrm>
        </p:spPr>
        <p:txBody>
          <a:bodyPr/>
          <a:lstStyle/>
          <a:p>
            <a:pPr>
              <a:spcAft>
                <a:spcPts val="600"/>
              </a:spcAft>
            </a:pPr>
            <a:fld id="{5AAA1171-3E03-403E-9B35-042C2CC987D5}" type="datetime1">
              <a:rPr lang="en-US" smtClean="0"/>
              <a:pPr>
                <a:spcAft>
                  <a:spcPts val="600"/>
                </a:spcAft>
              </a:pPr>
              <a:t>11/26/2023</a:t>
            </a:fld>
            <a:endParaRPr lang="en-US"/>
          </a:p>
        </p:txBody>
      </p:sp>
      <p:sp>
        <p:nvSpPr>
          <p:cNvPr id="20" name="Slide Number Placeholder 13">
            <a:extLst>
              <a:ext uri="{FF2B5EF4-FFF2-40B4-BE49-F238E27FC236}">
                <a16:creationId xmlns:a16="http://schemas.microsoft.com/office/drawing/2014/main" id="{AC877C37-C51C-7127-73D3-E29BBF8EEA6B}"/>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383953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125" autoRev="1" fill="hold">
                                          <p:stCondLst>
                                            <p:cond delay="0"/>
                                          </p:stCondLst>
                                        </p:cTn>
                                        <p:tgtEl>
                                          <p:spTgt spid="2"/>
                                        </p:tgtEl>
                                        <p:attrNameLst>
                                          <p:attrName>ppt_w</p:attrName>
                                        </p:attrNameLst>
                                      </p:cBhvr>
                                    </p:anim>
                                    <p:anim by="(#ppt_w*0.50)" calcmode="lin" valueType="num">
                                      <p:cBhvr>
                                        <p:cTn id="8" dur="125" decel="50000" autoRev="1" fill="hold">
                                          <p:stCondLst>
                                            <p:cond delay="0"/>
                                          </p:stCondLst>
                                        </p:cTn>
                                        <p:tgtEl>
                                          <p:spTgt spid="2"/>
                                        </p:tgtEl>
                                        <p:attrNameLst>
                                          <p:attrName>ppt_x</p:attrName>
                                        </p:attrNameLst>
                                      </p:cBhvr>
                                    </p:anim>
                                    <p:anim from="(-#ppt_h/2)" to="(#ppt_y)" calcmode="lin" valueType="num">
                                      <p:cBhvr>
                                        <p:cTn id="9" dur="250" fill="hold">
                                          <p:stCondLst>
                                            <p:cond delay="0"/>
                                          </p:stCondLst>
                                        </p:cTn>
                                        <p:tgtEl>
                                          <p:spTgt spid="2"/>
                                        </p:tgtEl>
                                        <p:attrNameLst>
                                          <p:attrName>ppt_y</p:attrName>
                                        </p:attrNameLst>
                                      </p:cBhvr>
                                    </p:anim>
                                    <p:animRot by="21600000">
                                      <p:cBhvr>
                                        <p:cTn id="10" dur="25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08389" y="750626"/>
            <a:ext cx="5015852" cy="1805607"/>
          </a:xfrm>
        </p:spPr>
        <p:txBody>
          <a:bodyPr anchor="t">
            <a:normAutofit/>
          </a:bodyPr>
          <a:lstStyle/>
          <a:p>
            <a:r>
              <a:rPr lang="en-US" dirty="0"/>
              <a:t>Links</a:t>
            </a:r>
          </a:p>
        </p:txBody>
      </p:sp>
      <p:sp>
        <p:nvSpPr>
          <p:cNvPr id="10" name="Date Placeholder 14">
            <a:extLst>
              <a:ext uri="{FF2B5EF4-FFF2-40B4-BE49-F238E27FC236}">
                <a16:creationId xmlns:a16="http://schemas.microsoft.com/office/drawing/2014/main" id="{2E0D668E-5AB1-7780-DE87-F21E551EBC3B}"/>
              </a:ext>
            </a:extLst>
          </p:cNvPr>
          <p:cNvSpPr>
            <a:spLocks noGrp="1"/>
          </p:cNvSpPr>
          <p:nvPr>
            <p:ph type="dt" sz="half" idx="10"/>
          </p:nvPr>
        </p:nvSpPr>
        <p:spPr>
          <a:xfrm>
            <a:off x="340137" y="63202"/>
            <a:ext cx="2743200" cy="318221"/>
          </a:xfrm>
        </p:spPr>
        <p:txBody>
          <a:bodyPr/>
          <a:lstStyle/>
          <a:p>
            <a:pPr>
              <a:spcAft>
                <a:spcPts val="600"/>
              </a:spcAft>
            </a:pPr>
            <a:fld id="{8FB21189-07EF-4FD7-AD18-42CE75D977D5}" type="datetime1">
              <a:rPr lang="en-US" smtClean="0"/>
              <a:pPr>
                <a:spcAft>
                  <a:spcPts val="600"/>
                </a:spcAft>
              </a:pPr>
              <a:t>11/26/2023</a:t>
            </a:fld>
            <a:endParaRPr lang="en-US"/>
          </a:p>
        </p:txBody>
      </p:sp>
      <p:sp>
        <p:nvSpPr>
          <p:cNvPr id="3" name="Content Placeholder"/>
          <p:cNvSpPr>
            <a:spLocks noGrp="1"/>
          </p:cNvSpPr>
          <p:nvPr>
            <p:ph idx="1"/>
          </p:nvPr>
        </p:nvSpPr>
        <p:spPr>
          <a:xfrm>
            <a:off x="232473" y="2163097"/>
            <a:ext cx="4764773" cy="1946245"/>
          </a:xfrm>
        </p:spPr>
        <p:txBody>
          <a:bodyPr anchor="b">
            <a:normAutofit lnSpcReduction="10000"/>
          </a:bodyPr>
          <a:lstStyle/>
          <a:p>
            <a:pPr lvl="0"/>
            <a:r>
              <a:rPr lang="en-US" dirty="0"/>
              <a:t>GitHub Project Link: </a:t>
            </a:r>
            <a:r>
              <a:rPr lang="en-US" dirty="0">
                <a:hlinkClick r:id="rId2"/>
              </a:rPr>
              <a:t>https://github.com/chandanmallick19/IBM-Cybersecurity-Internship-Project</a:t>
            </a:r>
            <a:endParaRPr lang="en-US" dirty="0"/>
          </a:p>
          <a:p>
            <a:pPr lvl="0"/>
            <a:r>
              <a:rPr lang="en-US" dirty="0"/>
              <a:t>Visit me: </a:t>
            </a:r>
            <a:r>
              <a:rPr lang="en-US" dirty="0">
                <a:hlinkClick r:id="rId3"/>
              </a:rPr>
              <a:t>https://linktr.ee/chandan19</a:t>
            </a:r>
            <a:endParaRPr lang="en-US" dirty="0"/>
          </a:p>
          <a:p>
            <a:pPr lvl="0"/>
            <a:r>
              <a:rPr lang="en-US" dirty="0"/>
              <a:t>Email: chandansoumya28@gmail.com</a:t>
            </a:r>
          </a:p>
        </p:txBody>
      </p:sp>
      <p:pic>
        <p:nvPicPr>
          <p:cNvPr id="6" name="Picture 5" descr="Different coloured organisers">
            <a:extLst>
              <a:ext uri="{FF2B5EF4-FFF2-40B4-BE49-F238E27FC236}">
                <a16:creationId xmlns:a16="http://schemas.microsoft.com/office/drawing/2014/main" id="{075672D5-9418-99F2-7664-F7946BC19162}"/>
              </a:ext>
            </a:extLst>
          </p:cNvPr>
          <p:cNvPicPr>
            <a:picLocks noChangeAspect="1"/>
          </p:cNvPicPr>
          <p:nvPr/>
        </p:nvPicPr>
        <p:blipFill rotWithShape="1">
          <a:blip r:embed="rId4"/>
          <a:srcRect l="23321" r="22902" b="-2"/>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6">
            <a:extLst>
              <a:ext uri="{FF2B5EF4-FFF2-40B4-BE49-F238E27FC236}">
                <a16:creationId xmlns:a16="http://schemas.microsoft.com/office/drawing/2014/main" id="{B2D70317-F332-57F8-6590-2F42C960F154}"/>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5369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4">
            <a:extLst>
              <a:ext uri="{FF2B5EF4-FFF2-40B4-BE49-F238E27FC236}">
                <a16:creationId xmlns:a16="http://schemas.microsoft.com/office/drawing/2014/main" id="{2E0D668E-5AB1-7780-DE87-F21E551EBC3B}"/>
              </a:ext>
            </a:extLst>
          </p:cNvPr>
          <p:cNvSpPr>
            <a:spLocks noGrp="1"/>
          </p:cNvSpPr>
          <p:nvPr>
            <p:ph type="dt" sz="half" idx="10"/>
          </p:nvPr>
        </p:nvSpPr>
        <p:spPr>
          <a:xfrm>
            <a:off x="340137" y="63202"/>
            <a:ext cx="2743200" cy="318221"/>
          </a:xfrm>
        </p:spPr>
        <p:txBody>
          <a:bodyPr/>
          <a:lstStyle/>
          <a:p>
            <a:pPr>
              <a:spcAft>
                <a:spcPts val="600"/>
              </a:spcAft>
            </a:pPr>
            <a:fld id="{8FB21189-07EF-4FD7-AD18-42CE75D977D5}" type="datetime1">
              <a:rPr lang="en-US" smtClean="0"/>
              <a:pPr>
                <a:spcAft>
                  <a:spcPts val="600"/>
                </a:spcAft>
              </a:pPr>
              <a:t>11/26/2023</a:t>
            </a:fld>
            <a:endParaRPr lang="en-US"/>
          </a:p>
        </p:txBody>
      </p:sp>
      <p:sp>
        <p:nvSpPr>
          <p:cNvPr id="3" name="Content Placeholder"/>
          <p:cNvSpPr>
            <a:spLocks noGrp="1"/>
          </p:cNvSpPr>
          <p:nvPr>
            <p:ph idx="1"/>
          </p:nvPr>
        </p:nvSpPr>
        <p:spPr>
          <a:xfrm>
            <a:off x="340137" y="1468251"/>
            <a:ext cx="5283915" cy="4411439"/>
          </a:xfrm>
        </p:spPr>
        <p:txBody>
          <a:bodyPr anchor="b">
            <a:normAutofit fontScale="92500" lnSpcReduction="20000"/>
          </a:bodyPr>
          <a:lstStyle/>
          <a:p>
            <a:pPr lvl="0"/>
            <a:r>
              <a:rPr lang="en-US" sz="2400" b="1" kern="1200" dirty="0">
                <a:solidFill>
                  <a:srgbClr val="FFFFFF"/>
                </a:solidFill>
                <a:effectLst/>
                <a:latin typeface="Neue Haas Grotesk Text Pro" panose="020B0504020202020204" pitchFamily="34" charset="0"/>
                <a:ea typeface="+mj-ea"/>
                <a:cs typeface="+mj-cs"/>
              </a:rPr>
              <a:t>Name: Chandan Kumar Mallick</a:t>
            </a:r>
          </a:p>
          <a:p>
            <a:pPr lvl="0"/>
            <a:r>
              <a:rPr lang="en-US" sz="2400" b="1" kern="1200" dirty="0">
                <a:solidFill>
                  <a:srgbClr val="FFFFFF"/>
                </a:solidFill>
                <a:effectLst/>
                <a:latin typeface="Neue Haas Grotesk Text Pro" panose="020B0504020202020204" pitchFamily="34" charset="0"/>
                <a:ea typeface="+mj-ea"/>
                <a:cs typeface="+mj-cs"/>
              </a:rPr>
              <a:t>SkillsBuild Email ID: </a:t>
            </a:r>
            <a:r>
              <a:rPr lang="en-US" sz="2400" b="1" kern="1200" dirty="0">
                <a:solidFill>
                  <a:srgbClr val="FFFFFF"/>
                </a:solidFill>
                <a:effectLst/>
                <a:latin typeface="Neue Haas Grotesk Text Pro" panose="020B0504020202020204" pitchFamily="34" charset="0"/>
                <a:ea typeface="+mj-ea"/>
                <a:cs typeface="+mj-cs"/>
                <a:hlinkClick r:id="rId2"/>
              </a:rPr>
              <a:t>chandansoumya28@gmail.com</a:t>
            </a:r>
            <a:endParaRPr lang="en-US" sz="2400" b="1" kern="1200" dirty="0">
              <a:solidFill>
                <a:srgbClr val="FFFFFF"/>
              </a:solidFill>
              <a:effectLst/>
              <a:latin typeface="Neue Haas Grotesk Text Pro" panose="020B0504020202020204" pitchFamily="34" charset="0"/>
              <a:ea typeface="+mj-ea"/>
              <a:cs typeface="+mj-cs"/>
            </a:endParaRPr>
          </a:p>
          <a:p>
            <a:pPr lvl="0"/>
            <a:r>
              <a:rPr lang="en-US" sz="2400" b="1" kern="1200" dirty="0">
                <a:solidFill>
                  <a:srgbClr val="FFFFFF"/>
                </a:solidFill>
                <a:effectLst/>
                <a:latin typeface="Neue Haas Grotesk Text Pro" panose="020B0504020202020204" pitchFamily="34" charset="0"/>
                <a:ea typeface="+mj-ea"/>
                <a:cs typeface="+mj-cs"/>
              </a:rPr>
              <a:t>College Name: Institute of Technical Education &amp; Research</a:t>
            </a:r>
          </a:p>
          <a:p>
            <a:pPr lvl="0"/>
            <a:r>
              <a:rPr lang="en-US" sz="2400" b="1" kern="1200" dirty="0">
                <a:solidFill>
                  <a:srgbClr val="FFFFFF"/>
                </a:solidFill>
                <a:effectLst/>
                <a:latin typeface="Neue Haas Grotesk Text Pro" panose="020B0504020202020204" pitchFamily="34" charset="0"/>
                <a:ea typeface="+mj-ea"/>
                <a:cs typeface="+mj-cs"/>
              </a:rPr>
              <a:t>College State: Odisha</a:t>
            </a:r>
          </a:p>
          <a:p>
            <a:pPr lvl="0"/>
            <a:r>
              <a:rPr lang="en-US" sz="2400" b="1" kern="1200" dirty="0">
                <a:solidFill>
                  <a:srgbClr val="FFFFFF"/>
                </a:solidFill>
                <a:effectLst/>
                <a:latin typeface="Neue Haas Grotesk Text Pro" panose="020B0504020202020204" pitchFamily="34" charset="0"/>
                <a:ea typeface="+mj-ea"/>
                <a:cs typeface="+mj-cs"/>
              </a:rPr>
              <a:t>Internship Domain: </a:t>
            </a:r>
            <a:r>
              <a:rPr lang="en-IN" sz="2400" b="1" kern="1200" dirty="0">
                <a:solidFill>
                  <a:srgbClr val="FFFFFF"/>
                </a:solidFill>
                <a:effectLst/>
                <a:latin typeface="Neue Haas Grotesk Text Pro" panose="020B0504020202020204" pitchFamily="34" charset="0"/>
                <a:ea typeface="+mj-ea"/>
                <a:cs typeface="+mj-cs"/>
              </a:rPr>
              <a:t>Cyber Security</a:t>
            </a:r>
          </a:p>
          <a:p>
            <a:pPr lvl="0"/>
            <a:r>
              <a:rPr lang="en-IN" sz="2400" b="1" kern="1200" dirty="0">
                <a:solidFill>
                  <a:srgbClr val="FFFFFF"/>
                </a:solidFill>
                <a:effectLst/>
                <a:latin typeface="Neue Haas Grotesk Text Pro" panose="020B0504020202020204" pitchFamily="34" charset="0"/>
                <a:ea typeface="+mj-ea"/>
                <a:cs typeface="+mj-cs"/>
              </a:rPr>
              <a:t>Start Date: 13 October 2023</a:t>
            </a:r>
          </a:p>
          <a:p>
            <a:pPr lvl="0"/>
            <a:r>
              <a:rPr lang="en-IN" sz="2400" b="1" kern="1200" dirty="0">
                <a:solidFill>
                  <a:srgbClr val="FFFFFF"/>
                </a:solidFill>
                <a:effectLst/>
                <a:latin typeface="Neue Haas Grotesk Text Pro" panose="020B0504020202020204" pitchFamily="34" charset="0"/>
                <a:ea typeface="+mj-ea"/>
                <a:cs typeface="+mj-cs"/>
              </a:rPr>
              <a:t>End Date: 26 November 2023</a:t>
            </a:r>
            <a:br>
              <a:rPr lang="en-IN" sz="2400" b="1" kern="1200" dirty="0">
                <a:solidFill>
                  <a:srgbClr val="FFFFFF"/>
                </a:solidFill>
                <a:effectLst/>
                <a:latin typeface="Neue Haas Grotesk Text Pro" panose="020B0504020202020204" pitchFamily="34" charset="0"/>
                <a:ea typeface="+mj-ea"/>
                <a:cs typeface="+mj-cs"/>
              </a:rPr>
            </a:br>
            <a:endParaRPr lang="en-US" sz="2400" dirty="0"/>
          </a:p>
          <a:p>
            <a:endParaRPr lang="en-US" sz="2400" dirty="0"/>
          </a:p>
        </p:txBody>
      </p:sp>
      <p:pic>
        <p:nvPicPr>
          <p:cNvPr id="6" name="Picture 5" descr="Person holding mouse">
            <a:extLst>
              <a:ext uri="{FF2B5EF4-FFF2-40B4-BE49-F238E27FC236}">
                <a16:creationId xmlns:a16="http://schemas.microsoft.com/office/drawing/2014/main" id="{084E3AF1-83D7-D5A8-97C3-7A752D2F51B3}"/>
              </a:ext>
            </a:extLst>
          </p:cNvPr>
          <p:cNvPicPr>
            <a:picLocks noChangeAspect="1"/>
          </p:cNvPicPr>
          <p:nvPr/>
        </p:nvPicPr>
        <p:blipFill rotWithShape="1">
          <a:blip r:embed="rId3"/>
          <a:srcRect l="20082" r="20671" b="-3"/>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6" name="Slide Number Placeholder 16">
            <a:extLst>
              <a:ext uri="{FF2B5EF4-FFF2-40B4-BE49-F238E27FC236}">
                <a16:creationId xmlns:a16="http://schemas.microsoft.com/office/drawing/2014/main" id="{B2D70317-F332-57F8-6590-2F42C960F154}"/>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7892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308389" y="745441"/>
            <a:ext cx="4797011" cy="778560"/>
          </a:xfrm>
        </p:spPr>
        <p:txBody>
          <a:bodyPr anchor="t">
            <a:normAutofit/>
          </a:bodyPr>
          <a:lstStyle/>
          <a:p>
            <a:r>
              <a:rPr lang="en-US" sz="3700" dirty="0"/>
              <a:t>Problem Statement</a:t>
            </a:r>
          </a:p>
        </p:txBody>
      </p:sp>
      <p:sp>
        <p:nvSpPr>
          <p:cNvPr id="3" name="Content Placeholder"/>
          <p:cNvSpPr>
            <a:spLocks noGrp="1"/>
          </p:cNvSpPr>
          <p:nvPr>
            <p:ph type="subTitle" idx="1"/>
          </p:nvPr>
        </p:nvSpPr>
        <p:spPr>
          <a:xfrm>
            <a:off x="340137" y="3274333"/>
            <a:ext cx="5119018" cy="1506603"/>
          </a:xfrm>
        </p:spPr>
        <p:txBody>
          <a:bodyPr anchor="b">
            <a:noAutofit/>
          </a:bodyPr>
          <a:lstStyle/>
          <a:p>
            <a:pPr lvl="0"/>
            <a:r>
              <a:rPr lang="en-US" sz="4400" b="1" i="1" dirty="0">
                <a:latin typeface="Times New Roman" panose="02020603050405020304" pitchFamily="18" charset="0"/>
                <a:cs typeface="Times New Roman" panose="02020603050405020304" pitchFamily="18" charset="0"/>
              </a:rPr>
              <a:t>Steganography- Hiding message in an Image</a:t>
            </a:r>
          </a:p>
        </p:txBody>
      </p:sp>
      <p:sp>
        <p:nvSpPr>
          <p:cNvPr id="10" name="Date Placeholder 9">
            <a:extLst>
              <a:ext uri="{FF2B5EF4-FFF2-40B4-BE49-F238E27FC236}">
                <a16:creationId xmlns:a16="http://schemas.microsoft.com/office/drawing/2014/main" id="{1BD126EE-5776-C50E-081D-2121B994BA17}"/>
              </a:ext>
            </a:extLst>
          </p:cNvPr>
          <p:cNvSpPr>
            <a:spLocks noGrp="1"/>
          </p:cNvSpPr>
          <p:nvPr>
            <p:ph type="dt" sz="half" idx="10"/>
          </p:nvPr>
        </p:nvSpPr>
        <p:spPr>
          <a:xfrm>
            <a:off x="340137" y="63202"/>
            <a:ext cx="2743200" cy="318221"/>
          </a:xfrm>
        </p:spPr>
        <p:txBody>
          <a:bodyPr/>
          <a:lstStyle/>
          <a:p>
            <a:pPr>
              <a:spcAft>
                <a:spcPts val="600"/>
              </a:spcAft>
            </a:pPr>
            <a:fld id="{E070A198-C197-4DFB-81C2-19B4FCCBE992}" type="datetime1">
              <a:rPr lang="en-US" smtClean="0"/>
              <a:pPr>
                <a:spcAft>
                  <a:spcPts val="600"/>
                </a:spcAft>
              </a:pPr>
              <a:t>11/26/2023</a:t>
            </a:fld>
            <a:endParaRPr lang="en-US"/>
          </a:p>
        </p:txBody>
      </p:sp>
      <p:pic>
        <p:nvPicPr>
          <p:cNvPr id="6" name="Picture 5" descr="Magnifying glass on clear background">
            <a:extLst>
              <a:ext uri="{FF2B5EF4-FFF2-40B4-BE49-F238E27FC236}">
                <a16:creationId xmlns:a16="http://schemas.microsoft.com/office/drawing/2014/main" id="{0C376D8C-BFF8-DAED-360A-2C5BF594FE75}"/>
              </a:ext>
            </a:extLst>
          </p:cNvPr>
          <p:cNvPicPr>
            <a:picLocks noChangeAspect="1"/>
          </p:cNvPicPr>
          <p:nvPr/>
        </p:nvPicPr>
        <p:blipFill rotWithShape="1">
          <a:blip r:embed="rId2"/>
          <a:srcRect l="33363" r="7358" b="4"/>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1">
            <a:extLst>
              <a:ext uri="{FF2B5EF4-FFF2-40B4-BE49-F238E27FC236}">
                <a16:creationId xmlns:a16="http://schemas.microsoft.com/office/drawing/2014/main" id="{066C054F-74C5-68FA-A4F0-60BE8162F068}"/>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9999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08389" y="750626"/>
            <a:ext cx="5015852" cy="950355"/>
          </a:xfrm>
        </p:spPr>
        <p:txBody>
          <a:bodyPr anchor="t">
            <a:normAutofit/>
          </a:bodyPr>
          <a:lstStyle/>
          <a:p>
            <a:r>
              <a:rPr lang="en-US" dirty="0"/>
              <a:t>Agenda</a:t>
            </a:r>
          </a:p>
        </p:txBody>
      </p:sp>
      <p:sp>
        <p:nvSpPr>
          <p:cNvPr id="10" name="Date Placeholder 14">
            <a:extLst>
              <a:ext uri="{FF2B5EF4-FFF2-40B4-BE49-F238E27FC236}">
                <a16:creationId xmlns:a16="http://schemas.microsoft.com/office/drawing/2014/main" id="{2E0D668E-5AB1-7780-DE87-F21E551EBC3B}"/>
              </a:ext>
            </a:extLst>
          </p:cNvPr>
          <p:cNvSpPr>
            <a:spLocks noGrp="1"/>
          </p:cNvSpPr>
          <p:nvPr>
            <p:ph type="dt" sz="half" idx="10"/>
          </p:nvPr>
        </p:nvSpPr>
        <p:spPr>
          <a:xfrm>
            <a:off x="340137" y="63202"/>
            <a:ext cx="2743200" cy="318221"/>
          </a:xfrm>
        </p:spPr>
        <p:txBody>
          <a:bodyPr/>
          <a:lstStyle/>
          <a:p>
            <a:pPr>
              <a:spcAft>
                <a:spcPts val="600"/>
              </a:spcAft>
            </a:pPr>
            <a:fld id="{8FB21189-07EF-4FD7-AD18-42CE75D977D5}" type="datetime1">
              <a:rPr lang="en-US" smtClean="0"/>
              <a:pPr>
                <a:spcAft>
                  <a:spcPts val="600"/>
                </a:spcAft>
              </a:pPr>
              <a:t>11/26/2023</a:t>
            </a:fld>
            <a:endParaRPr lang="en-US"/>
          </a:p>
        </p:txBody>
      </p:sp>
      <p:sp>
        <p:nvSpPr>
          <p:cNvPr id="3" name="Content Placeholder"/>
          <p:cNvSpPr>
            <a:spLocks noGrp="1"/>
          </p:cNvSpPr>
          <p:nvPr>
            <p:ph idx="1"/>
          </p:nvPr>
        </p:nvSpPr>
        <p:spPr>
          <a:xfrm>
            <a:off x="183310" y="1546909"/>
            <a:ext cx="5391580" cy="4804730"/>
          </a:xfrm>
        </p:spPr>
        <p:txBody>
          <a:bodyPr anchor="b">
            <a:normAutofit/>
          </a:bodyPr>
          <a:lstStyle/>
          <a:p>
            <a:pPr lvl="0">
              <a:lnSpc>
                <a:spcPct val="110000"/>
              </a:lnSpc>
            </a:pPr>
            <a:r>
              <a:rPr lang="en-IN" sz="2000" b="1" dirty="0">
                <a:latin typeface="Times New Roman" panose="02020603050405020304" pitchFamily="18" charset="0"/>
                <a:cs typeface="Times New Roman" panose="02020603050405020304" pitchFamily="18" charset="0"/>
              </a:rPr>
              <a:t>Steganography</a:t>
            </a:r>
            <a:r>
              <a:rPr lang="en-IN" sz="2000" dirty="0">
                <a:latin typeface="Times New Roman" panose="02020603050405020304" pitchFamily="18" charset="0"/>
                <a:cs typeface="Times New Roman" panose="02020603050405020304" pitchFamily="18" charset="0"/>
              </a:rPr>
              <a:t> is the practice of concealing a message, file, or information within another medium, such as an image, without attracting attention. In the context of hiding messages in images, this technique involves embedding data within the pixels of an image in a way that is imperceptible to the human eye. The hidden information can be revealed using specific algorithms or tools. Steganography is often employed for secure communication, data protection, and covert information exchange, making it a valuable tool in the realm of digital privacy and security.</a:t>
            </a:r>
            <a:endParaRPr lang="en-US" sz="2000" dirty="0">
              <a:latin typeface="Times New Roman" panose="02020603050405020304" pitchFamily="18" charset="0"/>
              <a:cs typeface="Times New Roman" panose="02020603050405020304" pitchFamily="18" charset="0"/>
            </a:endParaRPr>
          </a:p>
        </p:txBody>
      </p:sp>
      <p:pic>
        <p:nvPicPr>
          <p:cNvPr id="6" name="Picture 5" descr="Many question marks on black background">
            <a:extLst>
              <a:ext uri="{FF2B5EF4-FFF2-40B4-BE49-F238E27FC236}">
                <a16:creationId xmlns:a16="http://schemas.microsoft.com/office/drawing/2014/main" id="{48970F83-DB0F-2E44-BD98-8E4B2CA7A601}"/>
              </a:ext>
            </a:extLst>
          </p:cNvPr>
          <p:cNvPicPr>
            <a:picLocks noChangeAspect="1"/>
          </p:cNvPicPr>
          <p:nvPr/>
        </p:nvPicPr>
        <p:blipFill rotWithShape="1">
          <a:blip r:embed="rId2"/>
          <a:srcRect l="45873" r="7" b="7"/>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6">
            <a:extLst>
              <a:ext uri="{FF2B5EF4-FFF2-40B4-BE49-F238E27FC236}">
                <a16:creationId xmlns:a16="http://schemas.microsoft.com/office/drawing/2014/main" id="{B2D70317-F332-57F8-6590-2F42C960F154}"/>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0432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308389" y="538962"/>
            <a:ext cx="4797011" cy="1506603"/>
          </a:xfrm>
        </p:spPr>
        <p:txBody>
          <a:bodyPr anchor="t">
            <a:normAutofit/>
          </a:bodyPr>
          <a:lstStyle/>
          <a:p>
            <a:r>
              <a:rPr lang="en-US" sz="4800" dirty="0"/>
              <a:t>Project Overview</a:t>
            </a:r>
          </a:p>
        </p:txBody>
      </p:sp>
      <p:sp>
        <p:nvSpPr>
          <p:cNvPr id="3" name="Content Placeholder"/>
          <p:cNvSpPr>
            <a:spLocks noGrp="1"/>
          </p:cNvSpPr>
          <p:nvPr>
            <p:ph type="subTitle" idx="1"/>
          </p:nvPr>
        </p:nvSpPr>
        <p:spPr>
          <a:xfrm>
            <a:off x="297686" y="2740788"/>
            <a:ext cx="5571301" cy="3866535"/>
          </a:xfrm>
        </p:spPr>
        <p:txBody>
          <a:bodyPr anchor="b">
            <a:noAutofit/>
          </a:bodyPr>
          <a:lstStyle/>
          <a:p>
            <a:pPr lvl="0">
              <a:lnSpc>
                <a:spcPct val="100000"/>
              </a:lnSpc>
            </a:pPr>
            <a:r>
              <a:rPr lang="en-IN" sz="1400" dirty="0">
                <a:latin typeface="Times New Roman" panose="02020603050405020304" pitchFamily="18" charset="0"/>
                <a:cs typeface="Times New Roman" panose="02020603050405020304" pitchFamily="18" charset="0"/>
              </a:rPr>
              <a:t>In this project, we delve into the intriguing realm of steganography, specifically focusing on concealing messages within images using the Python programming language. Steganography is an ancient art now adapted to the digital age, providing a method for covert communication and secure data transmission.</a:t>
            </a:r>
          </a:p>
          <a:p>
            <a:pPr lvl="0">
              <a:lnSpc>
                <a:spcPct val="100000"/>
              </a:lnSpc>
            </a:pPr>
            <a:r>
              <a:rPr lang="en-IN" sz="1400" b="1" dirty="0">
                <a:latin typeface="Times New Roman" panose="02020603050405020304" pitchFamily="18" charset="0"/>
                <a:cs typeface="Times New Roman" panose="02020603050405020304" pitchFamily="18" charset="0"/>
              </a:rPr>
              <a:t>Key Components:</a:t>
            </a:r>
          </a:p>
          <a:p>
            <a:pPr marL="285750" lvl="0" indent="-285750">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Image Manipulation: Employ Python libraries, such as PIL (Python Imaging Library) or its successor Pillow, to manipulate pixel data within images.</a:t>
            </a:r>
          </a:p>
          <a:p>
            <a:pPr marL="285750" lvl="0" indent="-285750">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Encoding Algorithms: Implement robust encoding algorithms to embed messages seamlessly into the pixel values of selected images, ensuring imperceptibility to the human eye.</a:t>
            </a:r>
          </a:p>
          <a:p>
            <a:pPr marL="285750" lvl="0" indent="-285750">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Decoding Techniques: Develop corresponding decoding techniques to extract hidden messages from images, completing the two-way communication process.</a:t>
            </a:r>
          </a:p>
          <a:p>
            <a:pPr marL="285750" lvl="0" indent="-285750">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User-Friendly Interface: Create a user-friendly interface using Python frameworks like Tkinter, enabling users to easily input messages, select images, and interact with the steganography process.</a:t>
            </a:r>
            <a:endParaRPr lang="en-US" sz="1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1BD126EE-5776-C50E-081D-2121B994BA17}"/>
              </a:ext>
            </a:extLst>
          </p:cNvPr>
          <p:cNvSpPr>
            <a:spLocks noGrp="1"/>
          </p:cNvSpPr>
          <p:nvPr>
            <p:ph type="dt" sz="half" idx="10"/>
          </p:nvPr>
        </p:nvSpPr>
        <p:spPr>
          <a:xfrm>
            <a:off x="340137" y="63202"/>
            <a:ext cx="2743200" cy="318221"/>
          </a:xfrm>
        </p:spPr>
        <p:txBody>
          <a:bodyPr/>
          <a:lstStyle/>
          <a:p>
            <a:pPr>
              <a:spcAft>
                <a:spcPts val="600"/>
              </a:spcAft>
            </a:pPr>
            <a:fld id="{E070A198-C197-4DFB-81C2-19B4FCCBE992}" type="datetime1">
              <a:rPr lang="en-US" smtClean="0"/>
              <a:pPr>
                <a:spcAft>
                  <a:spcPts val="600"/>
                </a:spcAft>
              </a:pPr>
              <a:t>11/26/2023</a:t>
            </a:fld>
            <a:endParaRPr lang="en-US"/>
          </a:p>
        </p:txBody>
      </p:sp>
      <p:pic>
        <p:nvPicPr>
          <p:cNvPr id="6" name="Picture 5" descr="Rolls of blueprints">
            <a:extLst>
              <a:ext uri="{FF2B5EF4-FFF2-40B4-BE49-F238E27FC236}">
                <a16:creationId xmlns:a16="http://schemas.microsoft.com/office/drawing/2014/main" id="{A725763F-FDC2-7332-5372-4963F8631F33}"/>
              </a:ext>
            </a:extLst>
          </p:cNvPr>
          <p:cNvPicPr>
            <a:picLocks noChangeAspect="1"/>
          </p:cNvPicPr>
          <p:nvPr/>
        </p:nvPicPr>
        <p:blipFill rotWithShape="1">
          <a:blip r:embed="rId2"/>
          <a:srcRect l="40807" r="-3" b="-3"/>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1">
            <a:extLst>
              <a:ext uri="{FF2B5EF4-FFF2-40B4-BE49-F238E27FC236}">
                <a16:creationId xmlns:a16="http://schemas.microsoft.com/office/drawing/2014/main" id="{066C054F-74C5-68FA-A4F0-60BE8162F068}"/>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5</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6000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340137" y="381423"/>
            <a:ext cx="5537627" cy="1506603"/>
          </a:xfrm>
        </p:spPr>
        <p:txBody>
          <a:bodyPr anchor="t">
            <a:normAutofit/>
          </a:bodyPr>
          <a:lstStyle/>
          <a:p>
            <a:r>
              <a:rPr lang="en-US" sz="4400" dirty="0"/>
              <a:t>Who are the End Users</a:t>
            </a:r>
          </a:p>
        </p:txBody>
      </p:sp>
      <p:sp>
        <p:nvSpPr>
          <p:cNvPr id="3" name="Content Placeholder"/>
          <p:cNvSpPr>
            <a:spLocks noGrp="1"/>
          </p:cNvSpPr>
          <p:nvPr>
            <p:ph type="subTitle" idx="1"/>
          </p:nvPr>
        </p:nvSpPr>
        <p:spPr>
          <a:xfrm>
            <a:off x="282850" y="4826273"/>
            <a:ext cx="5954575" cy="1506603"/>
          </a:xfrm>
        </p:spPr>
        <p:txBody>
          <a:bodyPr anchor="b">
            <a:noAutofit/>
          </a:bodyPr>
          <a:lstStyle/>
          <a:p>
            <a:pPr lvl="0">
              <a:lnSpc>
                <a:spcPct val="100000"/>
              </a:lnSpc>
              <a:spcBef>
                <a:spcPts val="600"/>
              </a:spcBef>
            </a:pPr>
            <a:r>
              <a:rPr lang="en-IN" sz="1400" dirty="0">
                <a:latin typeface="Times New Roman" panose="02020603050405020304" pitchFamily="18" charset="0"/>
                <a:cs typeface="Times New Roman" panose="02020603050405020304" pitchFamily="18" charset="0"/>
              </a:rPr>
              <a:t>The end users for a Steganography project, where messages are hidden in images using Python, can vary depending on the project's focus and application. Here are a few potential end user scenarios:</a:t>
            </a:r>
          </a:p>
          <a:p>
            <a:pPr marL="285750" lvl="0" indent="-285750">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Security Professionals:</a:t>
            </a:r>
          </a:p>
          <a:p>
            <a:pPr lvl="0">
              <a:lnSpc>
                <a:spcPct val="100000"/>
              </a:lnSpc>
              <a:spcBef>
                <a:spcPts val="600"/>
              </a:spcBef>
            </a:pPr>
            <a:r>
              <a:rPr lang="en-IN" sz="1400" u="sng" dirty="0">
                <a:latin typeface="Times New Roman" panose="02020603050405020304" pitchFamily="18" charset="0"/>
                <a:cs typeface="Times New Roman" panose="02020603050405020304" pitchFamily="18" charset="0"/>
              </a:rPr>
              <a:t>Usage Scenario</a:t>
            </a:r>
            <a:r>
              <a:rPr lang="en-IN" sz="1400" dirty="0">
                <a:latin typeface="Times New Roman" panose="02020603050405020304" pitchFamily="18" charset="0"/>
                <a:cs typeface="Times New Roman" panose="02020603050405020304" pitchFamily="18" charset="0"/>
              </a:rPr>
              <a:t>: Security experts and professionals involved in secure communication, digital forensics, or intelligence operations.</a:t>
            </a:r>
          </a:p>
          <a:p>
            <a:pPr marL="285750" lvl="0" indent="-285750">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Students and Researchers:</a:t>
            </a:r>
          </a:p>
          <a:p>
            <a:pPr lvl="0">
              <a:lnSpc>
                <a:spcPct val="100000"/>
              </a:lnSpc>
              <a:spcBef>
                <a:spcPts val="600"/>
              </a:spcBef>
            </a:pPr>
            <a:r>
              <a:rPr lang="en-IN" sz="1400" u="sng" dirty="0">
                <a:latin typeface="Times New Roman" panose="02020603050405020304" pitchFamily="18" charset="0"/>
                <a:cs typeface="Times New Roman" panose="02020603050405020304" pitchFamily="18" charset="0"/>
              </a:rPr>
              <a:t>Usage Scenario: </a:t>
            </a:r>
            <a:r>
              <a:rPr lang="en-IN" sz="1400" dirty="0">
                <a:latin typeface="Times New Roman" panose="02020603050405020304" pitchFamily="18" charset="0"/>
                <a:cs typeface="Times New Roman" panose="02020603050405020304" pitchFamily="18" charset="0"/>
              </a:rPr>
              <a:t>Students studying cybersecurity, cryptography, or image processing.</a:t>
            </a:r>
          </a:p>
          <a:p>
            <a:pPr marL="285750" lvl="0" indent="-285750">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Privacy-Conscious Individuals:</a:t>
            </a:r>
          </a:p>
          <a:p>
            <a:pPr lvl="0">
              <a:lnSpc>
                <a:spcPct val="100000"/>
              </a:lnSpc>
              <a:spcBef>
                <a:spcPts val="600"/>
              </a:spcBef>
            </a:pPr>
            <a:r>
              <a:rPr lang="en-IN" sz="1400" u="sng" dirty="0">
                <a:latin typeface="Times New Roman" panose="02020603050405020304" pitchFamily="18" charset="0"/>
                <a:cs typeface="Times New Roman" panose="02020603050405020304" pitchFamily="18" charset="0"/>
              </a:rPr>
              <a:t>Usage Scenario: </a:t>
            </a:r>
            <a:r>
              <a:rPr lang="en-IN" sz="1400" dirty="0">
                <a:latin typeface="Times New Roman" panose="02020603050405020304" pitchFamily="18" charset="0"/>
                <a:cs typeface="Times New Roman" panose="02020603050405020304" pitchFamily="18" charset="0"/>
              </a:rPr>
              <a:t>Individuals who prioritize secure communication and want to explore alternative methods of data protection.</a:t>
            </a:r>
          </a:p>
          <a:p>
            <a:pPr marL="285750" lvl="0" indent="-285750">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Developers and Programmers:</a:t>
            </a:r>
          </a:p>
          <a:p>
            <a:pPr lvl="0">
              <a:lnSpc>
                <a:spcPct val="100000"/>
              </a:lnSpc>
              <a:spcBef>
                <a:spcPts val="600"/>
              </a:spcBef>
            </a:pPr>
            <a:r>
              <a:rPr lang="en-IN" sz="1400" u="sng" dirty="0">
                <a:latin typeface="Times New Roman" panose="02020603050405020304" pitchFamily="18" charset="0"/>
                <a:cs typeface="Times New Roman" panose="02020603050405020304" pitchFamily="18" charset="0"/>
              </a:rPr>
              <a:t>Usage Scenario: </a:t>
            </a:r>
            <a:r>
              <a:rPr lang="en-IN" sz="1400" dirty="0">
                <a:latin typeface="Times New Roman" panose="02020603050405020304" pitchFamily="18" charset="0"/>
                <a:cs typeface="Times New Roman" panose="02020603050405020304" pitchFamily="18" charset="0"/>
              </a:rPr>
              <a:t>Python developers interested in exploring image processing and coding techniques.</a:t>
            </a:r>
          </a:p>
          <a:p>
            <a:pPr marL="285750" lvl="0" indent="-285750">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Educational Institutions:</a:t>
            </a:r>
          </a:p>
          <a:p>
            <a:pPr lvl="0">
              <a:lnSpc>
                <a:spcPct val="100000"/>
              </a:lnSpc>
              <a:spcBef>
                <a:spcPts val="600"/>
              </a:spcBef>
            </a:pPr>
            <a:r>
              <a:rPr lang="en-IN" sz="1400" u="sng" dirty="0">
                <a:latin typeface="Times New Roman" panose="02020603050405020304" pitchFamily="18" charset="0"/>
                <a:cs typeface="Times New Roman" panose="02020603050405020304" pitchFamily="18" charset="0"/>
              </a:rPr>
              <a:t>Usage Scenario: </a:t>
            </a:r>
            <a:r>
              <a:rPr lang="en-IN" sz="1400" dirty="0">
                <a:latin typeface="Times New Roman" panose="02020603050405020304" pitchFamily="18" charset="0"/>
                <a:cs typeface="Times New Roman" panose="02020603050405020304" pitchFamily="18" charset="0"/>
              </a:rPr>
              <a:t>Educational institutions incorporating practical cybersecurity or image processing modules.</a:t>
            </a:r>
          </a:p>
        </p:txBody>
      </p:sp>
      <p:sp>
        <p:nvSpPr>
          <p:cNvPr id="10" name="Date Placeholder 9">
            <a:extLst>
              <a:ext uri="{FF2B5EF4-FFF2-40B4-BE49-F238E27FC236}">
                <a16:creationId xmlns:a16="http://schemas.microsoft.com/office/drawing/2014/main" id="{1BD126EE-5776-C50E-081D-2121B994BA17}"/>
              </a:ext>
            </a:extLst>
          </p:cNvPr>
          <p:cNvSpPr>
            <a:spLocks noGrp="1"/>
          </p:cNvSpPr>
          <p:nvPr>
            <p:ph type="dt" sz="half" idx="10"/>
          </p:nvPr>
        </p:nvSpPr>
        <p:spPr>
          <a:xfrm>
            <a:off x="340137" y="63202"/>
            <a:ext cx="2743200" cy="318221"/>
          </a:xfrm>
        </p:spPr>
        <p:txBody>
          <a:bodyPr/>
          <a:lstStyle/>
          <a:p>
            <a:pPr>
              <a:spcAft>
                <a:spcPts val="600"/>
              </a:spcAft>
            </a:pPr>
            <a:fld id="{E070A198-C197-4DFB-81C2-19B4FCCBE992}" type="datetime1">
              <a:rPr lang="en-US" smtClean="0"/>
              <a:pPr>
                <a:spcAft>
                  <a:spcPts val="600"/>
                </a:spcAft>
              </a:pPr>
              <a:t>11/26/2023</a:t>
            </a:fld>
            <a:endParaRPr lang="en-US"/>
          </a:p>
        </p:txBody>
      </p:sp>
      <p:pic>
        <p:nvPicPr>
          <p:cNvPr id="6" name="Picture 5" descr="Large skydiving group mid-air">
            <a:extLst>
              <a:ext uri="{FF2B5EF4-FFF2-40B4-BE49-F238E27FC236}">
                <a16:creationId xmlns:a16="http://schemas.microsoft.com/office/drawing/2014/main" id="{D56F0A36-F680-6630-355F-6DE7900BAA7F}"/>
              </a:ext>
            </a:extLst>
          </p:cNvPr>
          <p:cNvPicPr>
            <a:picLocks noChangeAspect="1"/>
          </p:cNvPicPr>
          <p:nvPr/>
        </p:nvPicPr>
        <p:blipFill rotWithShape="1">
          <a:blip r:embed="rId3"/>
          <a:srcRect l="21264" r="19586" b="3"/>
          <a:stretch/>
        </p:blipFill>
        <p:spPr>
          <a:xfrm>
            <a:off x="6237425" y="10"/>
            <a:ext cx="5954575"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1">
            <a:extLst>
              <a:ext uri="{FF2B5EF4-FFF2-40B4-BE49-F238E27FC236}">
                <a16:creationId xmlns:a16="http://schemas.microsoft.com/office/drawing/2014/main" id="{066C054F-74C5-68FA-A4F0-60BE8162F068}"/>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9696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left)">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51764" y="381423"/>
            <a:ext cx="5463146" cy="1264987"/>
          </a:xfrm>
        </p:spPr>
        <p:txBody>
          <a:bodyPr anchor="t">
            <a:normAutofit/>
          </a:bodyPr>
          <a:lstStyle/>
          <a:p>
            <a:r>
              <a:rPr lang="en-US" sz="4100" dirty="0"/>
              <a:t>Your Solution and its Value Proposition</a:t>
            </a:r>
          </a:p>
        </p:txBody>
      </p:sp>
      <p:sp>
        <p:nvSpPr>
          <p:cNvPr id="10" name="Date Placeholder 14">
            <a:extLst>
              <a:ext uri="{FF2B5EF4-FFF2-40B4-BE49-F238E27FC236}">
                <a16:creationId xmlns:a16="http://schemas.microsoft.com/office/drawing/2014/main" id="{2E0D668E-5AB1-7780-DE87-F21E551EBC3B}"/>
              </a:ext>
            </a:extLst>
          </p:cNvPr>
          <p:cNvSpPr>
            <a:spLocks noGrp="1"/>
          </p:cNvSpPr>
          <p:nvPr>
            <p:ph type="dt" sz="half" idx="10"/>
          </p:nvPr>
        </p:nvSpPr>
        <p:spPr>
          <a:xfrm>
            <a:off x="340137" y="63202"/>
            <a:ext cx="2743200" cy="318221"/>
          </a:xfrm>
        </p:spPr>
        <p:txBody>
          <a:bodyPr/>
          <a:lstStyle/>
          <a:p>
            <a:pPr>
              <a:spcAft>
                <a:spcPts val="600"/>
              </a:spcAft>
            </a:pPr>
            <a:fld id="{8FB21189-07EF-4FD7-AD18-42CE75D977D5}" type="datetime1">
              <a:rPr lang="en-US" smtClean="0"/>
              <a:pPr>
                <a:spcAft>
                  <a:spcPts val="600"/>
                </a:spcAft>
              </a:pPr>
              <a:t>11/26/2023</a:t>
            </a:fld>
            <a:endParaRPr lang="en-US"/>
          </a:p>
        </p:txBody>
      </p:sp>
      <p:sp>
        <p:nvSpPr>
          <p:cNvPr id="3" name="Content Placeholder"/>
          <p:cNvSpPr>
            <a:spLocks noGrp="1"/>
          </p:cNvSpPr>
          <p:nvPr>
            <p:ph idx="1"/>
          </p:nvPr>
        </p:nvSpPr>
        <p:spPr>
          <a:xfrm>
            <a:off x="331772" y="2921086"/>
            <a:ext cx="5918527" cy="3555491"/>
          </a:xfrm>
        </p:spPr>
        <p:txBody>
          <a:bodyPr anchor="b">
            <a:noAutofit/>
          </a:bodyPr>
          <a:lstStyle/>
          <a:p>
            <a:pPr lvl="0">
              <a:lnSpc>
                <a:spcPct val="100000"/>
              </a:lnSpc>
              <a:spcBef>
                <a:spcPts val="600"/>
              </a:spcBef>
            </a:pPr>
            <a:r>
              <a:rPr lang="en-IN" sz="1400" dirty="0">
                <a:latin typeface="Times New Roman" panose="02020603050405020304" pitchFamily="18" charset="0"/>
                <a:cs typeface="Times New Roman" panose="02020603050405020304" pitchFamily="18" charset="0"/>
              </a:rPr>
              <a:t>Our project offers a robust Python-based solution for steganography, enabling users to seamlessly embed messages within images and extract concealed information, all within a user-friendly interface. The key components of our solution include image manipulation using Python libraries, advanced encoding algorithms, decoding techniques, and an intuitive interface built with OpenCV.</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Security Enhancement:</a:t>
            </a:r>
          </a:p>
          <a:p>
            <a:pPr marL="0" lvl="0" indent="0">
              <a:lnSpc>
                <a:spcPct val="100000"/>
              </a:lnSpc>
              <a:spcBef>
                <a:spcPts val="600"/>
              </a:spcBef>
              <a:buNone/>
            </a:pPr>
            <a:r>
              <a:rPr lang="en-IN" sz="1400" dirty="0">
                <a:latin typeface="Times New Roman" panose="02020603050405020304" pitchFamily="18" charset="0"/>
                <a:cs typeface="Times New Roman" panose="02020603050405020304" pitchFamily="18" charset="0"/>
              </a:rPr>
              <a:t>Value: Our solution provides a covert communication method, enhancing security by hiding messages within images. This offers an additional layer of protection beyond traditional encryption methods.</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Educational Tool:</a:t>
            </a:r>
          </a:p>
          <a:p>
            <a:pPr marL="0" lvl="0" indent="0">
              <a:lnSpc>
                <a:spcPct val="100000"/>
              </a:lnSpc>
              <a:spcBef>
                <a:spcPts val="600"/>
              </a:spcBef>
              <a:buNone/>
            </a:pPr>
            <a:r>
              <a:rPr lang="en-IN" sz="1400" dirty="0">
                <a:latin typeface="Times New Roman" panose="02020603050405020304" pitchFamily="18" charset="0"/>
                <a:cs typeface="Times New Roman" panose="02020603050405020304" pitchFamily="18" charset="0"/>
              </a:rPr>
              <a:t>Value: The project serves as a valuable educational tool, allowing students and researchers to delve into the principles of steganography, coding techniques, and image manipulation. It facilitates hands-on learning and exploration of cybersecurity concepts.</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User-Friendly Interface:</a:t>
            </a:r>
          </a:p>
          <a:p>
            <a:pPr marL="0" lvl="0" indent="0">
              <a:lnSpc>
                <a:spcPct val="100000"/>
              </a:lnSpc>
              <a:spcBef>
                <a:spcPts val="600"/>
              </a:spcBef>
              <a:buNone/>
            </a:pPr>
            <a:r>
              <a:rPr lang="en-IN" sz="1400" dirty="0">
                <a:latin typeface="Times New Roman" panose="02020603050405020304" pitchFamily="18" charset="0"/>
                <a:cs typeface="Times New Roman" panose="02020603050405020304" pitchFamily="18" charset="0"/>
              </a:rPr>
              <a:t>Value: With a user-friendly interface built using Tkinter, our solution ensures ease of use. Users can effortlessly input messages, select images, and interact with the steganography process without the need for extensive technical expertise.</a:t>
            </a:r>
            <a:endParaRPr lang="en-US" sz="1400" dirty="0">
              <a:latin typeface="Times New Roman" panose="02020603050405020304" pitchFamily="18" charset="0"/>
              <a:cs typeface="Times New Roman" panose="02020603050405020304" pitchFamily="18" charset="0"/>
            </a:endParaRPr>
          </a:p>
        </p:txBody>
      </p:sp>
      <p:pic>
        <p:nvPicPr>
          <p:cNvPr id="6" name="Picture 5" descr="Person with idea concept">
            <a:extLst>
              <a:ext uri="{FF2B5EF4-FFF2-40B4-BE49-F238E27FC236}">
                <a16:creationId xmlns:a16="http://schemas.microsoft.com/office/drawing/2014/main" id="{87A8A182-0E70-5A0B-96B9-ED7A17FA4672}"/>
              </a:ext>
            </a:extLst>
          </p:cNvPr>
          <p:cNvPicPr>
            <a:picLocks noChangeAspect="1"/>
          </p:cNvPicPr>
          <p:nvPr/>
        </p:nvPicPr>
        <p:blipFill rotWithShape="1">
          <a:blip r:embed="rId2"/>
          <a:srcRect l="26842" r="13911" b="-3"/>
          <a:stretch/>
        </p:blipFill>
        <p:spPr>
          <a:xfrm>
            <a:off x="6273472" y="10"/>
            <a:ext cx="5918527"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6">
            <a:extLst>
              <a:ext uri="{FF2B5EF4-FFF2-40B4-BE49-F238E27FC236}">
                <a16:creationId xmlns:a16="http://schemas.microsoft.com/office/drawing/2014/main" id="{B2D70317-F332-57F8-6590-2F42C960F154}"/>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7090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412157" y="381423"/>
            <a:ext cx="4797011" cy="709734"/>
          </a:xfrm>
        </p:spPr>
        <p:txBody>
          <a:bodyPr anchor="t">
            <a:normAutofit fontScale="90000"/>
          </a:bodyPr>
          <a:lstStyle/>
          <a:p>
            <a:r>
              <a:rPr lang="en-US" sz="4800" dirty="0"/>
              <a:t>Modelling</a:t>
            </a:r>
          </a:p>
        </p:txBody>
      </p:sp>
      <p:sp>
        <p:nvSpPr>
          <p:cNvPr id="3" name="Content Placeholder"/>
          <p:cNvSpPr>
            <a:spLocks noGrp="1"/>
          </p:cNvSpPr>
          <p:nvPr>
            <p:ph type="subTitle" idx="1"/>
          </p:nvPr>
        </p:nvSpPr>
        <p:spPr>
          <a:xfrm>
            <a:off x="307114" y="5100720"/>
            <a:ext cx="5897039" cy="1506603"/>
          </a:xfrm>
        </p:spPr>
        <p:txBody>
          <a:bodyPr anchor="b">
            <a:noAutofit/>
          </a:bodyPr>
          <a:lstStyle/>
          <a:p>
            <a:pPr lvl="0">
              <a:spcBef>
                <a:spcPts val="600"/>
              </a:spcBef>
            </a:pPr>
            <a:r>
              <a:rPr lang="en-IN" sz="1400" dirty="0">
                <a:latin typeface="Times New Roman" panose="02020603050405020304" pitchFamily="18" charset="0"/>
                <a:cs typeface="Times New Roman" panose="02020603050405020304" pitchFamily="18" charset="0"/>
              </a:rPr>
              <a:t>In the development of our Steganography project, we employed a combination of modelling techniques, methodologies, and frameworks to ensure the effective implementation of encoding and decoding processes. Here's an overview of the key aspects:</a:t>
            </a:r>
          </a:p>
          <a:p>
            <a:pPr marL="285750" lvl="0" indent="-285750">
              <a:spcBef>
                <a:spcPts val="600"/>
              </a:spcBef>
              <a:buFont typeface="Wingdings" panose="05000000000000000000" pitchFamily="2" charset="2"/>
              <a:buChar char="v"/>
            </a:pPr>
            <a:r>
              <a:rPr lang="en-IN" sz="1400" b="1" dirty="0">
                <a:latin typeface="Times New Roman" panose="02020603050405020304" pitchFamily="18" charset="0"/>
                <a:cs typeface="Times New Roman" panose="02020603050405020304" pitchFamily="18" charset="0"/>
              </a:rPr>
              <a:t>PIL (Python Imaging Library) / Pillow:</a:t>
            </a:r>
          </a:p>
          <a:p>
            <a:pPr lvl="0">
              <a:spcBef>
                <a:spcPts val="600"/>
              </a:spcBef>
            </a:pPr>
            <a:r>
              <a:rPr lang="en-IN" sz="1400" i="1" dirty="0">
                <a:latin typeface="Times New Roman" panose="02020603050405020304" pitchFamily="18" charset="0"/>
                <a:cs typeface="Times New Roman" panose="02020603050405020304" pitchFamily="18" charset="0"/>
              </a:rPr>
              <a:t>Framework</a:t>
            </a:r>
            <a:r>
              <a:rPr lang="en-IN" sz="1400" dirty="0">
                <a:latin typeface="Times New Roman" panose="02020603050405020304" pitchFamily="18" charset="0"/>
                <a:cs typeface="Times New Roman" panose="02020603050405020304" pitchFamily="18" charset="0"/>
              </a:rPr>
              <a:t>: Utilized the PIL (Python Imaging Library) or its modern successor, Pillow, to handle image manipulation tasks.</a:t>
            </a:r>
          </a:p>
          <a:p>
            <a:pPr lvl="0">
              <a:spcBef>
                <a:spcPts val="600"/>
              </a:spcBef>
            </a:pPr>
            <a:r>
              <a:rPr lang="en-IN" sz="1400" i="1" dirty="0">
                <a:latin typeface="Times New Roman" panose="02020603050405020304" pitchFamily="18" charset="0"/>
                <a:cs typeface="Times New Roman" panose="02020603050405020304" pitchFamily="18" charset="0"/>
              </a:rPr>
              <a:t>Methodology: </a:t>
            </a:r>
            <a:r>
              <a:rPr lang="en-IN" sz="1400" dirty="0">
                <a:latin typeface="Times New Roman" panose="02020603050405020304" pitchFamily="18" charset="0"/>
                <a:cs typeface="Times New Roman" panose="02020603050405020304" pitchFamily="18" charset="0"/>
              </a:rPr>
              <a:t>Employed PIL/Pillow for loading images, accessing pixel data, and implementing encoding and decoding algorithms seamlessly.</a:t>
            </a:r>
          </a:p>
          <a:p>
            <a:pPr marL="285750" lvl="0" indent="-285750">
              <a:spcBef>
                <a:spcPts val="600"/>
              </a:spcBef>
              <a:buFont typeface="Wingdings" panose="05000000000000000000" pitchFamily="2" charset="2"/>
              <a:buChar char="v"/>
            </a:pPr>
            <a:r>
              <a:rPr lang="en-IN" sz="1400" b="1" dirty="0">
                <a:latin typeface="Times New Roman" panose="02020603050405020304" pitchFamily="18" charset="0"/>
                <a:cs typeface="Times New Roman" panose="02020603050405020304" pitchFamily="18" charset="0"/>
              </a:rPr>
              <a:t>LSB (Least Significant Bit) Algorithm:</a:t>
            </a:r>
          </a:p>
          <a:p>
            <a:pPr lvl="0">
              <a:spcBef>
                <a:spcPts val="600"/>
              </a:spcBef>
            </a:pPr>
            <a:r>
              <a:rPr lang="en-IN" sz="1400" i="1" dirty="0">
                <a:latin typeface="Times New Roman" panose="02020603050405020304" pitchFamily="18" charset="0"/>
                <a:cs typeface="Times New Roman" panose="02020603050405020304" pitchFamily="18" charset="0"/>
              </a:rPr>
              <a:t>Technique: </a:t>
            </a:r>
            <a:r>
              <a:rPr lang="en-IN" sz="1400" dirty="0">
                <a:latin typeface="Times New Roman" panose="02020603050405020304" pitchFamily="18" charset="0"/>
                <a:cs typeface="Times New Roman" panose="02020603050405020304" pitchFamily="18" charset="0"/>
              </a:rPr>
              <a:t>Leveraged the LSB algorithm, a widely used steganographic method, to embed and extract data within the least significant bits of image pixels.</a:t>
            </a:r>
          </a:p>
          <a:p>
            <a:pPr lvl="0">
              <a:spcBef>
                <a:spcPts val="600"/>
              </a:spcBef>
            </a:pPr>
            <a:r>
              <a:rPr lang="en-IN" sz="1400" i="1" dirty="0">
                <a:latin typeface="Times New Roman" panose="02020603050405020304" pitchFamily="18" charset="0"/>
                <a:cs typeface="Times New Roman" panose="02020603050405020304" pitchFamily="18" charset="0"/>
              </a:rPr>
              <a:t>Methodology: </a:t>
            </a:r>
            <a:r>
              <a:rPr lang="en-IN" sz="1400" dirty="0">
                <a:latin typeface="Times New Roman" panose="02020603050405020304" pitchFamily="18" charset="0"/>
                <a:cs typeface="Times New Roman" panose="02020603050405020304" pitchFamily="18" charset="0"/>
              </a:rPr>
              <a:t>Implemented LSB to encode messages by replacing the least significant bits of pixel values without significantly altering the visual appearance of the image.</a:t>
            </a:r>
          </a:p>
          <a:p>
            <a:pPr marL="285750" lvl="0" indent="-285750">
              <a:spcBef>
                <a:spcPts val="600"/>
              </a:spcBef>
              <a:buFont typeface="Wingdings" panose="05000000000000000000" pitchFamily="2" charset="2"/>
              <a:buChar char="v"/>
            </a:pPr>
            <a:r>
              <a:rPr lang="en-IN" sz="1400" b="1" dirty="0">
                <a:latin typeface="Times New Roman" panose="02020603050405020304" pitchFamily="18" charset="0"/>
                <a:cs typeface="Times New Roman" panose="02020603050405020304" pitchFamily="18" charset="0"/>
              </a:rPr>
              <a:t>Object-Oriented Programming (OOP):</a:t>
            </a:r>
          </a:p>
          <a:p>
            <a:pPr lvl="0">
              <a:spcBef>
                <a:spcPts val="600"/>
              </a:spcBef>
            </a:pPr>
            <a:r>
              <a:rPr lang="en-IN" sz="1400" i="1" dirty="0">
                <a:latin typeface="Times New Roman" panose="02020603050405020304" pitchFamily="18" charset="0"/>
                <a:cs typeface="Times New Roman" panose="02020603050405020304" pitchFamily="18" charset="0"/>
              </a:rPr>
              <a:t>Methodology: </a:t>
            </a:r>
            <a:r>
              <a:rPr lang="en-IN" sz="1400" dirty="0">
                <a:latin typeface="Times New Roman" panose="02020603050405020304" pitchFamily="18" charset="0"/>
                <a:cs typeface="Times New Roman" panose="02020603050405020304" pitchFamily="18" charset="0"/>
              </a:rPr>
              <a:t>Adopted an object-oriented programming approach to design and implement modular and reusable code structures.</a:t>
            </a:r>
          </a:p>
        </p:txBody>
      </p:sp>
      <p:sp>
        <p:nvSpPr>
          <p:cNvPr id="10" name="Date Placeholder 9">
            <a:extLst>
              <a:ext uri="{FF2B5EF4-FFF2-40B4-BE49-F238E27FC236}">
                <a16:creationId xmlns:a16="http://schemas.microsoft.com/office/drawing/2014/main" id="{1BD126EE-5776-C50E-081D-2121B994BA17}"/>
              </a:ext>
            </a:extLst>
          </p:cNvPr>
          <p:cNvSpPr>
            <a:spLocks noGrp="1"/>
          </p:cNvSpPr>
          <p:nvPr>
            <p:ph type="dt" sz="half" idx="10"/>
          </p:nvPr>
        </p:nvSpPr>
        <p:spPr>
          <a:xfrm>
            <a:off x="340137" y="63202"/>
            <a:ext cx="2743200" cy="318221"/>
          </a:xfrm>
        </p:spPr>
        <p:txBody>
          <a:bodyPr/>
          <a:lstStyle/>
          <a:p>
            <a:pPr>
              <a:spcAft>
                <a:spcPts val="600"/>
              </a:spcAft>
            </a:pPr>
            <a:fld id="{E070A198-C197-4DFB-81C2-19B4FCCBE992}" type="datetime1">
              <a:rPr lang="en-US" smtClean="0"/>
              <a:pPr>
                <a:spcAft>
                  <a:spcPts val="600"/>
                </a:spcAft>
              </a:pPr>
              <a:t>11/26/2023</a:t>
            </a:fld>
            <a:endParaRPr lang="en-US"/>
          </a:p>
        </p:txBody>
      </p:sp>
      <p:pic>
        <p:nvPicPr>
          <p:cNvPr id="6" name="Picture 5" descr="Blue and orange Colour Powder background">
            <a:extLst>
              <a:ext uri="{FF2B5EF4-FFF2-40B4-BE49-F238E27FC236}">
                <a16:creationId xmlns:a16="http://schemas.microsoft.com/office/drawing/2014/main" id="{BF658DCB-8AC9-1550-D723-925F95225687}"/>
              </a:ext>
            </a:extLst>
          </p:cNvPr>
          <p:cNvPicPr>
            <a:picLocks noChangeAspect="1"/>
          </p:cNvPicPr>
          <p:nvPr/>
        </p:nvPicPr>
        <p:blipFill rotWithShape="1">
          <a:blip r:embed="rId2"/>
          <a:srcRect l="1872" r="38931" b="-3"/>
          <a:stretch/>
        </p:blipFill>
        <p:spPr>
          <a:xfrm>
            <a:off x="6204154" y="10"/>
            <a:ext cx="5987846"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1">
            <a:extLst>
              <a:ext uri="{FF2B5EF4-FFF2-40B4-BE49-F238E27FC236}">
                <a16:creationId xmlns:a16="http://schemas.microsoft.com/office/drawing/2014/main" id="{066C054F-74C5-68FA-A4F0-60BE8162F068}"/>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8</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2574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308388" y="453836"/>
            <a:ext cx="4797011" cy="768728"/>
          </a:xfrm>
        </p:spPr>
        <p:txBody>
          <a:bodyPr anchor="t">
            <a:normAutofit/>
          </a:bodyPr>
          <a:lstStyle/>
          <a:p>
            <a:r>
              <a:rPr lang="en-US" sz="4800" dirty="0"/>
              <a:t>Results</a:t>
            </a:r>
          </a:p>
        </p:txBody>
      </p:sp>
      <p:sp>
        <p:nvSpPr>
          <p:cNvPr id="3" name="Content Placeholder"/>
          <p:cNvSpPr>
            <a:spLocks noGrp="1"/>
          </p:cNvSpPr>
          <p:nvPr>
            <p:ph type="subTitle" idx="1"/>
          </p:nvPr>
        </p:nvSpPr>
        <p:spPr>
          <a:xfrm>
            <a:off x="308388" y="4918158"/>
            <a:ext cx="5502477" cy="1506603"/>
          </a:xfrm>
        </p:spPr>
        <p:txBody>
          <a:bodyPr anchor="b">
            <a:noAutofit/>
          </a:bodyPr>
          <a:lstStyle/>
          <a:p>
            <a:pPr lvl="0">
              <a:lnSpc>
                <a:spcPct val="100000"/>
              </a:lnSpc>
              <a:spcBef>
                <a:spcPts val="600"/>
              </a:spcBef>
            </a:pPr>
            <a:r>
              <a:rPr lang="en-IN" sz="1400" dirty="0">
                <a:latin typeface="Times New Roman" panose="02020603050405020304" pitchFamily="18" charset="0"/>
                <a:cs typeface="Times New Roman" panose="02020603050405020304" pitchFamily="18" charset="0"/>
              </a:rPr>
              <a:t>In the execution of our Steganography project, we observed compelling outcomes that validate the effectiveness and functionality of our solution. Here are the key results:</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Successful Encoding and Decoding:</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Outcome: </a:t>
            </a:r>
            <a:r>
              <a:rPr lang="en-IN" sz="1400" dirty="0">
                <a:latin typeface="Times New Roman" panose="02020603050405020304" pitchFamily="18" charset="0"/>
                <a:cs typeface="Times New Roman" panose="02020603050405020304" pitchFamily="18" charset="0"/>
              </a:rPr>
              <a:t>Our project successfully encoded messages within images and decoded hidden information without any loss of data integrity.</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Significance</a:t>
            </a:r>
            <a:r>
              <a:rPr lang="en-IN" sz="1400" dirty="0">
                <a:latin typeface="Times New Roman" panose="02020603050405020304" pitchFamily="18" charset="0"/>
                <a:cs typeface="Times New Roman" panose="02020603050405020304" pitchFamily="18" charset="0"/>
              </a:rPr>
              <a:t>: This result demonstrates the reliability of our steganographic algorithms and their seamless integration into the image manipulation process.</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Imperceptible Visual Impact:</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Outcome: </a:t>
            </a:r>
            <a:r>
              <a:rPr lang="en-IN" sz="1400" dirty="0">
                <a:latin typeface="Times New Roman" panose="02020603050405020304" pitchFamily="18" charset="0"/>
                <a:cs typeface="Times New Roman" panose="02020603050405020304" pitchFamily="18" charset="0"/>
              </a:rPr>
              <a:t>The steganographic modifications made to the images were imperceptible to the human eye.</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Significance: </a:t>
            </a:r>
            <a:r>
              <a:rPr lang="en-IN" sz="1400" dirty="0">
                <a:latin typeface="Times New Roman" panose="02020603050405020304" pitchFamily="18" charset="0"/>
                <a:cs typeface="Times New Roman" panose="02020603050405020304" pitchFamily="18" charset="0"/>
              </a:rPr>
              <a:t>Ensuring that the alterations do not compromise the visual quality of the images is crucial for the covert nature of steganography, and our project achieves this seamlessly.</a:t>
            </a:r>
          </a:p>
          <a:p>
            <a:pPr lvl="0">
              <a:lnSpc>
                <a:spcPct val="100000"/>
              </a:lnSpc>
              <a:spcBef>
                <a:spcPts val="600"/>
              </a:spcBef>
            </a:pPr>
            <a:r>
              <a:rPr lang="en-IN" sz="1400" b="1" dirty="0">
                <a:latin typeface="Times New Roman" panose="02020603050405020304" pitchFamily="18" charset="0"/>
                <a:cs typeface="Times New Roman" panose="02020603050405020304" pitchFamily="18" charset="0"/>
              </a:rPr>
              <a:t>User-Friendly Interface Validation:</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Outcome</a:t>
            </a:r>
            <a:r>
              <a:rPr lang="en-IN" sz="1400" dirty="0">
                <a:latin typeface="Times New Roman" panose="02020603050405020304" pitchFamily="18" charset="0"/>
                <a:cs typeface="Times New Roman" panose="02020603050405020304" pitchFamily="18" charset="0"/>
              </a:rPr>
              <a:t>: Users successfully interacted with the project through the Tkinter-based user interface, inputting messages and selecting images effortlessly.</a:t>
            </a:r>
          </a:p>
          <a:p>
            <a:pPr lvl="0">
              <a:lnSpc>
                <a:spcPct val="100000"/>
              </a:lnSpc>
              <a:spcBef>
                <a:spcPts val="600"/>
              </a:spcBef>
            </a:pPr>
            <a:r>
              <a:rPr lang="en-IN" sz="1400" i="1" dirty="0">
                <a:latin typeface="Times New Roman" panose="02020603050405020304" pitchFamily="18" charset="0"/>
                <a:cs typeface="Times New Roman" panose="02020603050405020304" pitchFamily="18" charset="0"/>
              </a:rPr>
              <a:t>Significance</a:t>
            </a:r>
            <a:r>
              <a:rPr lang="en-IN" sz="1400" dirty="0">
                <a:latin typeface="Times New Roman" panose="02020603050405020304" pitchFamily="18" charset="0"/>
                <a:cs typeface="Times New Roman" panose="02020603050405020304" pitchFamily="18" charset="0"/>
              </a:rPr>
              <a:t>: The positive user experience affirms the accessibility and intuitiveness of our solution, catering to a diverse range of users.</a:t>
            </a:r>
            <a:endParaRPr lang="en-US" sz="1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1BD126EE-5776-C50E-081D-2121B994BA17}"/>
              </a:ext>
            </a:extLst>
          </p:cNvPr>
          <p:cNvSpPr>
            <a:spLocks noGrp="1"/>
          </p:cNvSpPr>
          <p:nvPr>
            <p:ph type="dt" sz="half" idx="10"/>
          </p:nvPr>
        </p:nvSpPr>
        <p:spPr>
          <a:xfrm>
            <a:off x="340137" y="63202"/>
            <a:ext cx="2743200" cy="318221"/>
          </a:xfrm>
        </p:spPr>
        <p:txBody>
          <a:bodyPr/>
          <a:lstStyle/>
          <a:p>
            <a:pPr>
              <a:spcAft>
                <a:spcPts val="600"/>
              </a:spcAft>
            </a:pPr>
            <a:fld id="{E070A198-C197-4DFB-81C2-19B4FCCBE992}" type="datetime1">
              <a:rPr lang="en-US" smtClean="0"/>
              <a:pPr>
                <a:spcAft>
                  <a:spcPts val="600"/>
                </a:spcAft>
              </a:pPr>
              <a:t>11/26/2023</a:t>
            </a:fld>
            <a:endParaRPr lang="en-US"/>
          </a:p>
        </p:txBody>
      </p:sp>
      <p:pic>
        <p:nvPicPr>
          <p:cNvPr id="6" name="Picture 5" descr="Graph on document with pen">
            <a:extLst>
              <a:ext uri="{FF2B5EF4-FFF2-40B4-BE49-F238E27FC236}">
                <a16:creationId xmlns:a16="http://schemas.microsoft.com/office/drawing/2014/main" id="{39B53AD8-1F2D-1A4E-21A3-8D15814F51AA}"/>
              </a:ext>
            </a:extLst>
          </p:cNvPr>
          <p:cNvPicPr>
            <a:picLocks noChangeAspect="1"/>
          </p:cNvPicPr>
          <p:nvPr/>
        </p:nvPicPr>
        <p:blipFill rotWithShape="1">
          <a:blip r:embed="rId2"/>
          <a:srcRect l="27428" r="13376" b="-3"/>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14" name="Slide Number Placeholder 11">
            <a:extLst>
              <a:ext uri="{FF2B5EF4-FFF2-40B4-BE49-F238E27FC236}">
                <a16:creationId xmlns:a16="http://schemas.microsoft.com/office/drawing/2014/main" id="{066C054F-74C5-68FA-A4F0-60BE8162F068}"/>
              </a:ext>
            </a:extLst>
          </p:cNvPr>
          <p:cNvSpPr>
            <a:spLocks noGrp="1"/>
          </p:cNvSpPr>
          <p:nvPr>
            <p:ph type="sldNum" sz="quarter" idx="12"/>
          </p:nvPr>
        </p:nvSpPr>
        <p:spPr>
          <a:xfrm>
            <a:off x="11403951" y="6425816"/>
            <a:ext cx="429768" cy="365125"/>
          </a:xfrm>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9</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431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ylanVTI">
  <a:themeElements>
    <a:clrScheme name="AnalogousFromRegularSeed_2SEEDS">
      <a:dk1>
        <a:srgbClr val="000000"/>
      </a:dk1>
      <a:lt1>
        <a:srgbClr val="FFFFFF"/>
      </a:lt1>
      <a:dk2>
        <a:srgbClr val="231B30"/>
      </a:dk2>
      <a:lt2>
        <a:srgbClr val="F2F0F3"/>
      </a:lt2>
      <a:accent1>
        <a:srgbClr val="70B215"/>
      </a:accent1>
      <a:accent2>
        <a:srgbClr val="A5A51F"/>
      </a:accent2>
      <a:accent3>
        <a:srgbClr val="3CB923"/>
      </a:accent3>
      <a:accent4>
        <a:srgbClr val="2F31D7"/>
      </a:accent4>
      <a:accent5>
        <a:srgbClr val="772BE5"/>
      </a:accent5>
      <a:accent6>
        <a:srgbClr val="B219D3"/>
      </a:accent6>
      <a:hlink>
        <a:srgbClr val="75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Neue Haas Grotesk Text Pro</vt:lpstr>
      <vt:lpstr>Times New Roman</vt:lpstr>
      <vt:lpstr>Wingdings</vt:lpstr>
      <vt:lpstr>DylanVTI</vt:lpstr>
      <vt:lpstr>IBM Cyber Security(CS)- Hiding message in an image</vt:lpstr>
      <vt:lpstr>PowerPoint Presentation</vt:lpstr>
      <vt:lpstr>Problem Statement</vt:lpstr>
      <vt:lpstr>Agenda</vt:lpstr>
      <vt:lpstr>Project Overview</vt:lpstr>
      <vt:lpstr>Who are the End Users</vt:lpstr>
      <vt:lpstr>Your Solution and its Value Proposition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Chandan Kumar Mallick</cp:lastModifiedBy>
  <cp:revision>1</cp:revision>
  <dcterms:created xsi:type="dcterms:W3CDTF">2023-11-26T10:16:22Z</dcterms:created>
  <dcterms:modified xsi:type="dcterms:W3CDTF">2023-11-26T11:12:54Z</dcterms:modified>
</cp:coreProperties>
</file>