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notesMasterIdLst>
    <p:notesMasterId r:id="rId21"/>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4" r:id="rId16"/>
    <p:sldId id="275"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28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CBB6C-1086-4629-815A-D84C0954E29D}" type="datetimeFigureOut">
              <a:rPr lang="en-IN" smtClean="0"/>
              <a:t>04-02-2025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C8072-1EAC-41A6-BC54-D8354D753E9C}" type="slidenum">
              <a:rPr lang="en-IN" smtClean="0"/>
              <a:t>‹#›</a:t>
            </a:fld>
            <a:endParaRPr lang="en-IN"/>
          </a:p>
        </p:txBody>
      </p:sp>
    </p:spTree>
    <p:extLst>
      <p:ext uri="{BB962C8B-B14F-4D97-AF65-F5344CB8AC3E}">
        <p14:creationId xmlns:p14="http://schemas.microsoft.com/office/powerpoint/2010/main" val="1661536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AC8072-1EAC-41A6-BC54-D8354D753E9C}" type="slidenum">
              <a:rPr lang="en-IN" smtClean="0"/>
              <a:t>1</a:t>
            </a:fld>
            <a:endParaRPr lang="en-IN"/>
          </a:p>
        </p:txBody>
      </p:sp>
    </p:spTree>
    <p:extLst>
      <p:ext uri="{BB962C8B-B14F-4D97-AF65-F5344CB8AC3E}">
        <p14:creationId xmlns:p14="http://schemas.microsoft.com/office/powerpoint/2010/main" val="3829850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476C287-4282-407F-A96D-74180FE5F4CC}"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2BDB1D-FC2E-4DEE-B142-10F6700B534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7112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76C287-4282-407F-A96D-74180FE5F4CC}"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2BDB1D-FC2E-4DEE-B142-10F6700B534D}" type="slidenum">
              <a:rPr lang="en-IN" smtClean="0"/>
              <a:t>‹#›</a:t>
            </a:fld>
            <a:endParaRPr lang="en-IN"/>
          </a:p>
        </p:txBody>
      </p:sp>
    </p:spTree>
    <p:extLst>
      <p:ext uri="{BB962C8B-B14F-4D97-AF65-F5344CB8AC3E}">
        <p14:creationId xmlns:p14="http://schemas.microsoft.com/office/powerpoint/2010/main" val="3828699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76C287-4282-407F-A96D-74180FE5F4CC}"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2BDB1D-FC2E-4DEE-B142-10F6700B534D}"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144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76C287-4282-407F-A96D-74180FE5F4CC}"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2BDB1D-FC2E-4DEE-B142-10F6700B534D}" type="slidenum">
              <a:rPr lang="en-IN" smtClean="0"/>
              <a:t>‹#›</a:t>
            </a:fld>
            <a:endParaRPr lang="en-IN"/>
          </a:p>
        </p:txBody>
      </p:sp>
    </p:spTree>
    <p:extLst>
      <p:ext uri="{BB962C8B-B14F-4D97-AF65-F5344CB8AC3E}">
        <p14:creationId xmlns:p14="http://schemas.microsoft.com/office/powerpoint/2010/main" val="3222864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76C287-4282-407F-A96D-74180FE5F4CC}"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2BDB1D-FC2E-4DEE-B142-10F6700B534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127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76C287-4282-407F-A96D-74180FE5F4CC}" type="datetimeFigureOut">
              <a:rPr lang="en-IN" smtClean="0"/>
              <a:t>04-02-2025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2BDB1D-FC2E-4DEE-B142-10F6700B534D}" type="slidenum">
              <a:rPr lang="en-IN" smtClean="0"/>
              <a:t>‹#›</a:t>
            </a:fld>
            <a:endParaRPr lang="en-IN"/>
          </a:p>
        </p:txBody>
      </p:sp>
    </p:spTree>
    <p:extLst>
      <p:ext uri="{BB962C8B-B14F-4D97-AF65-F5344CB8AC3E}">
        <p14:creationId xmlns:p14="http://schemas.microsoft.com/office/powerpoint/2010/main" val="2718807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76C287-4282-407F-A96D-74180FE5F4CC}" type="datetimeFigureOut">
              <a:rPr lang="en-IN" smtClean="0"/>
              <a:t>04-02-2025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2BDB1D-FC2E-4DEE-B142-10F6700B534D}" type="slidenum">
              <a:rPr lang="en-IN" smtClean="0"/>
              <a:t>‹#›</a:t>
            </a:fld>
            <a:endParaRPr lang="en-IN"/>
          </a:p>
        </p:txBody>
      </p:sp>
    </p:spTree>
    <p:extLst>
      <p:ext uri="{BB962C8B-B14F-4D97-AF65-F5344CB8AC3E}">
        <p14:creationId xmlns:p14="http://schemas.microsoft.com/office/powerpoint/2010/main" val="76051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76C287-4282-407F-A96D-74180FE5F4CC}" type="datetimeFigureOut">
              <a:rPr lang="en-IN" smtClean="0"/>
              <a:t>04-02-2025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2BDB1D-FC2E-4DEE-B142-10F6700B534D}" type="slidenum">
              <a:rPr lang="en-IN" smtClean="0"/>
              <a:t>‹#›</a:t>
            </a:fld>
            <a:endParaRPr lang="en-IN"/>
          </a:p>
        </p:txBody>
      </p:sp>
    </p:spTree>
    <p:extLst>
      <p:ext uri="{BB962C8B-B14F-4D97-AF65-F5344CB8AC3E}">
        <p14:creationId xmlns:p14="http://schemas.microsoft.com/office/powerpoint/2010/main" val="3865455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76C287-4282-407F-A96D-74180FE5F4CC}" type="datetimeFigureOut">
              <a:rPr lang="en-IN" smtClean="0"/>
              <a:t>04-02-2025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2BDB1D-FC2E-4DEE-B142-10F6700B534D}" type="slidenum">
              <a:rPr lang="en-IN" smtClean="0"/>
              <a:t>‹#›</a:t>
            </a:fld>
            <a:endParaRPr lang="en-IN"/>
          </a:p>
        </p:txBody>
      </p:sp>
    </p:spTree>
    <p:extLst>
      <p:ext uri="{BB962C8B-B14F-4D97-AF65-F5344CB8AC3E}">
        <p14:creationId xmlns:p14="http://schemas.microsoft.com/office/powerpoint/2010/main" val="2487536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76C287-4282-407F-A96D-74180FE5F4CC}" type="datetimeFigureOut">
              <a:rPr lang="en-IN" smtClean="0"/>
              <a:t>04-02-2025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2BDB1D-FC2E-4DEE-B142-10F6700B534D}" type="slidenum">
              <a:rPr lang="en-IN" smtClean="0"/>
              <a:t>‹#›</a:t>
            </a:fld>
            <a:endParaRPr lang="en-IN"/>
          </a:p>
        </p:txBody>
      </p:sp>
    </p:spTree>
    <p:extLst>
      <p:ext uri="{BB962C8B-B14F-4D97-AF65-F5344CB8AC3E}">
        <p14:creationId xmlns:p14="http://schemas.microsoft.com/office/powerpoint/2010/main" val="100008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76C287-4282-407F-A96D-74180FE5F4CC}" type="datetimeFigureOut">
              <a:rPr lang="en-IN" smtClean="0"/>
              <a:t>04-02-2025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2BDB1D-FC2E-4DEE-B142-10F6700B534D}"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6104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476C287-4282-407F-A96D-74180FE5F4CC}" type="datetimeFigureOut">
              <a:rPr lang="en-IN" smtClean="0"/>
              <a:t>04-02-2025</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D2BDB1D-FC2E-4DEE-B142-10F6700B534D}"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5843010"/>
      </p:ext>
    </p:extLst>
  </p:cSld>
  <p:clrMap bg1="dk1" tx1="lt1" bg2="dk2" tx2="lt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Lending club case study</a:t>
            </a:r>
            <a:endParaRPr lang="en-IN" dirty="0"/>
          </a:p>
        </p:txBody>
      </p:sp>
      <p:sp>
        <p:nvSpPr>
          <p:cNvPr id="3" name="Subtitle 2"/>
          <p:cNvSpPr>
            <a:spLocks noGrp="1"/>
          </p:cNvSpPr>
          <p:nvPr>
            <p:ph type="subTitle" idx="1"/>
          </p:nvPr>
        </p:nvSpPr>
        <p:spPr>
          <a:xfrm>
            <a:off x="8628707" y="4958975"/>
            <a:ext cx="3200400" cy="1463040"/>
          </a:xfrm>
        </p:spPr>
        <p:txBody>
          <a:bodyPr/>
          <a:lstStyle/>
          <a:p>
            <a:r>
              <a:rPr lang="en-US" dirty="0" smtClean="0"/>
              <a:t>Finance Company</a:t>
            </a:r>
            <a:endParaRPr lang="en-IN" dirty="0"/>
          </a:p>
        </p:txBody>
      </p:sp>
      <p:sp>
        <p:nvSpPr>
          <p:cNvPr id="4" name="Subtitle 2"/>
          <p:cNvSpPr txBox="1">
            <a:spLocks/>
          </p:cNvSpPr>
          <p:nvPr/>
        </p:nvSpPr>
        <p:spPr>
          <a:xfrm>
            <a:off x="10591800" y="5690495"/>
            <a:ext cx="3200400" cy="146304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spcAft>
                <a:spcPts val="200"/>
              </a:spcAft>
              <a:buClr>
                <a:schemeClr val="accent1"/>
              </a:buClr>
              <a:buSzPct val="100000"/>
              <a:buFont typeface="Tw Cen MT" panose="020B0602020104020603" pitchFamily="34" charset="0"/>
              <a:buNone/>
              <a:defRPr sz="1800" kern="1200">
                <a:solidFill>
                  <a:schemeClr val="tx1">
                    <a:lumMod val="95000"/>
                    <a:lumOff val="5000"/>
                  </a:schemeClr>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9pPr>
          </a:lstStyle>
          <a:p>
            <a:r>
              <a:rPr lang="en-US" b="1" dirty="0" err="1" smtClean="0"/>
              <a:t>Chandan</a:t>
            </a:r>
            <a:r>
              <a:rPr lang="en-US" b="1" dirty="0" smtClean="0"/>
              <a:t> P</a:t>
            </a:r>
            <a:endParaRPr lang="en-IN" b="1" dirty="0"/>
          </a:p>
        </p:txBody>
      </p:sp>
    </p:spTree>
    <p:extLst>
      <p:ext uri="{BB962C8B-B14F-4D97-AF65-F5344CB8AC3E}">
        <p14:creationId xmlns:p14="http://schemas.microsoft.com/office/powerpoint/2010/main" val="3613117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endParaRPr lang="en-IN" dirty="0"/>
          </a:p>
        </p:txBody>
      </p:sp>
      <p:pic>
        <p:nvPicPr>
          <p:cNvPr id="4" name="Content Placeholder 3"/>
          <p:cNvPicPr>
            <a:picLocks noGrp="1" noChangeAspect="1"/>
          </p:cNvPicPr>
          <p:nvPr>
            <p:ph idx="1"/>
          </p:nvPr>
        </p:nvPicPr>
        <p:blipFill>
          <a:blip r:embed="rId2"/>
          <a:stretch>
            <a:fillRect/>
          </a:stretch>
        </p:blipFill>
        <p:spPr>
          <a:xfrm>
            <a:off x="3176011" y="2286000"/>
            <a:ext cx="5416115" cy="4022725"/>
          </a:xfrm>
          <a:prstGeom prst="rect">
            <a:avLst/>
          </a:prstGeom>
        </p:spPr>
      </p:pic>
    </p:spTree>
    <p:extLst>
      <p:ext uri="{BB962C8B-B14F-4D97-AF65-F5344CB8AC3E}">
        <p14:creationId xmlns:p14="http://schemas.microsoft.com/office/powerpoint/2010/main" val="730007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endParaRPr lang="en-IN" dirty="0"/>
          </a:p>
        </p:txBody>
      </p:sp>
      <p:pic>
        <p:nvPicPr>
          <p:cNvPr id="4" name="Content Placeholder 3"/>
          <p:cNvPicPr>
            <a:picLocks noGrp="1" noChangeAspect="1"/>
          </p:cNvPicPr>
          <p:nvPr>
            <p:ph idx="1"/>
          </p:nvPr>
        </p:nvPicPr>
        <p:blipFill>
          <a:blip r:embed="rId2"/>
          <a:stretch>
            <a:fillRect/>
          </a:stretch>
        </p:blipFill>
        <p:spPr>
          <a:xfrm>
            <a:off x="3256416" y="2177358"/>
            <a:ext cx="5255495" cy="4022725"/>
          </a:xfrm>
          <a:prstGeom prst="rect">
            <a:avLst/>
          </a:prstGeom>
        </p:spPr>
      </p:pic>
    </p:spTree>
    <p:extLst>
      <p:ext uri="{BB962C8B-B14F-4D97-AF65-F5344CB8AC3E}">
        <p14:creationId xmlns:p14="http://schemas.microsoft.com/office/powerpoint/2010/main" val="2079939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endParaRPr lang="en-IN" dirty="0"/>
          </a:p>
        </p:txBody>
      </p:sp>
      <p:pic>
        <p:nvPicPr>
          <p:cNvPr id="4" name="Content Placeholder 3"/>
          <p:cNvPicPr>
            <a:picLocks noGrp="1" noChangeAspect="1"/>
          </p:cNvPicPr>
          <p:nvPr>
            <p:ph idx="1"/>
          </p:nvPr>
        </p:nvPicPr>
        <p:blipFill>
          <a:blip r:embed="rId2"/>
          <a:stretch>
            <a:fillRect/>
          </a:stretch>
        </p:blipFill>
        <p:spPr>
          <a:xfrm>
            <a:off x="3265259" y="1819590"/>
            <a:ext cx="4819485" cy="4782788"/>
          </a:xfrm>
          <a:prstGeom prst="rect">
            <a:avLst/>
          </a:prstGeom>
        </p:spPr>
      </p:pic>
    </p:spTree>
    <p:extLst>
      <p:ext uri="{BB962C8B-B14F-4D97-AF65-F5344CB8AC3E}">
        <p14:creationId xmlns:p14="http://schemas.microsoft.com/office/powerpoint/2010/main" val="1917599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endParaRPr lang="en-IN" dirty="0"/>
          </a:p>
        </p:txBody>
      </p:sp>
      <p:pic>
        <p:nvPicPr>
          <p:cNvPr id="4" name="Content Placeholder 3"/>
          <p:cNvPicPr>
            <a:picLocks noGrp="1" noChangeAspect="1"/>
          </p:cNvPicPr>
          <p:nvPr>
            <p:ph idx="1"/>
          </p:nvPr>
        </p:nvPicPr>
        <p:blipFill>
          <a:blip r:embed="rId2"/>
          <a:stretch>
            <a:fillRect/>
          </a:stretch>
        </p:blipFill>
        <p:spPr>
          <a:xfrm>
            <a:off x="2859746" y="1996289"/>
            <a:ext cx="6709767" cy="4435854"/>
          </a:xfrm>
          <a:prstGeom prst="rect">
            <a:avLst/>
          </a:prstGeom>
        </p:spPr>
      </p:pic>
    </p:spTree>
    <p:extLst>
      <p:ext uri="{BB962C8B-B14F-4D97-AF65-F5344CB8AC3E}">
        <p14:creationId xmlns:p14="http://schemas.microsoft.com/office/powerpoint/2010/main" val="39279878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endParaRPr lang="en-IN" dirty="0"/>
          </a:p>
        </p:txBody>
      </p:sp>
      <p:pic>
        <p:nvPicPr>
          <p:cNvPr id="4" name="Content Placeholder 3"/>
          <p:cNvPicPr>
            <a:picLocks noGrp="1" noChangeAspect="1"/>
          </p:cNvPicPr>
          <p:nvPr>
            <p:ph idx="1"/>
          </p:nvPr>
        </p:nvPicPr>
        <p:blipFill>
          <a:blip r:embed="rId2"/>
          <a:stretch>
            <a:fillRect/>
          </a:stretch>
        </p:blipFill>
        <p:spPr>
          <a:xfrm>
            <a:off x="2981742" y="2286000"/>
            <a:ext cx="5804654" cy="4022725"/>
          </a:xfrm>
          <a:prstGeom prst="rect">
            <a:avLst/>
          </a:prstGeom>
        </p:spPr>
      </p:pic>
    </p:spTree>
    <p:extLst>
      <p:ext uri="{BB962C8B-B14F-4D97-AF65-F5344CB8AC3E}">
        <p14:creationId xmlns:p14="http://schemas.microsoft.com/office/powerpoint/2010/main" val="26262877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endParaRPr lang="en-IN" dirty="0"/>
          </a:p>
        </p:txBody>
      </p:sp>
      <p:pic>
        <p:nvPicPr>
          <p:cNvPr id="4" name="Content Placeholder 3"/>
          <p:cNvPicPr>
            <a:picLocks noGrp="1" noChangeAspect="1"/>
          </p:cNvPicPr>
          <p:nvPr>
            <p:ph idx="1"/>
          </p:nvPr>
        </p:nvPicPr>
        <p:blipFill>
          <a:blip r:embed="rId2"/>
          <a:stretch>
            <a:fillRect/>
          </a:stretch>
        </p:blipFill>
        <p:spPr>
          <a:xfrm>
            <a:off x="2516863" y="2703057"/>
            <a:ext cx="5550929" cy="2903771"/>
          </a:xfrm>
          <a:prstGeom prst="rect">
            <a:avLst/>
          </a:prstGeom>
        </p:spPr>
      </p:pic>
    </p:spTree>
    <p:extLst>
      <p:ext uri="{BB962C8B-B14F-4D97-AF65-F5344CB8AC3E}">
        <p14:creationId xmlns:p14="http://schemas.microsoft.com/office/powerpoint/2010/main" val="29281525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endParaRPr lang="en-IN" dirty="0"/>
          </a:p>
        </p:txBody>
      </p:sp>
      <p:pic>
        <p:nvPicPr>
          <p:cNvPr id="5" name="Picture 4"/>
          <p:cNvPicPr>
            <a:picLocks noChangeAspect="1"/>
          </p:cNvPicPr>
          <p:nvPr/>
        </p:nvPicPr>
        <p:blipFill>
          <a:blip r:embed="rId2"/>
          <a:stretch>
            <a:fillRect/>
          </a:stretch>
        </p:blipFill>
        <p:spPr>
          <a:xfrm>
            <a:off x="2383701" y="2520636"/>
            <a:ext cx="5441085" cy="3001978"/>
          </a:xfrm>
          <a:prstGeom prst="rect">
            <a:avLst/>
          </a:prstGeom>
        </p:spPr>
      </p:pic>
    </p:spTree>
    <p:extLst>
      <p:ext uri="{BB962C8B-B14F-4D97-AF65-F5344CB8AC3E}">
        <p14:creationId xmlns:p14="http://schemas.microsoft.com/office/powerpoint/2010/main" val="4587592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endParaRPr lang="en-IN" dirty="0"/>
          </a:p>
        </p:txBody>
      </p:sp>
      <p:pic>
        <p:nvPicPr>
          <p:cNvPr id="4" name="Content Placeholder 3"/>
          <p:cNvPicPr>
            <a:picLocks noGrp="1" noChangeAspect="1"/>
          </p:cNvPicPr>
          <p:nvPr>
            <p:ph idx="1"/>
          </p:nvPr>
        </p:nvPicPr>
        <p:blipFill>
          <a:blip r:embed="rId2"/>
          <a:stretch>
            <a:fillRect/>
          </a:stretch>
        </p:blipFill>
        <p:spPr>
          <a:xfrm>
            <a:off x="3846241" y="2286000"/>
            <a:ext cx="4075655" cy="4022725"/>
          </a:xfrm>
          <a:prstGeom prst="rect">
            <a:avLst/>
          </a:prstGeom>
        </p:spPr>
      </p:pic>
    </p:spTree>
    <p:extLst>
      <p:ext uri="{BB962C8B-B14F-4D97-AF65-F5344CB8AC3E}">
        <p14:creationId xmlns:p14="http://schemas.microsoft.com/office/powerpoint/2010/main" val="35807385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endParaRPr lang="en-IN" dirty="0"/>
          </a:p>
        </p:txBody>
      </p:sp>
      <p:pic>
        <p:nvPicPr>
          <p:cNvPr id="4" name="Content Placeholder 3"/>
          <p:cNvPicPr>
            <a:picLocks noGrp="1" noChangeAspect="1"/>
          </p:cNvPicPr>
          <p:nvPr>
            <p:ph idx="1"/>
          </p:nvPr>
        </p:nvPicPr>
        <p:blipFill>
          <a:blip r:embed="rId2"/>
          <a:stretch>
            <a:fillRect/>
          </a:stretch>
        </p:blipFill>
        <p:spPr>
          <a:xfrm>
            <a:off x="3911018" y="2286000"/>
            <a:ext cx="3946101" cy="4022725"/>
          </a:xfrm>
          <a:prstGeom prst="rect">
            <a:avLst/>
          </a:prstGeom>
        </p:spPr>
      </p:pic>
    </p:spTree>
    <p:extLst>
      <p:ext uri="{BB962C8B-B14F-4D97-AF65-F5344CB8AC3E}">
        <p14:creationId xmlns:p14="http://schemas.microsoft.com/office/powerpoint/2010/main" val="18426681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pic>
        <p:nvPicPr>
          <p:cNvPr id="4" name="Content Placeholder 3"/>
          <p:cNvPicPr>
            <a:picLocks noGrp="1" noChangeAspect="1"/>
          </p:cNvPicPr>
          <p:nvPr>
            <p:ph idx="1"/>
          </p:nvPr>
        </p:nvPicPr>
        <p:blipFill>
          <a:blip r:embed="rId2"/>
          <a:stretch>
            <a:fillRect/>
          </a:stretch>
        </p:blipFill>
        <p:spPr>
          <a:xfrm>
            <a:off x="1024128" y="2485659"/>
            <a:ext cx="9720262" cy="2247281"/>
          </a:xfrm>
          <a:prstGeom prst="rect">
            <a:avLst/>
          </a:prstGeom>
        </p:spPr>
      </p:pic>
    </p:spTree>
    <p:extLst>
      <p:ext uri="{BB962C8B-B14F-4D97-AF65-F5344CB8AC3E}">
        <p14:creationId xmlns:p14="http://schemas.microsoft.com/office/powerpoint/2010/main" val="753356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normAutofit/>
          </a:bodyPr>
          <a:lstStyle/>
          <a:p>
            <a:r>
              <a:rPr lang="en-US" dirty="0"/>
              <a:t>To use real time data with loan application of various customer who has taken loan with the finance company, the Goal is to </a:t>
            </a:r>
            <a:r>
              <a:rPr lang="en-US" dirty="0" err="1"/>
              <a:t>analyse</a:t>
            </a:r>
            <a:r>
              <a:rPr lang="en-US" dirty="0"/>
              <a:t> this loan detail set and understand which customer are more likely to DEFAULT in the future and give the insight how and what aspect effect leads to the Finance loss by default customer.</a:t>
            </a:r>
          </a:p>
          <a:p>
            <a:r>
              <a:rPr lang="en-US" dirty="0"/>
              <a:t>The Data set contain detail of customer with three categories </a:t>
            </a:r>
            <a:r>
              <a:rPr lang="en-US" dirty="0" err="1"/>
              <a:t>releated</a:t>
            </a:r>
            <a:r>
              <a:rPr lang="en-US" dirty="0"/>
              <a:t> to loan.</a:t>
            </a:r>
          </a:p>
          <a:p>
            <a:pPr lvl="1"/>
            <a:r>
              <a:rPr lang="en-US" dirty="0"/>
              <a:t>Fully paid: Applicant has fully paid the loan (the principal and the interest rate)</a:t>
            </a:r>
          </a:p>
          <a:p>
            <a:pPr lvl="1"/>
            <a:r>
              <a:rPr lang="en-US" dirty="0"/>
              <a:t>Current: Applicant is in the process of paying the instalments, i.e. the tenure of the loan is not yet completed. These candidates are not labelled as 'defaulted'.</a:t>
            </a:r>
          </a:p>
          <a:p>
            <a:pPr lvl="1"/>
            <a:r>
              <a:rPr lang="en-US" dirty="0"/>
              <a:t>Charged-off: Applicant has not paid the instalments in due time for a long period of time, i.e. he/she has defaulted on the loan</a:t>
            </a:r>
          </a:p>
          <a:p>
            <a:endParaRPr lang="en-IN" dirty="0"/>
          </a:p>
        </p:txBody>
      </p:sp>
    </p:spTree>
    <p:extLst>
      <p:ext uri="{BB962C8B-B14F-4D97-AF65-F5344CB8AC3E}">
        <p14:creationId xmlns:p14="http://schemas.microsoft.com/office/powerpoint/2010/main" val="481013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Cleaning</a:t>
            </a:r>
            <a:br>
              <a:rPr lang="en-IN" b="1" dirty="0"/>
            </a:br>
            <a:endParaRPr lang="en-IN"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Fixing row</a:t>
            </a:r>
          </a:p>
          <a:p>
            <a:pPr>
              <a:buFont typeface="Arial" panose="020B0604020202020204" pitchFamily="34" charset="0"/>
              <a:buChar char="•"/>
            </a:pPr>
            <a:r>
              <a:rPr lang="en-US" dirty="0" smtClean="0"/>
              <a:t>Fixing columns</a:t>
            </a:r>
          </a:p>
          <a:p>
            <a:pPr>
              <a:buFont typeface="Arial" panose="020B0604020202020204" pitchFamily="34" charset="0"/>
              <a:buChar char="•"/>
            </a:pPr>
            <a:r>
              <a:rPr lang="en-US" dirty="0" smtClean="0"/>
              <a:t>Standardizing values</a:t>
            </a:r>
          </a:p>
          <a:p>
            <a:pPr>
              <a:buFont typeface="Arial" panose="020B0604020202020204" pitchFamily="34" charset="0"/>
              <a:buChar char="•"/>
            </a:pPr>
            <a:r>
              <a:rPr lang="en-US" dirty="0" smtClean="0"/>
              <a:t>Remove of invalid values</a:t>
            </a:r>
          </a:p>
          <a:p>
            <a:pPr>
              <a:buFont typeface="Arial" panose="020B0604020202020204" pitchFamily="34" charset="0"/>
              <a:buChar char="•"/>
            </a:pPr>
            <a:r>
              <a:rPr lang="en-US" dirty="0" smtClean="0"/>
              <a:t>Filter data</a:t>
            </a:r>
          </a:p>
          <a:p>
            <a:pPr>
              <a:buFont typeface="Arial" panose="020B0604020202020204" pitchFamily="34" charset="0"/>
              <a:buChar char="•"/>
            </a:pPr>
            <a:r>
              <a:rPr lang="en-US" dirty="0" smtClean="0"/>
              <a:t>We had 39717 rows and 111 columns before Data cleaning</a:t>
            </a:r>
          </a:p>
          <a:p>
            <a:pPr>
              <a:buFont typeface="Arial" panose="020B0604020202020204" pitchFamily="34" charset="0"/>
              <a:buChar char="•"/>
            </a:pPr>
            <a:r>
              <a:rPr lang="en-US" dirty="0" smtClean="0"/>
              <a:t>After the cleaning we have 36440 rows and 27 columns</a:t>
            </a:r>
          </a:p>
          <a:p>
            <a:pPr marL="0" indent="0">
              <a:buNone/>
            </a:pPr>
            <a:endParaRPr lang="en-US" dirty="0" smtClean="0"/>
          </a:p>
          <a:p>
            <a:endParaRPr lang="en-IN" dirty="0"/>
          </a:p>
        </p:txBody>
      </p:sp>
      <p:sp>
        <p:nvSpPr>
          <p:cNvPr id="4"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ourier New" panose="02070309020205020404" pitchFamily="49" charset="0"/>
              </a:rPr>
              <a:t>(39717, 111)</a:t>
            </a:r>
            <a:r>
              <a:rPr kumimoji="0" lang="en-US" sz="8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47290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Univariate</a:t>
            </a:r>
            <a:r>
              <a:rPr lang="en-IN" b="1" dirty="0" smtClean="0"/>
              <a:t>/bivariate Analysis</a:t>
            </a:r>
            <a:endParaRPr lang="en-IN" dirty="0"/>
          </a:p>
        </p:txBody>
      </p:sp>
      <p:sp>
        <p:nvSpPr>
          <p:cNvPr id="5" name="Content Placeholder 4"/>
          <p:cNvSpPr>
            <a:spLocks noGrp="1"/>
          </p:cNvSpPr>
          <p:nvPr>
            <p:ph idx="1"/>
          </p:nvPr>
        </p:nvSpPr>
        <p:spPr/>
        <p:txBody>
          <a:bodyPr/>
          <a:lstStyle/>
          <a:p>
            <a:endParaRPr lang="en-IN"/>
          </a:p>
        </p:txBody>
      </p:sp>
    </p:spTree>
    <p:extLst>
      <p:ext uri="{BB962C8B-B14F-4D97-AF65-F5344CB8AC3E}">
        <p14:creationId xmlns:p14="http://schemas.microsoft.com/office/powerpoint/2010/main" val="857396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IN" dirty="0"/>
          </a:p>
        </p:txBody>
      </p:sp>
      <p:pic>
        <p:nvPicPr>
          <p:cNvPr id="4" name="Content Placeholder 3"/>
          <p:cNvPicPr>
            <a:picLocks noGrp="1" noChangeAspect="1"/>
          </p:cNvPicPr>
          <p:nvPr>
            <p:ph idx="1"/>
          </p:nvPr>
        </p:nvPicPr>
        <p:blipFill>
          <a:blip r:embed="rId2"/>
          <a:stretch>
            <a:fillRect/>
          </a:stretch>
        </p:blipFill>
        <p:spPr>
          <a:xfrm>
            <a:off x="3358737" y="2286000"/>
            <a:ext cx="5050664" cy="4022725"/>
          </a:xfrm>
          <a:prstGeom prst="rect">
            <a:avLst/>
          </a:prstGeom>
        </p:spPr>
      </p:pic>
    </p:spTree>
    <p:extLst>
      <p:ext uri="{BB962C8B-B14F-4D97-AF65-F5344CB8AC3E}">
        <p14:creationId xmlns:p14="http://schemas.microsoft.com/office/powerpoint/2010/main" val="2372253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endParaRPr lang="en-IN" dirty="0"/>
          </a:p>
        </p:txBody>
      </p:sp>
      <p:pic>
        <p:nvPicPr>
          <p:cNvPr id="4" name="Content Placeholder 3"/>
          <p:cNvPicPr>
            <a:picLocks noGrp="1" noChangeAspect="1"/>
          </p:cNvPicPr>
          <p:nvPr>
            <p:ph idx="1"/>
          </p:nvPr>
        </p:nvPicPr>
        <p:blipFill>
          <a:blip r:embed="rId2"/>
          <a:stretch>
            <a:fillRect/>
          </a:stretch>
        </p:blipFill>
        <p:spPr>
          <a:xfrm>
            <a:off x="2972222" y="2286000"/>
            <a:ext cx="5823693" cy="4022725"/>
          </a:xfrm>
          <a:prstGeom prst="rect">
            <a:avLst/>
          </a:prstGeom>
        </p:spPr>
      </p:pic>
    </p:spTree>
    <p:extLst>
      <p:ext uri="{BB962C8B-B14F-4D97-AF65-F5344CB8AC3E}">
        <p14:creationId xmlns:p14="http://schemas.microsoft.com/office/powerpoint/2010/main" val="2382889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endParaRPr lang="en-IN" dirty="0"/>
          </a:p>
        </p:txBody>
      </p:sp>
      <p:pic>
        <p:nvPicPr>
          <p:cNvPr id="4" name="Content Placeholder 3"/>
          <p:cNvPicPr>
            <a:picLocks noGrp="1" noChangeAspect="1"/>
          </p:cNvPicPr>
          <p:nvPr>
            <p:ph idx="1"/>
          </p:nvPr>
        </p:nvPicPr>
        <p:blipFill>
          <a:blip r:embed="rId2"/>
          <a:stretch>
            <a:fillRect/>
          </a:stretch>
        </p:blipFill>
        <p:spPr>
          <a:xfrm>
            <a:off x="3022666" y="2286000"/>
            <a:ext cx="5722805" cy="4022725"/>
          </a:xfrm>
          <a:prstGeom prst="rect">
            <a:avLst/>
          </a:prstGeom>
        </p:spPr>
      </p:pic>
    </p:spTree>
    <p:extLst>
      <p:ext uri="{BB962C8B-B14F-4D97-AF65-F5344CB8AC3E}">
        <p14:creationId xmlns:p14="http://schemas.microsoft.com/office/powerpoint/2010/main" val="2333663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endParaRPr lang="en-IN" dirty="0"/>
          </a:p>
        </p:txBody>
      </p:sp>
      <p:pic>
        <p:nvPicPr>
          <p:cNvPr id="4" name="Content Placeholder 3"/>
          <p:cNvPicPr>
            <a:picLocks noGrp="1" noChangeAspect="1"/>
          </p:cNvPicPr>
          <p:nvPr>
            <p:ph idx="1"/>
          </p:nvPr>
        </p:nvPicPr>
        <p:blipFill>
          <a:blip r:embed="rId2"/>
          <a:stretch>
            <a:fillRect/>
          </a:stretch>
        </p:blipFill>
        <p:spPr>
          <a:xfrm>
            <a:off x="2982500" y="2286000"/>
            <a:ext cx="5803137" cy="4022725"/>
          </a:xfrm>
          <a:prstGeom prst="rect">
            <a:avLst/>
          </a:prstGeom>
        </p:spPr>
      </p:pic>
    </p:spTree>
    <p:extLst>
      <p:ext uri="{BB962C8B-B14F-4D97-AF65-F5344CB8AC3E}">
        <p14:creationId xmlns:p14="http://schemas.microsoft.com/office/powerpoint/2010/main" val="1273740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endParaRPr lang="en-IN" dirty="0"/>
          </a:p>
        </p:txBody>
      </p:sp>
      <p:pic>
        <p:nvPicPr>
          <p:cNvPr id="4" name="Content Placeholder 3"/>
          <p:cNvPicPr>
            <a:picLocks noGrp="1" noChangeAspect="1"/>
          </p:cNvPicPr>
          <p:nvPr>
            <p:ph idx="1"/>
          </p:nvPr>
        </p:nvPicPr>
        <p:blipFill>
          <a:blip r:embed="rId2"/>
          <a:stretch>
            <a:fillRect/>
          </a:stretch>
        </p:blipFill>
        <p:spPr>
          <a:xfrm>
            <a:off x="2967593" y="2286000"/>
            <a:ext cx="5832951" cy="4022725"/>
          </a:xfrm>
          <a:prstGeom prst="rect">
            <a:avLst/>
          </a:prstGeom>
        </p:spPr>
      </p:pic>
    </p:spTree>
    <p:extLst>
      <p:ext uri="{BB962C8B-B14F-4D97-AF65-F5344CB8AC3E}">
        <p14:creationId xmlns:p14="http://schemas.microsoft.com/office/powerpoint/2010/main" val="22598831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24</TotalTime>
  <Words>215</Words>
  <Application>Microsoft Office PowerPoint</Application>
  <PresentationFormat>Widescreen</PresentationFormat>
  <Paragraphs>35</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Courier New</vt:lpstr>
      <vt:lpstr>Tw Cen MT</vt:lpstr>
      <vt:lpstr>Tw Cen MT Condensed</vt:lpstr>
      <vt:lpstr>Wingdings 3</vt:lpstr>
      <vt:lpstr>Integral</vt:lpstr>
      <vt:lpstr>Lending club case study</vt:lpstr>
      <vt:lpstr>Problem Statement</vt:lpstr>
      <vt:lpstr>Data Cleaning </vt:lpstr>
      <vt:lpstr>Univariate/bivariate Analysis</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Shinigami</dc:creator>
  <cp:lastModifiedBy>Shinigami</cp:lastModifiedBy>
  <cp:revision>3</cp:revision>
  <dcterms:created xsi:type="dcterms:W3CDTF">2025-02-04T17:01:44Z</dcterms:created>
  <dcterms:modified xsi:type="dcterms:W3CDTF">2025-02-04T17:26:04Z</dcterms:modified>
</cp:coreProperties>
</file>