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23"/>
  </p:notesMasterIdLst>
  <p:handoutMasterIdLst>
    <p:handoutMasterId r:id="rId24"/>
  </p:handoutMasterIdLst>
  <p:sldIdLst>
    <p:sldId id="384" r:id="rId2"/>
    <p:sldId id="422" r:id="rId3"/>
    <p:sldId id="423" r:id="rId4"/>
    <p:sldId id="425" r:id="rId5"/>
    <p:sldId id="424" r:id="rId6"/>
    <p:sldId id="426" r:id="rId7"/>
    <p:sldId id="427" r:id="rId8"/>
    <p:sldId id="388" r:id="rId9"/>
    <p:sldId id="410" r:id="rId10"/>
    <p:sldId id="407" r:id="rId11"/>
    <p:sldId id="408" r:id="rId12"/>
    <p:sldId id="394" r:id="rId13"/>
    <p:sldId id="416" r:id="rId14"/>
    <p:sldId id="417" r:id="rId15"/>
    <p:sldId id="418" r:id="rId16"/>
    <p:sldId id="419" r:id="rId17"/>
    <p:sldId id="420" r:id="rId18"/>
    <p:sldId id="421" r:id="rId19"/>
    <p:sldId id="429" r:id="rId20"/>
    <p:sldId id="428" r:id="rId21"/>
    <p:sldId id="411" r:id="rId22"/>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EF1DE"/>
    <a:srgbClr val="000099"/>
    <a:srgbClr val="0000CC"/>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9" autoAdjust="0"/>
    <p:restoredTop sz="92101" autoAdjust="0"/>
  </p:normalViewPr>
  <p:slideViewPr>
    <p:cSldViewPr>
      <p:cViewPr varScale="1">
        <p:scale>
          <a:sx n="90" d="100"/>
          <a:sy n="90" d="100"/>
        </p:scale>
        <p:origin x="714" y="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483542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smtClean="0"/>
          </a:p>
        </p:txBody>
      </p:sp>
      <p:sp>
        <p:nvSpPr>
          <p:cNvPr id="6861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68EF387A-3E9B-974F-BE09-FF3123AB2DEB}" type="slidenum">
              <a:rPr lang="en-US" sz="1200">
                <a:solidFill>
                  <a:srgbClr val="000000"/>
                </a:solidFill>
              </a:rPr>
              <a:pPr eaLnBrk="1" hangingPunct="1"/>
              <a:t>12</a:t>
            </a:fld>
            <a:endParaRPr lang="en-US" sz="1200">
              <a:solidFill>
                <a:srgbClr val="000000"/>
              </a:solidFill>
            </a:endParaRPr>
          </a:p>
        </p:txBody>
      </p:sp>
    </p:spTree>
    <p:extLst>
      <p:ext uri="{BB962C8B-B14F-4D97-AF65-F5344CB8AC3E}">
        <p14:creationId xmlns:p14="http://schemas.microsoft.com/office/powerpoint/2010/main" val="81366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426E6E50-DDC5-7B4F-9BB5-DFF9A02FA597}" type="slidenum">
              <a:rPr lang="en-US" sz="1200"/>
              <a:pPr eaLnBrk="1" hangingPunct="1"/>
              <a:t>21</a:t>
            </a:fld>
            <a:endParaRPr lang="en-US" sz="12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461304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smtClean="0"/>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smtClean="0"/>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p:blipFill>
        <p:spPr>
          <a:xfrm>
            <a:off x="781451" y="165818"/>
            <a:ext cx="2647549" cy="4768132"/>
          </a:xfrm>
          <a:prstGeom prst="rect">
            <a:avLst/>
          </a:prstGeom>
        </p:spPr>
      </p:pic>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3057525"/>
            <a:ext cx="7772400" cy="162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352550"/>
            <a:ext cx="6858000" cy="3333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352550"/>
            <a:ext cx="8534400" cy="3333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pic>
        <p:nvPicPr>
          <p:cNvPr id="10" name="Picture 9"/>
          <p:cNvPicPr>
            <a:picLocks noChangeAspect="1"/>
          </p:cNvPicPr>
          <p:nvPr/>
        </p:nvPicPr>
        <p:blipFill>
          <a:blip r:embed="rId16"/>
          <a:stretch>
            <a:fillRect/>
          </a:stretch>
        </p:blipFill>
        <p:spPr>
          <a:xfrm>
            <a:off x="274056" y="325348"/>
            <a:ext cx="868944" cy="874802"/>
          </a:xfrm>
          <a:prstGeom prst="rect">
            <a:avLst/>
          </a:prstGeom>
        </p:spPr>
      </p:pic>
      <p:sp>
        <p:nvSpPr>
          <p:cNvPr id="8" name="TextBox 7"/>
          <p:cNvSpPr txBox="1"/>
          <p:nvPr/>
        </p:nvSpPr>
        <p:spPr>
          <a:xfrm>
            <a:off x="76200" y="8750"/>
            <a:ext cx="1295400" cy="261610"/>
          </a:xfrm>
          <a:prstGeom prst="rect">
            <a:avLst/>
          </a:prstGeom>
          <a:noFill/>
        </p:spPr>
        <p:txBody>
          <a:bodyPr wrap="square" lIns="0" rIns="0" rtlCol="0">
            <a:spAutoFit/>
          </a:bodyPr>
          <a:lstStyle/>
          <a:p>
            <a:pPr algn="ctr"/>
            <a:r>
              <a:rPr lang="en-US" sz="1100" dirty="0" smtClean="0">
                <a:solidFill>
                  <a:srgbClr val="A4001D"/>
                </a:solidFill>
                <a:latin typeface="+mn-lt"/>
              </a:rPr>
              <a:t>Dan Jurafsky</a:t>
            </a:r>
            <a:endParaRPr lang="en-US" sz="1100" dirty="0">
              <a:solidFill>
                <a:srgbClr val="A4001D"/>
              </a:solidFill>
              <a:latin typeface="+mn-lt"/>
            </a:endParaRPr>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Lst>
  <p:timing>
    <p:tnLst>
      <p:par>
        <p:cTn id="1" dur="indefinite" restart="never" nodeType="tmRoot"/>
      </p:par>
    </p:tnLst>
  </p:timing>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4495800" y="1123950"/>
            <a:ext cx="3890964" cy="2081212"/>
          </a:xfrm>
        </p:spPr>
        <p:txBody>
          <a:bodyPr/>
          <a:lstStyle/>
          <a:p>
            <a:pPr eaLnBrk="1" hangingPunct="1"/>
            <a:r>
              <a:rPr lang="en-US" sz="4400" dirty="0" smtClean="0">
                <a:latin typeface="Lucida Sans" charset="0"/>
                <a:ea typeface="ＭＳ Ｐゴシック" charset="0"/>
                <a:cs typeface="ＭＳ Ｐゴシック" charset="0"/>
              </a:rPr>
              <a:t>Why </a:t>
            </a:r>
            <a:r>
              <a:rPr lang="en-US" sz="4400" dirty="0" smtClean="0">
                <a:latin typeface="Lucida Sans" charset="0"/>
                <a:ea typeface="ＭＳ Ｐゴシック" charset="0"/>
                <a:cs typeface="ＭＳ Ｐゴシック" charset="0"/>
              </a:rPr>
              <a:t>Text Analytics</a:t>
            </a:r>
            <a:r>
              <a:rPr lang="en-US" sz="4400" dirty="0" smtClean="0">
                <a:latin typeface="Lucida Sans" charset="0"/>
                <a:ea typeface="ＭＳ Ｐゴシック" charset="0"/>
                <a:cs typeface="ＭＳ Ｐゴシック" charset="0"/>
              </a:rPr>
              <a:t> </a:t>
            </a:r>
            <a:r>
              <a:rPr lang="en-US" sz="4400" dirty="0" smtClean="0">
                <a:latin typeface="Lucida Sans" charset="0"/>
                <a:ea typeface="ＭＳ Ｐゴシック" charset="0"/>
                <a:cs typeface="ＭＳ Ｐゴシック" charset="0"/>
              </a:rPr>
              <a:t>and Python?</a:t>
            </a:r>
            <a:endParaRPr lang="en-US" sz="4400" dirty="0">
              <a:latin typeface="Lucida Sans" charset="0"/>
              <a:ea typeface="ＭＳ Ｐゴシック" charset="0"/>
              <a:cs typeface="ＭＳ Ｐゴシック" charset="0"/>
            </a:endParaRPr>
          </a:p>
        </p:txBody>
      </p:sp>
      <p:pic>
        <p:nvPicPr>
          <p:cNvPr id="2" name="Picture 1"/>
          <p:cNvPicPr>
            <a:picLocks noChangeAspect="1"/>
          </p:cNvPicPr>
          <p:nvPr/>
        </p:nvPicPr>
        <p:blipFill>
          <a:blip r:embed="rId3"/>
          <a:stretch>
            <a:fillRect/>
          </a:stretch>
        </p:blipFill>
        <p:spPr>
          <a:xfrm>
            <a:off x="1219200" y="666750"/>
            <a:ext cx="1933575" cy="3705225"/>
          </a:xfrm>
          <a:prstGeom prst="rect">
            <a:avLst/>
          </a:prstGeom>
        </p:spPr>
      </p:pic>
    </p:spTree>
    <p:extLst>
      <p:ext uri="{BB962C8B-B14F-4D97-AF65-F5344CB8AC3E}">
        <p14:creationId xmlns:p14="http://schemas.microsoft.com/office/powerpoint/2010/main" val="330817201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1"/>
          <p:cNvSpPr>
            <a:spLocks noGrp="1"/>
          </p:cNvSpPr>
          <p:nvPr>
            <p:ph type="title"/>
          </p:nvPr>
        </p:nvSpPr>
        <p:spPr>
          <a:xfrm>
            <a:off x="1371600" y="57150"/>
            <a:ext cx="7772400" cy="742950"/>
          </a:xfrm>
        </p:spPr>
        <p:txBody>
          <a:bodyPr/>
          <a:lstStyle/>
          <a:p>
            <a:r>
              <a:rPr lang="en-US" dirty="0" smtClean="0"/>
              <a:t>Sentiment </a:t>
            </a:r>
            <a:r>
              <a:rPr lang="en-US" dirty="0"/>
              <a:t>Analysis</a:t>
            </a:r>
          </a:p>
        </p:txBody>
      </p:sp>
      <p:sp>
        <p:nvSpPr>
          <p:cNvPr id="24579" name="Content Placeholder 2"/>
          <p:cNvSpPr>
            <a:spLocks noGrp="1"/>
          </p:cNvSpPr>
          <p:nvPr>
            <p:ph idx="1"/>
          </p:nvPr>
        </p:nvSpPr>
        <p:spPr>
          <a:xfrm>
            <a:off x="990600" y="2973751"/>
            <a:ext cx="8153400" cy="2152650"/>
          </a:xfrm>
        </p:spPr>
        <p:txBody>
          <a:bodyPr/>
          <a:lstStyle/>
          <a:p>
            <a:r>
              <a:rPr lang="en-US" dirty="0" smtClean="0"/>
              <a:t>nice </a:t>
            </a:r>
            <a:r>
              <a:rPr lang="en-US" dirty="0"/>
              <a:t>and compact to carry! </a:t>
            </a:r>
            <a:endParaRPr lang="en-US" dirty="0" smtClean="0"/>
          </a:p>
          <a:p>
            <a:r>
              <a:rPr lang="en-US" dirty="0"/>
              <a:t>since the camera is small and light, I won't need to carry around those heavy, bulky professional cameras either! </a:t>
            </a:r>
          </a:p>
          <a:p>
            <a:r>
              <a:rPr lang="en-US" dirty="0" smtClean="0"/>
              <a:t>the </a:t>
            </a:r>
            <a:r>
              <a:rPr lang="en-US" dirty="0"/>
              <a:t>camera feels flimsy, is plastic and very light in weight you have to be very delicate in the handling of this </a:t>
            </a:r>
            <a:r>
              <a:rPr lang="en-US" dirty="0" smtClean="0"/>
              <a:t>camera</a:t>
            </a:r>
          </a:p>
        </p:txBody>
      </p:sp>
      <p:sp>
        <p:nvSpPr>
          <p:cNvPr id="24582" name="Slide Number Placeholder 5"/>
          <p:cNvSpPr>
            <a:spLocks noGrp="1"/>
          </p:cNvSpPr>
          <p:nvPr>
            <p:ph type="sldNum" sz="quarter" idx="12"/>
          </p:nvPr>
        </p:nvSpPr>
        <p:spPr>
          <a:noFill/>
        </p:spPr>
        <p:txBody>
          <a:bodyPr/>
          <a:lstStyle/>
          <a:p>
            <a:fld id="{B378B6F6-83F4-A34F-830E-A516F91731F8}" type="slidenum">
              <a:rPr lang="en-US"/>
              <a:pPr/>
              <a:t>10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971550"/>
            <a:ext cx="1515220" cy="1472793"/>
          </a:xfrm>
          <a:prstGeom prst="rect">
            <a:avLst/>
          </a:prstGeom>
        </p:spPr>
      </p:pic>
      <p:sp>
        <p:nvSpPr>
          <p:cNvPr id="3" name="TextBox 2"/>
          <p:cNvSpPr txBox="1"/>
          <p:nvPr/>
        </p:nvSpPr>
        <p:spPr>
          <a:xfrm>
            <a:off x="304800" y="2571750"/>
            <a:ext cx="2134869" cy="461665"/>
          </a:xfrm>
          <a:prstGeom prst="rect">
            <a:avLst/>
          </a:prstGeom>
          <a:noFill/>
        </p:spPr>
        <p:txBody>
          <a:bodyPr wrap="none" rtlCol="0">
            <a:spAutoFit/>
          </a:bodyPr>
          <a:lstStyle/>
          <a:p>
            <a:r>
              <a:rPr lang="en-US" dirty="0" smtClean="0">
                <a:latin typeface="+mn-lt"/>
              </a:rPr>
              <a:t>Size and weight</a:t>
            </a:r>
            <a:endParaRPr lang="en-US" dirty="0">
              <a:latin typeface="+mn-lt"/>
            </a:endParaRPr>
          </a:p>
        </p:txBody>
      </p:sp>
      <p:sp>
        <p:nvSpPr>
          <p:cNvPr id="4" name="TextBox 3"/>
          <p:cNvSpPr txBox="1"/>
          <p:nvPr/>
        </p:nvSpPr>
        <p:spPr>
          <a:xfrm>
            <a:off x="3886200" y="895350"/>
            <a:ext cx="1808646" cy="1892826"/>
          </a:xfrm>
          <a:prstGeom prst="rect">
            <a:avLst/>
          </a:prstGeom>
          <a:noFill/>
        </p:spPr>
        <p:txBody>
          <a:bodyPr wrap="none" rtlCol="0">
            <a:spAutoFit/>
          </a:bodyPr>
          <a:lstStyle/>
          <a:p>
            <a:r>
              <a:rPr lang="en-US" sz="1950" dirty="0" smtClean="0">
                <a:solidFill>
                  <a:srgbClr val="000000"/>
                </a:solidFill>
                <a:latin typeface="+mn-lt"/>
              </a:rPr>
              <a:t>Attributes</a:t>
            </a:r>
            <a:r>
              <a:rPr lang="en-US" sz="1950" dirty="0" smtClean="0">
                <a:solidFill>
                  <a:srgbClr val="800000"/>
                </a:solidFill>
                <a:latin typeface="+mn-lt"/>
              </a:rPr>
              <a:t>:</a:t>
            </a:r>
          </a:p>
          <a:p>
            <a:r>
              <a:rPr lang="en-US" sz="1950" dirty="0" smtClean="0">
                <a:solidFill>
                  <a:srgbClr val="800000"/>
                </a:solidFill>
                <a:latin typeface="+mn-lt"/>
              </a:rPr>
              <a:t> zoom</a:t>
            </a:r>
            <a:endParaRPr lang="en-US" sz="1950" dirty="0">
              <a:solidFill>
                <a:srgbClr val="800000"/>
              </a:solidFill>
              <a:latin typeface="+mn-lt"/>
            </a:endParaRPr>
          </a:p>
          <a:p>
            <a:r>
              <a:rPr lang="en-US" sz="1950" dirty="0" smtClean="0">
                <a:solidFill>
                  <a:srgbClr val="800000"/>
                </a:solidFill>
                <a:latin typeface="+mn-lt"/>
              </a:rPr>
              <a:t> affordability</a:t>
            </a:r>
            <a:endParaRPr lang="en-US" sz="1950" dirty="0">
              <a:solidFill>
                <a:srgbClr val="800000"/>
              </a:solidFill>
              <a:latin typeface="+mn-lt"/>
            </a:endParaRPr>
          </a:p>
          <a:p>
            <a:r>
              <a:rPr lang="en-US" sz="1950" dirty="0" smtClean="0">
                <a:solidFill>
                  <a:srgbClr val="800000"/>
                </a:solidFill>
                <a:latin typeface="+mn-lt"/>
              </a:rPr>
              <a:t> size and weight</a:t>
            </a:r>
            <a:endParaRPr lang="en-US" sz="1950" dirty="0">
              <a:solidFill>
                <a:srgbClr val="800000"/>
              </a:solidFill>
              <a:latin typeface="+mn-lt"/>
            </a:endParaRPr>
          </a:p>
          <a:p>
            <a:r>
              <a:rPr lang="en-US" sz="1950" dirty="0" smtClean="0">
                <a:solidFill>
                  <a:srgbClr val="800000"/>
                </a:solidFill>
                <a:latin typeface="+mn-lt"/>
              </a:rPr>
              <a:t> flash </a:t>
            </a:r>
          </a:p>
          <a:p>
            <a:r>
              <a:rPr lang="en-US" sz="1950" dirty="0" smtClean="0">
                <a:solidFill>
                  <a:srgbClr val="800000"/>
                </a:solidFill>
                <a:latin typeface="+mn-lt"/>
              </a:rPr>
              <a:t> ease </a:t>
            </a:r>
            <a:r>
              <a:rPr lang="en-US" sz="1950" dirty="0">
                <a:solidFill>
                  <a:srgbClr val="800000"/>
                </a:solidFill>
                <a:latin typeface="+mn-lt"/>
              </a:rPr>
              <a:t>of use</a:t>
            </a:r>
          </a:p>
        </p:txBody>
      </p:sp>
      <p:grpSp>
        <p:nvGrpSpPr>
          <p:cNvPr id="8" name="Group 7"/>
          <p:cNvGrpSpPr/>
          <p:nvPr/>
        </p:nvGrpSpPr>
        <p:grpSpPr>
          <a:xfrm>
            <a:off x="5715000" y="1276350"/>
            <a:ext cx="2362200" cy="1447800"/>
            <a:chOff x="3886200" y="1123950"/>
            <a:chExt cx="2362200" cy="1447800"/>
          </a:xfrm>
        </p:grpSpPr>
        <p:sp>
          <p:nvSpPr>
            <p:cNvPr id="5" name="Rectangle 4"/>
            <p:cNvSpPr/>
            <p:nvPr/>
          </p:nvSpPr>
          <p:spPr bwMode="auto">
            <a:xfrm>
              <a:off x="3886200" y="1123950"/>
              <a:ext cx="2362200" cy="2286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2" name="Rectangle 11"/>
            <p:cNvSpPr/>
            <p:nvPr/>
          </p:nvSpPr>
          <p:spPr bwMode="auto">
            <a:xfrm>
              <a:off x="3886200" y="1123950"/>
              <a:ext cx="1828800" cy="228600"/>
            </a:xfrm>
            <a:prstGeom prst="rect">
              <a:avLst/>
            </a:prstGeom>
            <a:solidFill>
              <a:schemeClr val="bg2">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3" name="Rectangle 12"/>
            <p:cNvSpPr/>
            <p:nvPr/>
          </p:nvSpPr>
          <p:spPr bwMode="auto">
            <a:xfrm>
              <a:off x="3886200" y="1428750"/>
              <a:ext cx="2362200" cy="2286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4" name="Rectangle 13"/>
            <p:cNvSpPr/>
            <p:nvPr/>
          </p:nvSpPr>
          <p:spPr bwMode="auto">
            <a:xfrm>
              <a:off x="3886200" y="1428750"/>
              <a:ext cx="2133600" cy="228600"/>
            </a:xfrm>
            <a:prstGeom prst="rect">
              <a:avLst/>
            </a:prstGeom>
            <a:solidFill>
              <a:schemeClr val="bg2">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5" name="Rectangle 14"/>
            <p:cNvSpPr/>
            <p:nvPr/>
          </p:nvSpPr>
          <p:spPr bwMode="auto">
            <a:xfrm>
              <a:off x="3886200" y="1733550"/>
              <a:ext cx="2362200" cy="2286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6" name="Rectangle 15"/>
            <p:cNvSpPr/>
            <p:nvPr/>
          </p:nvSpPr>
          <p:spPr bwMode="auto">
            <a:xfrm>
              <a:off x="3886200" y="1733550"/>
              <a:ext cx="1600200" cy="228600"/>
            </a:xfrm>
            <a:prstGeom prst="rect">
              <a:avLst/>
            </a:prstGeom>
            <a:solidFill>
              <a:schemeClr val="bg2">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7" name="Rectangle 16"/>
            <p:cNvSpPr/>
            <p:nvPr/>
          </p:nvSpPr>
          <p:spPr bwMode="auto">
            <a:xfrm>
              <a:off x="3886200" y="2038350"/>
              <a:ext cx="2362200" cy="2286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8" name="Rectangle 17"/>
            <p:cNvSpPr/>
            <p:nvPr/>
          </p:nvSpPr>
          <p:spPr bwMode="auto">
            <a:xfrm>
              <a:off x="3886200" y="2038349"/>
              <a:ext cx="2362200" cy="228601"/>
            </a:xfrm>
            <a:prstGeom prst="rect">
              <a:avLst/>
            </a:prstGeom>
            <a:solidFill>
              <a:schemeClr val="bg2">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9" name="Rectangle 18"/>
            <p:cNvSpPr/>
            <p:nvPr/>
          </p:nvSpPr>
          <p:spPr bwMode="auto">
            <a:xfrm>
              <a:off x="3886200" y="2343150"/>
              <a:ext cx="2362200" cy="2286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20" name="Rectangle 19"/>
            <p:cNvSpPr/>
            <p:nvPr/>
          </p:nvSpPr>
          <p:spPr bwMode="auto">
            <a:xfrm>
              <a:off x="3886200" y="2343150"/>
              <a:ext cx="1295400" cy="228600"/>
            </a:xfrm>
            <a:prstGeom prst="rect">
              <a:avLst/>
            </a:prstGeom>
            <a:solidFill>
              <a:schemeClr val="bg2">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grpSp>
      <p:sp>
        <p:nvSpPr>
          <p:cNvPr id="6" name="TextBox 5"/>
          <p:cNvSpPr txBox="1"/>
          <p:nvPr/>
        </p:nvSpPr>
        <p:spPr>
          <a:xfrm>
            <a:off x="533400" y="3028950"/>
            <a:ext cx="494446" cy="584776"/>
          </a:xfrm>
          <a:prstGeom prst="rect">
            <a:avLst/>
          </a:prstGeom>
          <a:noFill/>
        </p:spPr>
        <p:txBody>
          <a:bodyPr wrap="none" rtlCol="0">
            <a:spAutoFit/>
          </a:bodyPr>
          <a:lstStyle/>
          <a:p>
            <a:r>
              <a:rPr lang="en-US" sz="3200" dirty="0" smtClean="0">
                <a:solidFill>
                  <a:srgbClr val="3366FF"/>
                </a:solidFill>
                <a:latin typeface="Zapf Dingbats"/>
                <a:ea typeface="Zapf Dingbats"/>
                <a:cs typeface="Zapf Dingbats"/>
                <a:sym typeface="Zapf Dingbats"/>
              </a:rPr>
              <a:t>✓</a:t>
            </a:r>
            <a:endParaRPr lang="en-US" sz="3200" dirty="0">
              <a:solidFill>
                <a:srgbClr val="3366FF"/>
              </a:solidFill>
              <a:latin typeface="+mn-lt"/>
            </a:endParaRPr>
          </a:p>
        </p:txBody>
      </p:sp>
      <p:sp>
        <p:nvSpPr>
          <p:cNvPr id="22" name="TextBox 21"/>
          <p:cNvSpPr txBox="1"/>
          <p:nvPr/>
        </p:nvSpPr>
        <p:spPr>
          <a:xfrm>
            <a:off x="562278" y="4248150"/>
            <a:ext cx="428322" cy="584776"/>
          </a:xfrm>
          <a:prstGeom prst="rect">
            <a:avLst/>
          </a:prstGeom>
          <a:noFill/>
        </p:spPr>
        <p:txBody>
          <a:bodyPr wrap="none" rtlCol="0">
            <a:spAutoFit/>
          </a:bodyPr>
          <a:lstStyle/>
          <a:p>
            <a:r>
              <a:rPr lang="en-US" sz="3200" dirty="0" smtClean="0">
                <a:solidFill>
                  <a:srgbClr val="FF0000"/>
                </a:solidFill>
                <a:latin typeface="Zapf Dingbats"/>
                <a:ea typeface="Zapf Dingbats"/>
                <a:cs typeface="Zapf Dingbats"/>
                <a:sym typeface="Zapf Dingbats"/>
              </a:rPr>
              <a:t>✗</a:t>
            </a:r>
            <a:endParaRPr lang="en-US" sz="3200" dirty="0">
              <a:solidFill>
                <a:srgbClr val="FF0000"/>
              </a:solidFill>
              <a:latin typeface="+mn-lt"/>
            </a:endParaRPr>
          </a:p>
        </p:txBody>
      </p:sp>
      <p:sp>
        <p:nvSpPr>
          <p:cNvPr id="23" name="TextBox 22"/>
          <p:cNvSpPr txBox="1"/>
          <p:nvPr/>
        </p:nvSpPr>
        <p:spPr>
          <a:xfrm>
            <a:off x="533400" y="3638550"/>
            <a:ext cx="494446" cy="584776"/>
          </a:xfrm>
          <a:prstGeom prst="rect">
            <a:avLst/>
          </a:prstGeom>
          <a:noFill/>
        </p:spPr>
        <p:txBody>
          <a:bodyPr wrap="none" rtlCol="0">
            <a:spAutoFit/>
          </a:bodyPr>
          <a:lstStyle/>
          <a:p>
            <a:r>
              <a:rPr lang="en-US" sz="3200" dirty="0" smtClean="0">
                <a:solidFill>
                  <a:srgbClr val="3366FF"/>
                </a:solidFill>
                <a:latin typeface="Zapf Dingbats"/>
                <a:ea typeface="Zapf Dingbats"/>
                <a:cs typeface="Zapf Dingbats"/>
                <a:sym typeface="Zapf Dingbats"/>
              </a:rPr>
              <a:t>✓</a:t>
            </a:r>
            <a:endParaRPr lang="en-US" sz="3200" dirty="0">
              <a:solidFill>
                <a:srgbClr val="3366FF"/>
              </a:solidFill>
              <a:latin typeface="+mn-lt"/>
            </a:endParaRPr>
          </a:p>
        </p:txBody>
      </p:sp>
      <p:pic>
        <p:nvPicPr>
          <p:cNvPr id="7" name="Picture 6" descr="camera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819150"/>
            <a:ext cx="2451100" cy="3594100"/>
          </a:xfrm>
          <a:prstGeom prst="rect">
            <a:avLst/>
          </a:prstGeom>
        </p:spPr>
      </p:pic>
    </p:spTree>
    <p:extLst>
      <p:ext uri="{BB962C8B-B14F-4D97-AF65-F5344CB8AC3E}">
        <p14:creationId xmlns:p14="http://schemas.microsoft.com/office/powerpoint/2010/main" val="187227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579">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579">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3" grpId="0"/>
      <p:bldP spid="4" grpId="0"/>
      <p:bldP spid="6" grpId="0"/>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7150"/>
            <a:ext cx="7467600" cy="742950"/>
          </a:xfrm>
        </p:spPr>
        <p:txBody>
          <a:bodyPr/>
          <a:lstStyle/>
          <a:p>
            <a:r>
              <a:rPr lang="en-US" dirty="0" smtClean="0"/>
              <a:t>Machine Translation</a:t>
            </a:r>
            <a:endParaRPr lang="en-US" dirty="0"/>
          </a:p>
        </p:txBody>
      </p:sp>
      <p:sp>
        <p:nvSpPr>
          <p:cNvPr id="3" name="Content Placeholder 2"/>
          <p:cNvSpPr>
            <a:spLocks noGrp="1"/>
          </p:cNvSpPr>
          <p:nvPr>
            <p:ph idx="1"/>
          </p:nvPr>
        </p:nvSpPr>
        <p:spPr>
          <a:xfrm>
            <a:off x="838200" y="1352550"/>
            <a:ext cx="4419600" cy="3333750"/>
          </a:xfrm>
        </p:spPr>
        <p:txBody>
          <a:bodyPr/>
          <a:lstStyle/>
          <a:p>
            <a:r>
              <a:rPr lang="en-US" sz="2800" dirty="0" smtClean="0"/>
              <a:t>Fully automatic</a:t>
            </a:r>
          </a:p>
        </p:txBody>
      </p:sp>
      <p:sp>
        <p:nvSpPr>
          <p:cNvPr id="4" name="Slide Number Placeholder 3"/>
          <p:cNvSpPr>
            <a:spLocks noGrp="1"/>
          </p:cNvSpPr>
          <p:nvPr>
            <p:ph type="sldNum" sz="quarter" idx="12"/>
          </p:nvPr>
        </p:nvSpPr>
        <p:spPr/>
        <p:txBody>
          <a:bodyPr/>
          <a:lstStyle/>
          <a:p>
            <a:fld id="{10F35DC5-7E65-8247-99AB-4E984F8A921E}"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4935743" y="1657350"/>
            <a:ext cx="4369071" cy="3562350"/>
          </a:xfrm>
          <a:prstGeom prst="rect">
            <a:avLst/>
          </a:prstGeom>
        </p:spPr>
      </p:pic>
      <p:sp>
        <p:nvSpPr>
          <p:cNvPr id="6" name="Content Placeholder 2"/>
          <p:cNvSpPr txBox="1">
            <a:spLocks/>
          </p:cNvSpPr>
          <p:nvPr/>
        </p:nvSpPr>
        <p:spPr bwMode="auto">
          <a:xfrm>
            <a:off x="4419600" y="1047750"/>
            <a:ext cx="4648200" cy="333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r>
              <a:rPr lang="en-US" sz="2800" dirty="0" smtClean="0"/>
              <a:t>Helping human translators</a:t>
            </a:r>
            <a:endParaRPr lang="en-US" sz="2800" dirty="0"/>
          </a:p>
        </p:txBody>
      </p:sp>
      <p:sp>
        <p:nvSpPr>
          <p:cNvPr id="7" name="TextBox 6"/>
          <p:cNvSpPr txBox="1"/>
          <p:nvPr/>
        </p:nvSpPr>
        <p:spPr>
          <a:xfrm>
            <a:off x="228600" y="2038350"/>
            <a:ext cx="1904074" cy="369332"/>
          </a:xfrm>
          <a:prstGeom prst="rect">
            <a:avLst/>
          </a:prstGeom>
          <a:noFill/>
        </p:spPr>
        <p:txBody>
          <a:bodyPr wrap="none" rtlCol="0">
            <a:spAutoFit/>
          </a:bodyPr>
          <a:lstStyle/>
          <a:p>
            <a:r>
              <a:rPr lang="en-US" sz="1800" dirty="0" smtClean="0">
                <a:latin typeface="+mn-lt"/>
              </a:rPr>
              <a:t>Enter Source Text:</a:t>
            </a:r>
            <a:endParaRPr lang="en-US" sz="1800" dirty="0">
              <a:latin typeface="+mn-lt"/>
            </a:endParaRPr>
          </a:p>
        </p:txBody>
      </p:sp>
      <p:sp>
        <p:nvSpPr>
          <p:cNvPr id="8" name="Rounded Rectangle 7"/>
          <p:cNvSpPr/>
          <p:nvPr/>
        </p:nvSpPr>
        <p:spPr bwMode="auto">
          <a:xfrm>
            <a:off x="381000" y="2495550"/>
            <a:ext cx="4267200" cy="533400"/>
          </a:xfrm>
          <a:prstGeom prst="roundRect">
            <a:avLst/>
          </a:prstGeom>
          <a:solidFill>
            <a:schemeClr val="bg2">
              <a:lumMod val="40000"/>
              <a:lumOff val="60000"/>
            </a:schemeClr>
          </a:solidFill>
          <a:ln w="9525" cap="flat" cmpd="sng" algn="ctr">
            <a:noFill/>
            <a:prstDash val="solid"/>
            <a:miter lim="800000"/>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indent="0">
              <a:buNone/>
            </a:pPr>
            <a:endParaRPr lang="en-US" altLang="zh-TW" dirty="0">
              <a:latin typeface="华文仿宋"/>
              <a:ea typeface="华文仿宋"/>
              <a:cs typeface="华文仿宋"/>
            </a:endParaRPr>
          </a:p>
        </p:txBody>
      </p:sp>
      <p:sp>
        <p:nvSpPr>
          <p:cNvPr id="9" name="Rounded Rectangle 8"/>
          <p:cNvSpPr/>
          <p:nvPr/>
        </p:nvSpPr>
        <p:spPr bwMode="auto">
          <a:xfrm>
            <a:off x="381000" y="3867150"/>
            <a:ext cx="4191000" cy="533400"/>
          </a:xfrm>
          <a:prstGeom prst="roundRect">
            <a:avLst/>
          </a:prstGeom>
          <a:solidFill>
            <a:schemeClr val="bg2">
              <a:lumMod val="40000"/>
              <a:lumOff val="60000"/>
            </a:schemeClr>
          </a:solidFill>
          <a:ln w="9525" cap="flat" cmpd="sng" algn="ctr">
            <a:noFill/>
            <a:prstDash val="solid"/>
            <a:miter lim="800000"/>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indent="0">
              <a:buNone/>
            </a:pPr>
            <a:endParaRPr lang="en-US" dirty="0">
              <a:latin typeface="Calibri"/>
              <a:ea typeface="华文仿宋"/>
              <a:cs typeface="Calibri"/>
            </a:endParaRPr>
          </a:p>
        </p:txBody>
      </p:sp>
      <p:sp>
        <p:nvSpPr>
          <p:cNvPr id="10" name="TextBox 9"/>
          <p:cNvSpPr txBox="1"/>
          <p:nvPr/>
        </p:nvSpPr>
        <p:spPr>
          <a:xfrm>
            <a:off x="228600" y="3269218"/>
            <a:ext cx="3616720" cy="369332"/>
          </a:xfrm>
          <a:prstGeom prst="rect">
            <a:avLst/>
          </a:prstGeom>
          <a:noFill/>
        </p:spPr>
        <p:txBody>
          <a:bodyPr wrap="none" rtlCol="0">
            <a:spAutoFit/>
          </a:bodyPr>
          <a:lstStyle/>
          <a:p>
            <a:r>
              <a:rPr lang="en-US" sz="1800" dirty="0" smtClean="0">
                <a:latin typeface="+mn-lt"/>
              </a:rPr>
              <a:t>Translation from Stanford’s </a:t>
            </a:r>
            <a:r>
              <a:rPr lang="en-US" sz="1800" i="1" dirty="0" smtClean="0">
                <a:latin typeface="+mn-lt"/>
              </a:rPr>
              <a:t>Phrasal</a:t>
            </a:r>
            <a:r>
              <a:rPr lang="en-US" sz="1800" dirty="0" smtClean="0">
                <a:latin typeface="+mn-lt"/>
              </a:rPr>
              <a:t>:</a:t>
            </a:r>
            <a:endParaRPr lang="en-US" sz="1800" dirty="0">
              <a:latin typeface="+mn-lt"/>
            </a:endParaRPr>
          </a:p>
        </p:txBody>
      </p:sp>
      <p:sp>
        <p:nvSpPr>
          <p:cNvPr id="11" name="TextBox 10"/>
          <p:cNvSpPr txBox="1"/>
          <p:nvPr/>
        </p:nvSpPr>
        <p:spPr>
          <a:xfrm>
            <a:off x="304800" y="2558241"/>
            <a:ext cx="4330107" cy="738664"/>
          </a:xfrm>
          <a:prstGeom prst="rect">
            <a:avLst/>
          </a:prstGeom>
          <a:noFill/>
        </p:spPr>
        <p:txBody>
          <a:bodyPr wrap="none" rtlCol="0">
            <a:spAutoFit/>
          </a:bodyPr>
          <a:lstStyle/>
          <a:p>
            <a:r>
              <a:rPr lang="zh-TW" altLang="en-US" dirty="0">
                <a:latin typeface="华文仿宋"/>
                <a:ea typeface="华文仿宋"/>
                <a:cs typeface="华文仿宋"/>
              </a:rPr>
              <a:t> 这 不过 是 一 个 时间 的 问题 </a:t>
            </a:r>
            <a:r>
              <a:rPr lang="en-US" altLang="zh-TW" dirty="0">
                <a:latin typeface="华文仿宋"/>
                <a:ea typeface="华文仿宋"/>
                <a:cs typeface="华文仿宋"/>
              </a:rPr>
              <a:t>.</a:t>
            </a:r>
          </a:p>
          <a:p>
            <a:endParaRPr lang="en-US" sz="1800" dirty="0">
              <a:latin typeface="+mn-lt"/>
            </a:endParaRPr>
          </a:p>
        </p:txBody>
      </p:sp>
      <p:sp>
        <p:nvSpPr>
          <p:cNvPr id="12" name="TextBox 11"/>
          <p:cNvSpPr txBox="1"/>
          <p:nvPr/>
        </p:nvSpPr>
        <p:spPr>
          <a:xfrm>
            <a:off x="457200" y="3929841"/>
            <a:ext cx="3730558" cy="738664"/>
          </a:xfrm>
          <a:prstGeom prst="rect">
            <a:avLst/>
          </a:prstGeom>
          <a:noFill/>
        </p:spPr>
        <p:txBody>
          <a:bodyPr wrap="none" rtlCol="0">
            <a:spAutoFit/>
          </a:bodyPr>
          <a:lstStyle/>
          <a:p>
            <a:r>
              <a:rPr lang="en-US" dirty="0">
                <a:latin typeface="Calibri"/>
                <a:ea typeface="华文仿宋"/>
                <a:cs typeface="Calibri"/>
              </a:rPr>
              <a:t>This is only a matter of time.</a:t>
            </a:r>
          </a:p>
          <a:p>
            <a:endParaRPr lang="en-US" sz="1800" dirty="0">
              <a:latin typeface="+mn-lt"/>
            </a:endParaRPr>
          </a:p>
        </p:txBody>
      </p:sp>
    </p:spTree>
    <p:extLst>
      <p:ext uri="{BB962C8B-B14F-4D97-AF65-F5344CB8AC3E}">
        <p14:creationId xmlns:p14="http://schemas.microsoft.com/office/powerpoint/2010/main" val="146313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5" name="Title 1"/>
          <p:cNvSpPr>
            <a:spLocks noGrp="1"/>
          </p:cNvSpPr>
          <p:nvPr>
            <p:ph type="title"/>
          </p:nvPr>
        </p:nvSpPr>
        <p:spPr>
          <a:xfrm>
            <a:off x="1371600" y="209550"/>
            <a:ext cx="7467600" cy="533400"/>
          </a:xfrm>
        </p:spPr>
        <p:txBody>
          <a:bodyPr/>
          <a:lstStyle/>
          <a:p>
            <a:pPr eaLnBrk="1" hangingPunct="1"/>
            <a:r>
              <a:rPr lang="en-US" dirty="0">
                <a:latin typeface="Calibri" charset="0"/>
                <a:ea typeface="ＭＳ Ｐゴシック" charset="0"/>
                <a:cs typeface="ＭＳ Ｐゴシック" charset="0"/>
              </a:rPr>
              <a:t>Language Technology</a:t>
            </a:r>
          </a:p>
        </p:txBody>
      </p:sp>
      <p:sp>
        <p:nvSpPr>
          <p:cNvPr id="5" name="Rectangle 4"/>
          <p:cNvSpPr/>
          <p:nvPr/>
        </p:nvSpPr>
        <p:spPr>
          <a:xfrm>
            <a:off x="266701" y="1936481"/>
            <a:ext cx="2628899" cy="715836"/>
          </a:xfrm>
          <a:prstGeom prst="rect">
            <a:avLst/>
          </a:prstGeom>
          <a:solidFill>
            <a:srgbClr val="DEF1DE"/>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6" name="Rectangle 5"/>
          <p:cNvSpPr/>
          <p:nvPr/>
        </p:nvSpPr>
        <p:spPr>
          <a:xfrm>
            <a:off x="3048000" y="1149083"/>
            <a:ext cx="3047999" cy="715836"/>
          </a:xfrm>
          <a:prstGeom prst="rect">
            <a:avLst/>
          </a:prstGeom>
          <a:solidFill>
            <a:srgbClr val="FFFDD4"/>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7" name="Rectangle 6"/>
          <p:cNvSpPr/>
          <p:nvPr/>
        </p:nvSpPr>
        <p:spPr>
          <a:xfrm>
            <a:off x="6297437" y="1530351"/>
            <a:ext cx="2781299" cy="714375"/>
          </a:xfrm>
          <a:prstGeom prst="rect">
            <a:avLst/>
          </a:prstGeom>
          <a:solidFill>
            <a:srgbClr val="F0DCD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9" name="Rectangle 8"/>
          <p:cNvSpPr/>
          <p:nvPr/>
        </p:nvSpPr>
        <p:spPr>
          <a:xfrm>
            <a:off x="3048000" y="1911746"/>
            <a:ext cx="3047999" cy="609600"/>
          </a:xfrm>
          <a:prstGeom prst="rect">
            <a:avLst/>
          </a:prstGeom>
          <a:solidFill>
            <a:srgbClr val="FFFDD4"/>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0" name="Rectangle 9"/>
          <p:cNvSpPr/>
          <p:nvPr/>
        </p:nvSpPr>
        <p:spPr>
          <a:xfrm>
            <a:off x="6301670" y="2327446"/>
            <a:ext cx="2781299" cy="715836"/>
          </a:xfrm>
          <a:prstGeom prst="rect">
            <a:avLst/>
          </a:prstGeom>
          <a:solidFill>
            <a:srgbClr val="F0DCD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1" name="Rectangle 10"/>
          <p:cNvSpPr/>
          <p:nvPr/>
        </p:nvSpPr>
        <p:spPr>
          <a:xfrm>
            <a:off x="266701" y="2800350"/>
            <a:ext cx="2628899" cy="715836"/>
          </a:xfrm>
          <a:prstGeom prst="rect">
            <a:avLst/>
          </a:prstGeom>
          <a:solidFill>
            <a:srgbClr val="DEF1DE"/>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2" name="Rectangle 11"/>
          <p:cNvSpPr/>
          <p:nvPr/>
        </p:nvSpPr>
        <p:spPr>
          <a:xfrm>
            <a:off x="3052445" y="2556529"/>
            <a:ext cx="3043360" cy="548621"/>
          </a:xfrm>
          <a:prstGeom prst="rect">
            <a:avLst/>
          </a:prstGeom>
          <a:solidFill>
            <a:srgbClr val="FFFDD4"/>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3" name="Rectangle 12"/>
          <p:cNvSpPr/>
          <p:nvPr/>
        </p:nvSpPr>
        <p:spPr>
          <a:xfrm>
            <a:off x="6301673" y="3100912"/>
            <a:ext cx="2781299" cy="715836"/>
          </a:xfrm>
          <a:prstGeom prst="rect">
            <a:avLst/>
          </a:prstGeom>
          <a:solidFill>
            <a:srgbClr val="F0DCD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4" name="Rectangle 13"/>
          <p:cNvSpPr/>
          <p:nvPr/>
        </p:nvSpPr>
        <p:spPr>
          <a:xfrm>
            <a:off x="266701" y="3638551"/>
            <a:ext cx="2628899" cy="715836"/>
          </a:xfrm>
          <a:prstGeom prst="rect">
            <a:avLst/>
          </a:prstGeom>
          <a:solidFill>
            <a:srgbClr val="DEF1DE"/>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5" name="Rectangle 14"/>
          <p:cNvSpPr/>
          <p:nvPr/>
        </p:nvSpPr>
        <p:spPr>
          <a:xfrm>
            <a:off x="3048000" y="3164417"/>
            <a:ext cx="3047999" cy="533399"/>
          </a:xfrm>
          <a:prstGeom prst="rect">
            <a:avLst/>
          </a:prstGeom>
          <a:solidFill>
            <a:srgbClr val="FFFDD4"/>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dirty="0">
              <a:solidFill>
                <a:prstClr val="white"/>
              </a:solidFill>
              <a:latin typeface="Calibri"/>
            </a:endParaRPr>
          </a:p>
        </p:txBody>
      </p:sp>
      <p:sp>
        <p:nvSpPr>
          <p:cNvPr id="16" name="Rectangle 15"/>
          <p:cNvSpPr/>
          <p:nvPr/>
        </p:nvSpPr>
        <p:spPr>
          <a:xfrm>
            <a:off x="6301673" y="3990974"/>
            <a:ext cx="2781299" cy="714376"/>
          </a:xfrm>
          <a:prstGeom prst="rect">
            <a:avLst/>
          </a:prstGeom>
          <a:solidFill>
            <a:srgbClr val="F0DCD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7" name="Rectangle 16"/>
          <p:cNvSpPr/>
          <p:nvPr/>
        </p:nvSpPr>
        <p:spPr>
          <a:xfrm>
            <a:off x="3048000" y="4477807"/>
            <a:ext cx="3048000" cy="638176"/>
          </a:xfrm>
          <a:prstGeom prst="rect">
            <a:avLst/>
          </a:prstGeom>
          <a:solidFill>
            <a:srgbClr val="FFFFC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8" name="Rectangle 17"/>
          <p:cNvSpPr/>
          <p:nvPr/>
        </p:nvSpPr>
        <p:spPr>
          <a:xfrm>
            <a:off x="3048000" y="3751594"/>
            <a:ext cx="3047999" cy="671843"/>
          </a:xfrm>
          <a:prstGeom prst="rect">
            <a:avLst/>
          </a:prstGeom>
          <a:solidFill>
            <a:srgbClr val="FFFDD4"/>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67602" name="TextBox 24"/>
          <p:cNvSpPr txBox="1">
            <a:spLocks noChangeArrowheads="1"/>
          </p:cNvSpPr>
          <p:nvPr/>
        </p:nvSpPr>
        <p:spPr bwMode="auto">
          <a:xfrm>
            <a:off x="3124201" y="1885950"/>
            <a:ext cx="186457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Coreference resolution</a:t>
            </a:r>
          </a:p>
        </p:txBody>
      </p:sp>
      <p:sp>
        <p:nvSpPr>
          <p:cNvPr id="67603" name="TextBox 25"/>
          <p:cNvSpPr txBox="1">
            <a:spLocks noChangeArrowheads="1"/>
          </p:cNvSpPr>
          <p:nvPr/>
        </p:nvSpPr>
        <p:spPr bwMode="auto">
          <a:xfrm>
            <a:off x="6267804" y="1504950"/>
            <a:ext cx="201395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Question answering (QA)</a:t>
            </a:r>
          </a:p>
        </p:txBody>
      </p:sp>
      <p:sp>
        <p:nvSpPr>
          <p:cNvPr id="67604" name="TextBox 26"/>
          <p:cNvSpPr txBox="1">
            <a:spLocks noChangeArrowheads="1"/>
          </p:cNvSpPr>
          <p:nvPr/>
        </p:nvSpPr>
        <p:spPr bwMode="auto">
          <a:xfrm>
            <a:off x="266701" y="2800350"/>
            <a:ext cx="227835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Part-of-speech (POS) tagging</a:t>
            </a:r>
          </a:p>
        </p:txBody>
      </p:sp>
      <p:sp>
        <p:nvSpPr>
          <p:cNvPr id="67605" name="TextBox 27"/>
          <p:cNvSpPr txBox="1">
            <a:spLocks noChangeArrowheads="1"/>
          </p:cNvSpPr>
          <p:nvPr/>
        </p:nvSpPr>
        <p:spPr bwMode="auto">
          <a:xfrm>
            <a:off x="3048000" y="2495550"/>
            <a:ext cx="2514600"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300" dirty="0">
                <a:solidFill>
                  <a:srgbClr val="000000"/>
                </a:solidFill>
                <a:latin typeface="Calibri" charset="0"/>
              </a:rPr>
              <a:t>Word sense </a:t>
            </a:r>
            <a:r>
              <a:rPr lang="en-US" sz="1300" dirty="0" smtClean="0">
                <a:solidFill>
                  <a:srgbClr val="000000"/>
                </a:solidFill>
                <a:latin typeface="Calibri" charset="0"/>
              </a:rPr>
              <a:t>disambiguation (</a:t>
            </a:r>
            <a:r>
              <a:rPr lang="en-US" sz="1300" dirty="0">
                <a:solidFill>
                  <a:srgbClr val="000000"/>
                </a:solidFill>
                <a:latin typeface="Calibri" charset="0"/>
              </a:rPr>
              <a:t>WSD)</a:t>
            </a:r>
          </a:p>
        </p:txBody>
      </p:sp>
      <p:sp>
        <p:nvSpPr>
          <p:cNvPr id="67606" name="TextBox 28"/>
          <p:cNvSpPr txBox="1">
            <a:spLocks noChangeArrowheads="1"/>
          </p:cNvSpPr>
          <p:nvPr/>
        </p:nvSpPr>
        <p:spPr bwMode="auto">
          <a:xfrm>
            <a:off x="6267805" y="2266950"/>
            <a:ext cx="100879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smtClean="0">
                <a:solidFill>
                  <a:srgbClr val="000000"/>
                </a:solidFill>
                <a:latin typeface="Calibri" charset="0"/>
              </a:rPr>
              <a:t>Paraphrase</a:t>
            </a:r>
            <a:endParaRPr lang="en-US" sz="1400" dirty="0">
              <a:solidFill>
                <a:srgbClr val="000000"/>
              </a:solidFill>
              <a:latin typeface="Calibri" charset="0"/>
            </a:endParaRPr>
          </a:p>
        </p:txBody>
      </p:sp>
      <p:sp>
        <p:nvSpPr>
          <p:cNvPr id="67607" name="TextBox 29"/>
          <p:cNvSpPr txBox="1">
            <a:spLocks noChangeArrowheads="1"/>
          </p:cNvSpPr>
          <p:nvPr/>
        </p:nvSpPr>
        <p:spPr bwMode="auto">
          <a:xfrm>
            <a:off x="342901" y="3638550"/>
            <a:ext cx="250198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Named entity recognition (NER)</a:t>
            </a:r>
          </a:p>
        </p:txBody>
      </p:sp>
      <p:sp>
        <p:nvSpPr>
          <p:cNvPr id="67608" name="TextBox 30"/>
          <p:cNvSpPr txBox="1">
            <a:spLocks noChangeArrowheads="1"/>
          </p:cNvSpPr>
          <p:nvPr/>
        </p:nvSpPr>
        <p:spPr bwMode="auto">
          <a:xfrm>
            <a:off x="3124200" y="3181350"/>
            <a:ext cx="71626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smtClean="0">
                <a:solidFill>
                  <a:srgbClr val="000000"/>
                </a:solidFill>
                <a:latin typeface="Calibri" charset="0"/>
              </a:rPr>
              <a:t>Parsing</a:t>
            </a:r>
            <a:endParaRPr lang="en-US" sz="1400" dirty="0">
              <a:solidFill>
                <a:srgbClr val="000000"/>
              </a:solidFill>
              <a:latin typeface="Calibri" charset="0"/>
            </a:endParaRPr>
          </a:p>
        </p:txBody>
      </p:sp>
      <p:sp>
        <p:nvSpPr>
          <p:cNvPr id="67609" name="TextBox 31"/>
          <p:cNvSpPr txBox="1">
            <a:spLocks noChangeArrowheads="1"/>
          </p:cNvSpPr>
          <p:nvPr/>
        </p:nvSpPr>
        <p:spPr bwMode="auto">
          <a:xfrm>
            <a:off x="6259338" y="3058576"/>
            <a:ext cx="1284063"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Summarization</a:t>
            </a:r>
          </a:p>
        </p:txBody>
      </p:sp>
      <p:sp>
        <p:nvSpPr>
          <p:cNvPr id="67610" name="TextBox 32"/>
          <p:cNvSpPr txBox="1">
            <a:spLocks noChangeArrowheads="1"/>
          </p:cNvSpPr>
          <p:nvPr/>
        </p:nvSpPr>
        <p:spPr bwMode="auto">
          <a:xfrm>
            <a:off x="3153962" y="4427206"/>
            <a:ext cx="221357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Information extraction (IE)</a:t>
            </a:r>
          </a:p>
        </p:txBody>
      </p:sp>
      <p:sp>
        <p:nvSpPr>
          <p:cNvPr id="67611" name="TextBox 33"/>
          <p:cNvSpPr txBox="1">
            <a:spLocks noChangeArrowheads="1"/>
          </p:cNvSpPr>
          <p:nvPr/>
        </p:nvSpPr>
        <p:spPr bwMode="auto">
          <a:xfrm>
            <a:off x="3124201" y="3714750"/>
            <a:ext cx="203981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Machine translation (MT)</a:t>
            </a:r>
          </a:p>
        </p:txBody>
      </p:sp>
      <p:sp>
        <p:nvSpPr>
          <p:cNvPr id="67612" name="TextBox 34"/>
          <p:cNvSpPr txBox="1">
            <a:spLocks noChangeArrowheads="1"/>
          </p:cNvSpPr>
          <p:nvPr/>
        </p:nvSpPr>
        <p:spPr bwMode="auto">
          <a:xfrm>
            <a:off x="6259338" y="3920068"/>
            <a:ext cx="64271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smtClean="0">
                <a:solidFill>
                  <a:srgbClr val="000000"/>
                </a:solidFill>
                <a:latin typeface="Calibri" charset="0"/>
              </a:rPr>
              <a:t>Dialog</a:t>
            </a:r>
            <a:endParaRPr lang="en-US" sz="1400" dirty="0">
              <a:solidFill>
                <a:srgbClr val="000000"/>
              </a:solidFill>
              <a:latin typeface="Calibri" charset="0"/>
            </a:endParaRPr>
          </a:p>
        </p:txBody>
      </p:sp>
      <p:sp>
        <p:nvSpPr>
          <p:cNvPr id="67613" name="TextBox 36"/>
          <p:cNvSpPr txBox="1">
            <a:spLocks noChangeArrowheads="1"/>
          </p:cNvSpPr>
          <p:nvPr/>
        </p:nvSpPr>
        <p:spPr bwMode="auto">
          <a:xfrm>
            <a:off x="3124201" y="1123950"/>
            <a:ext cx="154907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Sentiment analysis</a:t>
            </a:r>
          </a:p>
        </p:txBody>
      </p:sp>
      <p:sp>
        <p:nvSpPr>
          <p:cNvPr id="67614" name="TextBox 37"/>
          <p:cNvSpPr txBox="1">
            <a:spLocks noChangeArrowheads="1"/>
          </p:cNvSpPr>
          <p:nvPr/>
        </p:nvSpPr>
        <p:spPr bwMode="auto">
          <a:xfrm>
            <a:off x="6259337" y="3886200"/>
            <a:ext cx="18466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a:solidFill>
                  <a:srgbClr val="000000"/>
                </a:solidFill>
                <a:latin typeface="Calibri" charset="0"/>
              </a:rPr>
              <a:t>  </a:t>
            </a:r>
          </a:p>
        </p:txBody>
      </p:sp>
      <p:sp>
        <p:nvSpPr>
          <p:cNvPr id="67615" name="TextBox 38"/>
          <p:cNvSpPr txBox="1">
            <a:spLocks noChangeArrowheads="1"/>
          </p:cNvSpPr>
          <p:nvPr/>
        </p:nvSpPr>
        <p:spPr bwMode="auto">
          <a:xfrm>
            <a:off x="304800" y="1364218"/>
            <a:ext cx="24685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r>
              <a:rPr lang="en-US" sz="1800" dirty="0">
                <a:solidFill>
                  <a:srgbClr val="000000"/>
                </a:solidFill>
                <a:latin typeface="Calibri" charset="0"/>
              </a:rPr>
              <a:t>mostly solved</a:t>
            </a:r>
          </a:p>
        </p:txBody>
      </p:sp>
      <p:sp>
        <p:nvSpPr>
          <p:cNvPr id="67616" name="TextBox 39"/>
          <p:cNvSpPr txBox="1">
            <a:spLocks noChangeArrowheads="1"/>
          </p:cNvSpPr>
          <p:nvPr/>
        </p:nvSpPr>
        <p:spPr bwMode="auto">
          <a:xfrm>
            <a:off x="3276600" y="742950"/>
            <a:ext cx="24685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r>
              <a:rPr lang="en-US" sz="1800" dirty="0">
                <a:solidFill>
                  <a:srgbClr val="000000"/>
                </a:solidFill>
                <a:latin typeface="Calibri" charset="0"/>
              </a:rPr>
              <a:t>making good progress</a:t>
            </a:r>
          </a:p>
        </p:txBody>
      </p:sp>
      <p:sp>
        <p:nvSpPr>
          <p:cNvPr id="67617" name="TextBox 40"/>
          <p:cNvSpPr txBox="1">
            <a:spLocks noChangeArrowheads="1"/>
          </p:cNvSpPr>
          <p:nvPr/>
        </p:nvSpPr>
        <p:spPr bwMode="auto">
          <a:xfrm>
            <a:off x="6324600" y="1123950"/>
            <a:ext cx="24685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r>
              <a:rPr lang="en-US" sz="1800" dirty="0">
                <a:solidFill>
                  <a:srgbClr val="000000"/>
                </a:solidFill>
                <a:latin typeface="Calibri" charset="0"/>
              </a:rPr>
              <a:t>still really hard</a:t>
            </a:r>
          </a:p>
        </p:txBody>
      </p:sp>
      <p:sp>
        <p:nvSpPr>
          <p:cNvPr id="67618" name="TextBox 41"/>
          <p:cNvSpPr txBox="1">
            <a:spLocks noChangeArrowheads="1"/>
          </p:cNvSpPr>
          <p:nvPr/>
        </p:nvSpPr>
        <p:spPr bwMode="auto">
          <a:xfrm>
            <a:off x="342901" y="1911348"/>
            <a:ext cx="13335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Spam detection</a:t>
            </a:r>
          </a:p>
        </p:txBody>
      </p:sp>
      <p:sp>
        <p:nvSpPr>
          <p:cNvPr id="44" name="Rectangle 43"/>
          <p:cNvSpPr/>
          <p:nvPr/>
        </p:nvSpPr>
        <p:spPr bwMode="auto">
          <a:xfrm>
            <a:off x="588432" y="2205730"/>
            <a:ext cx="1689102" cy="179058"/>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smtClean="0">
                <a:solidFill>
                  <a:prstClr val="black"/>
                </a:solidFill>
                <a:latin typeface="Calibri"/>
                <a:cs typeface="Times New Roman"/>
              </a:rPr>
              <a:t>Let’s go to Agra!</a:t>
            </a:r>
            <a:endParaRPr lang="en-US" sz="1000" dirty="0">
              <a:solidFill>
                <a:prstClr val="black"/>
              </a:solidFill>
              <a:latin typeface="Calibri"/>
              <a:cs typeface="Times New Roman"/>
            </a:endParaRPr>
          </a:p>
        </p:txBody>
      </p:sp>
      <p:sp>
        <p:nvSpPr>
          <p:cNvPr id="45" name="Rectangle 44"/>
          <p:cNvSpPr/>
          <p:nvPr/>
        </p:nvSpPr>
        <p:spPr bwMode="auto">
          <a:xfrm>
            <a:off x="602325" y="2418456"/>
            <a:ext cx="1662508" cy="170225"/>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smtClean="0">
                <a:solidFill>
                  <a:prstClr val="black"/>
                </a:solidFill>
                <a:latin typeface="Calibri"/>
                <a:cs typeface="Times New Roman"/>
              </a:rPr>
              <a:t>Buy </a:t>
            </a:r>
            <a:r>
              <a:rPr lang="en-US" sz="1000" dirty="0">
                <a:solidFill>
                  <a:prstClr val="black"/>
                </a:solidFill>
                <a:latin typeface="Calibri"/>
                <a:cs typeface="Times New Roman"/>
              </a:rPr>
              <a:t>V1AGRA </a:t>
            </a:r>
            <a:r>
              <a:rPr lang="en-US" sz="1000" dirty="0" smtClean="0">
                <a:solidFill>
                  <a:prstClr val="black"/>
                </a:solidFill>
                <a:latin typeface="Calibri"/>
                <a:cs typeface="Times New Roman"/>
              </a:rPr>
              <a:t>…</a:t>
            </a:r>
            <a:endParaRPr lang="en-US" sz="1000" dirty="0">
              <a:solidFill>
                <a:prstClr val="black"/>
              </a:solidFill>
              <a:latin typeface="Calibri"/>
              <a:cs typeface="Times New Roman"/>
            </a:endParaRPr>
          </a:p>
        </p:txBody>
      </p:sp>
      <p:sp>
        <p:nvSpPr>
          <p:cNvPr id="67678" name="Rectangle 45"/>
          <p:cNvSpPr>
            <a:spLocks noChangeArrowheads="1"/>
          </p:cNvSpPr>
          <p:nvPr/>
        </p:nvSpPr>
        <p:spPr bwMode="auto">
          <a:xfrm>
            <a:off x="2374903" y="2048200"/>
            <a:ext cx="304515" cy="305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l" defTabSz="457200"/>
            <a:r>
              <a:rPr lang="en-US" sz="1800" dirty="0">
                <a:solidFill>
                  <a:srgbClr val="008000"/>
                </a:solidFill>
                <a:latin typeface="Zapf Dingbats" charset="0"/>
                <a:cs typeface="Zapf Dingbats" charset="0"/>
              </a:rPr>
              <a:t>✓</a:t>
            </a:r>
            <a:endParaRPr lang="en-US" sz="1800" dirty="0">
              <a:solidFill>
                <a:srgbClr val="008000"/>
              </a:solidFill>
              <a:latin typeface="Arial" charset="0"/>
            </a:endParaRPr>
          </a:p>
        </p:txBody>
      </p:sp>
      <p:sp>
        <p:nvSpPr>
          <p:cNvPr id="67679" name="Rectangle 46"/>
          <p:cNvSpPr>
            <a:spLocks noChangeArrowheads="1"/>
          </p:cNvSpPr>
          <p:nvPr/>
        </p:nvSpPr>
        <p:spPr bwMode="auto">
          <a:xfrm>
            <a:off x="2382881" y="2312621"/>
            <a:ext cx="33068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l" defTabSz="457200"/>
            <a:r>
              <a:rPr lang="en-US" sz="1800" dirty="0">
                <a:solidFill>
                  <a:srgbClr val="FF0000"/>
                </a:solidFill>
                <a:latin typeface="Zapf Dingbats" charset="0"/>
                <a:cs typeface="Zapf Dingbats" charset="0"/>
              </a:rPr>
              <a:t>✗</a:t>
            </a:r>
            <a:endParaRPr lang="en-US" sz="1800" dirty="0">
              <a:solidFill>
                <a:srgbClr val="FF0000"/>
              </a:solidFill>
              <a:latin typeface="Arial" charset="0"/>
            </a:endParaRPr>
          </a:p>
        </p:txBody>
      </p:sp>
      <p:sp>
        <p:nvSpPr>
          <p:cNvPr id="56" name="Rectangle 55"/>
          <p:cNvSpPr/>
          <p:nvPr/>
        </p:nvSpPr>
        <p:spPr>
          <a:xfrm>
            <a:off x="342902" y="3259264"/>
            <a:ext cx="2590800" cy="152399"/>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457200">
              <a:defRPr/>
            </a:pPr>
            <a:r>
              <a:rPr lang="en-US" sz="1100" dirty="0">
                <a:solidFill>
                  <a:prstClr val="black"/>
                </a:solidFill>
                <a:latin typeface="Calibri"/>
                <a:cs typeface="Times New Roman"/>
              </a:rPr>
              <a:t>Colorless   green   ideas   sleep   furiously.</a:t>
            </a:r>
          </a:p>
        </p:txBody>
      </p:sp>
      <p:sp>
        <p:nvSpPr>
          <p:cNvPr id="57" name="Rectangle 56"/>
          <p:cNvSpPr/>
          <p:nvPr/>
        </p:nvSpPr>
        <p:spPr>
          <a:xfrm>
            <a:off x="465082" y="3106864"/>
            <a:ext cx="2154873" cy="125016"/>
          </a:xfrm>
          <a:prstGeom prst="rect">
            <a:avLst/>
          </a:prstGeom>
          <a:solidFill>
            <a:srgbClr val="DEF1DE"/>
          </a:solidFill>
          <a:ln w="317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     ADJ         ADJ    NOUN  VERB      ADV</a:t>
            </a:r>
          </a:p>
        </p:txBody>
      </p:sp>
      <p:sp>
        <p:nvSpPr>
          <p:cNvPr id="58" name="Rectangle 57"/>
          <p:cNvSpPr/>
          <p:nvPr/>
        </p:nvSpPr>
        <p:spPr>
          <a:xfrm>
            <a:off x="304800" y="4081679"/>
            <a:ext cx="2590800" cy="196508"/>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457200">
              <a:defRPr/>
            </a:pPr>
            <a:r>
              <a:rPr lang="en-US" sz="1100" dirty="0" smtClean="0">
                <a:solidFill>
                  <a:prstClr val="black"/>
                </a:solidFill>
                <a:latin typeface="Calibri"/>
                <a:cs typeface="Times New Roman"/>
              </a:rPr>
              <a:t>Einstein met </a:t>
            </a:r>
            <a:r>
              <a:rPr lang="en-US" sz="1100" dirty="0">
                <a:solidFill>
                  <a:prstClr val="black"/>
                </a:solidFill>
                <a:latin typeface="Calibri"/>
                <a:cs typeface="Times New Roman"/>
              </a:rPr>
              <a:t>with </a:t>
            </a:r>
            <a:r>
              <a:rPr lang="en-US" sz="1100" dirty="0" smtClean="0">
                <a:solidFill>
                  <a:prstClr val="black"/>
                </a:solidFill>
                <a:latin typeface="Calibri"/>
                <a:cs typeface="Times New Roman"/>
              </a:rPr>
              <a:t>UN officials </a:t>
            </a:r>
            <a:r>
              <a:rPr lang="en-US" sz="1100" dirty="0">
                <a:solidFill>
                  <a:prstClr val="black"/>
                </a:solidFill>
                <a:latin typeface="Calibri"/>
                <a:cs typeface="Times New Roman"/>
              </a:rPr>
              <a:t>in </a:t>
            </a:r>
            <a:r>
              <a:rPr lang="en-US" sz="1100" dirty="0" smtClean="0">
                <a:solidFill>
                  <a:prstClr val="black"/>
                </a:solidFill>
                <a:latin typeface="Calibri"/>
                <a:cs typeface="Times New Roman"/>
              </a:rPr>
              <a:t>Princeton</a:t>
            </a:r>
            <a:endParaRPr lang="en-US" sz="1100" dirty="0">
              <a:solidFill>
                <a:prstClr val="black"/>
              </a:solidFill>
              <a:latin typeface="Calibri"/>
              <a:cs typeface="Times New Roman"/>
            </a:endParaRPr>
          </a:p>
        </p:txBody>
      </p:sp>
      <p:sp>
        <p:nvSpPr>
          <p:cNvPr id="59" name="Rectangle 58"/>
          <p:cNvSpPr/>
          <p:nvPr/>
        </p:nvSpPr>
        <p:spPr>
          <a:xfrm>
            <a:off x="521623" y="3957114"/>
            <a:ext cx="2156618" cy="125015"/>
          </a:xfrm>
          <a:prstGeom prst="rect">
            <a:avLst/>
          </a:prstGeom>
          <a:solidFill>
            <a:srgbClr val="DEF1DE"/>
          </a:solidFill>
          <a:ln w="317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PERSON             </a:t>
            </a:r>
            <a:r>
              <a:rPr lang="en-US" sz="1000" dirty="0" smtClean="0">
                <a:solidFill>
                  <a:prstClr val="black"/>
                </a:solidFill>
                <a:latin typeface="Calibri"/>
                <a:cs typeface="Times New Roman"/>
              </a:rPr>
              <a:t> </a:t>
            </a:r>
            <a:r>
              <a:rPr lang="en-US" sz="1000" dirty="0">
                <a:solidFill>
                  <a:prstClr val="black"/>
                </a:solidFill>
                <a:latin typeface="Calibri"/>
                <a:cs typeface="Times New Roman"/>
              </a:rPr>
              <a:t>ORG                      LOC</a:t>
            </a:r>
          </a:p>
        </p:txBody>
      </p:sp>
      <p:sp>
        <p:nvSpPr>
          <p:cNvPr id="63" name="Rectangle 62"/>
          <p:cNvSpPr/>
          <p:nvPr/>
        </p:nvSpPr>
        <p:spPr>
          <a:xfrm>
            <a:off x="3246589" y="4734984"/>
            <a:ext cx="1831293" cy="304799"/>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tIns="0" bIns="0" anchor="ctr"/>
          <a:lstStyle/>
          <a:p>
            <a:pPr algn="l" defTabSz="457200">
              <a:lnSpc>
                <a:spcPct val="90000"/>
              </a:lnSpc>
              <a:defRPr/>
            </a:pPr>
            <a:r>
              <a:rPr lang="en-US" sz="1050" dirty="0">
                <a:solidFill>
                  <a:prstClr val="black"/>
                </a:solidFill>
                <a:latin typeface="Calibri"/>
                <a:cs typeface="Times New Roman"/>
              </a:rPr>
              <a:t>You’re invited to our </a:t>
            </a:r>
            <a:r>
              <a:rPr lang="en-US" sz="1050" dirty="0" smtClean="0">
                <a:solidFill>
                  <a:prstClr val="black"/>
                </a:solidFill>
                <a:latin typeface="Calibri"/>
                <a:cs typeface="Times New Roman"/>
              </a:rPr>
              <a:t>dinner party</a:t>
            </a:r>
            <a:r>
              <a:rPr lang="en-US" sz="1050" dirty="0">
                <a:solidFill>
                  <a:prstClr val="black"/>
                </a:solidFill>
                <a:latin typeface="Calibri"/>
                <a:cs typeface="Times New Roman"/>
              </a:rPr>
              <a:t>, Friday May 27 at 8:</a:t>
            </a:r>
            <a:r>
              <a:rPr lang="en-US" sz="1050" dirty="0" smtClean="0">
                <a:solidFill>
                  <a:prstClr val="black"/>
                </a:solidFill>
                <a:latin typeface="Calibri"/>
                <a:cs typeface="Times New Roman"/>
              </a:rPr>
              <a:t>30</a:t>
            </a:r>
            <a:endParaRPr lang="en-US" sz="1050" dirty="0">
              <a:solidFill>
                <a:prstClr val="black"/>
              </a:solidFill>
              <a:latin typeface="Calibri"/>
              <a:cs typeface="Times New Roman"/>
            </a:endParaRPr>
          </a:p>
        </p:txBody>
      </p:sp>
      <p:pic>
        <p:nvPicPr>
          <p:cNvPr id="67673" name="Picture 6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37556" y="4692118"/>
            <a:ext cx="289026" cy="1936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6" name="Rectangle 65"/>
          <p:cNvSpPr/>
          <p:nvPr/>
        </p:nvSpPr>
        <p:spPr bwMode="auto">
          <a:xfrm>
            <a:off x="5385965" y="4658783"/>
            <a:ext cx="563985" cy="346472"/>
          </a:xfrm>
          <a:prstGeom prst="rect">
            <a:avLst/>
          </a:prstGeom>
          <a:noFill/>
          <a:ln w="317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900" dirty="0">
                <a:solidFill>
                  <a:prstClr val="white">
                    <a:lumMod val="50000"/>
                  </a:prstClr>
                </a:solidFill>
                <a:latin typeface="Calibri"/>
                <a:cs typeface="Times New Roman"/>
              </a:rPr>
              <a:t>Party</a:t>
            </a:r>
            <a:br>
              <a:rPr lang="en-US" sz="900" dirty="0">
                <a:solidFill>
                  <a:prstClr val="white">
                    <a:lumMod val="50000"/>
                  </a:prstClr>
                </a:solidFill>
                <a:latin typeface="Calibri"/>
                <a:cs typeface="Times New Roman"/>
              </a:rPr>
            </a:br>
            <a:r>
              <a:rPr lang="en-US" sz="900" dirty="0">
                <a:solidFill>
                  <a:prstClr val="white">
                    <a:lumMod val="50000"/>
                  </a:prstClr>
                </a:solidFill>
                <a:latin typeface="Calibri"/>
                <a:cs typeface="Times New Roman"/>
              </a:rPr>
              <a:t>May 27</a:t>
            </a:r>
            <a:br>
              <a:rPr lang="en-US" sz="900" dirty="0">
                <a:solidFill>
                  <a:prstClr val="white">
                    <a:lumMod val="50000"/>
                  </a:prstClr>
                </a:solidFill>
                <a:latin typeface="Calibri"/>
                <a:cs typeface="Times New Roman"/>
              </a:rPr>
            </a:br>
            <a:r>
              <a:rPr lang="en-US" sz="900" dirty="0">
                <a:solidFill>
                  <a:srgbClr val="0000FF"/>
                </a:solidFill>
                <a:latin typeface="Calibri"/>
                <a:cs typeface="Times New Roman"/>
              </a:rPr>
              <a:t>add</a:t>
            </a:r>
          </a:p>
        </p:txBody>
      </p:sp>
      <p:cxnSp>
        <p:nvCxnSpPr>
          <p:cNvPr id="69" name="Straight Connector 68"/>
          <p:cNvCxnSpPr/>
          <p:nvPr/>
        </p:nvCxnSpPr>
        <p:spPr bwMode="auto">
          <a:xfrm flipV="1">
            <a:off x="5507988" y="5115983"/>
            <a:ext cx="162560" cy="1294"/>
          </a:xfrm>
          <a:prstGeom prst="line">
            <a:avLst/>
          </a:prstGeom>
          <a:ln w="9525" cap="flat" cmpd="sng" algn="ctr">
            <a:solidFill>
              <a:srgbClr val="0000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5" name="Rectangle 74"/>
          <p:cNvSpPr/>
          <p:nvPr/>
        </p:nvSpPr>
        <p:spPr>
          <a:xfrm>
            <a:off x="3378409" y="1425920"/>
            <a:ext cx="2137410" cy="15523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smtClean="0">
                <a:solidFill>
                  <a:prstClr val="black"/>
                </a:solidFill>
                <a:latin typeface="Calibri"/>
                <a:cs typeface="Times New Roman"/>
              </a:rPr>
              <a:t>Best roast chicken in San Francisco!</a:t>
            </a:r>
            <a:endParaRPr lang="en-US" sz="1000" dirty="0">
              <a:solidFill>
                <a:prstClr val="black"/>
              </a:solidFill>
              <a:latin typeface="Calibri"/>
              <a:cs typeface="Times New Roman"/>
            </a:endParaRPr>
          </a:p>
        </p:txBody>
      </p:sp>
      <p:sp>
        <p:nvSpPr>
          <p:cNvPr id="76" name="Rectangle 75"/>
          <p:cNvSpPr/>
          <p:nvPr/>
        </p:nvSpPr>
        <p:spPr>
          <a:xfrm>
            <a:off x="3378409" y="1657350"/>
            <a:ext cx="2137410" cy="15240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smtClean="0">
                <a:solidFill>
                  <a:prstClr val="black"/>
                </a:solidFill>
                <a:latin typeface="Calibri"/>
                <a:cs typeface="Times New Roman"/>
              </a:rPr>
              <a:t>The waiter ignored </a:t>
            </a:r>
            <a:r>
              <a:rPr lang="en-US" sz="1000" dirty="0">
                <a:solidFill>
                  <a:prstClr val="black"/>
                </a:solidFill>
                <a:latin typeface="Calibri"/>
                <a:cs typeface="Times New Roman"/>
              </a:rPr>
              <a:t>us for 20 minutes.</a:t>
            </a:r>
          </a:p>
        </p:txBody>
      </p:sp>
      <p:pic>
        <p:nvPicPr>
          <p:cNvPr id="67630" name="Picture 8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21869" y="1352550"/>
            <a:ext cx="275928" cy="1910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631" name="Picture 8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flipV="1">
            <a:off x="5621868" y="1657350"/>
            <a:ext cx="275167"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5" name="Rectangle 84"/>
          <p:cNvSpPr/>
          <p:nvPr/>
        </p:nvSpPr>
        <p:spPr>
          <a:xfrm>
            <a:off x="3352800" y="2321643"/>
            <a:ext cx="2640330" cy="147125"/>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smtClean="0">
                <a:solidFill>
                  <a:prstClr val="black"/>
                </a:solidFill>
                <a:latin typeface="Calibri"/>
                <a:cs typeface="Times New Roman"/>
              </a:rPr>
              <a:t>Carter </a:t>
            </a:r>
            <a:r>
              <a:rPr lang="en-US" sz="1000" dirty="0">
                <a:solidFill>
                  <a:prstClr val="black"/>
                </a:solidFill>
                <a:latin typeface="Calibri"/>
                <a:cs typeface="Times New Roman"/>
              </a:rPr>
              <a:t>told Mubarak he shouldn’t run again.</a:t>
            </a:r>
          </a:p>
        </p:txBody>
      </p:sp>
      <p:sp>
        <p:nvSpPr>
          <p:cNvPr id="100" name="Arc 99"/>
          <p:cNvSpPr/>
          <p:nvPr/>
        </p:nvSpPr>
        <p:spPr>
          <a:xfrm>
            <a:off x="3581400" y="2216545"/>
            <a:ext cx="1066800" cy="228600"/>
          </a:xfrm>
          <a:prstGeom prst="arc">
            <a:avLst>
              <a:gd name="adj1" fmla="val 10822610"/>
              <a:gd name="adj2" fmla="val 0"/>
            </a:avLst>
          </a:prstGeom>
          <a:ln w="12700" cap="flat" cmpd="sng" algn="ctr">
            <a:solidFill>
              <a:srgbClr val="FF0000"/>
            </a:solidFill>
            <a:prstDash val="solid"/>
            <a:round/>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defTabSz="457200">
              <a:defRPr/>
            </a:pPr>
            <a:endParaRPr lang="en-US" sz="1800">
              <a:solidFill>
                <a:prstClr val="black"/>
              </a:solidFill>
              <a:latin typeface="Calibri"/>
            </a:endParaRPr>
          </a:p>
        </p:txBody>
      </p:sp>
      <p:sp>
        <p:nvSpPr>
          <p:cNvPr id="101" name="Arc 100"/>
          <p:cNvSpPr/>
          <p:nvPr/>
        </p:nvSpPr>
        <p:spPr>
          <a:xfrm>
            <a:off x="4267200" y="2233479"/>
            <a:ext cx="376237" cy="287866"/>
          </a:xfrm>
          <a:prstGeom prst="arc">
            <a:avLst>
              <a:gd name="adj1" fmla="val 10830349"/>
              <a:gd name="adj2" fmla="val 10"/>
            </a:avLst>
          </a:prstGeom>
          <a:ln w="12700" cap="flat" cmpd="sng" algn="ctr">
            <a:solidFill>
              <a:srgbClr val="008000"/>
            </a:solidFill>
            <a:prstDash val="solid"/>
            <a:round/>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defTabSz="457200">
              <a:defRPr/>
            </a:pPr>
            <a:endParaRPr lang="en-US" sz="1800">
              <a:solidFill>
                <a:prstClr val="black"/>
              </a:solidFill>
              <a:latin typeface="Calibri"/>
            </a:endParaRPr>
          </a:p>
        </p:txBody>
      </p:sp>
      <p:pic>
        <p:nvPicPr>
          <p:cNvPr id="67635" name="Picture 101"/>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5562600" y="2876550"/>
            <a:ext cx="381000" cy="198120"/>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sp>
        <p:nvSpPr>
          <p:cNvPr id="104" name="Rectangle 103"/>
          <p:cNvSpPr/>
          <p:nvPr/>
        </p:nvSpPr>
        <p:spPr>
          <a:xfrm>
            <a:off x="3124200" y="2802063"/>
            <a:ext cx="2286000" cy="22860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457200">
              <a:defRPr/>
            </a:pPr>
            <a:r>
              <a:rPr lang="en-US" sz="1200" dirty="0">
                <a:solidFill>
                  <a:prstClr val="black"/>
                </a:solidFill>
                <a:latin typeface="Calibri"/>
                <a:cs typeface="Times New Roman"/>
              </a:rPr>
              <a:t>I need new batteries for my </a:t>
            </a:r>
            <a:r>
              <a:rPr lang="en-US" sz="1200" b="1" i="1" dirty="0">
                <a:solidFill>
                  <a:srgbClr val="FF0000"/>
                </a:solidFill>
                <a:latin typeface="Calibri"/>
                <a:cs typeface="Times New Roman"/>
              </a:rPr>
              <a:t>mouse</a:t>
            </a:r>
            <a:r>
              <a:rPr lang="en-US" sz="1200" dirty="0">
                <a:solidFill>
                  <a:prstClr val="black"/>
                </a:solidFill>
                <a:latin typeface="Calibri"/>
                <a:cs typeface="Times New Roman"/>
              </a:rPr>
              <a:t>.</a:t>
            </a:r>
          </a:p>
        </p:txBody>
      </p:sp>
      <p:sp>
        <p:nvSpPr>
          <p:cNvPr id="108" name="Rectangle 107"/>
          <p:cNvSpPr/>
          <p:nvPr/>
        </p:nvSpPr>
        <p:spPr>
          <a:xfrm>
            <a:off x="3107351" y="4181710"/>
            <a:ext cx="2607649" cy="165528"/>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smtClean="0">
                <a:solidFill>
                  <a:prstClr val="black"/>
                </a:solidFill>
                <a:latin typeface="Calibri"/>
                <a:cs typeface="Times New Roman"/>
              </a:rPr>
              <a:t>The 13</a:t>
            </a:r>
            <a:r>
              <a:rPr lang="en-US" sz="1000" baseline="30000" dirty="0" smtClean="0">
                <a:solidFill>
                  <a:prstClr val="black"/>
                </a:solidFill>
                <a:latin typeface="Calibri"/>
                <a:cs typeface="Times New Roman"/>
              </a:rPr>
              <a:t>th</a:t>
            </a:r>
            <a:r>
              <a:rPr lang="en-US" sz="1000" dirty="0" smtClean="0">
                <a:solidFill>
                  <a:prstClr val="black"/>
                </a:solidFill>
                <a:latin typeface="Calibri"/>
                <a:cs typeface="Times New Roman"/>
              </a:rPr>
              <a:t> Shanghai International Film Festival…</a:t>
            </a:r>
            <a:endParaRPr lang="en-US" sz="1000" dirty="0">
              <a:solidFill>
                <a:prstClr val="black"/>
              </a:solidFill>
              <a:latin typeface="Calibri"/>
              <a:cs typeface="Times New Roman"/>
            </a:endParaRPr>
          </a:p>
        </p:txBody>
      </p:sp>
      <p:sp>
        <p:nvSpPr>
          <p:cNvPr id="109" name="Rectangle 108"/>
          <p:cNvSpPr/>
          <p:nvPr/>
        </p:nvSpPr>
        <p:spPr>
          <a:xfrm>
            <a:off x="3124200" y="3982708"/>
            <a:ext cx="2065864" cy="144394"/>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defTabSz="457200">
              <a:defRPr/>
            </a:pPr>
            <a:r>
              <a:rPr lang="zh-TW" altLang="en-US" sz="1000" dirty="0">
                <a:solidFill>
                  <a:srgbClr val="000000"/>
                </a:solidFill>
                <a:cs typeface="Times New Roman"/>
              </a:rPr>
              <a:t>第</a:t>
            </a:r>
            <a:r>
              <a:rPr lang="en-US" altLang="zh-TW" sz="1000" dirty="0">
                <a:solidFill>
                  <a:srgbClr val="000000"/>
                </a:solidFill>
                <a:cs typeface="Times New Roman"/>
              </a:rPr>
              <a:t>13</a:t>
            </a:r>
            <a:r>
              <a:rPr lang="zh-TW" altLang="en-US" sz="1000" dirty="0" smtClean="0">
                <a:solidFill>
                  <a:srgbClr val="000000"/>
                </a:solidFill>
                <a:cs typeface="Times New Roman"/>
              </a:rPr>
              <a:t>届上海国际电影节开幕</a:t>
            </a:r>
            <a:r>
              <a:rPr lang="en-US" altLang="zh-TW" sz="1000" dirty="0" smtClean="0">
                <a:solidFill>
                  <a:srgbClr val="000000"/>
                </a:solidFill>
                <a:cs typeface="Times New Roman"/>
              </a:rPr>
              <a:t>…</a:t>
            </a:r>
            <a:endParaRPr lang="zh-TW" altLang="en-US" sz="1000" dirty="0">
              <a:solidFill>
                <a:srgbClr val="000000"/>
              </a:solidFill>
              <a:cs typeface="Times New Roman"/>
            </a:endParaRPr>
          </a:p>
        </p:txBody>
      </p:sp>
      <p:sp>
        <p:nvSpPr>
          <p:cNvPr id="110" name="Right Arrow 109"/>
          <p:cNvSpPr/>
          <p:nvPr/>
        </p:nvSpPr>
        <p:spPr>
          <a:xfrm>
            <a:off x="5384799" y="3983172"/>
            <a:ext cx="217060" cy="137518"/>
          </a:xfrm>
          <a:prstGeom prst="rightArrow">
            <a:avLst/>
          </a:prstGeom>
          <a:solidFill>
            <a:schemeClr val="tx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a:solidFill>
                <a:prstClr val="white"/>
              </a:solidFill>
              <a:latin typeface="Calibri"/>
            </a:endParaRPr>
          </a:p>
        </p:txBody>
      </p:sp>
      <p:sp>
        <p:nvSpPr>
          <p:cNvPr id="111" name="Rectangle 110"/>
          <p:cNvSpPr/>
          <p:nvPr/>
        </p:nvSpPr>
        <p:spPr>
          <a:xfrm>
            <a:off x="6477000" y="3342282"/>
            <a:ext cx="1319212" cy="118864"/>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smtClean="0">
                <a:solidFill>
                  <a:prstClr val="black"/>
                </a:solidFill>
                <a:latin typeface="Calibri"/>
                <a:cs typeface="Times New Roman"/>
              </a:rPr>
              <a:t>The Dow Jones is up</a:t>
            </a:r>
            <a:endParaRPr lang="en-US" sz="1000" dirty="0">
              <a:solidFill>
                <a:prstClr val="black"/>
              </a:solidFill>
              <a:latin typeface="Calibri"/>
              <a:cs typeface="Times New Roman"/>
            </a:endParaRPr>
          </a:p>
        </p:txBody>
      </p:sp>
      <p:sp>
        <p:nvSpPr>
          <p:cNvPr id="113" name="Rectangle 112"/>
          <p:cNvSpPr/>
          <p:nvPr/>
        </p:nvSpPr>
        <p:spPr>
          <a:xfrm>
            <a:off x="6705600" y="3638550"/>
            <a:ext cx="1192037" cy="156136"/>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smtClean="0">
                <a:solidFill>
                  <a:prstClr val="black"/>
                </a:solidFill>
                <a:latin typeface="Calibri"/>
                <a:cs typeface="Times New Roman"/>
              </a:rPr>
              <a:t>Housing prices rose</a:t>
            </a:r>
            <a:endParaRPr lang="en-US" sz="1000" dirty="0">
              <a:solidFill>
                <a:prstClr val="black"/>
              </a:solidFill>
              <a:latin typeface="Calibri"/>
              <a:cs typeface="Times New Roman"/>
            </a:endParaRPr>
          </a:p>
        </p:txBody>
      </p:sp>
      <p:sp>
        <p:nvSpPr>
          <p:cNvPr id="114" name="Right Arrow 113"/>
          <p:cNvSpPr/>
          <p:nvPr/>
        </p:nvSpPr>
        <p:spPr>
          <a:xfrm>
            <a:off x="7946850" y="3461146"/>
            <a:ext cx="179387" cy="125015"/>
          </a:xfrm>
          <a:prstGeom prst="rightArrow">
            <a:avLst/>
          </a:prstGeom>
          <a:solidFill>
            <a:schemeClr val="tx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a:solidFill>
                <a:prstClr val="white"/>
              </a:solidFill>
              <a:latin typeface="Calibri"/>
            </a:endParaRPr>
          </a:p>
        </p:txBody>
      </p:sp>
      <p:sp>
        <p:nvSpPr>
          <p:cNvPr id="115" name="Rectangle 114"/>
          <p:cNvSpPr/>
          <p:nvPr/>
        </p:nvSpPr>
        <p:spPr>
          <a:xfrm>
            <a:off x="8248474" y="3379577"/>
            <a:ext cx="766762" cy="310169"/>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sz="1000" dirty="0" smtClean="0">
                <a:solidFill>
                  <a:prstClr val="black"/>
                </a:solidFill>
                <a:latin typeface="Calibri"/>
                <a:cs typeface="Times New Roman"/>
              </a:rPr>
              <a:t>Economy is good</a:t>
            </a:r>
            <a:endParaRPr lang="en-US" sz="1000" dirty="0">
              <a:solidFill>
                <a:prstClr val="black"/>
              </a:solidFill>
              <a:latin typeface="Calibri"/>
              <a:cs typeface="Times New Roman"/>
            </a:endParaRPr>
          </a:p>
        </p:txBody>
      </p:sp>
      <p:sp>
        <p:nvSpPr>
          <p:cNvPr id="116" name="Rectangle 115"/>
          <p:cNvSpPr/>
          <p:nvPr/>
        </p:nvSpPr>
        <p:spPr>
          <a:xfrm>
            <a:off x="6388644" y="1810146"/>
            <a:ext cx="2374356" cy="304403"/>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Q. </a:t>
            </a:r>
            <a:r>
              <a:rPr lang="en-US" sz="1000" dirty="0" smtClean="0">
                <a:solidFill>
                  <a:prstClr val="black"/>
                </a:solidFill>
                <a:latin typeface="Calibri"/>
                <a:cs typeface="Times New Roman"/>
              </a:rPr>
              <a:t>How effective is ibuprofen in reducing fever in patients with acute febrile illness?</a:t>
            </a:r>
            <a:endParaRPr lang="en-US" sz="1000" dirty="0">
              <a:solidFill>
                <a:prstClr val="black"/>
              </a:solidFill>
              <a:latin typeface="Calibri"/>
              <a:cs typeface="Times New Roman"/>
            </a:endParaRPr>
          </a:p>
        </p:txBody>
      </p:sp>
      <p:sp>
        <p:nvSpPr>
          <p:cNvPr id="119" name="Rectangle 118"/>
          <p:cNvSpPr/>
          <p:nvPr/>
        </p:nvSpPr>
        <p:spPr>
          <a:xfrm>
            <a:off x="3810000" y="3530600"/>
            <a:ext cx="2209800" cy="15240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50" dirty="0">
                <a:solidFill>
                  <a:prstClr val="black"/>
                </a:solidFill>
                <a:latin typeface="Calibri"/>
                <a:cs typeface="Times New Roman"/>
              </a:rPr>
              <a:t>I can see </a:t>
            </a:r>
            <a:r>
              <a:rPr lang="en-US" sz="1050" dirty="0" smtClean="0">
                <a:solidFill>
                  <a:prstClr val="black"/>
                </a:solidFill>
                <a:latin typeface="Calibri"/>
                <a:cs typeface="Times New Roman"/>
              </a:rPr>
              <a:t>Alcatraz from the window!</a:t>
            </a:r>
            <a:endParaRPr lang="en-US" sz="1050" dirty="0">
              <a:solidFill>
                <a:prstClr val="black"/>
              </a:solidFill>
              <a:latin typeface="Calibri"/>
              <a:cs typeface="Times New Roman"/>
            </a:endParaRPr>
          </a:p>
        </p:txBody>
      </p:sp>
      <p:cxnSp>
        <p:nvCxnSpPr>
          <p:cNvPr id="121" name="Straight Connector 120"/>
          <p:cNvCxnSpPr/>
          <p:nvPr/>
        </p:nvCxnSpPr>
        <p:spPr>
          <a:xfrm rot="10800000">
            <a:off x="5257801" y="3459291"/>
            <a:ext cx="93663" cy="5953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5165725" y="3459291"/>
            <a:ext cx="95250" cy="5953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rot="10800000">
            <a:off x="5111751" y="3399759"/>
            <a:ext cx="149225" cy="5953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rot="5400000" flipH="1" flipV="1">
            <a:off x="4987132" y="3394203"/>
            <a:ext cx="119063" cy="130175"/>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rot="10800000">
            <a:off x="4962526" y="3341418"/>
            <a:ext cx="149225" cy="5834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flipV="1">
            <a:off x="4719638" y="3341418"/>
            <a:ext cx="242887" cy="177404"/>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flipV="1">
            <a:off x="4476751" y="3341418"/>
            <a:ext cx="485775" cy="177404"/>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rot="10800000">
            <a:off x="4810126" y="3281887"/>
            <a:ext cx="149225" cy="5953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rot="10800000">
            <a:off x="4660901" y="3222356"/>
            <a:ext cx="149225" cy="5953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4325939" y="3284268"/>
            <a:ext cx="484187" cy="234554"/>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flipV="1">
            <a:off x="4114800" y="3227118"/>
            <a:ext cx="542925" cy="335232"/>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8" name="Rectangle 147"/>
          <p:cNvSpPr/>
          <p:nvPr/>
        </p:nvSpPr>
        <p:spPr>
          <a:xfrm>
            <a:off x="6405785" y="2620708"/>
            <a:ext cx="2121693" cy="15271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smtClean="0">
                <a:solidFill>
                  <a:prstClr val="black"/>
                </a:solidFill>
                <a:latin typeface="Calibri"/>
                <a:cs typeface="Times New Roman"/>
              </a:rPr>
              <a:t>XYZ acquired ABC yesterday</a:t>
            </a:r>
            <a:endParaRPr lang="en-US" sz="1000" dirty="0">
              <a:solidFill>
                <a:prstClr val="black"/>
              </a:solidFill>
              <a:latin typeface="Calibri"/>
              <a:cs typeface="Times New Roman"/>
            </a:endParaRPr>
          </a:p>
        </p:txBody>
      </p:sp>
      <p:sp>
        <p:nvSpPr>
          <p:cNvPr id="149" name="Rectangle 148"/>
          <p:cNvSpPr/>
          <p:nvPr/>
        </p:nvSpPr>
        <p:spPr>
          <a:xfrm>
            <a:off x="6405785" y="2789989"/>
            <a:ext cx="2121693" cy="155854"/>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smtClean="0">
                <a:solidFill>
                  <a:prstClr val="black"/>
                </a:solidFill>
                <a:latin typeface="Calibri"/>
                <a:cs typeface="Times New Roman"/>
              </a:rPr>
              <a:t>ABC has been taken over by XYZ</a:t>
            </a:r>
            <a:endParaRPr lang="en-US" sz="1000" dirty="0">
              <a:solidFill>
                <a:prstClr val="black"/>
              </a:solidFill>
              <a:latin typeface="Calibri"/>
              <a:cs typeface="Times New Roman"/>
            </a:endParaRPr>
          </a:p>
        </p:txBody>
      </p:sp>
      <p:sp>
        <p:nvSpPr>
          <p:cNvPr id="151" name="Rectangular Callout 150"/>
          <p:cNvSpPr/>
          <p:nvPr/>
        </p:nvSpPr>
        <p:spPr>
          <a:xfrm>
            <a:off x="6985982" y="4019550"/>
            <a:ext cx="2054655" cy="208183"/>
          </a:xfrm>
          <a:prstGeom prst="wedgeRectCallout">
            <a:avLst>
              <a:gd name="adj1" fmla="val -67569"/>
              <a:gd name="adj2" fmla="val 9666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sz="1000" dirty="0">
                <a:solidFill>
                  <a:srgbClr val="000000"/>
                </a:solidFill>
                <a:latin typeface="Calibri"/>
              </a:rPr>
              <a:t>Where is </a:t>
            </a:r>
            <a:r>
              <a:rPr lang="en-US" sz="1000" dirty="0" smtClean="0">
                <a:solidFill>
                  <a:srgbClr val="000000"/>
                </a:solidFill>
                <a:latin typeface="Calibri"/>
              </a:rPr>
              <a:t>Citizen Kane playing in SF</a:t>
            </a:r>
            <a:r>
              <a:rPr lang="en-US" sz="1000" dirty="0">
                <a:solidFill>
                  <a:srgbClr val="000000"/>
                </a:solidFill>
                <a:latin typeface="Calibri"/>
              </a:rPr>
              <a:t>? </a:t>
            </a:r>
          </a:p>
        </p:txBody>
      </p:sp>
      <p:sp>
        <p:nvSpPr>
          <p:cNvPr id="152" name="Rectangular Callout 151"/>
          <p:cNvSpPr/>
          <p:nvPr/>
        </p:nvSpPr>
        <p:spPr>
          <a:xfrm>
            <a:off x="6936349" y="4324350"/>
            <a:ext cx="1714818" cy="327295"/>
          </a:xfrm>
          <a:prstGeom prst="wedgeRectCallout">
            <a:avLst>
              <a:gd name="adj1" fmla="val 63386"/>
              <a:gd name="adj2" fmla="val -39734"/>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sz="1000" dirty="0" smtClean="0">
                <a:solidFill>
                  <a:srgbClr val="000000"/>
                </a:solidFill>
                <a:latin typeface="Calibri"/>
              </a:rPr>
              <a:t>Castro Theatre </a:t>
            </a:r>
            <a:r>
              <a:rPr lang="en-US" sz="1000" dirty="0">
                <a:solidFill>
                  <a:srgbClr val="000000"/>
                </a:solidFill>
                <a:latin typeface="Calibri"/>
              </a:rPr>
              <a:t>at </a:t>
            </a:r>
            <a:r>
              <a:rPr lang="en-US" sz="1000" dirty="0" smtClean="0">
                <a:solidFill>
                  <a:srgbClr val="000000"/>
                </a:solidFill>
                <a:latin typeface="Calibri"/>
              </a:rPr>
              <a:t>7</a:t>
            </a:r>
            <a:r>
              <a:rPr lang="en-US" sz="1000" dirty="0">
                <a:solidFill>
                  <a:srgbClr val="000000"/>
                </a:solidFill>
                <a:latin typeface="Calibri"/>
              </a:rPr>
              <a:t>:</a:t>
            </a:r>
            <a:r>
              <a:rPr lang="en-US" sz="1000" dirty="0" smtClean="0">
                <a:solidFill>
                  <a:srgbClr val="000000"/>
                </a:solidFill>
                <a:latin typeface="Calibri"/>
              </a:rPr>
              <a:t>30. Do you want a ticket?</a:t>
            </a:r>
            <a:endParaRPr lang="en-US" sz="1000" dirty="0">
              <a:solidFill>
                <a:srgbClr val="000000"/>
              </a:solidFill>
              <a:latin typeface="Calibri"/>
            </a:endParaRPr>
          </a:p>
        </p:txBody>
      </p:sp>
      <p:pic>
        <p:nvPicPr>
          <p:cNvPr id="67666" name="Picture 152"/>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flipH="1">
            <a:off x="6298773" y="4340605"/>
            <a:ext cx="379664" cy="288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 name="Rectangle 111"/>
          <p:cNvSpPr/>
          <p:nvPr/>
        </p:nvSpPr>
        <p:spPr>
          <a:xfrm>
            <a:off x="6553200" y="3486150"/>
            <a:ext cx="1295400" cy="15240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smtClean="0">
                <a:solidFill>
                  <a:prstClr val="black"/>
                </a:solidFill>
                <a:latin typeface="Calibri"/>
                <a:cs typeface="Times New Roman"/>
              </a:rPr>
              <a:t>The S&amp;P500 jumped</a:t>
            </a:r>
            <a:endParaRPr lang="en-US" sz="1000" dirty="0">
              <a:solidFill>
                <a:prstClr val="black"/>
              </a:solidFill>
              <a:latin typeface="Calibri"/>
              <a:cs typeface="Times New Roman"/>
            </a:endParaRPr>
          </a:p>
        </p:txBody>
      </p:sp>
      <p:pic>
        <p:nvPicPr>
          <p:cNvPr id="2" name="Picture 1" descr="BU009519.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55423" y="2571750"/>
            <a:ext cx="440577" cy="438150"/>
          </a:xfrm>
          <a:prstGeom prst="rect">
            <a:avLst/>
          </a:prstGeom>
        </p:spPr>
      </p:pic>
      <p:pic>
        <p:nvPicPr>
          <p:cNvPr id="3" name="Picture 2" descr="skd186802sdc.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12037" y="4070746"/>
            <a:ext cx="408163" cy="438150"/>
          </a:xfrm>
          <a:prstGeom prst="rect">
            <a:avLst/>
          </a:prstGeom>
        </p:spPr>
      </p:pic>
    </p:spTree>
    <p:extLst>
      <p:ext uri="{BB962C8B-B14F-4D97-AF65-F5344CB8AC3E}">
        <p14:creationId xmlns:p14="http://schemas.microsoft.com/office/powerpoint/2010/main" val="3961142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Speech applications</a:t>
            </a:r>
            <a:endParaRPr lang="en-US" dirty="0"/>
          </a:p>
        </p:txBody>
      </p:sp>
      <p:sp>
        <p:nvSpPr>
          <p:cNvPr id="3" name="Content Placeholder 2"/>
          <p:cNvSpPr>
            <a:spLocks noGrp="1"/>
          </p:cNvSpPr>
          <p:nvPr>
            <p:ph idx="1"/>
          </p:nvPr>
        </p:nvSpPr>
        <p:spPr/>
        <p:txBody>
          <a:bodyPr/>
          <a:lstStyle/>
          <a:p>
            <a:pPr>
              <a:lnSpc>
                <a:spcPct val="80000"/>
              </a:lnSpc>
            </a:pPr>
            <a:r>
              <a:rPr lang="en-GB" sz="2800" dirty="0" smtClean="0"/>
              <a:t>Speech recognition (Speech-to-text)</a:t>
            </a:r>
          </a:p>
          <a:p>
            <a:pPr lvl="1">
              <a:lnSpc>
                <a:spcPct val="80000"/>
              </a:lnSpc>
            </a:pPr>
            <a:r>
              <a:rPr lang="en-GB" sz="1800" dirty="0" smtClean="0"/>
              <a:t>Uses</a:t>
            </a:r>
          </a:p>
          <a:p>
            <a:pPr lvl="2">
              <a:lnSpc>
                <a:spcPct val="80000"/>
              </a:lnSpc>
            </a:pPr>
            <a:r>
              <a:rPr lang="en-GB" sz="1600" dirty="0" smtClean="0"/>
              <a:t>As </a:t>
            </a:r>
            <a:r>
              <a:rPr lang="en-GB" sz="1600" dirty="0"/>
              <a:t>a general interface to any text-based application</a:t>
            </a:r>
          </a:p>
          <a:p>
            <a:pPr lvl="2">
              <a:lnSpc>
                <a:spcPct val="80000"/>
              </a:lnSpc>
            </a:pPr>
            <a:r>
              <a:rPr lang="en-GB" sz="1600" dirty="0"/>
              <a:t>Text dictation</a:t>
            </a:r>
          </a:p>
          <a:p>
            <a:pPr>
              <a:lnSpc>
                <a:spcPct val="80000"/>
              </a:lnSpc>
            </a:pPr>
            <a:r>
              <a:rPr lang="en-GB" sz="2800" dirty="0"/>
              <a:t>Speech understanding </a:t>
            </a:r>
          </a:p>
          <a:p>
            <a:pPr lvl="1">
              <a:lnSpc>
                <a:spcPct val="80000"/>
              </a:lnSpc>
            </a:pPr>
            <a:r>
              <a:rPr lang="en-GB" sz="1800" dirty="0"/>
              <a:t>Not the same: computer must understand intention, not necessarily exact words</a:t>
            </a:r>
          </a:p>
          <a:p>
            <a:pPr lvl="1">
              <a:lnSpc>
                <a:spcPct val="80000"/>
              </a:lnSpc>
            </a:pPr>
            <a:r>
              <a:rPr lang="en-GB" sz="1800" dirty="0"/>
              <a:t>Uses</a:t>
            </a:r>
          </a:p>
          <a:p>
            <a:pPr lvl="2">
              <a:lnSpc>
                <a:spcPct val="80000"/>
              </a:lnSpc>
            </a:pPr>
            <a:r>
              <a:rPr lang="en-GB" sz="1600" dirty="0"/>
              <a:t>As a general interface to any application where meaning is important rather than text</a:t>
            </a:r>
          </a:p>
          <a:p>
            <a:pPr lvl="2">
              <a:lnSpc>
                <a:spcPct val="80000"/>
              </a:lnSpc>
            </a:pPr>
            <a:r>
              <a:rPr lang="en-GB" sz="1600" dirty="0"/>
              <a:t>As part of speech </a:t>
            </a:r>
            <a:r>
              <a:rPr lang="en-GB" sz="1600" dirty="0" smtClean="0"/>
              <a:t>translation</a:t>
            </a:r>
            <a:endParaRPr lang="en-GB" sz="16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13</a:t>
            </a:fld>
            <a:endParaRPr lang="en-US"/>
          </a:p>
        </p:txBody>
      </p:sp>
    </p:spTree>
    <p:extLst>
      <p:ext uri="{BB962C8B-B14F-4D97-AF65-F5344CB8AC3E}">
        <p14:creationId xmlns:p14="http://schemas.microsoft.com/office/powerpoint/2010/main" val="1508509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Speech Applications…</a:t>
            </a:r>
            <a:endParaRPr lang="en-US" dirty="0"/>
          </a:p>
        </p:txBody>
      </p:sp>
      <p:sp>
        <p:nvSpPr>
          <p:cNvPr id="3" name="Content Placeholder 2"/>
          <p:cNvSpPr>
            <a:spLocks noGrp="1"/>
          </p:cNvSpPr>
          <p:nvPr>
            <p:ph idx="1"/>
          </p:nvPr>
        </p:nvSpPr>
        <p:spPr/>
        <p:txBody>
          <a:bodyPr/>
          <a:lstStyle/>
          <a:p>
            <a:pPr>
              <a:lnSpc>
                <a:spcPct val="90000"/>
              </a:lnSpc>
            </a:pPr>
            <a:r>
              <a:rPr lang="en-GB" sz="2800" dirty="0"/>
              <a:t>Voice recognition </a:t>
            </a:r>
          </a:p>
          <a:p>
            <a:pPr lvl="1">
              <a:lnSpc>
                <a:spcPct val="90000"/>
              </a:lnSpc>
            </a:pPr>
            <a:r>
              <a:rPr lang="en-GB" dirty="0"/>
              <a:t>Not really a linguistic issue</a:t>
            </a:r>
          </a:p>
          <a:p>
            <a:pPr lvl="1">
              <a:lnSpc>
                <a:spcPct val="90000"/>
              </a:lnSpc>
            </a:pPr>
            <a:r>
              <a:rPr lang="en-GB" dirty="0"/>
              <a:t>But shares some of the techniques and problems</a:t>
            </a:r>
          </a:p>
          <a:p>
            <a:pPr>
              <a:lnSpc>
                <a:spcPct val="90000"/>
              </a:lnSpc>
            </a:pPr>
            <a:endParaRPr lang="en-GB" dirty="0"/>
          </a:p>
          <a:p>
            <a:pPr>
              <a:lnSpc>
                <a:spcPct val="90000"/>
              </a:lnSpc>
            </a:pPr>
            <a:r>
              <a:rPr lang="en-GB" sz="2800" dirty="0"/>
              <a:t>Text-to-speech (Speech synthesis)</a:t>
            </a:r>
          </a:p>
          <a:p>
            <a:pPr lvl="1">
              <a:lnSpc>
                <a:spcPct val="90000"/>
              </a:lnSpc>
            </a:pPr>
            <a:r>
              <a:rPr lang="en-GB" dirty="0"/>
              <a:t>Uses:</a:t>
            </a:r>
          </a:p>
          <a:p>
            <a:pPr lvl="2">
              <a:lnSpc>
                <a:spcPct val="90000"/>
              </a:lnSpc>
            </a:pPr>
            <a:r>
              <a:rPr lang="en-GB" sz="1800" dirty="0"/>
              <a:t>Computer can speak to you</a:t>
            </a:r>
          </a:p>
          <a:p>
            <a:pPr lvl="2">
              <a:lnSpc>
                <a:spcPct val="90000"/>
              </a:lnSpc>
            </a:pPr>
            <a:r>
              <a:rPr lang="en-GB" sz="1800" dirty="0"/>
              <a:t>Useful where user cannot look at (or see) screen</a:t>
            </a: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14</a:t>
            </a:fld>
            <a:endParaRPr lang="en-US"/>
          </a:p>
        </p:txBody>
      </p:sp>
    </p:spTree>
    <p:extLst>
      <p:ext uri="{BB962C8B-B14F-4D97-AF65-F5344CB8AC3E}">
        <p14:creationId xmlns:p14="http://schemas.microsoft.com/office/powerpoint/2010/main" val="30183845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prediction</a:t>
            </a:r>
            <a:endParaRPr lang="en-US" dirty="0"/>
          </a:p>
        </p:txBody>
      </p:sp>
      <p:sp>
        <p:nvSpPr>
          <p:cNvPr id="3" name="Content Placeholder 2"/>
          <p:cNvSpPr>
            <a:spLocks noGrp="1"/>
          </p:cNvSpPr>
          <p:nvPr>
            <p:ph idx="1"/>
          </p:nvPr>
        </p:nvSpPr>
        <p:spPr/>
        <p:txBody>
          <a:bodyPr/>
          <a:lstStyle/>
          <a:p>
            <a:pPr>
              <a:lnSpc>
                <a:spcPct val="90000"/>
              </a:lnSpc>
            </a:pPr>
            <a:r>
              <a:rPr lang="en-GB" dirty="0"/>
              <a:t>Speed up word processing</a:t>
            </a:r>
          </a:p>
          <a:p>
            <a:pPr>
              <a:lnSpc>
                <a:spcPct val="90000"/>
              </a:lnSpc>
            </a:pPr>
            <a:r>
              <a:rPr lang="en-GB" dirty="0"/>
              <a:t>Facilitate text dictation</a:t>
            </a:r>
          </a:p>
          <a:p>
            <a:pPr>
              <a:lnSpc>
                <a:spcPct val="90000"/>
              </a:lnSpc>
            </a:pPr>
            <a:r>
              <a:rPr lang="en-GB" dirty="0"/>
              <a:t>At lexical level, already seen in SMS </a:t>
            </a:r>
          </a:p>
          <a:p>
            <a:pPr>
              <a:lnSpc>
                <a:spcPct val="90000"/>
              </a:lnSpc>
            </a:pPr>
            <a:r>
              <a:rPr lang="en-GB" dirty="0"/>
              <a:t>More sophisticated , might be based on corpus of previously seen texts</a:t>
            </a:r>
          </a:p>
          <a:p>
            <a:pPr>
              <a:lnSpc>
                <a:spcPct val="90000"/>
              </a:lnSpc>
            </a:pPr>
            <a:r>
              <a:rPr lang="en-GB" dirty="0"/>
              <a:t>Especially useful in repeated tasks</a:t>
            </a:r>
          </a:p>
          <a:p>
            <a:pPr lvl="1">
              <a:lnSpc>
                <a:spcPct val="90000"/>
              </a:lnSpc>
            </a:pPr>
            <a:r>
              <a:rPr lang="en-GB" dirty="0"/>
              <a:t>Translation memory</a:t>
            </a:r>
          </a:p>
          <a:p>
            <a:pPr lvl="1">
              <a:lnSpc>
                <a:spcPct val="90000"/>
              </a:lnSpc>
            </a:pPr>
            <a:r>
              <a:rPr lang="en-GB" dirty="0"/>
              <a:t>Authoring </a:t>
            </a:r>
            <a:r>
              <a:rPr lang="en-GB" dirty="0" smtClean="0"/>
              <a:t>memory</a:t>
            </a:r>
            <a:endParaRPr lang="en-GB"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15</a:t>
            </a:fld>
            <a:endParaRPr lang="en-US"/>
          </a:p>
        </p:txBody>
      </p:sp>
    </p:spTree>
    <p:extLst>
      <p:ext uri="{BB962C8B-B14F-4D97-AF65-F5344CB8AC3E}">
        <p14:creationId xmlns:p14="http://schemas.microsoft.com/office/powerpoint/2010/main" val="1561334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Dialogue systems</a:t>
            </a:r>
            <a:endParaRPr lang="en-US" dirty="0"/>
          </a:p>
        </p:txBody>
      </p:sp>
      <p:sp>
        <p:nvSpPr>
          <p:cNvPr id="3" name="Content Placeholder 2"/>
          <p:cNvSpPr>
            <a:spLocks noGrp="1"/>
          </p:cNvSpPr>
          <p:nvPr>
            <p:ph idx="1"/>
          </p:nvPr>
        </p:nvSpPr>
        <p:spPr/>
        <p:txBody>
          <a:bodyPr/>
          <a:lstStyle/>
          <a:p>
            <a:pPr>
              <a:lnSpc>
                <a:spcPct val="90000"/>
              </a:lnSpc>
            </a:pPr>
            <a:r>
              <a:rPr lang="en-GB" dirty="0"/>
              <a:t>Computer enters a dialogue with user</a:t>
            </a:r>
          </a:p>
          <a:p>
            <a:pPr lvl="1">
              <a:lnSpc>
                <a:spcPct val="90000"/>
              </a:lnSpc>
            </a:pPr>
            <a:r>
              <a:rPr lang="en-GB" dirty="0"/>
              <a:t>Usually specific cooperative task-oriented dialogue</a:t>
            </a:r>
          </a:p>
          <a:p>
            <a:pPr lvl="1">
              <a:lnSpc>
                <a:spcPct val="90000"/>
              </a:lnSpc>
            </a:pPr>
            <a:r>
              <a:rPr lang="en-GB" dirty="0"/>
              <a:t>Often over the phone</a:t>
            </a:r>
          </a:p>
          <a:p>
            <a:pPr lvl="1">
              <a:lnSpc>
                <a:spcPct val="90000"/>
              </a:lnSpc>
            </a:pPr>
            <a:r>
              <a:rPr lang="en-GB" dirty="0"/>
              <a:t>Examples?</a:t>
            </a:r>
          </a:p>
          <a:p>
            <a:pPr>
              <a:lnSpc>
                <a:spcPct val="90000"/>
              </a:lnSpc>
            </a:pPr>
            <a:r>
              <a:rPr lang="en-GB" dirty="0"/>
              <a:t>Usually speech-driven, but text also appropriate</a:t>
            </a:r>
          </a:p>
          <a:p>
            <a:pPr>
              <a:lnSpc>
                <a:spcPct val="90000"/>
              </a:lnSpc>
            </a:pPr>
            <a:r>
              <a:rPr lang="en-GB" dirty="0"/>
              <a:t>Modern application is automatic transaction processing</a:t>
            </a:r>
          </a:p>
          <a:p>
            <a:pPr>
              <a:lnSpc>
                <a:spcPct val="90000"/>
              </a:lnSpc>
            </a:pPr>
            <a:r>
              <a:rPr lang="en-GB" dirty="0"/>
              <a:t>Limited domain may simplify language aspect </a:t>
            </a:r>
          </a:p>
          <a:p>
            <a:pPr>
              <a:lnSpc>
                <a:spcPct val="90000"/>
              </a:lnSpc>
            </a:pPr>
            <a:r>
              <a:rPr lang="en-GB" dirty="0"/>
              <a:t>Domain ‘model’ will play a big part</a:t>
            </a:r>
          </a:p>
          <a:p>
            <a:pPr>
              <a:lnSpc>
                <a:spcPct val="90000"/>
              </a:lnSpc>
            </a:pPr>
            <a:r>
              <a:rPr lang="en-GB" dirty="0"/>
              <a:t>Simplest case: choose closest match from (hidden) menu of expected answers</a:t>
            </a:r>
          </a:p>
          <a:p>
            <a:pPr>
              <a:lnSpc>
                <a:spcPct val="90000"/>
              </a:lnSpc>
            </a:pPr>
            <a:r>
              <a:rPr lang="en-GB" dirty="0"/>
              <a:t>More realistic versions involve significant problems</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16</a:t>
            </a:fld>
            <a:endParaRPr lang="en-US"/>
          </a:p>
        </p:txBody>
      </p:sp>
    </p:spTree>
    <p:extLst>
      <p:ext uri="{BB962C8B-B14F-4D97-AF65-F5344CB8AC3E}">
        <p14:creationId xmlns:p14="http://schemas.microsoft.com/office/powerpoint/2010/main" val="131272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Conversation machines</a:t>
            </a:r>
            <a:endParaRPr lang="en-US" dirty="0"/>
          </a:p>
        </p:txBody>
      </p:sp>
      <p:sp>
        <p:nvSpPr>
          <p:cNvPr id="3" name="Content Placeholder 2"/>
          <p:cNvSpPr>
            <a:spLocks noGrp="1"/>
          </p:cNvSpPr>
          <p:nvPr>
            <p:ph idx="1"/>
          </p:nvPr>
        </p:nvSpPr>
        <p:spPr/>
        <p:txBody>
          <a:bodyPr/>
          <a:lstStyle/>
          <a:p>
            <a:r>
              <a:rPr lang="en-GB" dirty="0"/>
              <a:t>Another old AI goal (cf. Turing test)</a:t>
            </a:r>
          </a:p>
          <a:p>
            <a:r>
              <a:rPr lang="en-GB" dirty="0"/>
              <a:t>Also (amazingly) for amusement</a:t>
            </a:r>
          </a:p>
          <a:p>
            <a:r>
              <a:rPr lang="en-GB" dirty="0"/>
              <a:t>Mainly speech, but also text based</a:t>
            </a:r>
          </a:p>
          <a:p>
            <a:r>
              <a:rPr lang="en-GB" dirty="0"/>
              <a:t>Early famous approaches include ELIZA, which showed what you could do by cheating</a:t>
            </a:r>
          </a:p>
          <a:p>
            <a:r>
              <a:rPr lang="en-GB" dirty="0"/>
              <a:t>Modern versions have a lot of NLP, especially discourse modelling, and focus on the language generation component</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17</a:t>
            </a:fld>
            <a:endParaRPr lang="en-US"/>
          </a:p>
        </p:txBody>
      </p:sp>
    </p:spTree>
    <p:extLst>
      <p:ext uri="{BB962C8B-B14F-4D97-AF65-F5344CB8AC3E}">
        <p14:creationId xmlns:p14="http://schemas.microsoft.com/office/powerpoint/2010/main" val="14499842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QA systems</a:t>
            </a:r>
            <a:endParaRPr lang="en-US" dirty="0"/>
          </a:p>
        </p:txBody>
      </p:sp>
      <p:sp>
        <p:nvSpPr>
          <p:cNvPr id="3" name="Content Placeholder 2"/>
          <p:cNvSpPr>
            <a:spLocks noGrp="1"/>
          </p:cNvSpPr>
          <p:nvPr>
            <p:ph idx="1"/>
          </p:nvPr>
        </p:nvSpPr>
        <p:spPr/>
        <p:txBody>
          <a:bodyPr/>
          <a:lstStyle/>
          <a:p>
            <a:pPr>
              <a:lnSpc>
                <a:spcPct val="90000"/>
              </a:lnSpc>
            </a:pPr>
            <a:r>
              <a:rPr lang="en-GB" sz="2200" dirty="0"/>
              <a:t>NL interface to knowledge database</a:t>
            </a:r>
          </a:p>
          <a:p>
            <a:pPr>
              <a:lnSpc>
                <a:spcPct val="90000"/>
              </a:lnSpc>
            </a:pPr>
            <a:r>
              <a:rPr lang="en-GB" sz="2200" dirty="0"/>
              <a:t>Handling queries in a natural way</a:t>
            </a:r>
          </a:p>
          <a:p>
            <a:pPr>
              <a:lnSpc>
                <a:spcPct val="90000"/>
              </a:lnSpc>
            </a:pPr>
            <a:r>
              <a:rPr lang="en-GB" sz="2200" dirty="0"/>
              <a:t>Must understand the domain</a:t>
            </a:r>
          </a:p>
          <a:p>
            <a:pPr>
              <a:lnSpc>
                <a:spcPct val="90000"/>
              </a:lnSpc>
            </a:pPr>
            <a:r>
              <a:rPr lang="en-GB" sz="2200" dirty="0"/>
              <a:t>Even if typed, dialogue must be natural</a:t>
            </a:r>
          </a:p>
          <a:p>
            <a:pPr>
              <a:lnSpc>
                <a:spcPct val="90000"/>
              </a:lnSpc>
            </a:pPr>
            <a:r>
              <a:rPr lang="en-GB" sz="2200" dirty="0" smtClean="0"/>
              <a:t>Handling of anaphora</a:t>
            </a:r>
          </a:p>
          <a:p>
            <a:pPr lvl="1">
              <a:lnSpc>
                <a:spcPct val="90000"/>
              </a:lnSpc>
              <a:buFontTx/>
              <a:buNone/>
            </a:pPr>
            <a:r>
              <a:rPr lang="en-GB" sz="2200" dirty="0" smtClean="0"/>
              <a:t>e.g</a:t>
            </a:r>
            <a:r>
              <a:rPr lang="en-GB" sz="2200" dirty="0"/>
              <a:t>. When is the next flight to Sydney?  </a:t>
            </a:r>
            <a:endParaRPr lang="en-GB" sz="2200" i="1" dirty="0"/>
          </a:p>
          <a:p>
            <a:pPr lvl="1">
              <a:lnSpc>
                <a:spcPct val="90000"/>
              </a:lnSpc>
              <a:buFontTx/>
              <a:buNone/>
            </a:pPr>
            <a:r>
              <a:rPr lang="en-GB" sz="2200" dirty="0"/>
              <a:t>       And the one after?                            </a:t>
            </a:r>
            <a:endParaRPr lang="en-GB" sz="2200" i="1" dirty="0"/>
          </a:p>
          <a:p>
            <a:pPr lvl="1">
              <a:lnSpc>
                <a:spcPct val="90000"/>
              </a:lnSpc>
              <a:buFontTx/>
              <a:buNone/>
            </a:pPr>
            <a:r>
              <a:rPr lang="en-GB" sz="2200" dirty="0"/>
              <a:t>       What about Melbourne then?           </a:t>
            </a:r>
            <a:endParaRPr lang="en-GB" sz="2200" i="1" dirty="0"/>
          </a:p>
          <a:p>
            <a:pPr lvl="1">
              <a:lnSpc>
                <a:spcPct val="90000"/>
              </a:lnSpc>
              <a:buFontTx/>
              <a:buNone/>
            </a:pPr>
            <a:r>
              <a:rPr lang="en-GB" sz="2200" dirty="0"/>
              <a:t>        </a:t>
            </a:r>
          </a:p>
          <a:p>
            <a:endParaRPr lang="en-US" sz="22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18</a:t>
            </a:fld>
            <a:endParaRPr lang="en-US"/>
          </a:p>
        </p:txBody>
      </p:sp>
      <p:sp>
        <p:nvSpPr>
          <p:cNvPr id="5" name="Text Box 4"/>
          <p:cNvSpPr txBox="1">
            <a:spLocks noChangeArrowheads="1"/>
          </p:cNvSpPr>
          <p:nvPr/>
        </p:nvSpPr>
        <p:spPr bwMode="auto">
          <a:xfrm>
            <a:off x="6172200" y="3181350"/>
            <a:ext cx="1371600" cy="123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nSpc>
                <a:spcPct val="90000"/>
              </a:lnSpc>
              <a:spcBef>
                <a:spcPct val="20000"/>
              </a:spcBef>
            </a:pPr>
            <a:r>
              <a:rPr lang="en-GB" i="1" dirty="0"/>
              <a:t>6.50</a:t>
            </a:r>
          </a:p>
          <a:p>
            <a:pPr lvl="1">
              <a:lnSpc>
                <a:spcPct val="90000"/>
              </a:lnSpc>
              <a:spcBef>
                <a:spcPct val="20000"/>
              </a:spcBef>
            </a:pPr>
            <a:r>
              <a:rPr lang="en-GB" i="1" dirty="0"/>
              <a:t>7.50</a:t>
            </a:r>
          </a:p>
          <a:p>
            <a:pPr lvl="1">
              <a:lnSpc>
                <a:spcPct val="90000"/>
              </a:lnSpc>
              <a:spcBef>
                <a:spcPct val="20000"/>
              </a:spcBef>
            </a:pPr>
            <a:r>
              <a:rPr lang="en-GB" i="1" dirty="0"/>
              <a:t>7.20</a:t>
            </a:r>
          </a:p>
        </p:txBody>
      </p:sp>
      <p:sp>
        <p:nvSpPr>
          <p:cNvPr id="7" name="Text Box 5"/>
          <p:cNvSpPr txBox="1">
            <a:spLocks noChangeArrowheads="1"/>
          </p:cNvSpPr>
          <p:nvPr/>
        </p:nvSpPr>
        <p:spPr bwMode="auto">
          <a:xfrm>
            <a:off x="1828800" y="4160665"/>
            <a:ext cx="7010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90000"/>
              </a:lnSpc>
              <a:spcBef>
                <a:spcPct val="20000"/>
              </a:spcBef>
            </a:pPr>
            <a:r>
              <a:rPr lang="en-GB" dirty="0"/>
              <a:t>OK I’ll take the last one</a:t>
            </a:r>
            <a:r>
              <a:rPr lang="en-GB" sz="2800" dirty="0"/>
              <a:t>.</a:t>
            </a:r>
            <a:endParaRPr lang="en-GB" dirty="0"/>
          </a:p>
        </p:txBody>
      </p:sp>
    </p:spTree>
    <p:extLst>
      <p:ext uri="{BB962C8B-B14F-4D97-AF65-F5344CB8AC3E}">
        <p14:creationId xmlns:p14="http://schemas.microsoft.com/office/powerpoint/2010/main" val="88792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P spid="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in finance</a:t>
            </a:r>
            <a:endParaRPr lang="en-US" dirty="0"/>
          </a:p>
        </p:txBody>
      </p:sp>
      <p:sp>
        <p:nvSpPr>
          <p:cNvPr id="3" name="Content Placeholder 2"/>
          <p:cNvSpPr>
            <a:spLocks noGrp="1"/>
          </p:cNvSpPr>
          <p:nvPr>
            <p:ph idx="1"/>
          </p:nvPr>
        </p:nvSpPr>
        <p:spPr/>
        <p:txBody>
          <a:bodyPr/>
          <a:lstStyle/>
          <a:p>
            <a:r>
              <a:rPr lang="en-US" dirty="0"/>
              <a:t>Gather real-time intelligence on specific </a:t>
            </a:r>
            <a:r>
              <a:rPr lang="en-US" dirty="0" smtClean="0"/>
              <a:t>stocks</a:t>
            </a:r>
          </a:p>
          <a:p>
            <a:r>
              <a:rPr lang="en-US" dirty="0"/>
              <a:t>Provide key hire </a:t>
            </a:r>
            <a:r>
              <a:rPr lang="en-US" dirty="0" smtClean="0"/>
              <a:t>alerts</a:t>
            </a:r>
          </a:p>
          <a:p>
            <a:r>
              <a:rPr lang="en-US" dirty="0"/>
              <a:t>Monitor company </a:t>
            </a:r>
            <a:r>
              <a:rPr lang="en-US" dirty="0" smtClean="0"/>
              <a:t>sentiment</a:t>
            </a:r>
          </a:p>
          <a:p>
            <a:r>
              <a:rPr lang="en-US" dirty="0"/>
              <a:t>Anticipate client </a:t>
            </a:r>
            <a:r>
              <a:rPr lang="en-US" dirty="0" smtClean="0"/>
              <a:t>concerns</a:t>
            </a:r>
          </a:p>
          <a:p>
            <a:r>
              <a:rPr lang="en-US" dirty="0"/>
              <a:t>Upgrade quality of analyst </a:t>
            </a:r>
            <a:r>
              <a:rPr lang="en-US" dirty="0" smtClean="0"/>
              <a:t>reporting</a:t>
            </a:r>
          </a:p>
          <a:p>
            <a:r>
              <a:rPr lang="en-US" dirty="0"/>
              <a:t>Understand and respond to news </a:t>
            </a:r>
            <a:r>
              <a:rPr lang="en-US" dirty="0" smtClean="0"/>
              <a:t>events</a:t>
            </a:r>
          </a:p>
        </p:txBody>
      </p:sp>
      <p:sp>
        <p:nvSpPr>
          <p:cNvPr id="4" name="Slide Number Placeholder 3"/>
          <p:cNvSpPr>
            <a:spLocks noGrp="1"/>
          </p:cNvSpPr>
          <p:nvPr>
            <p:ph type="sldNum" sz="quarter" idx="12"/>
          </p:nvPr>
        </p:nvSpPr>
        <p:spPr/>
        <p:txBody>
          <a:bodyPr/>
          <a:lstStyle/>
          <a:p>
            <a:fld id="{10F35DC5-7E65-8247-99AB-4E984F8A921E}" type="slidenum">
              <a:rPr lang="en-US" smtClean="0"/>
              <a:pPr/>
              <a:t>19</a:t>
            </a:fld>
            <a:endParaRPr lang="en-US"/>
          </a:p>
        </p:txBody>
      </p:sp>
    </p:spTree>
    <p:extLst>
      <p:ext uri="{BB962C8B-B14F-4D97-AF65-F5344CB8AC3E}">
        <p14:creationId xmlns:p14="http://schemas.microsoft.com/office/powerpoint/2010/main" val="2434842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467600" cy="742950"/>
          </a:xfrm>
        </p:spPr>
        <p:txBody>
          <a:bodyPr/>
          <a:lstStyle/>
          <a:p>
            <a:r>
              <a:rPr lang="en-US" dirty="0" smtClean="0"/>
              <a:t>Why Python?	</a:t>
            </a:r>
            <a:endParaRPr lang="en-US" dirty="0"/>
          </a:p>
        </p:txBody>
      </p:sp>
      <p:sp>
        <p:nvSpPr>
          <p:cNvPr id="3" name="Content Placeholder 2"/>
          <p:cNvSpPr>
            <a:spLocks noGrp="1"/>
          </p:cNvSpPr>
          <p:nvPr>
            <p:ph idx="1"/>
          </p:nvPr>
        </p:nvSpPr>
        <p:spPr>
          <a:xfrm>
            <a:off x="304800" y="1036166"/>
            <a:ext cx="8534400" cy="3669184"/>
          </a:xfrm>
        </p:spPr>
        <p:txBody>
          <a:bodyPr/>
          <a:lstStyle/>
          <a:p>
            <a:r>
              <a:rPr lang="en-US" sz="2200" dirty="0"/>
              <a:t>Python is a general purpose programming language that was named after the Monty Python </a:t>
            </a:r>
            <a:endParaRPr lang="en-US" sz="2200" dirty="0" smtClean="0"/>
          </a:p>
          <a:p>
            <a:r>
              <a:rPr lang="en-US" sz="2200" dirty="0"/>
              <a:t>Python is simple and incredibly readable since closely resembles the English language</a:t>
            </a:r>
            <a:r>
              <a:rPr lang="en-US" sz="2200" dirty="0" smtClean="0"/>
              <a:t>.</a:t>
            </a:r>
          </a:p>
          <a:p>
            <a:r>
              <a:rPr lang="en-US" sz="2200" dirty="0"/>
              <a:t>It’s a great language for beginners, all the way up to seasoned professionals</a:t>
            </a:r>
            <a:r>
              <a:rPr lang="en-US" sz="2200" dirty="0" smtClean="0"/>
              <a:t>.</a:t>
            </a:r>
          </a:p>
          <a:p>
            <a:r>
              <a:rPr lang="en-US" sz="2200" dirty="0"/>
              <a:t>Python recently bumped Java as the language of choice in introductory programming courses with eight of the top 10 computer science departments now using Python to teach coding, as well as 27 of the top 39 schools. </a:t>
            </a:r>
          </a:p>
        </p:txBody>
      </p:sp>
      <p:sp>
        <p:nvSpPr>
          <p:cNvPr id="4" name="Slide Number Placeholder 3"/>
          <p:cNvSpPr>
            <a:spLocks noGrp="1"/>
          </p:cNvSpPr>
          <p:nvPr>
            <p:ph type="sldNum" sz="quarter" idx="12"/>
          </p:nvPr>
        </p:nvSpPr>
        <p:spPr/>
        <p:txBody>
          <a:bodyPr/>
          <a:lstStyle/>
          <a:p>
            <a:fld id="{10F35DC5-7E65-8247-99AB-4E984F8A921E}" type="slidenum">
              <a:rPr lang="en-US" smtClean="0"/>
              <a:pPr/>
              <a:t>2</a:t>
            </a:fld>
            <a:endParaRPr lang="en-US"/>
          </a:p>
        </p:txBody>
      </p:sp>
    </p:spTree>
    <p:extLst>
      <p:ext uri="{BB962C8B-B14F-4D97-AF65-F5344CB8AC3E}">
        <p14:creationId xmlns:p14="http://schemas.microsoft.com/office/powerpoint/2010/main" val="22526530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467600" cy="742950"/>
          </a:xfrm>
        </p:spPr>
        <p:txBody>
          <a:bodyPr/>
          <a:lstStyle/>
          <a:p>
            <a:r>
              <a:rPr lang="en-US" dirty="0"/>
              <a:t>Career in NLP</a:t>
            </a:r>
          </a:p>
        </p:txBody>
      </p:sp>
      <p:sp>
        <p:nvSpPr>
          <p:cNvPr id="3" name="Content Placeholder 2"/>
          <p:cNvSpPr>
            <a:spLocks noGrp="1"/>
          </p:cNvSpPr>
          <p:nvPr>
            <p:ph idx="1"/>
          </p:nvPr>
        </p:nvSpPr>
        <p:spPr>
          <a:xfrm>
            <a:off x="457200" y="971550"/>
            <a:ext cx="8534400" cy="3733800"/>
          </a:xfrm>
        </p:spPr>
        <p:txBody>
          <a:bodyPr/>
          <a:lstStyle/>
          <a:p>
            <a:r>
              <a:rPr lang="en-US" dirty="0" smtClean="0"/>
              <a:t>There are so many jobs in NLP as all of us speak. </a:t>
            </a:r>
          </a:p>
          <a:p>
            <a:r>
              <a:rPr lang="en-US" dirty="0" smtClean="0"/>
              <a:t>As the data on web increases beyond the capacity to handle we will need NLP algorithms to tackle all of it.</a:t>
            </a:r>
          </a:p>
          <a:p>
            <a:r>
              <a:rPr lang="en-US" dirty="0" smtClean="0"/>
              <a:t>Looking at innumerable applications , there are plenty of opportunities in some of the best industries. </a:t>
            </a:r>
          </a:p>
          <a:p>
            <a:r>
              <a:rPr lang="en-US" dirty="0" smtClean="0"/>
              <a:t>The application you saw are already there in the technology around you and is being refined by giants.</a:t>
            </a:r>
          </a:p>
          <a:p>
            <a:r>
              <a:rPr lang="en-US" dirty="0" smtClean="0"/>
              <a:t>So what are you waiting for?????</a:t>
            </a:r>
          </a:p>
          <a:p>
            <a:r>
              <a:rPr lang="en-US" dirty="0" smtClean="0"/>
              <a:t>Come and enroll for this short term course. </a:t>
            </a: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20</a:t>
            </a:fld>
            <a:endParaRPr lang="en-US"/>
          </a:p>
        </p:txBody>
      </p:sp>
    </p:spTree>
    <p:extLst>
      <p:ext uri="{BB962C8B-B14F-4D97-AF65-F5344CB8AC3E}">
        <p14:creationId xmlns:p14="http://schemas.microsoft.com/office/powerpoint/2010/main" val="3040418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smtClean="0"/>
              <a:t>Skills you’ll need</a:t>
            </a:r>
            <a:endParaRPr lang="en-US" dirty="0"/>
          </a:p>
        </p:txBody>
      </p:sp>
      <p:sp>
        <p:nvSpPr>
          <p:cNvPr id="58370" name="Rectangle 3"/>
          <p:cNvSpPr>
            <a:spLocks noGrp="1" noChangeArrowheads="1"/>
          </p:cNvSpPr>
          <p:nvPr>
            <p:ph idx="1"/>
          </p:nvPr>
        </p:nvSpPr>
        <p:spPr/>
        <p:txBody>
          <a:bodyPr/>
          <a:lstStyle/>
          <a:p>
            <a:r>
              <a:rPr lang="en-US" sz="2800" dirty="0" smtClean="0"/>
              <a:t>Simple linear algebra (vectors, matrices)</a:t>
            </a:r>
          </a:p>
          <a:p>
            <a:r>
              <a:rPr lang="en-US" sz="2800" dirty="0" smtClean="0"/>
              <a:t>Basic </a:t>
            </a:r>
            <a:r>
              <a:rPr lang="en-US" sz="2800" dirty="0"/>
              <a:t>probability </a:t>
            </a:r>
            <a:r>
              <a:rPr lang="en-US" sz="2800" dirty="0" smtClean="0"/>
              <a:t>theory</a:t>
            </a:r>
          </a:p>
          <a:p>
            <a:pPr marL="0" indent="0">
              <a:buNone/>
            </a:pPr>
            <a:endParaRPr lang="en-US" sz="2800" dirty="0" smtClean="0"/>
          </a:p>
        </p:txBody>
      </p:sp>
    </p:spTree>
    <p:extLst>
      <p:ext uri="{BB962C8B-B14F-4D97-AF65-F5344CB8AC3E}">
        <p14:creationId xmlns:p14="http://schemas.microsoft.com/office/powerpoint/2010/main" val="2097681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US" dirty="0"/>
          </a:p>
        </p:txBody>
      </p:sp>
      <p:sp>
        <p:nvSpPr>
          <p:cNvPr id="3" name="Content Placeholder 2"/>
          <p:cNvSpPr>
            <a:spLocks noGrp="1"/>
          </p:cNvSpPr>
          <p:nvPr>
            <p:ph idx="1"/>
          </p:nvPr>
        </p:nvSpPr>
        <p:spPr>
          <a:xfrm>
            <a:off x="304800" y="1200150"/>
            <a:ext cx="8534400" cy="3429000"/>
          </a:xfrm>
        </p:spPr>
        <p:txBody>
          <a:bodyPr/>
          <a:lstStyle/>
          <a:p>
            <a:r>
              <a:rPr lang="en-US" dirty="0"/>
              <a:t>Because of Python’s use in the educational realm, there are a lot of libraries created for Python related to mathematics, physics </a:t>
            </a:r>
            <a:r>
              <a:rPr lang="en-US" dirty="0" smtClean="0"/>
              <a:t>,</a:t>
            </a:r>
            <a:r>
              <a:rPr lang="en-US" dirty="0"/>
              <a:t> </a:t>
            </a:r>
            <a:r>
              <a:rPr lang="en-US" dirty="0" smtClean="0"/>
              <a:t>machine learning, data analytics ,web development ,natural processing…</a:t>
            </a:r>
          </a:p>
          <a:p>
            <a:r>
              <a:rPr lang="en-US" dirty="0"/>
              <a:t>PBS, NASA and </a:t>
            </a:r>
            <a:r>
              <a:rPr lang="en-US" dirty="0" err="1"/>
              <a:t>Reddit</a:t>
            </a:r>
            <a:r>
              <a:rPr lang="en-US" dirty="0"/>
              <a:t> use Python for their websites</a:t>
            </a:r>
            <a:r>
              <a:rPr lang="en-US" dirty="0" smtClean="0"/>
              <a:t>.</a:t>
            </a:r>
          </a:p>
          <a:p>
            <a:r>
              <a:rPr lang="en-US" dirty="0"/>
              <a:t>For the fourth year in a row, Python retains it's #1 dominance followed by Java, C++, and </a:t>
            </a:r>
            <a:r>
              <a:rPr lang="en-US" dirty="0" err="1" smtClean="0"/>
              <a:t>Javascript</a:t>
            </a:r>
            <a:r>
              <a:rPr lang="en-US" dirty="0" smtClean="0"/>
              <a:t> as per the survey conducted </a:t>
            </a:r>
            <a:r>
              <a:rPr lang="en-US" dirty="0"/>
              <a:t>by over </a:t>
            </a:r>
            <a:r>
              <a:rPr lang="en-US" b="1" dirty="0"/>
              <a:t>600,000+</a:t>
            </a:r>
            <a:r>
              <a:rPr lang="en-US" dirty="0"/>
              <a:t> coding tests and challenges by over </a:t>
            </a:r>
            <a:r>
              <a:rPr lang="en-US" b="1" dirty="0"/>
              <a:t>2,000+</a:t>
            </a:r>
            <a:r>
              <a:rPr lang="en-US" dirty="0"/>
              <a:t> employers.</a:t>
            </a:r>
          </a:p>
        </p:txBody>
      </p:sp>
      <p:sp>
        <p:nvSpPr>
          <p:cNvPr id="4" name="Slide Number Placeholder 3"/>
          <p:cNvSpPr>
            <a:spLocks noGrp="1"/>
          </p:cNvSpPr>
          <p:nvPr>
            <p:ph type="sldNum" sz="quarter" idx="12"/>
          </p:nvPr>
        </p:nvSpPr>
        <p:spPr/>
        <p:txBody>
          <a:bodyPr/>
          <a:lstStyle/>
          <a:p>
            <a:fld id="{10F35DC5-7E65-8247-99AB-4E984F8A921E}" type="slidenum">
              <a:rPr lang="en-US" smtClean="0"/>
              <a:pPr/>
              <a:t>3</a:t>
            </a:fld>
            <a:endParaRPr lang="en-US"/>
          </a:p>
        </p:txBody>
      </p:sp>
    </p:spTree>
    <p:extLst>
      <p:ext uri="{BB962C8B-B14F-4D97-AF65-F5344CB8AC3E}">
        <p14:creationId xmlns:p14="http://schemas.microsoft.com/office/powerpoint/2010/main" val="3680230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US" dirty="0"/>
          </a:p>
        </p:txBody>
      </p:sp>
      <p:sp>
        <p:nvSpPr>
          <p:cNvPr id="3" name="Content Placeholder 2"/>
          <p:cNvSpPr>
            <a:spLocks noGrp="1"/>
          </p:cNvSpPr>
          <p:nvPr>
            <p:ph idx="1"/>
          </p:nvPr>
        </p:nvSpPr>
        <p:spPr/>
        <p:txBody>
          <a:bodyPr/>
          <a:lstStyle/>
          <a:p>
            <a:r>
              <a:rPr lang="en-US" dirty="0"/>
              <a:t>This gives us a pretty valuable insight on what the trends are in hiring demand amongst tech companies for the upcoming </a:t>
            </a:r>
            <a:r>
              <a:rPr lang="en-US" dirty="0" smtClean="0"/>
              <a:t>years. </a:t>
            </a:r>
          </a:p>
          <a:p>
            <a:r>
              <a:rPr lang="en-US" dirty="0"/>
              <a:t>Python is used as the main programming choice of </a:t>
            </a:r>
            <a:r>
              <a:rPr lang="en-US" dirty="0" smtClean="0"/>
              <a:t>Google, IBM, Oracle, Ubuntu, JP Morgan and in each of those companies and industries that work on data analytics , machine learning and applications. </a:t>
            </a: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a:t>
            </a:fld>
            <a:endParaRPr lang="en-US"/>
          </a:p>
        </p:txBody>
      </p:sp>
    </p:spTree>
    <p:extLst>
      <p:ext uri="{BB962C8B-B14F-4D97-AF65-F5344CB8AC3E}">
        <p14:creationId xmlns:p14="http://schemas.microsoft.com/office/powerpoint/2010/main" val="268775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F35DC5-7E65-8247-99AB-4E984F8A921E}" type="slidenum">
              <a:rPr lang="en-US" smtClean="0"/>
              <a:pPr/>
              <a:t>5</a:t>
            </a:fld>
            <a:endParaRPr lang="en-US"/>
          </a:p>
        </p:txBody>
      </p:sp>
      <p:pic>
        <p:nvPicPr>
          <p:cNvPr id="5" name="Picture 4"/>
          <p:cNvPicPr>
            <a:picLocks noChangeAspect="1"/>
          </p:cNvPicPr>
          <p:nvPr/>
        </p:nvPicPr>
        <p:blipFill>
          <a:blip r:embed="rId2"/>
          <a:stretch>
            <a:fillRect/>
          </a:stretch>
        </p:blipFill>
        <p:spPr>
          <a:xfrm>
            <a:off x="1000124" y="34290"/>
            <a:ext cx="7381875" cy="5433060"/>
          </a:xfrm>
          <a:prstGeom prst="rect">
            <a:avLst/>
          </a:prstGeom>
        </p:spPr>
      </p:pic>
    </p:spTree>
    <p:extLst>
      <p:ext uri="{BB962C8B-B14F-4D97-AF65-F5344CB8AC3E}">
        <p14:creationId xmlns:p14="http://schemas.microsoft.com/office/powerpoint/2010/main" val="38840121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Natural Language Processing(NLP)</a:t>
            </a:r>
            <a:endParaRPr lang="en-US" dirty="0"/>
          </a:p>
        </p:txBody>
      </p:sp>
      <p:sp>
        <p:nvSpPr>
          <p:cNvPr id="3" name="Content Placeholder 2"/>
          <p:cNvSpPr>
            <a:spLocks noGrp="1"/>
          </p:cNvSpPr>
          <p:nvPr>
            <p:ph idx="1"/>
          </p:nvPr>
        </p:nvSpPr>
        <p:spPr/>
        <p:txBody>
          <a:bodyPr/>
          <a:lstStyle/>
          <a:p>
            <a:r>
              <a:rPr lang="en-US" dirty="0"/>
              <a:t>Natural language processing is considered important because natural language is important</a:t>
            </a:r>
            <a:r>
              <a:rPr lang="en-US" dirty="0" smtClean="0"/>
              <a:t>.</a:t>
            </a:r>
          </a:p>
          <a:p>
            <a:r>
              <a:rPr lang="en-US" dirty="0"/>
              <a:t>Google, Apple, Amazon, and Facebook with their respective messenger apps, personal assistants and voice apps need models and processes for getting chunks of information from voice or textual utterances and manipulating them inside a computer. These models’ catch-all name is natural language processing.</a:t>
            </a:r>
          </a:p>
        </p:txBody>
      </p:sp>
      <p:sp>
        <p:nvSpPr>
          <p:cNvPr id="4" name="Slide Number Placeholder 3"/>
          <p:cNvSpPr>
            <a:spLocks noGrp="1"/>
          </p:cNvSpPr>
          <p:nvPr>
            <p:ph type="sldNum" sz="quarter" idx="12"/>
          </p:nvPr>
        </p:nvSpPr>
        <p:spPr/>
        <p:txBody>
          <a:bodyPr/>
          <a:lstStyle/>
          <a:p>
            <a:fld id="{10F35DC5-7E65-8247-99AB-4E984F8A921E}" type="slidenum">
              <a:rPr lang="en-US" smtClean="0"/>
              <a:pPr/>
              <a:t>6</a:t>
            </a:fld>
            <a:endParaRPr lang="en-US"/>
          </a:p>
        </p:txBody>
      </p:sp>
    </p:spTree>
    <p:extLst>
      <p:ext uri="{BB962C8B-B14F-4D97-AF65-F5344CB8AC3E}">
        <p14:creationId xmlns:p14="http://schemas.microsoft.com/office/powerpoint/2010/main" val="30652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657350"/>
            <a:ext cx="7467600" cy="742950"/>
          </a:xfrm>
        </p:spPr>
        <p:txBody>
          <a:bodyPr/>
          <a:lstStyle/>
          <a:p>
            <a:r>
              <a:rPr lang="en-US" dirty="0" smtClean="0"/>
              <a:t>Some applications of NLP</a:t>
            </a: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7</a:t>
            </a:fld>
            <a:endParaRPr lang="en-US"/>
          </a:p>
        </p:txBody>
      </p:sp>
    </p:spTree>
    <p:extLst>
      <p:ext uri="{BB962C8B-B14F-4D97-AF65-F5344CB8AC3E}">
        <p14:creationId xmlns:p14="http://schemas.microsoft.com/office/powerpoint/2010/main" val="3678581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Answering: IBM’s Watson</a:t>
            </a:r>
            <a:endParaRPr lang="en-US" dirty="0"/>
          </a:p>
        </p:txBody>
      </p:sp>
      <p:sp>
        <p:nvSpPr>
          <p:cNvPr id="3" name="Content Placeholder 2"/>
          <p:cNvSpPr>
            <a:spLocks noGrp="1"/>
          </p:cNvSpPr>
          <p:nvPr>
            <p:ph idx="1"/>
          </p:nvPr>
        </p:nvSpPr>
        <p:spPr/>
        <p:txBody>
          <a:bodyPr/>
          <a:lstStyle/>
          <a:p>
            <a:r>
              <a:rPr lang="en-US" dirty="0" smtClean="0"/>
              <a:t>Won Jeopardy on February 16, 2011!</a:t>
            </a:r>
          </a:p>
          <a:p>
            <a:endParaRPr lang="en-US" dirty="0"/>
          </a:p>
        </p:txBody>
      </p:sp>
      <p:sp>
        <p:nvSpPr>
          <p:cNvPr id="6" name="Slide Number Placeholder 5"/>
          <p:cNvSpPr>
            <a:spLocks noGrp="1"/>
          </p:cNvSpPr>
          <p:nvPr>
            <p:ph type="sldNum" sz="quarter" idx="12"/>
          </p:nvPr>
        </p:nvSpPr>
        <p:spPr/>
        <p:txBody>
          <a:bodyPr/>
          <a:lstStyle/>
          <a:p>
            <a:fld id="{47547809-17FD-2840-9239-CDF5B11C5F8C}" type="slidenum">
              <a:rPr lang="en-US" smtClean="0"/>
              <a:pPr/>
              <a:t>8</a:t>
            </a:fld>
            <a:endParaRPr lang="en-US"/>
          </a:p>
        </p:txBody>
      </p:sp>
      <p:sp>
        <p:nvSpPr>
          <p:cNvPr id="7" name="Rectangle 6"/>
          <p:cNvSpPr/>
          <p:nvPr/>
        </p:nvSpPr>
        <p:spPr bwMode="auto">
          <a:xfrm>
            <a:off x="381000" y="2038350"/>
            <a:ext cx="5257800" cy="2008598"/>
          </a:xfrm>
          <a:prstGeom prst="rect">
            <a:avLst/>
          </a:prstGeom>
          <a:solidFill>
            <a:srgbClr val="000099"/>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000" dirty="0">
                <a:solidFill>
                  <a:schemeClr val="bg1"/>
                </a:solidFill>
              </a:rPr>
              <a:t>WILLIAM </a:t>
            </a:r>
            <a:r>
              <a:rPr lang="en-US" sz="2000" dirty="0" smtClean="0">
                <a:solidFill>
                  <a:schemeClr val="bg1"/>
                </a:solidFill>
              </a:rPr>
              <a:t>WILKINSON’S </a:t>
            </a:r>
            <a:endParaRPr lang="en-US" sz="2000" dirty="0">
              <a:solidFill>
                <a:schemeClr val="bg1"/>
              </a:solidFill>
            </a:endParaRPr>
          </a:p>
          <a:p>
            <a:pPr algn="ctr"/>
            <a:r>
              <a:rPr lang="en-US" sz="2000" dirty="0">
                <a:solidFill>
                  <a:schemeClr val="bg1"/>
                </a:solidFill>
              </a:rPr>
              <a:t>“AN ACCOUNT OF THE PRINCIPALITIES OF</a:t>
            </a:r>
            <a:br>
              <a:rPr lang="en-US" sz="2000" dirty="0">
                <a:solidFill>
                  <a:schemeClr val="bg1"/>
                </a:solidFill>
              </a:rPr>
            </a:br>
            <a:r>
              <a:rPr lang="en-US" sz="2000" dirty="0">
                <a:solidFill>
                  <a:schemeClr val="bg1"/>
                </a:solidFill>
              </a:rPr>
              <a:t>WALLACHIA AND MOLDOVIA”</a:t>
            </a:r>
          </a:p>
          <a:p>
            <a:pPr algn="ctr"/>
            <a:r>
              <a:rPr lang="en-US" sz="2000" dirty="0">
                <a:solidFill>
                  <a:schemeClr val="bg1"/>
                </a:solidFill>
              </a:rPr>
              <a:t>INSPIRED THIS </a:t>
            </a:r>
            <a:r>
              <a:rPr lang="en-US" sz="2000" dirty="0" smtClean="0">
                <a:solidFill>
                  <a:schemeClr val="bg1"/>
                </a:solidFill>
              </a:rPr>
              <a:t>AUTHOR’S</a:t>
            </a:r>
            <a:endParaRPr lang="en-US" sz="2000" dirty="0">
              <a:solidFill>
                <a:schemeClr val="bg1"/>
              </a:solidFill>
            </a:endParaRPr>
          </a:p>
          <a:p>
            <a:pPr algn="ctr"/>
            <a:r>
              <a:rPr lang="en-US" sz="2000" dirty="0">
                <a:solidFill>
                  <a:schemeClr val="bg1"/>
                </a:solidFill>
              </a:rPr>
              <a:t>MOST FAMOUS NOVEL</a:t>
            </a:r>
          </a:p>
        </p:txBody>
      </p:sp>
      <p:sp>
        <p:nvSpPr>
          <p:cNvPr id="8" name="TextBox 7"/>
          <p:cNvSpPr txBox="1"/>
          <p:nvPr/>
        </p:nvSpPr>
        <p:spPr>
          <a:xfrm>
            <a:off x="7239000" y="2795885"/>
            <a:ext cx="1729410" cy="461665"/>
          </a:xfrm>
          <a:prstGeom prst="rect">
            <a:avLst/>
          </a:prstGeom>
          <a:noFill/>
        </p:spPr>
        <p:txBody>
          <a:bodyPr wrap="none" rtlCol="0">
            <a:spAutoFit/>
          </a:bodyPr>
          <a:lstStyle/>
          <a:p>
            <a:r>
              <a:rPr lang="en-US" dirty="0" smtClean="0">
                <a:latin typeface="+mn-lt"/>
              </a:rPr>
              <a:t>Bram Stoker</a:t>
            </a:r>
            <a:endParaRPr lang="en-US" dirty="0">
              <a:latin typeface="+mn-lt"/>
            </a:endParaRPr>
          </a:p>
        </p:txBody>
      </p:sp>
      <p:sp>
        <p:nvSpPr>
          <p:cNvPr id="9" name="Right Arrow 8"/>
          <p:cNvSpPr/>
          <p:nvPr/>
        </p:nvSpPr>
        <p:spPr bwMode="auto">
          <a:xfrm>
            <a:off x="5943600" y="2800350"/>
            <a:ext cx="1143000" cy="533400"/>
          </a:xfrm>
          <a:prstGeom prst="rightArrow">
            <a:avLst/>
          </a:prstGeom>
          <a:solidFill>
            <a:schemeClr val="bg1">
              <a:lumMod val="6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Tree>
    <p:extLst>
      <p:ext uri="{BB962C8B-B14F-4D97-AF65-F5344CB8AC3E}">
        <p14:creationId xmlns:p14="http://schemas.microsoft.com/office/powerpoint/2010/main" val="36479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Extraction</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bg1">
                    <a:lumMod val="65000"/>
                  </a:schemeClr>
                </a:solidFill>
              </a:rPr>
              <a:t>Subject: </a:t>
            </a:r>
            <a:r>
              <a:rPr lang="en-US" b="1" dirty="0" smtClean="0"/>
              <a:t>curriculum meeting</a:t>
            </a:r>
          </a:p>
          <a:p>
            <a:pPr marL="0" indent="0">
              <a:buNone/>
            </a:pPr>
            <a:r>
              <a:rPr lang="en-US" dirty="0" smtClean="0"/>
              <a:t>    </a:t>
            </a:r>
            <a:r>
              <a:rPr lang="en-US" dirty="0" smtClean="0">
                <a:solidFill>
                  <a:schemeClr val="bg1">
                    <a:lumMod val="65000"/>
                  </a:schemeClr>
                </a:solidFill>
              </a:rPr>
              <a:t> Date: </a:t>
            </a:r>
            <a:r>
              <a:rPr lang="en-US" dirty="0" smtClean="0"/>
              <a:t>June 12 - 2017</a:t>
            </a:r>
          </a:p>
          <a:p>
            <a:pPr marL="0" indent="0" algn="ctr">
              <a:buNone/>
            </a:pPr>
            <a:r>
              <a:rPr lang="en-US" dirty="0" smtClean="0"/>
              <a:t>         </a:t>
            </a:r>
            <a:r>
              <a:rPr lang="en-US" dirty="0" smtClean="0">
                <a:solidFill>
                  <a:schemeClr val="bg1">
                    <a:lumMod val="65000"/>
                  </a:schemeClr>
                </a:solidFill>
              </a:rPr>
              <a:t>To: </a:t>
            </a:r>
            <a:r>
              <a:rPr lang="en-US" dirty="0" smtClean="0"/>
              <a:t>Gopal</a:t>
            </a:r>
          </a:p>
          <a:p>
            <a:pPr marL="0" indent="0">
              <a:buNone/>
            </a:pPr>
            <a:endParaRPr lang="en-US" dirty="0"/>
          </a:p>
          <a:p>
            <a:pPr marL="0" indent="0">
              <a:buNone/>
            </a:pPr>
            <a:r>
              <a:rPr lang="en-US" dirty="0" smtClean="0"/>
              <a:t>Hi Gopal, we’ve now scheduled the curriculum meeting.</a:t>
            </a:r>
          </a:p>
          <a:p>
            <a:pPr marL="0" indent="0">
              <a:buNone/>
            </a:pPr>
            <a:r>
              <a:rPr lang="en-US" dirty="0" smtClean="0"/>
              <a:t>It will be in V1 tomorrow from 10:00-11:30.</a:t>
            </a:r>
          </a:p>
          <a:p>
            <a:pPr marL="0" indent="0">
              <a:buNone/>
            </a:pPr>
            <a:r>
              <a:rPr lang="en-US" dirty="0" smtClean="0"/>
              <a:t>-Kishore</a:t>
            </a: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9</a:t>
            </a:fld>
            <a:endParaRPr lang="en-US"/>
          </a:p>
        </p:txBody>
      </p:sp>
      <p:cxnSp>
        <p:nvCxnSpPr>
          <p:cNvPr id="6" name="Straight Connector 5"/>
          <p:cNvCxnSpPr/>
          <p:nvPr/>
        </p:nvCxnSpPr>
        <p:spPr bwMode="auto">
          <a:xfrm>
            <a:off x="381000" y="2724150"/>
            <a:ext cx="8534400" cy="0"/>
          </a:xfrm>
          <a:prstGeom prst="line">
            <a:avLst/>
          </a:prstGeom>
          <a:gradFill rotWithShape="0">
            <a:gsLst>
              <a:gs pos="0">
                <a:srgbClr val="A50021"/>
              </a:gs>
              <a:gs pos="100000">
                <a:schemeClr val="tx1"/>
              </a:gs>
            </a:gsLst>
            <a:lin ang="0" scaled="1"/>
          </a:gradFill>
          <a:ln w="9525" cap="flat" cmpd="sng" algn="ctr">
            <a:solidFill>
              <a:schemeClr val="bg1">
                <a:lumMod val="65000"/>
              </a:schemeClr>
            </a:solidFill>
            <a:prstDash val="solid"/>
            <a:miter lim="800000"/>
            <a:headEnd type="none" w="med" len="med"/>
            <a:tailEnd type="none" w="med" len="med"/>
          </a:ln>
          <a:effectLst/>
        </p:spPr>
      </p:cxnSp>
      <p:sp>
        <p:nvSpPr>
          <p:cNvPr id="8" name="Rectangle 7"/>
          <p:cNvSpPr/>
          <p:nvPr/>
        </p:nvSpPr>
        <p:spPr bwMode="auto">
          <a:xfrm>
            <a:off x="1766112" y="3562350"/>
            <a:ext cx="5029200" cy="457200"/>
          </a:xfrm>
          <a:prstGeom prst="rect">
            <a:avLst/>
          </a:prstGeom>
          <a:noFill/>
          <a:ln w="9525" cap="flat" cmpd="sng" algn="ctr">
            <a:solidFill>
              <a:srgbClr val="3366FF"/>
            </a:solidFill>
            <a:prstDash val="sysDash"/>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9" name="Action Button: Forward or Next 8">
            <a:hlinkClick r:id="" action="ppaction://hlinkshowjump?jump=nextslide" highlightClick="1"/>
          </p:cNvPr>
          <p:cNvSpPr/>
          <p:nvPr/>
        </p:nvSpPr>
        <p:spPr bwMode="auto">
          <a:xfrm rot="5400000">
            <a:off x="6781800" y="3790950"/>
            <a:ext cx="304800" cy="304800"/>
          </a:xfrm>
          <a:prstGeom prst="actionButtonForwardNext">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1" name="Rounded Rectangle 10"/>
          <p:cNvSpPr/>
          <p:nvPr/>
        </p:nvSpPr>
        <p:spPr bwMode="auto">
          <a:xfrm>
            <a:off x="3276600" y="4019550"/>
            <a:ext cx="4495800" cy="533400"/>
          </a:xfrm>
          <a:prstGeom prst="roundRect">
            <a:avLst/>
          </a:prstGeom>
          <a:solidFill>
            <a:schemeClr val="bg1"/>
          </a:solidFill>
          <a:ln w="9525" cap="flat" cmpd="sng" algn="ctr">
            <a:noFill/>
            <a:prstDash val="solid"/>
            <a:miter lim="800000"/>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2" name="Rectangle 11"/>
          <p:cNvSpPr/>
          <p:nvPr/>
        </p:nvSpPr>
        <p:spPr bwMode="auto">
          <a:xfrm>
            <a:off x="3200400" y="4095750"/>
            <a:ext cx="4495800" cy="381000"/>
          </a:xfrm>
          <a:prstGeom prst="rect">
            <a:avLst/>
          </a:prstGeom>
          <a:solidFill>
            <a:srgbClr val="0000CC"/>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solidFill>
                  <a:schemeClr val="bg1"/>
                </a:solidFill>
                <a:latin typeface="Lucida Sans" pitchFamily="-65" charset="0"/>
              </a:rPr>
              <a:t> </a:t>
            </a:r>
            <a:r>
              <a:rPr lang="en-US" dirty="0" smtClean="0">
                <a:solidFill>
                  <a:schemeClr val="bg1"/>
                </a:solidFill>
                <a:latin typeface="Lucida Sans" pitchFamily="-65" charset="0"/>
              </a:rPr>
              <a:t>Create new Calendar entry</a:t>
            </a:r>
            <a:endParaRPr kumimoji="0" lang="en-US" sz="2400" b="0" i="0" u="none" strike="noStrike" cap="none" normalizeH="0" baseline="0" dirty="0">
              <a:ln>
                <a:noFill/>
              </a:ln>
              <a:solidFill>
                <a:schemeClr val="bg1"/>
              </a:solidFill>
              <a:effectLst/>
              <a:latin typeface="Lucida Sans" pitchFamily="-65" charset="0"/>
            </a:endParaRPr>
          </a:p>
        </p:txBody>
      </p:sp>
      <p:sp>
        <p:nvSpPr>
          <p:cNvPr id="13" name="Rounded Rectangle 12"/>
          <p:cNvSpPr/>
          <p:nvPr/>
        </p:nvSpPr>
        <p:spPr bwMode="auto">
          <a:xfrm>
            <a:off x="5367981" y="537004"/>
            <a:ext cx="3733800" cy="2209800"/>
          </a:xfrm>
          <a:prstGeom prst="roundRect">
            <a:avLst/>
          </a:prstGeom>
          <a:solidFill>
            <a:schemeClr val="bg2">
              <a:lumMod val="75000"/>
            </a:schemeClr>
          </a:solidFill>
          <a:ln w="9525" cap="flat" cmpd="sng" algn="ctr">
            <a:noFill/>
            <a:prstDash val="solid"/>
            <a:miter lim="800000"/>
            <a:headEnd type="none" w="med" len="med"/>
            <a:tailEnd type="none" w="med" len="med"/>
          </a:ln>
          <a:effectLst>
            <a:innerShdw blurRad="63500" dist="50800" dir="2700000">
              <a:prstClr val="black">
                <a:alpha val="50000"/>
              </a:prstClr>
            </a:innerShdw>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chemeClr val="bg1">
                    <a:lumMod val="50000"/>
                  </a:schemeClr>
                </a:solidFill>
                <a:latin typeface="Lucida Sans" pitchFamily="-65" charset="0"/>
              </a:rPr>
              <a:t>Event:  </a:t>
            </a:r>
            <a:r>
              <a:rPr lang="en-US" dirty="0" smtClean="0">
                <a:latin typeface="Lucida Sans" pitchFamily="-65" charset="0"/>
              </a:rPr>
              <a:t>Curriculum </a:t>
            </a:r>
            <a:r>
              <a:rPr lang="en-US" dirty="0" err="1" smtClean="0">
                <a:latin typeface="Lucida Sans" pitchFamily="-65" charset="0"/>
              </a:rPr>
              <a:t>mtg</a:t>
            </a:r>
            <a:endParaRPr lang="en-US" dirty="0" smtClean="0">
              <a:latin typeface="Lucida Sans" pitchFamily="-65"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lumMod val="50000"/>
                  </a:schemeClr>
                </a:solidFill>
                <a:effectLst/>
                <a:latin typeface="Lucida Sans" pitchFamily="-65" charset="0"/>
              </a:rPr>
              <a:t>Date:   </a:t>
            </a:r>
            <a:r>
              <a:rPr kumimoji="0" lang="en-US" sz="2400" b="0" i="0" u="none" strike="noStrike" cap="none" normalizeH="0" baseline="0" dirty="0" smtClean="0">
                <a:ln>
                  <a:noFill/>
                </a:ln>
                <a:effectLst/>
                <a:latin typeface="Lucida Sans" pitchFamily="-65" charset="0"/>
              </a:rPr>
              <a:t>Jun</a:t>
            </a:r>
            <a:r>
              <a:rPr kumimoji="0" lang="en-US" sz="2400" b="0" i="0" u="none" strike="noStrike" cap="none" normalizeH="0" dirty="0" smtClean="0">
                <a:ln>
                  <a:noFill/>
                </a:ln>
                <a:effectLst/>
                <a:latin typeface="Lucida Sans" pitchFamily="-65" charset="0"/>
              </a:rPr>
              <a:t> 12 - 2017</a:t>
            </a:r>
            <a:endParaRPr kumimoji="0" lang="en-US" sz="2400" b="0" i="0" u="none" strike="noStrike" cap="none" normalizeH="0" baseline="0" dirty="0" smtClean="0">
              <a:ln>
                <a:noFill/>
              </a:ln>
              <a:effectLst/>
              <a:latin typeface="Lucida Sans" pitchFamily="-65"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chemeClr val="bg1">
                    <a:lumMod val="50000"/>
                  </a:schemeClr>
                </a:solidFill>
                <a:latin typeface="Lucida Sans" pitchFamily="-65" charset="0"/>
              </a:rPr>
              <a:t>Start</a:t>
            </a:r>
            <a:r>
              <a:rPr lang="en-US" dirty="0" smtClean="0">
                <a:solidFill>
                  <a:srgbClr val="7F7F7F"/>
                </a:solidFill>
                <a:latin typeface="Lucida Sans" pitchFamily="-65" charset="0"/>
              </a:rPr>
              <a:t>:</a:t>
            </a:r>
            <a:r>
              <a:rPr lang="en-US" dirty="0" smtClean="0">
                <a:latin typeface="Lucida Sans" pitchFamily="-65" charset="0"/>
              </a:rPr>
              <a:t>   10:00am</a:t>
            </a:r>
          </a:p>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lumMod val="50000"/>
                  </a:schemeClr>
                </a:solidFill>
                <a:effectLst/>
                <a:latin typeface="Lucida Sans" pitchFamily="-65" charset="0"/>
              </a:rPr>
              <a:t>End:</a:t>
            </a:r>
            <a:r>
              <a:rPr kumimoji="0" lang="en-US" sz="2400" b="0" i="0" u="none" strike="noStrike" cap="none" normalizeH="0" dirty="0" smtClean="0">
                <a:ln>
                  <a:noFill/>
                </a:ln>
                <a:solidFill>
                  <a:schemeClr val="bg1">
                    <a:lumMod val="50000"/>
                  </a:schemeClr>
                </a:solidFill>
                <a:effectLst/>
                <a:latin typeface="Lucida Sans" pitchFamily="-65" charset="0"/>
              </a:rPr>
              <a:t>    </a:t>
            </a:r>
            <a:r>
              <a:rPr kumimoji="0" lang="en-US" sz="2400" b="0" i="0" u="none" strike="noStrike" cap="none" normalizeH="0" dirty="0" smtClean="0">
                <a:ln>
                  <a:noFill/>
                </a:ln>
                <a:effectLst/>
                <a:latin typeface="Lucida Sans" pitchFamily="-65" charset="0"/>
              </a:rPr>
              <a:t>11:30am</a:t>
            </a:r>
          </a:p>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chemeClr val="bg1">
                    <a:lumMod val="50000"/>
                  </a:schemeClr>
                </a:solidFill>
                <a:latin typeface="Lucida Sans" pitchFamily="-65" charset="0"/>
              </a:rPr>
              <a:t>Where</a:t>
            </a:r>
            <a:r>
              <a:rPr lang="en-US" baseline="0" dirty="0" smtClean="0">
                <a:solidFill>
                  <a:schemeClr val="bg1">
                    <a:lumMod val="50000"/>
                  </a:schemeClr>
                </a:solidFill>
                <a:latin typeface="Lucida Sans" pitchFamily="-65" charset="0"/>
              </a:rPr>
              <a:t>:</a:t>
            </a:r>
            <a:r>
              <a:rPr lang="en-US" dirty="0" smtClean="0">
                <a:solidFill>
                  <a:schemeClr val="bg1">
                    <a:lumMod val="50000"/>
                  </a:schemeClr>
                </a:solidFill>
                <a:latin typeface="Lucida Sans" pitchFamily="-65" charset="0"/>
              </a:rPr>
              <a:t> </a:t>
            </a:r>
            <a:r>
              <a:rPr lang="en-US" dirty="0" smtClean="0">
                <a:latin typeface="Lucida Sans" pitchFamily="-65" charset="0"/>
              </a:rPr>
              <a:t>V1</a:t>
            </a:r>
            <a:endParaRPr kumimoji="0" lang="en-US" sz="2400" b="0" i="0" u="none" strike="noStrike" cap="none" normalizeH="0" baseline="0" dirty="0">
              <a:ln>
                <a:noFill/>
              </a:ln>
              <a:effectLst/>
              <a:latin typeface="Lucida Sans" pitchFamily="-65" charset="0"/>
            </a:endParaRPr>
          </a:p>
        </p:txBody>
      </p:sp>
    </p:spTree>
    <p:extLst>
      <p:ext uri="{BB962C8B-B14F-4D97-AF65-F5344CB8AC3E}">
        <p14:creationId xmlns:p14="http://schemas.microsoft.com/office/powerpoint/2010/main" val="82390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Lst>
  </p:timing>
</p:sld>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9365</TotalTime>
  <Words>1192</Words>
  <Application>Microsoft Office PowerPoint</Application>
  <PresentationFormat>On-screen Show (16:9)</PresentationFormat>
  <Paragraphs>199</Paragraphs>
  <Slides>21</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ＭＳ Ｐゴシック</vt:lpstr>
      <vt:lpstr>Arial</vt:lpstr>
      <vt:lpstr>Calibri</vt:lpstr>
      <vt:lpstr>Lucida Sans</vt:lpstr>
      <vt:lpstr>新細明體</vt:lpstr>
      <vt:lpstr>华文仿宋</vt:lpstr>
      <vt:lpstr>Tahoma</vt:lpstr>
      <vt:lpstr>Times</vt:lpstr>
      <vt:lpstr>Times New Roman</vt:lpstr>
      <vt:lpstr>Zapf Dingbats</vt:lpstr>
      <vt:lpstr>NLP-jurafsky</vt:lpstr>
      <vt:lpstr>Why Text Analytics and Python?</vt:lpstr>
      <vt:lpstr>Why Python? </vt:lpstr>
      <vt:lpstr>Why Python?</vt:lpstr>
      <vt:lpstr>Why Python?</vt:lpstr>
      <vt:lpstr>PowerPoint Presentation</vt:lpstr>
      <vt:lpstr>Why Natural Language Processing(NLP)</vt:lpstr>
      <vt:lpstr>Some applications of NLP</vt:lpstr>
      <vt:lpstr>Question Answering: IBM’s Watson</vt:lpstr>
      <vt:lpstr>Information Extraction</vt:lpstr>
      <vt:lpstr>Sentiment Analysis</vt:lpstr>
      <vt:lpstr>Machine Translation</vt:lpstr>
      <vt:lpstr>Language Technology</vt:lpstr>
      <vt:lpstr>Speech applications</vt:lpstr>
      <vt:lpstr>Speech Applications…</vt:lpstr>
      <vt:lpstr>Text prediction</vt:lpstr>
      <vt:lpstr>Dialogue systems</vt:lpstr>
      <vt:lpstr>Conversation machines</vt:lpstr>
      <vt:lpstr>QA systems</vt:lpstr>
      <vt:lpstr>NLP in finance</vt:lpstr>
      <vt:lpstr>Career in NLP</vt:lpstr>
      <vt:lpstr>Skills you’ll need</vt:lpstr>
    </vt:vector>
  </TitlesOfParts>
  <Company>Stanford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mukund das</cp:lastModifiedBy>
  <cp:revision>152</cp:revision>
  <cp:lastPrinted>2012-03-05T01:42:15Z</cp:lastPrinted>
  <dcterms:created xsi:type="dcterms:W3CDTF">2010-04-19T15:31:24Z</dcterms:created>
  <dcterms:modified xsi:type="dcterms:W3CDTF">2017-03-02T06:12:48Z</dcterms:modified>
</cp:coreProperties>
</file>