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7" r:id="rId2"/>
    <p:sldId id="344" r:id="rId3"/>
    <p:sldId id="348" r:id="rId4"/>
    <p:sldId id="349" r:id="rId5"/>
    <p:sldId id="352" r:id="rId6"/>
    <p:sldId id="350" r:id="rId7"/>
    <p:sldId id="355" r:id="rId8"/>
    <p:sldId id="3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4" autoAdjust="0"/>
    <p:restoredTop sz="84041" autoAdjust="0"/>
  </p:normalViewPr>
  <p:slideViewPr>
    <p:cSldViewPr snapToGrid="0">
      <p:cViewPr varScale="1">
        <p:scale>
          <a:sx n="57" d="100"/>
          <a:sy n="57" d="100"/>
        </p:scale>
        <p:origin x="-72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0DB5-2559-490A-8C59-9BB53BD013E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E69D-FA28-4EEF-B4CC-4E5B8CE37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lekamadushan/introduction-to-k-means-clustering-7c0ebc997e0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lekamadushan/introduction-to-k-means-clustering-7c0ebc997e0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lekamadushan/introduction-to-k-means-clustering-7c0ebc997e0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lekamadushan/introduction-to-k-means-clustering-7c0ebc997e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lekamadushan/introduction-to-k-means-clustering-7c0ebc997e0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lekamadushan/introduction-to-k-means-clustering-7c0ebc997e0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lekamadushan/introduction-to-k-means-clustering-7c0ebc997e0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https://medium.com/@dilekamadushan/introduction-to-k-means-clustering-7c0ebc997e00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https://medium.com/@dilekamadushan/introduction-to-k-means-clustering-7c0ebc997e00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https://medium.com/@dilekamadushan/introduction-to-k-means-clustering-7c0ebc997e00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https://medium.com/@dilekamadushan/introduction-to-k-means-clustering-7c0ebc997e00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https://medium.com/@dilekamadushan/introduction-to-k-means-clustering-7c0ebc997e00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https://medium.com/@dilekamadushan/introduction-to-k-means-clustering-7c0ebc997e00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https://medium.com/@dilekamadushan/introduction-to-k-means-clustering-7c0ebc997e00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DCC3-71D3-452D-8001-6A04E096C58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gSiE75YgrY&amp;source=post_page---------------------------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afs/cs/project/theo-20/www/data/news20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 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up T4 Machine – 15 min</a:t>
            </a:r>
          </a:p>
          <a:p>
            <a:r>
              <a:rPr lang="en-IN" dirty="0" smtClean="0"/>
              <a:t>Progress check – 5 min</a:t>
            </a:r>
          </a:p>
          <a:p>
            <a:r>
              <a:rPr lang="en-IN" dirty="0" smtClean="0"/>
              <a:t>Hands on – 45 min</a:t>
            </a:r>
          </a:p>
          <a:p>
            <a:r>
              <a:rPr lang="en-IN" dirty="0" smtClean="0"/>
              <a:t>Assignment – 5 min</a:t>
            </a:r>
          </a:p>
          <a:p>
            <a:r>
              <a:rPr lang="en-IN" dirty="0" smtClean="0"/>
              <a:t>Next level – 10 min</a:t>
            </a:r>
          </a:p>
        </p:txBody>
      </p:sp>
    </p:spTree>
    <p:extLst>
      <p:ext uri="{BB962C8B-B14F-4D97-AF65-F5344CB8AC3E}">
        <p14:creationId xmlns:p14="http://schemas.microsoft.com/office/powerpoint/2010/main" val="4004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K Means Clustering </a:t>
            </a:r>
            <a:br>
              <a:rPr lang="en-IN" dirty="0" smtClean="0"/>
            </a:br>
            <a:r>
              <a:rPr lang="en-IN" sz="1800" dirty="0" smtClean="0"/>
              <a:t>Unsupervised </a:t>
            </a:r>
            <a:r>
              <a:rPr lang="en-IN" sz="1800" dirty="0"/>
              <a:t>learning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https://miro.medium.com/max/614/1*fG8u8nV7qR91wDyFDEEV-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14" y="238394"/>
            <a:ext cx="6716442" cy="63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185" y="2057621"/>
            <a:ext cx="42225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K-means is an </a:t>
            </a:r>
            <a:r>
              <a:rPr lang="en-IN" b="1" dirty="0">
                <a:hlinkClick r:id="rId4"/>
              </a:rPr>
              <a:t>iterative algorithm</a:t>
            </a:r>
            <a:r>
              <a:rPr lang="en-IN" dirty="0"/>
              <a:t> and it does two steps: 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Cluster assignment</a:t>
            </a:r>
            <a:r>
              <a:rPr lang="en-IN" dirty="0" smtClean="0"/>
              <a:t>: </a:t>
            </a:r>
            <a:r>
              <a:rPr lang="en-IN" dirty="0"/>
              <a:t>chooses the initial </a:t>
            </a:r>
            <a:r>
              <a:rPr lang="en-IN" dirty="0" smtClean="0"/>
              <a:t>centroids</a:t>
            </a:r>
          </a:p>
          <a:p>
            <a:endParaRPr lang="en-IN" dirty="0" smtClean="0"/>
          </a:p>
          <a:p>
            <a:r>
              <a:rPr lang="en-IN" b="1" dirty="0" smtClean="0"/>
              <a:t>Move </a:t>
            </a:r>
            <a:r>
              <a:rPr lang="en-IN" b="1" dirty="0"/>
              <a:t>centroid </a:t>
            </a:r>
            <a:r>
              <a:rPr lang="en-IN" b="1" dirty="0" smtClean="0"/>
              <a:t>step: </a:t>
            </a:r>
            <a:r>
              <a:rPr lang="en-IN" dirty="0" smtClean="0"/>
              <a:t>The </a:t>
            </a:r>
            <a:r>
              <a:rPr lang="en-IN" dirty="0"/>
              <a:t>first step assigns each sample to its nearest centroid. The second step creates new centroids by taking the mean value of all of the samples assigned to each previous centroid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https://miro.medium.com/max/957/0*rrzG3LyOnAvOepb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7" y="228703"/>
            <a:ext cx="10070216" cy="66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41752"/>
            <a:ext cx="2430887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Clustering</a:t>
            </a:r>
            <a:br>
              <a:rPr lang="en-IN" dirty="0" smtClean="0"/>
            </a:br>
            <a:r>
              <a:rPr lang="en-IN" sz="1800" dirty="0" smtClean="0"/>
              <a:t>How centres are identified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6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Elbow Method</a:t>
            </a:r>
            <a:br>
              <a:rPr lang="en-IN" dirty="0" smtClean="0"/>
            </a:br>
            <a:r>
              <a:rPr lang="en-IN" sz="1800" dirty="0" smtClean="0"/>
              <a:t>How to determine the number of clusters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7975" y="1901504"/>
            <a:ext cx="42225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run k-means clustering on the dataset for a range of values of </a:t>
            </a:r>
            <a:r>
              <a:rPr lang="en-IN" i="1" dirty="0"/>
              <a:t>k</a:t>
            </a:r>
            <a:r>
              <a:rPr lang="en-IN" dirty="0"/>
              <a:t> (say, </a:t>
            </a:r>
            <a:r>
              <a:rPr lang="en-IN" i="1" dirty="0"/>
              <a:t>k</a:t>
            </a:r>
            <a:r>
              <a:rPr lang="en-IN" dirty="0"/>
              <a:t> from 1 to 10 in the examples above), and for each value of </a:t>
            </a:r>
            <a:r>
              <a:rPr lang="en-IN" i="1" dirty="0"/>
              <a:t>k</a:t>
            </a:r>
            <a:r>
              <a:rPr lang="en-IN" dirty="0"/>
              <a:t> calculate the sum of squared errors (SSE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/>
              <a:t>Then, plot a line chart of the SSE for each value of </a:t>
            </a:r>
            <a:r>
              <a:rPr lang="en-IN" i="1" dirty="0"/>
              <a:t>k</a:t>
            </a:r>
            <a:r>
              <a:rPr lang="en-IN" dirty="0"/>
              <a:t>. If the line chart looks like an arm, then the “elbow” on the arm is the value of </a:t>
            </a:r>
            <a:r>
              <a:rPr lang="en-IN" i="1" dirty="0"/>
              <a:t>k</a:t>
            </a:r>
            <a:r>
              <a:rPr lang="en-IN" dirty="0"/>
              <a:t> that is the best. The idea is that we want a small SSE, but that the SSE tends to decrease toward 0 as we increase </a:t>
            </a:r>
            <a:r>
              <a:rPr lang="en-IN" i="1" dirty="0"/>
              <a:t>k</a:t>
            </a:r>
            <a:r>
              <a:rPr lang="en-IN" dirty="0"/>
              <a:t> (the SSE is 0 when </a:t>
            </a:r>
            <a:r>
              <a:rPr lang="en-IN" i="1" dirty="0"/>
              <a:t>k</a:t>
            </a:r>
            <a:r>
              <a:rPr lang="en-IN" dirty="0"/>
              <a:t> is equal to the number of data points in the dataset</a:t>
            </a:r>
          </a:p>
        </p:txBody>
      </p:sp>
      <p:pic>
        <p:nvPicPr>
          <p:cNvPr id="9218" name="Picture 2" descr="https://miro.medium.com/max/789/0*49xV2Py0xhBLc5D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1"/>
          <a:stretch/>
        </p:blipFill>
        <p:spPr bwMode="auto">
          <a:xfrm>
            <a:off x="4560850" y="676960"/>
            <a:ext cx="7259444" cy="571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err="1" smtClean="0"/>
              <a:t>Minbatch</a:t>
            </a:r>
            <a:r>
              <a:rPr lang="en-IN" dirty="0" smtClean="0"/>
              <a:t> K Means Clustering </a:t>
            </a:r>
            <a:br>
              <a:rPr lang="en-IN" dirty="0" smtClean="0"/>
            </a:br>
            <a:r>
              <a:rPr lang="en-IN" sz="1800" dirty="0" smtClean="0"/>
              <a:t>Variation of K means clustering to minimize the computation time, although with slight impact to accuracy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../_images/sphx_glr_plot_mini_batch_kmeans_0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0" y="1865043"/>
            <a:ext cx="11857464" cy="44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err="1" smtClean="0"/>
              <a:t>Tf-iDF</a:t>
            </a:r>
            <a:r>
              <a:rPr lang="en-IN" dirty="0" smtClean="0"/>
              <a:t>						</a:t>
            </a:r>
            <a:br>
              <a:rPr lang="en-IN" dirty="0" smtClean="0"/>
            </a:br>
            <a:r>
              <a:rPr lang="en-IN" sz="1800" dirty="0" smtClean="0"/>
              <a:t>Term frequency – inverse </a:t>
            </a:r>
            <a:r>
              <a:rPr lang="en-IN" sz="1800" dirty="0"/>
              <a:t>document frequency			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67085" y="1703666"/>
            <a:ext cx="45316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Term Frequency is just ratio number of current word to the number of all words in document/string/etc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Higher the number of term’s occurrence in a document, higher will be the ratio</a:t>
            </a:r>
            <a:endParaRPr lang="en-IN" dirty="0"/>
          </a:p>
        </p:txBody>
      </p:sp>
      <p:pic>
        <p:nvPicPr>
          <p:cNvPr id="1026" name="Picture 2" descr="https://miro.medium.com/max/456/0*xNkp82SLMbC_tmy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2" y="3697191"/>
            <a:ext cx="28956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72262" y="16867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Inverse Document Frequency is a log of the ratio of the number of all documents/string in the corpus to the number of documents with term </a:t>
            </a:r>
            <a:r>
              <a:rPr lang="en-IN" dirty="0" err="1"/>
              <a:t>t_i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If a term is appearing in several of the documents, it has less importance as the ratio will be lower.</a:t>
            </a:r>
            <a:endParaRPr lang="en-IN" dirty="0"/>
          </a:p>
        </p:txBody>
      </p:sp>
      <p:pic>
        <p:nvPicPr>
          <p:cNvPr id="5" name="Picture 4" descr="https://miro.medium.com/max/915/0*938tpsH_EeWDsx7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9" y="3501466"/>
            <a:ext cx="581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0897" y="5272100"/>
            <a:ext cx="4433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tf-idf</a:t>
            </a:r>
            <a:r>
              <a:rPr lang="en-IN" dirty="0"/>
              <a:t>(t, d, D) is the product </a:t>
            </a:r>
            <a:r>
              <a:rPr lang="en-IN" dirty="0" err="1"/>
              <a:t>tf</a:t>
            </a:r>
            <a:r>
              <a:rPr lang="en-IN" dirty="0"/>
              <a:t>(t, d) to </a:t>
            </a:r>
            <a:r>
              <a:rPr lang="en-IN" dirty="0" err="1"/>
              <a:t>idf</a:t>
            </a:r>
            <a:r>
              <a:rPr lang="en-IN" dirty="0"/>
              <a:t>(t, D).</a:t>
            </a:r>
          </a:p>
        </p:txBody>
      </p:sp>
      <p:pic>
        <p:nvPicPr>
          <p:cNvPr id="1030" name="Picture 6" descr="https://miro.medium.com/max/912/0*bIueBhv8fbufUYI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" y="5850905"/>
            <a:ext cx="57912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Assignment – Due 29 July</a:t>
            </a:r>
            <a:r>
              <a:rPr lang="en-IN" dirty="0"/>
              <a:t/>
            </a:r>
            <a:br>
              <a:rPr lang="en-IN" dirty="0"/>
            </a:br>
            <a:r>
              <a:rPr lang="en-IN" sz="1800" dirty="0" smtClean="0">
                <a:solidFill>
                  <a:prstClr val="black"/>
                </a:solidFill>
              </a:rPr>
              <a:t>20 News groups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2504" y="1444316"/>
            <a:ext cx="100435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20newsgroup data set has 20 topics of news (dataset included in the K-Means </a:t>
            </a:r>
            <a:r>
              <a:rPr lang="en-IN" dirty="0" err="1" smtClean="0"/>
              <a:t>kernal</a:t>
            </a:r>
            <a:r>
              <a:rPr lang="en-IN" dirty="0" smtClean="0"/>
              <a:t>). </a:t>
            </a:r>
          </a:p>
          <a:p>
            <a:endParaRPr lang="en-IN" dirty="0"/>
          </a:p>
          <a:p>
            <a:r>
              <a:rPr lang="en-IN" dirty="0" smtClean="0"/>
              <a:t>Apply k-Means clustering to 20newsgroup dataset. Can you recognize respective topic?  </a:t>
            </a:r>
          </a:p>
          <a:p>
            <a:endParaRPr lang="en-IN" dirty="0"/>
          </a:p>
          <a:p>
            <a:r>
              <a:rPr lang="en-IN" dirty="0" smtClean="0"/>
              <a:t>Among others techniques, LDA and NMF are two more approaches used for topic modelling. Lookup respective code on LDA and NMF. Apply these two approaches as well in topic modelling. </a:t>
            </a:r>
          </a:p>
          <a:p>
            <a:endParaRPr lang="en-IN" dirty="0"/>
          </a:p>
          <a:p>
            <a:r>
              <a:rPr lang="en-IN" dirty="0" smtClean="0"/>
              <a:t>Compare the results from all three approaches and see which one gives the best result for you. Submit a file with following: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Original Topics as per 20 news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Topic keywords as per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Topic Keywords as per LDA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Topic keywords as per NMF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Feel free to try any other method and provide result</a:t>
            </a:r>
          </a:p>
          <a:p>
            <a:endParaRPr lang="en-IN" dirty="0" smtClean="0"/>
          </a:p>
          <a:p>
            <a:r>
              <a:rPr lang="en-IN" dirty="0" smtClean="0"/>
              <a:t>About News Group Dataset: </a:t>
            </a: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www.cs.cmu.edu/afs/cs/project/theo-20/www/data/news20.html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4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Intermediate level tests and next level</a:t>
            </a:r>
            <a:br>
              <a:rPr lang="en-IN" dirty="0" smtClean="0"/>
            </a:br>
            <a:r>
              <a:rPr lang="en-IN" sz="1800" dirty="0" smtClean="0"/>
              <a:t>Criteria to attend advanced modules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52502" y="1789992"/>
            <a:ext cx="113674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After the completion of intermediate level, there will be two tests (</a:t>
            </a:r>
            <a:r>
              <a:rPr lang="en-IN" dirty="0" err="1" smtClean="0"/>
              <a:t>Kaggle</a:t>
            </a:r>
            <a:r>
              <a:rPr lang="en-IN" dirty="0" smtClean="0"/>
              <a:t> Competition and In house problem set). Below is the criteria how intermediate level scores will be calculated. Based on this, I will decide if participant can advance to next level.</a:t>
            </a:r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Competition ranking – 40%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Compared to the DS group – 75%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Compared to overall competition leader board – 25%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Ranking based on solution for in house Problem set – 50%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Trainers feedback – 10%</a:t>
            </a:r>
          </a:p>
        </p:txBody>
      </p:sp>
    </p:spTree>
    <p:extLst>
      <p:ext uri="{BB962C8B-B14F-4D97-AF65-F5344CB8AC3E}">
        <p14:creationId xmlns:p14="http://schemas.microsoft.com/office/powerpoint/2010/main" val="4235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423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 Means Clustering</vt:lpstr>
      <vt:lpstr>K Means Clustering  Unsupervised learning</vt:lpstr>
      <vt:lpstr>Clustering How centres are identified</vt:lpstr>
      <vt:lpstr>Elbow Method How to determine the number of clusters</vt:lpstr>
      <vt:lpstr>Minbatch K Means Clustering  Variation of K means clustering to minimize the computation time, although with slight impact to accuracy</vt:lpstr>
      <vt:lpstr>Tf-iDF       Term frequency – inverse document frequency   </vt:lpstr>
      <vt:lpstr>Assignment – Due 29 July 20 News groups</vt:lpstr>
      <vt:lpstr>Intermediate level tests and next level Criteria to attend advanced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gbudhiraja</dc:creator>
  <cp:lastModifiedBy>ASUS</cp:lastModifiedBy>
  <cp:revision>497</cp:revision>
  <dcterms:created xsi:type="dcterms:W3CDTF">2017-01-28T10:12:16Z</dcterms:created>
  <dcterms:modified xsi:type="dcterms:W3CDTF">2019-07-21T13:45:17Z</dcterms:modified>
</cp:coreProperties>
</file>