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839" r:id="rId2"/>
    <p:sldId id="808" r:id="rId3"/>
    <p:sldId id="809" r:id="rId4"/>
    <p:sldId id="840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28" r:id="rId24"/>
    <p:sldId id="829" r:id="rId25"/>
    <p:sldId id="830" r:id="rId26"/>
    <p:sldId id="831" r:id="rId27"/>
    <p:sldId id="832" r:id="rId28"/>
    <p:sldId id="833" r:id="rId29"/>
    <p:sldId id="834" r:id="rId30"/>
    <p:sldId id="835" r:id="rId31"/>
    <p:sldId id="836" r:id="rId32"/>
    <p:sldId id="837" r:id="rId33"/>
    <p:sldId id="83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600"/>
    <a:srgbClr val="E92201"/>
    <a:srgbClr val="F73A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5"/>
    <p:restoredTop sz="94715"/>
  </p:normalViewPr>
  <p:slideViewPr>
    <p:cSldViewPr snapToGrid="0" snapToObjects="1">
      <p:cViewPr varScale="1">
        <p:scale>
          <a:sx n="65" d="100"/>
          <a:sy n="65" d="100"/>
        </p:scale>
        <p:origin x="-66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8.emf"/><Relationship Id="rId4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A5188-04A8-DA49-9312-ADFCED0E2015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110B-B80C-7F42-A31A-1A363AC24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3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0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3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853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23970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0338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64480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5187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40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19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9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79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03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4104-DD34-684A-A832-8CD08E282BF7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37F7-0CD7-0C48-8154-508AF642EB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8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1.png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0.png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SVM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2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Solving the PRIMAL</a:t>
            </a:r>
            <a:endParaRPr lang="en-US" dirty="0"/>
          </a:p>
        </p:txBody>
      </p:sp>
      <p:pic>
        <p:nvPicPr>
          <p:cNvPr id="4" name="Picture 3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4342" y="4921488"/>
            <a:ext cx="3979644" cy="1458059"/>
          </a:xfrm>
          <a:prstGeom prst="rect">
            <a:avLst/>
          </a:prstGeom>
        </p:spPr>
      </p:pic>
      <p:pic>
        <p:nvPicPr>
          <p:cNvPr id="5" name="Picture 4" descr="Screen Shot 2014-10-14 at 10.09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4340" y="3522663"/>
            <a:ext cx="4549021" cy="1398824"/>
          </a:xfrm>
          <a:prstGeom prst="rect">
            <a:avLst/>
          </a:prstGeom>
        </p:spPr>
      </p:pic>
      <p:pic>
        <p:nvPicPr>
          <p:cNvPr id="6" name="Picture 5" descr="Screen Shot 2014-10-14 at 10.03.5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215" y="1484219"/>
            <a:ext cx="112776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220554" y="3522663"/>
          <a:ext cx="2144183" cy="1160463"/>
        </p:xfrm>
        <a:graphic>
          <a:graphicData uri="http://schemas.openxmlformats.org/presentationml/2006/ole">
            <p:oleObj spid="_x0000_s1050" name="Equation" r:id="rId6" imgW="530280" imgH="38376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220554" y="5103925"/>
          <a:ext cx="2144183" cy="1160463"/>
        </p:xfrm>
        <a:graphic>
          <a:graphicData uri="http://schemas.openxmlformats.org/presentationml/2006/ole">
            <p:oleObj spid="_x0000_s1051" name="Equation" r:id="rId7" imgW="530280" imgH="3837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601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PRIMAL </a:t>
            </a:r>
            <a:r>
              <a:rPr lang="en-US" dirty="0" smtClean="0">
                <a:sym typeface="Wingdings"/>
              </a:rPr>
              <a:t> DUAL</a:t>
            </a:r>
            <a:endParaRPr lang="en-US" dirty="0"/>
          </a:p>
        </p:txBody>
      </p:sp>
      <p:pic>
        <p:nvPicPr>
          <p:cNvPr id="4" name="Picture 3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215" y="1299003"/>
            <a:ext cx="11277600" cy="16764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1886" y="3109681"/>
            <a:ext cx="3979644" cy="1458059"/>
          </a:xfrm>
          <a:prstGeom prst="rect">
            <a:avLst/>
          </a:prstGeom>
        </p:spPr>
      </p:pic>
      <p:pic>
        <p:nvPicPr>
          <p:cNvPr id="6" name="Picture 5" descr="Screen Shot 2014-10-14 at 10.09.4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7688" y="3149371"/>
            <a:ext cx="4549021" cy="1398824"/>
          </a:xfrm>
          <a:prstGeom prst="rect">
            <a:avLst/>
          </a:prstGeom>
        </p:spPr>
      </p:pic>
      <p:pic>
        <p:nvPicPr>
          <p:cNvPr id="7" name="Picture 6" descr="Screen Shot 2014-10-14 at 10.14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534" y="4605953"/>
            <a:ext cx="10917684" cy="18489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369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SVM Objective (DUAL)</a:t>
            </a:r>
            <a:endParaRPr lang="en-US" dirty="0"/>
          </a:p>
        </p:txBody>
      </p:sp>
      <p:pic>
        <p:nvPicPr>
          <p:cNvPr id="5" name="Picture 4" descr="Screen Shot 2014-10-14 at 10.09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735" y="4759873"/>
            <a:ext cx="3979644" cy="14580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10.14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461" y="1986451"/>
            <a:ext cx="10917684" cy="18489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87547" y="1494969"/>
            <a:ext cx="378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OBJECTIVE: Minimize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636" y="4258518"/>
            <a:ext cx="2501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CONSTRAINT:</a:t>
            </a:r>
          </a:p>
        </p:txBody>
      </p:sp>
      <p:pic>
        <p:nvPicPr>
          <p:cNvPr id="9" name="Picture 8" descr="Screen Shot 2014-10-14 at 10.36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6524" y="5007601"/>
            <a:ext cx="2540360" cy="9987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718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Karush</a:t>
            </a:r>
            <a:r>
              <a:rPr lang="en-US" dirty="0" smtClean="0"/>
              <a:t>-Kuhn-Tucker (KKT) condition</a:t>
            </a:r>
            <a:endParaRPr lang="en-US" dirty="0"/>
          </a:p>
        </p:txBody>
      </p:sp>
      <p:pic>
        <p:nvPicPr>
          <p:cNvPr id="4" name="Picture 3" descr="Screen Shot 2014-10-14 at 10.35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239" y="1948412"/>
            <a:ext cx="10616411" cy="41240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43272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Support Vectors</a:t>
            </a:r>
            <a:endParaRPr lang="en-US" dirty="0"/>
          </a:p>
        </p:txBody>
      </p:sp>
      <p:pic>
        <p:nvPicPr>
          <p:cNvPr id="4" name="Picture 3" descr="Screen Shot 2014-10-14 at 10.14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9819" y="1272042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Shot 2014-10-14 at 9.27.30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46"/>
          <a:stretch/>
        </p:blipFill>
        <p:spPr>
          <a:xfrm>
            <a:off x="40695" y="2997032"/>
            <a:ext cx="8382000" cy="386096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961010" y="3175705"/>
            <a:ext cx="7300754" cy="3254495"/>
            <a:chOff x="2970757" y="3175705"/>
            <a:chExt cx="5475566" cy="3254494"/>
          </a:xfrm>
        </p:grpSpPr>
        <p:sp>
          <p:nvSpPr>
            <p:cNvPr id="6" name="Oval 5"/>
            <p:cNvSpPr/>
            <p:nvPr/>
          </p:nvSpPr>
          <p:spPr>
            <a:xfrm>
              <a:off x="2970757" y="3360371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6"/>
            <p:cNvSpPr/>
            <p:nvPr/>
          </p:nvSpPr>
          <p:spPr>
            <a:xfrm>
              <a:off x="4710542" y="5351714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4531961" y="6006846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8"/>
            <p:cNvSpPr/>
            <p:nvPr/>
          </p:nvSpPr>
          <p:spPr>
            <a:xfrm>
              <a:off x="3189022" y="4505520"/>
              <a:ext cx="410074" cy="423353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0963" y="3175705"/>
              <a:ext cx="2136354" cy="584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Support Vectors</a:t>
              </a:r>
            </a:p>
          </p:txBody>
        </p:sp>
        <p:cxnSp>
          <p:nvCxnSpPr>
            <p:cNvPr id="12" name="Straight Arrow Connector 11"/>
            <p:cNvCxnSpPr>
              <a:stCxn id="10" idx="1"/>
              <a:endCxn id="6" idx="6"/>
            </p:cNvCxnSpPr>
            <p:nvPr/>
          </p:nvCxnSpPr>
          <p:spPr>
            <a:xfrm flipH="1">
              <a:off x="3380831" y="3468093"/>
              <a:ext cx="2500132" cy="103955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1"/>
              <a:endCxn id="9" idx="7"/>
            </p:cNvCxnSpPr>
            <p:nvPr/>
          </p:nvCxnSpPr>
          <p:spPr>
            <a:xfrm flipH="1">
              <a:off x="3539042" y="3468093"/>
              <a:ext cx="2341921" cy="1099426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7" idx="7"/>
            </p:cNvCxnSpPr>
            <p:nvPr/>
          </p:nvCxnSpPr>
          <p:spPr>
            <a:xfrm flipH="1">
              <a:off x="5060562" y="3760480"/>
              <a:ext cx="1888578" cy="1653233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2"/>
              <a:endCxn id="8" idx="7"/>
            </p:cNvCxnSpPr>
            <p:nvPr/>
          </p:nvCxnSpPr>
          <p:spPr>
            <a:xfrm flipH="1">
              <a:off x="4881981" y="3760480"/>
              <a:ext cx="2067159" cy="2308365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7212835" y="3783724"/>
            <a:ext cx="1233488" cy="600075"/>
          </p:xfrm>
          <a:graphic>
            <a:graphicData uri="http://schemas.openxmlformats.org/presentationml/2006/ole">
              <p:oleObj spid="_x0000_s56334" name="Equation" r:id="rId5" imgW="411120" imgH="19188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76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 Trick – 2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SLACK VARIABLES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6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Separable Case</a:t>
            </a:r>
            <a:endParaRPr lang="en-US" dirty="0"/>
          </a:p>
        </p:txBody>
      </p:sp>
      <p:pic>
        <p:nvPicPr>
          <p:cNvPr id="6" name="Picture 5" descr="Screen Shot 2014-10-14 at 10.5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2557337"/>
            <a:ext cx="6712897" cy="4300665"/>
          </a:xfrm>
          <a:prstGeom prst="rect">
            <a:avLst/>
          </a:prstGeom>
        </p:spPr>
      </p:pic>
      <p:pic>
        <p:nvPicPr>
          <p:cNvPr id="9" name="Picture 8" descr="Screen Shot 2014-10-14 at 9.2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3617" y="1326966"/>
            <a:ext cx="6231467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4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Non-Separable</a:t>
            </a:r>
            <a:endParaRPr lang="en-US" dirty="0"/>
          </a:p>
        </p:txBody>
      </p:sp>
      <p:pic>
        <p:nvPicPr>
          <p:cNvPr id="8" name="Picture 7" descr="Screen Shot 2014-10-14 at 10.5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" y="2557337"/>
            <a:ext cx="6790524" cy="4300665"/>
          </a:xfrm>
          <a:prstGeom prst="rect">
            <a:avLst/>
          </a:prstGeom>
        </p:spPr>
      </p:pic>
      <p:pic>
        <p:nvPicPr>
          <p:cNvPr id="11" name="Picture 10" descr="Screen Shot 2014-10-14 at 10.57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6872" y="1415591"/>
            <a:ext cx="7382933" cy="1511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6377" y="3677887"/>
            <a:ext cx="2704458" cy="58477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Slack Variables</a:t>
            </a:r>
          </a:p>
        </p:txBody>
      </p:sp>
      <p:sp>
        <p:nvSpPr>
          <p:cNvPr id="5" name="Oval 4"/>
          <p:cNvSpPr/>
          <p:nvPr/>
        </p:nvSpPr>
        <p:spPr>
          <a:xfrm>
            <a:off x="3668626" y="2557335"/>
            <a:ext cx="1164081" cy="908875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3086585" y="4741698"/>
            <a:ext cx="811329" cy="518337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8475243" y="1335535"/>
            <a:ext cx="890332" cy="1221800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/>
          <p:cNvCxnSpPr>
            <a:stCxn id="4" idx="0"/>
            <a:endCxn id="13" idx="4"/>
          </p:cNvCxnSpPr>
          <p:nvPr/>
        </p:nvCxnSpPr>
        <p:spPr>
          <a:xfrm flipH="1" flipV="1">
            <a:off x="8920409" y="2557335"/>
            <a:ext cx="298197" cy="1120552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5" idx="6"/>
          </p:cNvCxnSpPr>
          <p:nvPr/>
        </p:nvCxnSpPr>
        <p:spPr>
          <a:xfrm flipH="1" flipV="1">
            <a:off x="4832707" y="3011773"/>
            <a:ext cx="3033670" cy="958502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  <a:endCxn id="12" idx="6"/>
          </p:cNvCxnSpPr>
          <p:nvPr/>
        </p:nvCxnSpPr>
        <p:spPr>
          <a:xfrm flipH="1">
            <a:off x="3897914" y="3970275"/>
            <a:ext cx="3968463" cy="1030592"/>
          </a:xfrm>
          <a:prstGeom prst="straightConnector1">
            <a:avLst/>
          </a:prstGeom>
          <a:ln>
            <a:solidFill>
              <a:srgbClr val="FF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65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PRIMAL Objective</a:t>
            </a:r>
            <a:endParaRPr lang="en-US" dirty="0"/>
          </a:p>
        </p:txBody>
      </p:sp>
      <p:pic>
        <p:nvPicPr>
          <p:cNvPr id="4" name="Picture 3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996" y="1844868"/>
            <a:ext cx="8473219" cy="125953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5" name="Picture 4" descr="Screen Shot 2014-10-14 at 11.00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356" y="4340829"/>
            <a:ext cx="11853333" cy="120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98357" y="1383205"/>
            <a:ext cx="4726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SEPARABLE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358" y="3818941"/>
            <a:ext cx="567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NON-SEPARABLE CASE</a:t>
            </a:r>
          </a:p>
        </p:txBody>
      </p:sp>
      <p:sp>
        <p:nvSpPr>
          <p:cNvPr id="8" name="Oval 7"/>
          <p:cNvSpPr/>
          <p:nvPr/>
        </p:nvSpPr>
        <p:spPr>
          <a:xfrm>
            <a:off x="3157133" y="4340829"/>
            <a:ext cx="1534472" cy="1206500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9471397" y="4670847"/>
            <a:ext cx="891068" cy="660039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10565663" y="4493229"/>
            <a:ext cx="1586027" cy="1054100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10491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DUAL Objective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357" y="1383205"/>
            <a:ext cx="4726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SEPARABLE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358" y="3818941"/>
            <a:ext cx="567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LINEARLY NON-SEPARABLE CASE</a:t>
            </a:r>
          </a:p>
        </p:txBody>
      </p:sp>
      <p:pic>
        <p:nvPicPr>
          <p:cNvPr id="6" name="Picture 5" descr="Screen Shot 2014-10-14 at 10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261" y="1844869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5623" y="1273415"/>
            <a:ext cx="3119463" cy="1142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Screen Shot 2014-10-14 at 10.36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5624" y="2520399"/>
            <a:ext cx="1991273" cy="7828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Screen Shot 2014-10-14 at 10.14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261" y="4280605"/>
            <a:ext cx="7954884" cy="13471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 descr="Screen Shot 2014-10-14 at 10.0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5623" y="3913017"/>
            <a:ext cx="3119463" cy="11429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Screen Shot 2014-10-14 at 11.10.0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5621" y="5186989"/>
            <a:ext cx="2822180" cy="739963"/>
          </a:xfrm>
          <a:prstGeom prst="rect">
            <a:avLst/>
          </a:prstGeom>
          <a:ln w="57150" cmpd="sng"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xmlns="" val="6450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Which is the “best” Perceptron!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87" y="1407204"/>
            <a:ext cx="6632827" cy="48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6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 vert="horz" lIns="12192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   Tolerance for Slack </a:t>
            </a:r>
            <a:r>
              <a:rPr lang="en-US" dirty="0" smtClean="0">
                <a:sym typeface="Wingdings"/>
              </a:rPr>
              <a:t> SVM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005" t="6370" r="6995" b="10054"/>
          <a:stretch/>
        </p:blipFill>
        <p:spPr>
          <a:xfrm>
            <a:off x="158740" y="3211749"/>
            <a:ext cx="5836193" cy="3429615"/>
          </a:xfrm>
          <a:prstGeom prst="rect">
            <a:avLst/>
          </a:prstGeom>
        </p:spPr>
      </p:pic>
      <p:pic>
        <p:nvPicPr>
          <p:cNvPr id="4" name="Picture 3" descr="Screen Shot 2014-10-14 at 11.10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4673" y="1514643"/>
            <a:ext cx="2822180" cy="73996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</p:pic>
      <p:pic>
        <p:nvPicPr>
          <p:cNvPr id="5" name="Picture 4" descr="Screen Shot 2014-10-14 at 11.00.58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341"/>
          <a:stretch/>
        </p:blipFill>
        <p:spPr>
          <a:xfrm>
            <a:off x="1101609" y="1273011"/>
            <a:ext cx="4463800" cy="120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2562" t="6899" r="7903" b="10162"/>
          <a:stretch/>
        </p:blipFill>
        <p:spPr>
          <a:xfrm>
            <a:off x="6232381" y="3145599"/>
            <a:ext cx="5959619" cy="349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3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 Trick – 3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KERNEL TRICK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56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Feature Space Transformation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5610" y="1415590"/>
            <a:ext cx="4485587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ORIGINAL FEATURE SPACE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Classes NOT LINEARLY SEPARABLE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415590"/>
            <a:ext cx="434279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TRANSFORMED FEATURE SPACE</a:t>
            </a:r>
          </a:p>
          <a:p>
            <a:pPr algn="ctr"/>
            <a:endParaRPr lang="en-US" sz="2400" b="1" dirty="0">
              <a:solidFill>
                <a:srgbClr val="000000"/>
              </a:solidFill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Classes are LINEARLY SEPARABLE</a:t>
            </a:r>
          </a:p>
        </p:txBody>
      </p:sp>
      <p:pic>
        <p:nvPicPr>
          <p:cNvPr id="30" name="Picture 29" descr="Picture 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66047" y="2907653"/>
            <a:ext cx="3903230" cy="3475696"/>
          </a:xfrm>
          <a:prstGeom prst="rect">
            <a:avLst/>
          </a:prstGeom>
        </p:spPr>
      </p:pic>
      <p:pic>
        <p:nvPicPr>
          <p:cNvPr id="31" name="Picture 30" descr="Picture 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47039" y="3197304"/>
            <a:ext cx="4419600" cy="2896394"/>
          </a:xfrm>
          <a:prstGeom prst="rect">
            <a:avLst/>
          </a:prstGeom>
        </p:spPr>
      </p:pic>
      <p:grpSp>
        <p:nvGrpSpPr>
          <p:cNvPr id="32" name="Group 90"/>
          <p:cNvGrpSpPr/>
          <p:nvPr/>
        </p:nvGrpSpPr>
        <p:grpSpPr>
          <a:xfrm>
            <a:off x="2375647" y="3441053"/>
            <a:ext cx="2133600" cy="2439194"/>
            <a:chOff x="914400" y="2743200"/>
            <a:chExt cx="2133600" cy="2439194"/>
          </a:xfrm>
        </p:grpSpPr>
        <p:cxnSp>
          <p:nvCxnSpPr>
            <p:cNvPr id="33" name="Straight Connector 32"/>
            <p:cNvCxnSpPr/>
            <p:nvPr/>
          </p:nvCxnSpPr>
          <p:spPr>
            <a:xfrm rot="5400000" flipH="1" flipV="1">
              <a:off x="419100" y="3390900"/>
              <a:ext cx="2286000" cy="9906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647303" y="4000897"/>
              <a:ext cx="1829594" cy="5334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14400" y="4343400"/>
              <a:ext cx="2133600" cy="381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66800" y="3200400"/>
              <a:ext cx="1981200" cy="6858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447403" y="4038997"/>
              <a:ext cx="1981994" cy="3048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0096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Increasing Model Capacity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89214" y="2024161"/>
          <a:ext cx="3808289" cy="662676"/>
        </p:xfrm>
        <a:graphic>
          <a:graphicData uri="http://schemas.openxmlformats.org/presentationml/2006/ole">
            <p:oleObj spid="_x0000_s57370" name="Equation" r:id="rId3" imgW="1032840" imgH="2282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89212" y="5306254"/>
          <a:ext cx="6834717" cy="1050925"/>
        </p:xfrm>
        <a:graphic>
          <a:graphicData uri="http://schemas.openxmlformats.org/presentationml/2006/ole">
            <p:oleObj spid="_x0000_s57371" name="Equation" r:id="rId4" imgW="2221560" imgH="44784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199" y="1562497"/>
            <a:ext cx="356155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LINEAR CLASSIFIERS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209" y="4581357"/>
            <a:ext cx="6002925" cy="584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GENERALIZED LINEAR CLASSIFIERS</a:t>
            </a:r>
          </a:p>
        </p:txBody>
      </p:sp>
      <p:sp>
        <p:nvSpPr>
          <p:cNvPr id="9" name="Oval 8"/>
          <p:cNvSpPr/>
          <p:nvPr/>
        </p:nvSpPr>
        <p:spPr>
          <a:xfrm>
            <a:off x="8095664" y="2713297"/>
            <a:ext cx="1569747" cy="1084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7623819" y="1986951"/>
            <a:ext cx="4049615" cy="3755888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3956751" y="1854885"/>
            <a:ext cx="4368797" cy="10172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6592134" y="4581359"/>
            <a:ext cx="1503530" cy="29238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Shot 2014-10-14 at 11.53.3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8164" y="3168127"/>
            <a:ext cx="3081867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50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KERNEL TRICK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22986" y="1508199"/>
          <a:ext cx="3808289" cy="662676"/>
        </p:xfrm>
        <a:graphic>
          <a:graphicData uri="http://schemas.openxmlformats.org/presentationml/2006/ole">
            <p:oleObj spid="_x0000_s58418" name="Equation" r:id="rId3" imgW="1032840" imgH="2282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22986" y="3970805"/>
          <a:ext cx="4910727" cy="1175591"/>
        </p:xfrm>
        <a:graphic>
          <a:graphicData uri="http://schemas.openxmlformats.org/presentationml/2006/ole">
            <p:oleObj spid="_x0000_s58419" name="Equation" r:id="rId4" imgW="1425960" imgH="44784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22986" y="5159624"/>
          <a:ext cx="8456084" cy="1187451"/>
        </p:xfrm>
        <a:graphic>
          <a:graphicData uri="http://schemas.openxmlformats.org/presentationml/2006/ole">
            <p:oleObj spid="_x0000_s58420" name="Equation" r:id="rId5" imgW="2304000" imgH="42048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22984" y="2184104"/>
          <a:ext cx="6877051" cy="1187451"/>
        </p:xfrm>
        <a:graphic>
          <a:graphicData uri="http://schemas.openxmlformats.org/presentationml/2006/ole">
            <p:oleObj spid="_x0000_s58421" name="Equation" r:id="rId6" imgW="1864800" imgH="420480" progId="">
              <p:embed/>
            </p:oleObj>
          </a:graphicData>
        </a:graphic>
      </p:graphicFrame>
      <p:sp>
        <p:nvSpPr>
          <p:cNvPr id="9" name="Oval 8"/>
          <p:cNvSpPr/>
          <p:nvPr/>
        </p:nvSpPr>
        <p:spPr>
          <a:xfrm>
            <a:off x="8095664" y="2713297"/>
            <a:ext cx="1569747" cy="1084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7623819" y="1986949"/>
            <a:ext cx="4049615" cy="3172675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Screen Shot 2014-10-14 at 11.53.3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5664" y="1134460"/>
            <a:ext cx="3081867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4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SVM Kernels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692894" y="1389129"/>
          <a:ext cx="8456084" cy="1187451"/>
        </p:xfrm>
        <a:graphic>
          <a:graphicData uri="http://schemas.openxmlformats.org/presentationml/2006/ole">
            <p:oleObj spid="_x0000_s59430" name="Equation" r:id="rId3" imgW="2304000" imgH="42048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24051" y="5126081"/>
          <a:ext cx="7992533" cy="1187451"/>
        </p:xfrm>
        <a:graphic>
          <a:graphicData uri="http://schemas.openxmlformats.org/presentationml/2006/ole">
            <p:oleObj spid="_x0000_s59431" name="Equation" r:id="rId4" imgW="2175840" imgH="420480" progId="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37134" y="3120902"/>
            <a:ext cx="5251451" cy="1370151"/>
            <a:chOff x="2502850" y="2909226"/>
            <a:chExt cx="3938588" cy="137015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502850" y="3511026"/>
            <a:ext cx="3938588" cy="768350"/>
          </p:xfrm>
          <a:graphic>
            <a:graphicData uri="http://schemas.openxmlformats.org/presentationml/2006/ole">
              <p:oleObj spid="_x0000_s59432" name="Equation" r:id="rId5" imgW="1425960" imgH="264960" progId="">
                <p:embed/>
              </p:oleObj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661586" y="2909226"/>
              <a:ext cx="3339328" cy="74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67" b="1" dirty="0">
                  <a:solidFill>
                    <a:srgbClr val="0000FF"/>
                  </a:solidFill>
                </a:rPr>
                <a:t>KERNEL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772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Polynomial Kernel  / Separable</a:t>
            </a:r>
            <a:endParaRPr lang="en-US" dirty="0"/>
          </a:p>
        </p:txBody>
      </p:sp>
      <p:pic>
        <p:nvPicPr>
          <p:cNvPr id="4" name="Picture 3" descr="Screen Shot 2014-10-14 at 11.58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9545" y="2496809"/>
            <a:ext cx="5912457" cy="4150947"/>
          </a:xfrm>
          <a:prstGeom prst="rect">
            <a:avLst/>
          </a:prstGeom>
        </p:spPr>
      </p:pic>
      <p:pic>
        <p:nvPicPr>
          <p:cNvPr id="6" name="Picture 5" descr="Screen Shot 2014-10-14 at 11.57.3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666" y="2480641"/>
            <a:ext cx="5912457" cy="416711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576486" y="1433513"/>
          <a:ext cx="5319183" cy="788987"/>
        </p:xfrm>
        <a:graphic>
          <a:graphicData uri="http://schemas.openxmlformats.org/presentationml/2006/ole">
            <p:oleObj spid="_x0000_s60442" name="Equation" r:id="rId5" imgW="2175840" imgH="42048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97563" y="1432789"/>
          <a:ext cx="4793987" cy="790479"/>
        </p:xfrm>
        <a:graphic>
          <a:graphicData uri="http://schemas.openxmlformats.org/presentationml/2006/ole">
            <p:oleObj spid="_x0000_s60443" name="Equation" r:id="rId6" imgW="1864800" imgH="4204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5790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6" y="209456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Polynomial Kernel / Non-Separable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312885" y="1433513"/>
            <a:ext cx="5879116" cy="5214243"/>
            <a:chOff x="4734662" y="1433513"/>
            <a:chExt cx="4409337" cy="5214242"/>
          </a:xfrm>
        </p:grpSpPr>
        <p:pic>
          <p:nvPicPr>
            <p:cNvPr id="8" name="Picture 7" descr="Screen Shot 2014-10-14 at 11.58.15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4662" y="2496810"/>
              <a:ext cx="4409337" cy="4150945"/>
            </a:xfrm>
            <a:prstGeom prst="rect">
              <a:avLst/>
            </a:prstGeom>
          </p:spPr>
        </p:pic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932363" y="1433513"/>
            <a:ext cx="3989387" cy="788987"/>
          </p:xfrm>
          <a:graphic>
            <a:graphicData uri="http://schemas.openxmlformats.org/presentationml/2006/ole">
              <p:oleObj spid="_x0000_s61466" name="Equation" r:id="rId4" imgW="2175840" imgH="420480" progId="">
                <p:embed/>
              </p:oleObj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141666" y="1432789"/>
            <a:ext cx="5895717" cy="5203527"/>
            <a:chOff x="106249" y="1432787"/>
            <a:chExt cx="4421788" cy="5203527"/>
          </a:xfrm>
        </p:grpSpPr>
        <p:pic>
          <p:nvPicPr>
            <p:cNvPr id="7" name="Picture 6" descr="Screen Shot 2014-10-14 at 11.57.4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6249" y="2488810"/>
              <a:ext cx="4421788" cy="4147504"/>
            </a:xfrm>
            <a:prstGeom prst="rect">
              <a:avLst/>
            </a:prstGeom>
          </p:spPr>
        </p:pic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523172" y="1432787"/>
            <a:ext cx="3595490" cy="790479"/>
          </p:xfrm>
          <a:graphic>
            <a:graphicData uri="http://schemas.openxmlformats.org/presentationml/2006/ole">
              <p:oleObj spid="_x0000_s61467" name="Equation" r:id="rId6" imgW="1864800" imgH="42048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2759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Polynomial Kernel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63902" y="1389065"/>
          <a:ext cx="5041900" cy="841375"/>
        </p:xfrm>
        <a:graphic>
          <a:graphicData uri="http://schemas.openxmlformats.org/presentationml/2006/ole">
            <p:oleObj spid="_x0000_s62502" name="Equation" r:id="rId3" imgW="1298160" imgH="29232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67750" y="2476823"/>
          <a:ext cx="7230533" cy="2733675"/>
        </p:xfrm>
        <a:graphic>
          <a:graphicData uri="http://schemas.openxmlformats.org/presentationml/2006/ole">
            <p:oleObj spid="_x0000_s62503" name="Equation" r:id="rId4" imgW="2614680" imgH="13712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988894" y="5477226"/>
          <a:ext cx="7982637" cy="1112911"/>
        </p:xfrm>
        <a:graphic>
          <a:graphicData uri="http://schemas.openxmlformats.org/presentationml/2006/ole">
            <p:oleObj spid="_x0000_s62504" name="Equation" r:id="rId5" imgW="1691280" imgH="3196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515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RBF Kernels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29417" y="1485059"/>
          <a:ext cx="6510867" cy="1473200"/>
        </p:xfrm>
        <a:graphic>
          <a:graphicData uri="http://schemas.openxmlformats.org/presentationml/2006/ole">
            <p:oleObj spid="_x0000_s63514" name="Equation" r:id="rId3" imgW="1672920" imgH="52092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099931" y="3086637"/>
          <a:ext cx="7264400" cy="2933700"/>
        </p:xfrm>
        <a:graphic>
          <a:graphicData uri="http://schemas.openxmlformats.org/presentationml/2006/ole">
            <p:oleObj spid="_x0000_s63515" name="Equation" r:id="rId4" imgW="2633040" imgH="14716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6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The “Best” Separation Boundary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9" y="1379015"/>
            <a:ext cx="7004549" cy="51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81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Linear SVM</a:t>
            </a:r>
            <a:endParaRPr lang="en-US" dirty="0"/>
          </a:p>
        </p:txBody>
      </p:sp>
      <p:pic>
        <p:nvPicPr>
          <p:cNvPr id="4" name="Picture 3" descr="Screen Shot 2014-10-14 at 1.1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9553" y="1371362"/>
            <a:ext cx="8045235" cy="47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90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Non-Linear SVM</a:t>
            </a:r>
            <a:endParaRPr lang="en-US" dirty="0"/>
          </a:p>
        </p:txBody>
      </p:sp>
      <p:pic>
        <p:nvPicPr>
          <p:cNvPr id="6" name="Picture 5" descr="Screen Shot 2014-10-14 at 1.1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7428" y="2572763"/>
            <a:ext cx="6299200" cy="36576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154268" y="1861195"/>
          <a:ext cx="4187056" cy="734491"/>
        </p:xfrm>
        <a:graphic>
          <a:graphicData uri="http://schemas.openxmlformats.org/presentationml/2006/ole">
            <p:oleObj spid="_x0000_s64538" name="Equation" r:id="rId4" imgW="1234080" imgH="292320" progId="">
              <p:embed/>
            </p:oleObj>
          </a:graphicData>
        </a:graphic>
      </p:graphicFrame>
      <p:pic>
        <p:nvPicPr>
          <p:cNvPr id="8" name="Picture 7" descr="Screen Shot 2014-10-14 at 1.10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257" y="2595686"/>
            <a:ext cx="6129867" cy="36449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98312" y="1622362"/>
          <a:ext cx="4753825" cy="1075639"/>
        </p:xfrm>
        <a:graphic>
          <a:graphicData uri="http://schemas.openxmlformats.org/presentationml/2006/ole">
            <p:oleObj spid="_x0000_s64539" name="Equation" r:id="rId6" imgW="1672920" imgH="5209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4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Summary 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243" y="1361589"/>
            <a:ext cx="10778959" cy="4931467"/>
          </a:xfrm>
        </p:spPr>
        <p:txBody>
          <a:bodyPr>
            <a:normAutofit/>
          </a:bodyPr>
          <a:lstStyle/>
          <a:p>
            <a:r>
              <a:rPr lang="en-US" sz="3200" b="1" dirty="0"/>
              <a:t>Learning an SVM Classifier</a:t>
            </a:r>
          </a:p>
          <a:p>
            <a:pPr lvl="1"/>
            <a:r>
              <a:rPr lang="en-US" sz="2933" dirty="0"/>
              <a:t>Trick 1 </a:t>
            </a:r>
            <a:r>
              <a:rPr lang="en-US" sz="2933" dirty="0">
                <a:sym typeface="Wingdings"/>
              </a:rPr>
              <a:t>: PRIMAL  DUAL (Support Vectors)</a:t>
            </a:r>
          </a:p>
          <a:p>
            <a:pPr lvl="1"/>
            <a:r>
              <a:rPr lang="en-US" sz="2933" dirty="0">
                <a:sym typeface="Wingdings"/>
              </a:rPr>
              <a:t>Trick 2 : SLACK Variables</a:t>
            </a:r>
          </a:p>
          <a:p>
            <a:pPr lvl="1"/>
            <a:r>
              <a:rPr lang="en-US" sz="2933" dirty="0">
                <a:sym typeface="Wingdings"/>
              </a:rPr>
              <a:t>Trick 3 : Kernels</a:t>
            </a:r>
          </a:p>
          <a:p>
            <a:r>
              <a:rPr lang="en-US" sz="3200" b="1" dirty="0">
                <a:sym typeface="Wingdings"/>
              </a:rPr>
              <a:t>What kind of model is this?</a:t>
            </a:r>
          </a:p>
          <a:p>
            <a:pPr lvl="1"/>
            <a:r>
              <a:rPr lang="en-US" sz="2933" dirty="0">
                <a:sym typeface="Wingdings"/>
              </a:rPr>
              <a:t>What is the model?</a:t>
            </a:r>
          </a:p>
          <a:p>
            <a:pPr lvl="1"/>
            <a:r>
              <a:rPr lang="en-US" sz="2933" dirty="0">
                <a:sym typeface="Wingdings"/>
              </a:rPr>
              <a:t>What are the parameters?</a:t>
            </a:r>
          </a:p>
          <a:p>
            <a:pPr lvl="1"/>
            <a:r>
              <a:rPr lang="en-US" sz="2933" dirty="0">
                <a:sym typeface="Wingdings"/>
              </a:rPr>
              <a:t>What is complexity?</a:t>
            </a:r>
          </a:p>
          <a:p>
            <a:r>
              <a:rPr lang="en-US" sz="3200" b="1" dirty="0">
                <a:sym typeface="Wingdings"/>
              </a:rPr>
              <a:t>SCORING using SVM Classifier</a:t>
            </a:r>
          </a:p>
          <a:p>
            <a:endParaRPr lang="en-US" sz="3200" b="1" dirty="0">
              <a:sym typeface="Wingdings"/>
            </a:endParaRPr>
          </a:p>
          <a:p>
            <a:endParaRPr lang="en-US" sz="3200" b="1" dirty="0">
              <a:sym typeface="Wingdings"/>
            </a:endParaRPr>
          </a:p>
          <a:p>
            <a:endParaRPr lang="en-US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126179" y="4849030"/>
          <a:ext cx="6065821" cy="1070005"/>
        </p:xfrm>
        <a:graphic>
          <a:graphicData uri="http://schemas.openxmlformats.org/presentationml/2006/ole">
            <p:oleObj spid="_x0000_s65550" name="Equation" r:id="rId3" imgW="1846800" imgH="4478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918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 smtClean="0"/>
              <a:t>Advanced Topics 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24" y="1464566"/>
            <a:ext cx="10839976" cy="500011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More Kernels</a:t>
            </a:r>
          </a:p>
          <a:p>
            <a:pPr lvl="1"/>
            <a:r>
              <a:rPr lang="en-US" dirty="0" smtClean="0"/>
              <a:t>Fisher Kernel</a:t>
            </a:r>
          </a:p>
          <a:p>
            <a:pPr lvl="1"/>
            <a:r>
              <a:rPr lang="en-US" dirty="0" smtClean="0"/>
              <a:t>String Kernel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b="1" dirty="0" smtClean="0"/>
              <a:t>More Applications</a:t>
            </a:r>
          </a:p>
          <a:p>
            <a:pPr lvl="1"/>
            <a:r>
              <a:rPr lang="en-US" dirty="0" smtClean="0"/>
              <a:t>SVM Regression</a:t>
            </a:r>
          </a:p>
          <a:p>
            <a:pPr lvl="1"/>
            <a:r>
              <a:rPr lang="en-US" dirty="0" smtClean="0"/>
              <a:t>SVM based Outlier Detection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b="1" dirty="0" smtClean="0"/>
              <a:t>More Theory</a:t>
            </a:r>
          </a:p>
          <a:p>
            <a:pPr lvl="1"/>
            <a:r>
              <a:rPr lang="en-US" dirty="0" smtClean="0"/>
              <a:t>VC Dimension</a:t>
            </a:r>
          </a:p>
          <a:p>
            <a:pPr lvl="1"/>
            <a:r>
              <a:rPr lang="en-US" dirty="0" smtClean="0"/>
              <a:t>Probably Approximately Correct</a:t>
            </a:r>
          </a:p>
          <a:p>
            <a:pPr lvl="1"/>
            <a:r>
              <a:rPr lang="en-US" dirty="0" smtClean="0"/>
              <a:t>…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96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 smtClean="0"/>
              <a:t>Linear Support Vector Machines</a:t>
            </a:r>
            <a:br>
              <a:rPr lang="en-US" sz="6600" b="1" dirty="0" smtClean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2573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Linear Hyper-plane for 2-classes</a:t>
            </a:r>
            <a:endParaRPr lang="en-US" dirty="0"/>
          </a:p>
        </p:txBody>
      </p:sp>
      <p:pic>
        <p:nvPicPr>
          <p:cNvPr id="4" name="Picture 3" descr="Screen Shot 2014-10-14 at 9.27.3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46"/>
          <a:stretch/>
        </p:blipFill>
        <p:spPr>
          <a:xfrm>
            <a:off x="0" y="2997032"/>
            <a:ext cx="8382000" cy="3860968"/>
          </a:xfrm>
          <a:prstGeom prst="rect">
            <a:avLst/>
          </a:prstGeom>
        </p:spPr>
      </p:pic>
      <p:pic>
        <p:nvPicPr>
          <p:cNvPr id="6" name="Picture 5" descr="Screen Shot 2014-10-14 at 9.2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3617" y="1305193"/>
            <a:ext cx="6231467" cy="1028700"/>
          </a:xfrm>
          <a:prstGeom prst="rect">
            <a:avLst/>
          </a:prstGeom>
        </p:spPr>
      </p:pic>
      <p:pic>
        <p:nvPicPr>
          <p:cNvPr id="7" name="Picture 6" descr="Screen Shot 2014-10-14 at 9.29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1859" y="2698583"/>
            <a:ext cx="5418667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5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2573"/>
            <a:ext cx="11885084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Linear Hyper-plane for 2-classes</a:t>
            </a:r>
            <a:endParaRPr lang="en-US" dirty="0"/>
          </a:p>
        </p:txBody>
      </p:sp>
      <p:pic>
        <p:nvPicPr>
          <p:cNvPr id="4" name="Picture 3" descr="Screen Shot 2014-10-14 at 9.27.3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46"/>
          <a:stretch/>
        </p:blipFill>
        <p:spPr>
          <a:xfrm>
            <a:off x="1745236" y="1202417"/>
            <a:ext cx="8382000" cy="3860968"/>
          </a:xfrm>
          <a:prstGeom prst="rect">
            <a:avLst/>
          </a:prstGeom>
        </p:spPr>
      </p:pic>
      <p:pic>
        <p:nvPicPr>
          <p:cNvPr id="6" name="Picture 5" descr="Screen Shot 2014-10-14 at 9.33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672" y="1978691"/>
            <a:ext cx="3606800" cy="571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Shot 2014-10-14 at 9.33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6512" y="5063385"/>
            <a:ext cx="2946400" cy="584200"/>
          </a:xfrm>
          <a:prstGeom prst="rect">
            <a:avLst/>
          </a:prstGeom>
          <a:ln>
            <a:solidFill>
              <a:srgbClr val="1469A2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089317" y="3067437"/>
            <a:ext cx="2333595" cy="18042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84419" y="1587932"/>
            <a:ext cx="2636352" cy="202663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 Shot 2014-10-14 at 9.37.3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7867" y="5063385"/>
            <a:ext cx="1710267" cy="660400"/>
          </a:xfrm>
          <a:prstGeom prst="rect">
            <a:avLst/>
          </a:prstGeom>
          <a:ln>
            <a:solidFill>
              <a:srgbClr val="7A9610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467026" y="4368054"/>
            <a:ext cx="536933" cy="503663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048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 vert="horz" lIns="12192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SVM Objective</a:t>
            </a:r>
            <a:endParaRPr lang="en-US" dirty="0"/>
          </a:p>
        </p:txBody>
      </p:sp>
      <p:pic>
        <p:nvPicPr>
          <p:cNvPr id="5" name="Picture 4" descr="Screen Shot 2014-10-14 at 9.27.3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46"/>
          <a:stretch/>
        </p:blipFill>
        <p:spPr>
          <a:xfrm>
            <a:off x="1758997" y="2877964"/>
            <a:ext cx="8382000" cy="3860968"/>
          </a:xfrm>
          <a:prstGeom prst="rect">
            <a:avLst/>
          </a:prstGeom>
        </p:spPr>
      </p:pic>
      <p:pic>
        <p:nvPicPr>
          <p:cNvPr id="10" name="Picture 9" descr="Screen Shot 2014-10-14 at 9.59.3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222"/>
          <a:stretch/>
        </p:blipFill>
        <p:spPr>
          <a:xfrm>
            <a:off x="1169365" y="1728623"/>
            <a:ext cx="1873704" cy="1308100"/>
          </a:xfrm>
          <a:prstGeom prst="rect">
            <a:avLst/>
          </a:prstGeom>
        </p:spPr>
      </p:pic>
      <p:pic>
        <p:nvPicPr>
          <p:cNvPr id="11" name="Picture 10" descr="Screen Shot 2014-10-14 at 9.29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8486" y="2042927"/>
            <a:ext cx="6435151" cy="708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6068" y="1410652"/>
            <a:ext cx="17906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OBJECTIVE: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9172" y="1410652"/>
            <a:ext cx="211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CONSTRAINT:</a:t>
            </a:r>
          </a:p>
        </p:txBody>
      </p:sp>
    </p:spTree>
    <p:extLst>
      <p:ext uri="{BB962C8B-B14F-4D97-AF65-F5344CB8AC3E}">
        <p14:creationId xmlns:p14="http://schemas.microsoft.com/office/powerpoint/2010/main" xmlns="" val="169020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14 at 10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759" y="3429000"/>
            <a:ext cx="112776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5379473" y="3902793"/>
            <a:ext cx="881880" cy="75409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703900" y="5550593"/>
            <a:ext cx="358380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Lagrange Multipliers</a:t>
            </a:r>
          </a:p>
        </p:txBody>
      </p:sp>
      <p:cxnSp>
        <p:nvCxnSpPr>
          <p:cNvPr id="12" name="Straight Arrow Connector 11"/>
          <p:cNvCxnSpPr>
            <a:stCxn id="7" idx="4"/>
            <a:endCxn id="10" idx="0"/>
          </p:cNvCxnSpPr>
          <p:nvPr/>
        </p:nvCxnSpPr>
        <p:spPr>
          <a:xfrm flipH="1">
            <a:off x="5495801" y="4656892"/>
            <a:ext cx="324612" cy="893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 vert="horz" lIns="12192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SVM Objective</a:t>
            </a:r>
            <a:endParaRPr lang="en-US" dirty="0"/>
          </a:p>
        </p:txBody>
      </p:sp>
      <p:pic>
        <p:nvPicPr>
          <p:cNvPr id="15" name="Picture 14" descr="Screen Shot 2014-10-14 at 9.59.3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222"/>
          <a:stretch/>
        </p:blipFill>
        <p:spPr>
          <a:xfrm>
            <a:off x="1169365" y="1728623"/>
            <a:ext cx="1873704" cy="1308100"/>
          </a:xfrm>
          <a:prstGeom prst="rect">
            <a:avLst/>
          </a:prstGeom>
        </p:spPr>
      </p:pic>
      <p:pic>
        <p:nvPicPr>
          <p:cNvPr id="16" name="Picture 15" descr="Screen Shot 2014-10-14 at 9.29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8486" y="2042927"/>
            <a:ext cx="6435151" cy="7088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068" y="1410652"/>
            <a:ext cx="17906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OBJECTIVE: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9172" y="1410652"/>
            <a:ext cx="211602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CONSTRAINT:</a:t>
            </a:r>
          </a:p>
        </p:txBody>
      </p:sp>
    </p:spTree>
    <p:extLst>
      <p:ext uri="{BB962C8B-B14F-4D97-AF65-F5344CB8AC3E}">
        <p14:creationId xmlns:p14="http://schemas.microsoft.com/office/powerpoint/2010/main" xmlns="" val="380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 Trick – 1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PRIMAL </a:t>
            </a:r>
            <a:r>
              <a:rPr lang="en-US" b="1" dirty="0" smtClean="0">
                <a:solidFill>
                  <a:srgbClr val="C00000"/>
                </a:solidFill>
                <a:sym typeface="Wingdings"/>
              </a:rPr>
              <a:t> DUAL</a:t>
            </a:r>
            <a:br>
              <a:rPr lang="en-US" b="1" dirty="0" smtClean="0">
                <a:solidFill>
                  <a:srgbClr val="C00000"/>
                </a:solidFill>
                <a:sym typeface="Wingdings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50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15372</TotalTime>
  <Words>232</Words>
  <Application>Microsoft Macintosh PowerPoint</Application>
  <PresentationFormat>Custom</PresentationFormat>
  <Paragraphs>77</Paragraphs>
  <Slides>33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SVM </vt:lpstr>
      <vt:lpstr>Which is the “best” Perceptron!</vt:lpstr>
      <vt:lpstr>The “Best” Separation Boundary</vt:lpstr>
      <vt:lpstr>Linear Support Vector Machines </vt:lpstr>
      <vt:lpstr>Linear Hyper-plane for 2-classes</vt:lpstr>
      <vt:lpstr>Linear Hyper-plane for 2-classes</vt:lpstr>
      <vt:lpstr>SVM Objective</vt:lpstr>
      <vt:lpstr>SVM Objective</vt:lpstr>
      <vt:lpstr>SVM Trick – 1 PRIMAL  DUAL </vt:lpstr>
      <vt:lpstr>Solving the PRIMAL</vt:lpstr>
      <vt:lpstr>PRIMAL  DUAL</vt:lpstr>
      <vt:lpstr>SVM Objective (DUAL)</vt:lpstr>
      <vt:lpstr>Karush-Kuhn-Tucker (KKT) condition</vt:lpstr>
      <vt:lpstr>Support Vectors</vt:lpstr>
      <vt:lpstr>SVM Trick – 2 SLACK VARIABLES </vt:lpstr>
      <vt:lpstr>Separable Case</vt:lpstr>
      <vt:lpstr>Non-Separable</vt:lpstr>
      <vt:lpstr>PRIMAL Objective</vt:lpstr>
      <vt:lpstr>DUAL Objective</vt:lpstr>
      <vt:lpstr>   Tolerance for Slack  SVM Complexity</vt:lpstr>
      <vt:lpstr>SVM Trick – 3 KERNEL TRICK </vt:lpstr>
      <vt:lpstr>Feature Space Transformation</vt:lpstr>
      <vt:lpstr>Increasing Model Capacity</vt:lpstr>
      <vt:lpstr>KERNEL TRICK</vt:lpstr>
      <vt:lpstr>SVM Kernels</vt:lpstr>
      <vt:lpstr>Polynomial Kernel  / Separable</vt:lpstr>
      <vt:lpstr>Polynomial Kernel / Non-Separable</vt:lpstr>
      <vt:lpstr>Polynomial Kernel</vt:lpstr>
      <vt:lpstr>RBF Kernels</vt:lpstr>
      <vt:lpstr>Linear SVM</vt:lpstr>
      <vt:lpstr>Non-Linear SVM</vt:lpstr>
      <vt:lpstr>Summary in SVM</vt:lpstr>
      <vt:lpstr>Advanced Topics in SVM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Deep Learning</dc:title>
  <dc:creator>Shailesh Kumar</dc:creator>
  <cp:lastModifiedBy>ASUS</cp:lastModifiedBy>
  <cp:revision>1516</cp:revision>
  <dcterms:created xsi:type="dcterms:W3CDTF">2016-07-13T14:10:23Z</dcterms:created>
  <dcterms:modified xsi:type="dcterms:W3CDTF">2019-04-14T14:51:55Z</dcterms:modified>
</cp:coreProperties>
</file>