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4" r:id="rId2"/>
    <p:sldId id="360" r:id="rId3"/>
    <p:sldId id="347" r:id="rId4"/>
    <p:sldId id="359" r:id="rId5"/>
    <p:sldId id="362" r:id="rId6"/>
    <p:sldId id="348" r:id="rId7"/>
    <p:sldId id="358" r:id="rId8"/>
    <p:sldId id="357" r:id="rId9"/>
    <p:sldId id="350" r:id="rId10"/>
    <p:sldId id="355" r:id="rId11"/>
    <p:sldId id="356" r:id="rId12"/>
    <p:sldId id="3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4" autoAdjust="0"/>
    <p:restoredTop sz="91645" autoAdjust="0"/>
  </p:normalViewPr>
  <p:slideViewPr>
    <p:cSldViewPr snapToGrid="0">
      <p:cViewPr>
        <p:scale>
          <a:sx n="66" d="100"/>
          <a:sy n="66" d="100"/>
        </p:scale>
        <p:origin x="-37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A0DB5-2559-490A-8C59-9BB53BD013E0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FE69D-FA28-4EEF-B4CC-4E5B8CE37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5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6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8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7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2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1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5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0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4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ADCC3-71D3-452D-8001-6A04E096C581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area/natural-language-process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x8-the-ai-community/building-a-recurrent-neural-network-from-scratch-f7e94251cc80" TargetMode="External"/><Relationship Id="rId3" Type="http://schemas.openxmlformats.org/officeDocument/2006/relationships/hyperlink" Target="https://towardsdatascience.com/recurrent-neural-networks-rnns-3f06d7653a85" TargetMode="External"/><Relationship Id="rId7" Type="http://schemas.openxmlformats.org/officeDocument/2006/relationships/hyperlink" Target="https://medium.com/learn-love-ai/introduction-to-recurrent-neural-networks-rnns-43238d037a5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erikhallstrm/hello-world-rnn-83cd7105b767" TargetMode="External"/><Relationship Id="rId5" Type="http://schemas.openxmlformats.org/officeDocument/2006/relationships/hyperlink" Target="https://www.tensorflow.org/tutorials/text/text_generation%20-%20TF2" TargetMode="External"/><Relationship Id="rId4" Type="http://schemas.openxmlformats.org/officeDocument/2006/relationships/hyperlink" Target="http://joshvarty.github.io/VisualizingRNN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5" y="108652"/>
            <a:ext cx="10515600" cy="1325563"/>
          </a:xfrm>
        </p:spPr>
        <p:txBody>
          <a:bodyPr/>
          <a:lstStyle/>
          <a:p>
            <a:r>
              <a:rPr lang="en-IN" dirty="0" smtClean="0"/>
              <a:t>Pedagogy</a:t>
            </a:r>
            <a:br>
              <a:rPr lang="en-IN" dirty="0" smtClean="0"/>
            </a:br>
            <a:r>
              <a:rPr lang="en-IN" sz="1800" dirty="0" smtClean="0"/>
              <a:t>How are we going about advanced course</a:t>
            </a:r>
            <a:endParaRPr lang="en-IN" dirty="0"/>
          </a:p>
        </p:txBody>
      </p:sp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07975" y="1661532"/>
            <a:ext cx="108878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Pre-work</a:t>
            </a:r>
          </a:p>
          <a:p>
            <a:r>
              <a:rPr lang="en-IN" dirty="0" smtClean="0"/>
              <a:t>	Read related research papers </a:t>
            </a:r>
          </a:p>
          <a:p>
            <a:r>
              <a:rPr lang="en-IN" dirty="0" smtClean="0"/>
              <a:t>	Read related articles</a:t>
            </a:r>
          </a:p>
          <a:p>
            <a:r>
              <a:rPr lang="en-IN" dirty="0" smtClean="0"/>
              <a:t>	Watch related videos</a:t>
            </a:r>
          </a:p>
          <a:p>
            <a:r>
              <a:rPr lang="en-IN" dirty="0" smtClean="0"/>
              <a:t>During class</a:t>
            </a:r>
          </a:p>
          <a:p>
            <a:r>
              <a:rPr lang="en-IN" dirty="0" smtClean="0"/>
              <a:t>	Explain concept and Math</a:t>
            </a:r>
          </a:p>
          <a:p>
            <a:r>
              <a:rPr lang="en-IN" dirty="0" smtClean="0"/>
              <a:t>	Implement toy example from scratch</a:t>
            </a:r>
          </a:p>
          <a:p>
            <a:r>
              <a:rPr lang="en-IN" dirty="0" smtClean="0"/>
              <a:t>	Implement example in one of the framework</a:t>
            </a:r>
          </a:p>
          <a:p>
            <a:r>
              <a:rPr lang="en-IN" dirty="0" smtClean="0"/>
              <a:t>	Discuss assignment related to current dataset/problem</a:t>
            </a:r>
          </a:p>
          <a:p>
            <a:r>
              <a:rPr lang="en-IN" dirty="0" smtClean="0"/>
              <a:t>Post class</a:t>
            </a:r>
          </a:p>
          <a:p>
            <a:r>
              <a:rPr lang="en-IN" dirty="0" smtClean="0"/>
              <a:t>	Implement </a:t>
            </a:r>
            <a:r>
              <a:rPr lang="en-IN" dirty="0" err="1" smtClean="0"/>
              <a:t>learnings</a:t>
            </a:r>
            <a:r>
              <a:rPr lang="en-IN" dirty="0" smtClean="0"/>
              <a:t> on a real data set from current problem sets</a:t>
            </a:r>
          </a:p>
          <a:p>
            <a:r>
              <a:rPr lang="en-IN" dirty="0" smtClean="0"/>
              <a:t>	Upload evaluation and findings on the leader board</a:t>
            </a:r>
          </a:p>
          <a:p>
            <a:r>
              <a:rPr lang="en-IN" dirty="0" smtClean="0"/>
              <a:t>	Top scorer does 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5" y="108652"/>
            <a:ext cx="10515600" cy="1325563"/>
          </a:xfrm>
        </p:spPr>
        <p:txBody>
          <a:bodyPr/>
          <a:lstStyle/>
          <a:p>
            <a:r>
              <a:rPr lang="en-IN" dirty="0" smtClean="0"/>
              <a:t>NLP - Downstream tasks</a:t>
            </a:r>
            <a:r>
              <a:rPr lang="en-IN" dirty="0"/>
              <a:t/>
            </a:r>
            <a:br>
              <a:rPr lang="en-IN" dirty="0"/>
            </a:br>
            <a:r>
              <a:rPr lang="en-IN" sz="1800" dirty="0"/>
              <a:t> 347 </a:t>
            </a:r>
            <a:r>
              <a:rPr lang="en-IN" sz="1800" dirty="0" smtClean="0"/>
              <a:t>leader boards </a:t>
            </a:r>
            <a:r>
              <a:rPr lang="en-IN" sz="1800" dirty="0"/>
              <a:t>• 205 tasks • 100 datasets • 2605 papers with code</a:t>
            </a:r>
            <a:endParaRPr lang="en-IN" dirty="0"/>
          </a:p>
        </p:txBody>
      </p:sp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82504" y="1444316"/>
            <a:ext cx="10043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07975" y="1661532"/>
            <a:ext cx="108878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 to </a:t>
            </a:r>
            <a:r>
              <a:rPr lang="en-IN" dirty="0" smtClean="0">
                <a:hlinkClick r:id="rId3"/>
              </a:rPr>
              <a:t>paperswithcode.com </a:t>
            </a:r>
            <a:r>
              <a:rPr lang="en-IN" dirty="0"/>
              <a:t> </a:t>
            </a:r>
            <a:r>
              <a:rPr lang="en-IN" dirty="0" smtClean="0"/>
              <a:t>to see the list of all NLP tasks and respective papers with leader board </a:t>
            </a:r>
          </a:p>
          <a:p>
            <a:endParaRPr lang="en-IN" dirty="0"/>
          </a:p>
          <a:p>
            <a:r>
              <a:rPr lang="en-IN" dirty="0"/>
              <a:t>Question Answering</a:t>
            </a:r>
          </a:p>
          <a:p>
            <a:endParaRPr lang="en-IN" dirty="0" smtClean="0"/>
          </a:p>
          <a:p>
            <a:r>
              <a:rPr lang="en-IN" dirty="0"/>
              <a:t>Language Modelling</a:t>
            </a:r>
          </a:p>
          <a:p>
            <a:endParaRPr lang="en-IN" dirty="0" smtClean="0"/>
          </a:p>
          <a:p>
            <a:r>
              <a:rPr lang="en-IN" dirty="0"/>
              <a:t>Sentiment Analysis</a:t>
            </a:r>
          </a:p>
          <a:p>
            <a:endParaRPr lang="en-IN" dirty="0" smtClean="0"/>
          </a:p>
          <a:p>
            <a:r>
              <a:rPr lang="en-IN" dirty="0"/>
              <a:t>Text Classification</a:t>
            </a:r>
          </a:p>
          <a:p>
            <a:endParaRPr lang="en-IN" dirty="0" smtClean="0"/>
          </a:p>
          <a:p>
            <a:r>
              <a:rPr lang="en-IN" dirty="0"/>
              <a:t>Named Entity Recognition</a:t>
            </a:r>
          </a:p>
          <a:p>
            <a:endParaRPr lang="en-IN" dirty="0"/>
          </a:p>
          <a:p>
            <a:r>
              <a:rPr lang="en-IN" dirty="0"/>
              <a:t>Sentence </a:t>
            </a:r>
            <a:r>
              <a:rPr lang="en-IN" dirty="0" err="1"/>
              <a:t>Embeddings</a:t>
            </a:r>
            <a:endParaRPr lang="en-IN" dirty="0"/>
          </a:p>
          <a:p>
            <a:endParaRPr lang="en-IN" dirty="0" smtClean="0"/>
          </a:p>
          <a:p>
            <a:r>
              <a:rPr lang="en-IN" dirty="0"/>
              <a:t>Tokenization</a:t>
            </a:r>
          </a:p>
        </p:txBody>
      </p:sp>
    </p:spTree>
    <p:extLst>
      <p:ext uri="{BB962C8B-B14F-4D97-AF65-F5344CB8AC3E}">
        <p14:creationId xmlns:p14="http://schemas.microsoft.com/office/powerpoint/2010/main" val="24814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4" y="108652"/>
            <a:ext cx="6718517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Resources and references</a:t>
            </a:r>
            <a:endParaRPr lang="en-IN" dirty="0"/>
          </a:p>
        </p:txBody>
      </p:sp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07975" y="1661532"/>
            <a:ext cx="108878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3"/>
              </a:rPr>
              <a:t>https://towardsdatascience.com/recurrent-neural-networks-rnns-3f06d7653a85</a:t>
            </a:r>
            <a:r>
              <a:rPr lang="en-IN" dirty="0" smtClean="0"/>
              <a:t>  - Original post</a:t>
            </a:r>
          </a:p>
          <a:p>
            <a:endParaRPr lang="en-IN" dirty="0" smtClean="0"/>
          </a:p>
          <a:p>
            <a:r>
              <a:rPr lang="en-IN" dirty="0" smtClean="0">
                <a:hlinkClick r:id="rId4"/>
              </a:rPr>
              <a:t>http://joshvarty.github.io/VisualizingRNNs/</a:t>
            </a:r>
            <a:r>
              <a:rPr lang="en-IN" dirty="0" smtClean="0"/>
              <a:t> - Visualize RNN working here</a:t>
            </a:r>
          </a:p>
          <a:p>
            <a:endParaRPr lang="en-IN" dirty="0" smtClean="0"/>
          </a:p>
          <a:p>
            <a:r>
              <a:rPr lang="en-IN" dirty="0" smtClean="0">
                <a:hlinkClick r:id="rId5"/>
              </a:rPr>
              <a:t>https://www.tensorflow.org/tutorials/text/text_generation - TF2</a:t>
            </a:r>
            <a:r>
              <a:rPr lang="en-IN" dirty="0" smtClean="0"/>
              <a:t> example with RNN GRU</a:t>
            </a:r>
          </a:p>
          <a:p>
            <a:endParaRPr lang="en-IN" dirty="0" smtClean="0">
              <a:hlinkClick r:id="rId6"/>
            </a:endParaRPr>
          </a:p>
          <a:p>
            <a:endParaRPr lang="en-IN" dirty="0" smtClean="0">
              <a:hlinkClick r:id="rId6"/>
            </a:endParaRPr>
          </a:p>
          <a:p>
            <a:endParaRPr lang="en-IN" dirty="0" smtClean="0">
              <a:hlinkClick r:id="rId6"/>
            </a:endParaRPr>
          </a:p>
          <a:p>
            <a:endParaRPr lang="en-IN" dirty="0" smtClean="0">
              <a:hlinkClick r:id="rId6"/>
            </a:endParaRPr>
          </a:p>
          <a:p>
            <a:r>
              <a:rPr lang="en-IN" dirty="0" smtClean="0">
                <a:hlinkClick r:id="rId6"/>
              </a:rPr>
              <a:t>https</a:t>
            </a:r>
            <a:r>
              <a:rPr lang="en-IN" dirty="0">
                <a:hlinkClick r:id="rId6"/>
              </a:rPr>
              <a:t>://medium.com/@</a:t>
            </a:r>
            <a:r>
              <a:rPr lang="en-IN" dirty="0" smtClean="0">
                <a:hlinkClick r:id="rId6"/>
              </a:rPr>
              <a:t>erikhallstrm/hello-world-rnn-83cd7105b767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r>
              <a:rPr lang="en-IN" dirty="0" smtClean="0"/>
              <a:t>Theory</a:t>
            </a:r>
            <a:endParaRPr lang="en-IN" dirty="0"/>
          </a:p>
          <a:p>
            <a:r>
              <a:rPr lang="en-IN" dirty="0">
                <a:hlinkClick r:id="rId7"/>
              </a:rPr>
              <a:t>https://</a:t>
            </a:r>
            <a:r>
              <a:rPr lang="en-IN" dirty="0" smtClean="0">
                <a:hlinkClick r:id="rId7"/>
              </a:rPr>
              <a:t>medium.com/learn-love-ai/introduction-to-recurrent-neural-networks-rnns-43238d037a5c</a:t>
            </a:r>
            <a:r>
              <a:rPr lang="en-IN" dirty="0" smtClean="0"/>
              <a:t> </a:t>
            </a:r>
          </a:p>
          <a:p>
            <a:endParaRPr lang="en-IN" dirty="0"/>
          </a:p>
          <a:p>
            <a:r>
              <a:rPr lang="en-IN" dirty="0" smtClean="0">
                <a:hlinkClick r:id="rId8"/>
              </a:rPr>
              <a:t>https://medium.com/x8-the-ai-community/building-a-recurrent-neural-network-from-scratch-f7e94251cc80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6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07975" y="1661532"/>
            <a:ext cx="10887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Implement RNN to predict next words that HCP can write while searching for product information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4895" y="1086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IN" sz="4400" dirty="0" smtClean="0"/>
              <a:t>Assignment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 Due date</a:t>
            </a:r>
            <a:r>
              <a:rPr kumimoji="0" lang="en-IN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6</a:t>
            </a:r>
            <a:r>
              <a:rPr kumimoji="0" lang="en-IN" sz="1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</a:t>
            </a:r>
            <a:r>
              <a:rPr kumimoji="0" lang="en-IN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March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56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5" y="108652"/>
            <a:ext cx="10515600" cy="1325563"/>
          </a:xfrm>
        </p:spPr>
        <p:txBody>
          <a:bodyPr/>
          <a:lstStyle/>
          <a:p>
            <a:r>
              <a:rPr lang="en-IN" dirty="0" smtClean="0"/>
              <a:t>Pre-Work</a:t>
            </a:r>
            <a:br>
              <a:rPr lang="en-IN" dirty="0" smtClean="0"/>
            </a:br>
            <a:r>
              <a:rPr lang="en-IN" sz="1800" dirty="0" smtClean="0"/>
              <a:t>Complete below pre-work prior to the session</a:t>
            </a:r>
            <a:endParaRPr lang="en-IN" dirty="0"/>
          </a:p>
        </p:txBody>
      </p:sp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07975" y="1661532"/>
            <a:ext cx="10887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Good understand of following components of neural networks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Forward propagation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Loss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Gradient Descent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Backpropagation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RNN with </a:t>
            </a:r>
            <a:r>
              <a:rPr lang="en-IN" dirty="0" err="1" smtClean="0"/>
              <a:t>Tensorflow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Set up T4 Machine 				– 15 min</a:t>
            </a:r>
          </a:p>
          <a:p>
            <a:r>
              <a:rPr lang="en-IN" dirty="0" smtClean="0"/>
              <a:t>RNN Architecture 				– 30 min</a:t>
            </a:r>
          </a:p>
          <a:p>
            <a:r>
              <a:rPr lang="en-IN" dirty="0" smtClean="0"/>
              <a:t>Implementation in </a:t>
            </a:r>
            <a:r>
              <a:rPr lang="en-IN" dirty="0" err="1" smtClean="0"/>
              <a:t>Tensorflow</a:t>
            </a:r>
            <a:r>
              <a:rPr lang="en-IN" dirty="0" smtClean="0"/>
              <a:t> – Part 1	– 1 hour</a:t>
            </a:r>
          </a:p>
          <a:p>
            <a:r>
              <a:rPr lang="en-IN" dirty="0" smtClean="0"/>
              <a:t>Break 					</a:t>
            </a:r>
            <a:r>
              <a:rPr lang="en-IN" dirty="0"/>
              <a:t>	</a:t>
            </a:r>
            <a:r>
              <a:rPr lang="en-IN" dirty="0" smtClean="0"/>
              <a:t>– 10 min</a:t>
            </a:r>
          </a:p>
          <a:p>
            <a:r>
              <a:rPr lang="en-IN" dirty="0"/>
              <a:t>Implementation in </a:t>
            </a:r>
            <a:r>
              <a:rPr lang="en-IN" dirty="0" err="1"/>
              <a:t>Tensorflow</a:t>
            </a:r>
            <a:r>
              <a:rPr lang="en-IN" dirty="0"/>
              <a:t> – Part </a:t>
            </a:r>
            <a:r>
              <a:rPr lang="en-IN" dirty="0" smtClean="0"/>
              <a:t>2	– 1 hour</a:t>
            </a:r>
          </a:p>
          <a:p>
            <a:r>
              <a:rPr lang="en-IN" dirty="0" smtClean="0"/>
              <a:t>Assignment 					– 15 min</a:t>
            </a:r>
          </a:p>
        </p:txBody>
      </p:sp>
    </p:spTree>
    <p:extLst>
      <p:ext uri="{BB962C8B-B14F-4D97-AF65-F5344CB8AC3E}">
        <p14:creationId xmlns:p14="http://schemas.microsoft.com/office/powerpoint/2010/main" val="40044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3" y="41752"/>
            <a:ext cx="9257933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Why Not Feed-forward Networks?</a:t>
            </a:r>
            <a:br>
              <a:rPr lang="en-IN" dirty="0" smtClean="0"/>
            </a:br>
            <a:r>
              <a:rPr lang="en-IN" sz="1800" dirty="0" smtClean="0"/>
              <a:t>Works when output at time </a:t>
            </a:r>
            <a:r>
              <a:rPr lang="en-IN" sz="1800" b="1" dirty="0" smtClean="0"/>
              <a:t>‘t’</a:t>
            </a:r>
            <a:r>
              <a:rPr lang="en-IN" sz="1800" dirty="0" smtClean="0"/>
              <a:t> is </a:t>
            </a:r>
            <a:r>
              <a:rPr lang="en-IN" sz="1800" b="1" dirty="0" smtClean="0"/>
              <a:t>independent</a:t>
            </a:r>
            <a:r>
              <a:rPr lang="en-IN" sz="1800" dirty="0" smtClean="0"/>
              <a:t> of output at time </a:t>
            </a:r>
            <a:r>
              <a:rPr lang="en-IN" sz="1800" b="1" dirty="0" smtClean="0"/>
              <a:t>‘t-1’</a:t>
            </a:r>
            <a:endParaRPr lang="en-IN" sz="1800" dirty="0"/>
          </a:p>
        </p:txBody>
      </p:sp>
      <p:pic>
        <p:nvPicPr>
          <p:cNvPr id="18434" name="Picture 2" descr="Recurrent Neural Networks - Edurek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534" y="2722178"/>
            <a:ext cx="8762866" cy="2534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60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4" y="61002"/>
            <a:ext cx="11760502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Why RNN</a:t>
            </a:r>
            <a:br>
              <a:rPr lang="en-IN" dirty="0" smtClean="0"/>
            </a:br>
            <a:r>
              <a:rPr lang="en-IN" sz="1800" dirty="0" smtClean="0"/>
              <a:t>When outputs are dependent on </a:t>
            </a:r>
            <a:r>
              <a:rPr lang="en-IN" sz="1800" smtClean="0"/>
              <a:t>previous outputs </a:t>
            </a:r>
            <a:endParaRPr lang="en-IN" dirty="0"/>
          </a:p>
        </p:txBody>
      </p:sp>
      <p:pic>
        <p:nvPicPr>
          <p:cNvPr id="2050" name="Picture 2" descr="Recurrent Neural Networks - Edurek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136" y="1663400"/>
            <a:ext cx="11550761" cy="3052979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0616665" y="2646945"/>
            <a:ext cx="192505" cy="30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0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4" y="41752"/>
            <a:ext cx="6758182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RNN</a:t>
            </a:r>
            <a:br>
              <a:rPr lang="en-IN" dirty="0" smtClean="0"/>
            </a:br>
            <a:r>
              <a:rPr lang="en-IN" sz="1800" dirty="0"/>
              <a:t>Forward propagation for the basic Recurrent Neural Network</a:t>
            </a:r>
            <a:endParaRPr lang="en-IN" dirty="0"/>
          </a:p>
        </p:txBody>
      </p:sp>
      <p:pic>
        <p:nvPicPr>
          <p:cNvPr id="1026" name="Picture 2" descr="https://datascience-enthusiast.com/figures/rn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5952"/>
            <a:ext cx="12192000" cy="39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6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4" y="41752"/>
            <a:ext cx="6758182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RNN Cell</a:t>
            </a:r>
            <a:br>
              <a:rPr lang="en-IN" dirty="0" smtClean="0"/>
            </a:br>
            <a:r>
              <a:rPr lang="en-IN" sz="1800" dirty="0" smtClean="0"/>
              <a:t>Operations </a:t>
            </a:r>
            <a:r>
              <a:rPr lang="en-IN" sz="1800" dirty="0"/>
              <a:t>for a single time-step of an RNN cell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489249" y="1313644"/>
            <a:ext cx="67697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x</a:t>
            </a:r>
            <a:r>
              <a:rPr lang="en-IN" sz="2400" i="1" baseline="30000" dirty="0" smtClean="0"/>
              <a:t>&lt;t&gt;</a:t>
            </a:r>
            <a:r>
              <a:rPr lang="en-IN" sz="2400" i="1" dirty="0" smtClean="0"/>
              <a:t> </a:t>
            </a:r>
            <a:r>
              <a:rPr lang="en-IN" sz="2400" i="1" dirty="0"/>
              <a:t>-- your input data at </a:t>
            </a:r>
            <a:r>
              <a:rPr lang="en-IN" sz="2400" i="1" dirty="0" err="1"/>
              <a:t>timestep</a:t>
            </a:r>
            <a:r>
              <a:rPr lang="en-IN" sz="2400" i="1" dirty="0"/>
              <a:t> "</a:t>
            </a:r>
            <a:r>
              <a:rPr lang="en-IN" sz="2400" i="1" dirty="0" smtClean="0"/>
              <a:t>t“</a:t>
            </a:r>
          </a:p>
          <a:p>
            <a:r>
              <a:rPr lang="en-IN" sz="2400" i="1" dirty="0" smtClean="0"/>
              <a:t>a</a:t>
            </a:r>
            <a:r>
              <a:rPr lang="en-IN" sz="2400" i="1" baseline="30000" dirty="0" smtClean="0"/>
              <a:t>&lt;t-1&gt; </a:t>
            </a:r>
            <a:r>
              <a:rPr lang="en-IN" sz="2400" i="1" dirty="0" smtClean="0"/>
              <a:t>-- </a:t>
            </a:r>
            <a:r>
              <a:rPr lang="en-IN" sz="2400" i="1" dirty="0"/>
              <a:t>Hidden state at </a:t>
            </a:r>
            <a:r>
              <a:rPr lang="en-IN" sz="2400" i="1" dirty="0" err="1"/>
              <a:t>timestep</a:t>
            </a:r>
            <a:r>
              <a:rPr lang="en-IN" sz="2400" i="1" dirty="0"/>
              <a:t> "</a:t>
            </a:r>
            <a:r>
              <a:rPr lang="en-IN" sz="2400" i="1" dirty="0" smtClean="0"/>
              <a:t>t-1“</a:t>
            </a:r>
          </a:p>
          <a:p>
            <a:endParaRPr lang="en-IN" sz="2400" i="1" dirty="0" smtClean="0"/>
          </a:p>
          <a:p>
            <a:r>
              <a:rPr lang="en-IN" sz="2400" i="1" dirty="0"/>
              <a:t>W</a:t>
            </a:r>
            <a:r>
              <a:rPr lang="en-IN" sz="2400" i="1" baseline="-25000" dirty="0"/>
              <a:t>aa </a:t>
            </a:r>
            <a:r>
              <a:rPr lang="en-IN" sz="2400" i="1" dirty="0"/>
              <a:t>-- Weight matrix multiplying the hidden state</a:t>
            </a:r>
          </a:p>
          <a:p>
            <a:r>
              <a:rPr lang="en-IN" sz="2400" i="1" dirty="0" smtClean="0"/>
              <a:t>W</a:t>
            </a:r>
            <a:r>
              <a:rPr lang="en-IN" sz="2400" i="1" baseline="-25000" dirty="0" smtClean="0"/>
              <a:t>ax</a:t>
            </a:r>
            <a:r>
              <a:rPr lang="en-IN" sz="2400" i="1" dirty="0" smtClean="0"/>
              <a:t> </a:t>
            </a:r>
            <a:r>
              <a:rPr lang="en-IN" sz="2400" i="1" dirty="0"/>
              <a:t>-- Weight matrix multiplying the </a:t>
            </a:r>
            <a:r>
              <a:rPr lang="en-IN" sz="2400" i="1" dirty="0" smtClean="0"/>
              <a:t>input</a:t>
            </a:r>
          </a:p>
          <a:p>
            <a:r>
              <a:rPr lang="en-IN" sz="2400" i="1" dirty="0" err="1" smtClean="0"/>
              <a:t>b</a:t>
            </a:r>
            <a:r>
              <a:rPr lang="en-IN" sz="2400" i="1" baseline="-25000" dirty="0" err="1" smtClean="0"/>
              <a:t>a</a:t>
            </a:r>
            <a:r>
              <a:rPr lang="en-IN" sz="2400" i="1" baseline="-25000" dirty="0" smtClean="0"/>
              <a:t> </a:t>
            </a:r>
            <a:r>
              <a:rPr lang="en-IN" sz="2400" i="1" dirty="0" smtClean="0"/>
              <a:t> </a:t>
            </a:r>
            <a:r>
              <a:rPr lang="en-IN" sz="2400" i="1" dirty="0"/>
              <a:t>-- Bias</a:t>
            </a:r>
            <a:endParaRPr lang="en-IN" sz="2400" dirty="0"/>
          </a:p>
          <a:p>
            <a:endParaRPr lang="en-IN" sz="2400" i="1" dirty="0" smtClean="0"/>
          </a:p>
          <a:p>
            <a:r>
              <a:rPr lang="en-IN" sz="2400" i="1" dirty="0" err="1" smtClean="0"/>
              <a:t>W</a:t>
            </a:r>
            <a:r>
              <a:rPr lang="en-IN" sz="2400" i="1" baseline="-25000" dirty="0" err="1" smtClean="0"/>
              <a:t>ya</a:t>
            </a:r>
            <a:r>
              <a:rPr lang="en-IN" sz="2400" i="1" dirty="0" smtClean="0"/>
              <a:t> </a:t>
            </a:r>
            <a:r>
              <a:rPr lang="en-IN" sz="2400" i="1" dirty="0"/>
              <a:t>-- Weight </a:t>
            </a:r>
            <a:r>
              <a:rPr lang="en-IN" sz="2400" i="1" dirty="0" smtClean="0"/>
              <a:t>matrix relating hidden-state </a:t>
            </a:r>
            <a:r>
              <a:rPr lang="en-IN" sz="2400" i="1" dirty="0"/>
              <a:t>to </a:t>
            </a:r>
            <a:r>
              <a:rPr lang="en-IN" sz="2400" i="1" dirty="0" smtClean="0"/>
              <a:t>output</a:t>
            </a:r>
          </a:p>
          <a:p>
            <a:r>
              <a:rPr lang="en-IN" sz="2400" i="1" dirty="0" smtClean="0"/>
              <a:t>b</a:t>
            </a:r>
            <a:r>
              <a:rPr lang="en-IN" sz="2400" i="1" baseline="-25000" dirty="0" smtClean="0"/>
              <a:t>y</a:t>
            </a:r>
            <a:r>
              <a:rPr lang="en-IN" sz="2400" i="1" dirty="0" smtClean="0"/>
              <a:t> </a:t>
            </a:r>
            <a:r>
              <a:rPr lang="en-IN" sz="2400" i="1" dirty="0"/>
              <a:t>-- Bias relating the hidden-state to the </a:t>
            </a:r>
            <a:r>
              <a:rPr lang="en-IN" sz="2400" i="1" dirty="0" smtClean="0"/>
              <a:t>output</a:t>
            </a:r>
            <a:endParaRPr lang="en-IN" sz="2400" dirty="0" smtClean="0"/>
          </a:p>
          <a:p>
            <a:endParaRPr lang="en-IN" sz="2400" i="1" dirty="0" smtClean="0"/>
          </a:p>
          <a:p>
            <a:r>
              <a:rPr lang="en-IN" sz="2400" i="1" dirty="0" smtClean="0"/>
              <a:t>a</a:t>
            </a:r>
            <a:r>
              <a:rPr lang="en-IN" sz="2400" i="1" baseline="30000" dirty="0" smtClean="0"/>
              <a:t>&lt;t&gt; </a:t>
            </a:r>
            <a:r>
              <a:rPr lang="en-IN" sz="2400" i="1" dirty="0" smtClean="0"/>
              <a:t> -- </a:t>
            </a:r>
            <a:r>
              <a:rPr lang="en-IN" sz="2400" i="1" dirty="0"/>
              <a:t>next hidden </a:t>
            </a:r>
            <a:r>
              <a:rPr lang="en-IN" sz="2400" i="1" dirty="0" smtClean="0"/>
              <a:t>state</a:t>
            </a:r>
          </a:p>
          <a:p>
            <a:r>
              <a:rPr lang="en-IN" sz="2400" i="1" dirty="0" smtClean="0"/>
              <a:t>Y</a:t>
            </a:r>
            <a:r>
              <a:rPr lang="en-IN" sz="2400" i="1" baseline="30000" dirty="0" smtClean="0"/>
              <a:t>&lt;t&gt; </a:t>
            </a:r>
            <a:r>
              <a:rPr lang="en-IN" sz="2400" i="1" dirty="0" smtClean="0"/>
              <a:t> -- </a:t>
            </a:r>
            <a:r>
              <a:rPr lang="en-IN" sz="2400" i="1" dirty="0"/>
              <a:t>prediction at </a:t>
            </a:r>
            <a:r>
              <a:rPr lang="en-IN" sz="2400" i="1" dirty="0" err="1"/>
              <a:t>timestep</a:t>
            </a:r>
            <a:r>
              <a:rPr lang="en-IN" sz="2400" i="1" dirty="0"/>
              <a:t> "t</a:t>
            </a:r>
            <a:r>
              <a:rPr lang="en-IN" sz="2400" i="1" dirty="0" smtClean="0"/>
              <a:t>"</a:t>
            </a:r>
            <a:endParaRPr lang="en-IN" sz="2400" dirty="0" smtClean="0"/>
          </a:p>
        </p:txBody>
      </p:sp>
      <p:pic>
        <p:nvPicPr>
          <p:cNvPr id="14" name="Picture 2" descr="https://datascience-enthusiast.com/figures/rnn_step_forwar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20"/>
          <a:stretch/>
        </p:blipFill>
        <p:spPr bwMode="auto">
          <a:xfrm>
            <a:off x="36679" y="1187741"/>
            <a:ext cx="5302588" cy="443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datascience-enthusiast.com/figures/rnn_step_forwar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0" t="50000" b="20575"/>
          <a:stretch/>
        </p:blipFill>
        <p:spPr bwMode="auto">
          <a:xfrm>
            <a:off x="506693" y="5570821"/>
            <a:ext cx="4213783" cy="120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5" y="108652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Neural Network</a:t>
            </a:r>
            <a:br>
              <a:rPr lang="en-IN" dirty="0" smtClean="0"/>
            </a:br>
            <a:r>
              <a:rPr lang="en-IN" sz="1800" dirty="0" smtClean="0"/>
              <a:t>What is NN and components</a:t>
            </a:r>
            <a:endParaRPr lang="en-IN" dirty="0"/>
          </a:p>
        </p:txBody>
      </p:sp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6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5" y="108652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Word </a:t>
            </a:r>
            <a:r>
              <a:rPr lang="en-IN" dirty="0" err="1" smtClean="0"/>
              <a:t>Embeddings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800" dirty="0" smtClean="0"/>
              <a:t>You are known by the company </a:t>
            </a:r>
            <a:r>
              <a:rPr lang="en-IN" sz="1800" smtClean="0"/>
              <a:t>you keep</a:t>
            </a:r>
            <a:endParaRPr lang="en-IN" dirty="0"/>
          </a:p>
        </p:txBody>
      </p:sp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9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7306</TotalTime>
  <Words>212</Words>
  <Application>Microsoft Office PowerPoint</Application>
  <PresentationFormat>Custom</PresentationFormat>
  <Paragraphs>92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Pedagogy How are we going about advanced course</vt:lpstr>
      <vt:lpstr>Pre-Work Complete below pre-work prior to the session</vt:lpstr>
      <vt:lpstr>RNN with Tensorflow</vt:lpstr>
      <vt:lpstr>Why Not Feed-forward Networks? Works when output at time ‘t’ is independent of output at time ‘t-1’</vt:lpstr>
      <vt:lpstr>Why RNN When outputs are dependent on previous outputs </vt:lpstr>
      <vt:lpstr>RNN Forward propagation for the basic Recurrent Neural Network</vt:lpstr>
      <vt:lpstr>RNN Cell Operations for a single time-step of an RNN cell</vt:lpstr>
      <vt:lpstr>Neural Network What is NN and components</vt:lpstr>
      <vt:lpstr>Word Embeddings You are known by the company you keep</vt:lpstr>
      <vt:lpstr>NLP - Downstream tasks  347 leader boards • 205 tasks • 100 datasets • 2605 papers with code</vt:lpstr>
      <vt:lpstr>Resources and 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gbudhiraja</dc:creator>
  <cp:lastModifiedBy>ASUS</cp:lastModifiedBy>
  <cp:revision>571</cp:revision>
  <dcterms:created xsi:type="dcterms:W3CDTF">2017-01-28T10:12:16Z</dcterms:created>
  <dcterms:modified xsi:type="dcterms:W3CDTF">2020-02-25T14:45:29Z</dcterms:modified>
</cp:coreProperties>
</file>