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15" r:id="rId2"/>
    <p:sldId id="339" r:id="rId3"/>
    <p:sldId id="341" r:id="rId4"/>
    <p:sldId id="334" r:id="rId5"/>
    <p:sldId id="342" r:id="rId6"/>
    <p:sldId id="338" r:id="rId7"/>
    <p:sldId id="33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2754" autoAdjust="0"/>
    <p:restoredTop sz="84041" autoAdjust="0"/>
  </p:normalViewPr>
  <p:slideViewPr>
    <p:cSldViewPr snapToGrid="0">
      <p:cViewPr varScale="1">
        <p:scale>
          <a:sx n="57" d="100"/>
          <a:sy n="57" d="100"/>
        </p:scale>
        <p:origin x="-720" y="-7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6A0DB5-2559-490A-8C59-9BB53BD013E0}" type="datetimeFigureOut">
              <a:rPr lang="en-US" smtClean="0"/>
              <a:pPr/>
              <a:t>5/20/2019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FFE69D-FA28-4EEF-B4CC-4E5B8CE374A0}" type="slidenum">
              <a:rPr lang="en-US" smtClean="0"/>
              <a:pPr/>
              <a:t>‹#›</a:t>
            </a:fld>
            <a:endParaRPr lang="en-US"/>
          </a:p>
        </p:txBody>
      </p:sp>
    </p:spTree>
    <p:extLst>
      <p:ext uri="{BB962C8B-B14F-4D97-AF65-F5344CB8AC3E}">
        <p14:creationId xmlns="" xmlns:p14="http://schemas.microsoft.com/office/powerpoint/2010/main" val="3528750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ubaris.com/posts/linear-regression/"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If finding hard to learn concepts, complete all</a:t>
            </a:r>
            <a:r>
              <a:rPr lang="en-IN" baseline="0" dirty="0" smtClean="0"/>
              <a:t> exercises in book </a:t>
            </a:r>
            <a:r>
              <a:rPr lang="en-IN" dirty="0" smtClean="0"/>
              <a:t>Learning Python 3 hard way</a:t>
            </a:r>
          </a:p>
          <a:p>
            <a:r>
              <a:rPr lang="en-IN" smtClean="0">
                <a:hlinkClick r:id="rId3"/>
              </a:rPr>
              <a:t>https://mubaris.com/posts/linear-regression/</a:t>
            </a:r>
            <a:endParaRPr lang="en-IN" dirty="0" smtClean="0"/>
          </a:p>
        </p:txBody>
      </p:sp>
      <p:sp>
        <p:nvSpPr>
          <p:cNvPr id="4" name="Slide Number Placeholder 3"/>
          <p:cNvSpPr>
            <a:spLocks noGrp="1"/>
          </p:cNvSpPr>
          <p:nvPr>
            <p:ph type="sldNum" sz="quarter" idx="10"/>
          </p:nvPr>
        </p:nvSpPr>
        <p:spPr/>
        <p:txBody>
          <a:bodyPr/>
          <a:lstStyle/>
          <a:p>
            <a:fld id="{D0FFE69D-FA28-4EEF-B4CC-4E5B8CE374A0}" type="slidenum">
              <a:rPr lang="en-US" smtClean="0"/>
              <a:pPr/>
              <a:t>1</a:t>
            </a:fld>
            <a:endParaRPr lang="en-US"/>
          </a:p>
        </p:txBody>
      </p:sp>
    </p:spTree>
    <p:extLst>
      <p:ext uri="{BB962C8B-B14F-4D97-AF65-F5344CB8AC3E}">
        <p14:creationId xmlns="" xmlns:p14="http://schemas.microsoft.com/office/powerpoint/2010/main" val="266376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endParaRPr lang="en-IN" dirty="0"/>
          </a:p>
        </p:txBody>
      </p:sp>
      <p:sp>
        <p:nvSpPr>
          <p:cNvPr id="4" name="Slide Number Placeholder 3"/>
          <p:cNvSpPr>
            <a:spLocks noGrp="1"/>
          </p:cNvSpPr>
          <p:nvPr>
            <p:ph type="sldNum" sz="quarter" idx="10"/>
          </p:nvPr>
        </p:nvSpPr>
        <p:spPr/>
        <p:txBody>
          <a:bodyPr/>
          <a:lstStyle/>
          <a:p>
            <a:fld id="{D0FFE69D-FA28-4EEF-B4CC-4E5B8CE374A0}"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endParaRPr lang="en-IN" dirty="0"/>
          </a:p>
        </p:txBody>
      </p:sp>
      <p:sp>
        <p:nvSpPr>
          <p:cNvPr id="4" name="Slide Number Placeholder 3"/>
          <p:cNvSpPr>
            <a:spLocks noGrp="1"/>
          </p:cNvSpPr>
          <p:nvPr>
            <p:ph type="sldNum" sz="quarter" idx="10"/>
          </p:nvPr>
        </p:nvSpPr>
        <p:spPr/>
        <p:txBody>
          <a:bodyPr/>
          <a:lstStyle/>
          <a:p>
            <a:fld id="{D0FFE69D-FA28-4EEF-B4CC-4E5B8CE374A0}"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endParaRPr lang="en-IN" dirty="0"/>
          </a:p>
        </p:txBody>
      </p:sp>
      <p:sp>
        <p:nvSpPr>
          <p:cNvPr id="4" name="Slide Number Placeholder 3"/>
          <p:cNvSpPr>
            <a:spLocks noGrp="1"/>
          </p:cNvSpPr>
          <p:nvPr>
            <p:ph type="sldNum" sz="quarter" idx="10"/>
          </p:nvPr>
        </p:nvSpPr>
        <p:spPr/>
        <p:txBody>
          <a:bodyPr/>
          <a:lstStyle/>
          <a:p>
            <a:fld id="{D0FFE69D-FA28-4EEF-B4CC-4E5B8CE374A0}"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0FFE69D-FA28-4EEF-B4CC-4E5B8CE374A0}"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8ADCC3-71D3-452D-8001-6A04E096C581}" type="datetimeFigureOut">
              <a:rPr lang="en-US" smtClean="0"/>
              <a:pPr/>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 xmlns:p14="http://schemas.microsoft.com/office/powerpoint/2010/main" val="356161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8ADCC3-71D3-452D-8001-6A04E096C581}" type="datetimeFigureOut">
              <a:rPr lang="en-US" smtClean="0"/>
              <a:pPr/>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 xmlns:p14="http://schemas.microsoft.com/office/powerpoint/2010/main" val="1513083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8ADCC3-71D3-452D-8001-6A04E096C581}" type="datetimeFigureOut">
              <a:rPr lang="en-US" smtClean="0"/>
              <a:pPr/>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 xmlns:p14="http://schemas.microsoft.com/office/powerpoint/2010/main" val="3897425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8ADCC3-71D3-452D-8001-6A04E096C581}" type="datetimeFigureOut">
              <a:rPr lang="en-US" smtClean="0"/>
              <a:pPr/>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 xmlns:p14="http://schemas.microsoft.com/office/powerpoint/2010/main" val="1563873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8ADCC3-71D3-452D-8001-6A04E096C581}" type="datetimeFigureOut">
              <a:rPr lang="en-US" smtClean="0"/>
              <a:pPr/>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 xmlns:p14="http://schemas.microsoft.com/office/powerpoint/2010/main" val="2479321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8ADCC3-71D3-452D-8001-6A04E096C581}" type="datetimeFigureOut">
              <a:rPr lang="en-US" smtClean="0"/>
              <a:pPr/>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 xmlns:p14="http://schemas.microsoft.com/office/powerpoint/2010/main" val="3037510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8ADCC3-71D3-452D-8001-6A04E096C581}" type="datetimeFigureOut">
              <a:rPr lang="en-US" smtClean="0"/>
              <a:pPr/>
              <a:t>5/20/2019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 xmlns:p14="http://schemas.microsoft.com/office/powerpoint/2010/main" val="1220654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8ADCC3-71D3-452D-8001-6A04E096C581}" type="datetimeFigureOut">
              <a:rPr lang="en-US" smtClean="0"/>
              <a:pPr/>
              <a:t>5/20/2019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 xmlns:p14="http://schemas.microsoft.com/office/powerpoint/2010/main" val="272850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8ADCC3-71D3-452D-8001-6A04E096C581}" type="datetimeFigureOut">
              <a:rPr lang="en-US" smtClean="0"/>
              <a:pPr/>
              <a:t>5/20/2019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 xmlns:p14="http://schemas.microsoft.com/office/powerpoint/2010/main" val="2749034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8ADCC3-71D3-452D-8001-6A04E096C581}" type="datetimeFigureOut">
              <a:rPr lang="en-US" smtClean="0"/>
              <a:pPr/>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 xmlns:p14="http://schemas.microsoft.com/office/powerpoint/2010/main" val="1863903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8ADCC3-71D3-452D-8001-6A04E096C581}" type="datetimeFigureOut">
              <a:rPr lang="en-US" smtClean="0"/>
              <a:pPr/>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C920F-1FA4-4B17-A8F2-6E87EABFEE98}" type="slidenum">
              <a:rPr lang="en-US" smtClean="0"/>
              <a:pPr/>
              <a:t>‹#›</a:t>
            </a:fld>
            <a:endParaRPr lang="en-US"/>
          </a:p>
        </p:txBody>
      </p:sp>
    </p:spTree>
    <p:extLst>
      <p:ext uri="{BB962C8B-B14F-4D97-AF65-F5344CB8AC3E}">
        <p14:creationId xmlns="" xmlns:p14="http://schemas.microsoft.com/office/powerpoint/2010/main" val="2351648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8ADCC3-71D3-452D-8001-6A04E096C581}" type="datetimeFigureOut">
              <a:rPr lang="en-US" smtClean="0"/>
              <a:pPr/>
              <a:t>5/20/2019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C920F-1FA4-4B17-A8F2-6E87EABFEE98}" type="slidenum">
              <a:rPr lang="en-US" smtClean="0"/>
              <a:pPr/>
              <a:t>‹#›</a:t>
            </a:fld>
            <a:endParaRPr lang="en-US"/>
          </a:p>
        </p:txBody>
      </p:sp>
    </p:spTree>
    <p:extLst>
      <p:ext uri="{BB962C8B-B14F-4D97-AF65-F5344CB8AC3E}">
        <p14:creationId xmlns="" xmlns:p14="http://schemas.microsoft.com/office/powerpoint/2010/main" val="546286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mtClean="0"/>
              <a:t>Linear Regression</a:t>
            </a:r>
            <a:br>
              <a:rPr lang="en-IN" smtClean="0"/>
            </a:br>
            <a:r>
              <a:rPr lang="en-IN" sz="2000" smtClean="0"/>
              <a:t>K </a:t>
            </a:r>
            <a:r>
              <a:rPr lang="en-IN" sz="2000" dirty="0" smtClean="0"/>
              <a:t>– nearest neighbours</a:t>
            </a:r>
            <a:endParaRPr lang="en-IN" dirty="0"/>
          </a:p>
        </p:txBody>
      </p:sp>
      <p:sp>
        <p:nvSpPr>
          <p:cNvPr id="3" name="Content Placeholder 2"/>
          <p:cNvSpPr>
            <a:spLocks noGrp="1"/>
          </p:cNvSpPr>
          <p:nvPr>
            <p:ph idx="1"/>
          </p:nvPr>
        </p:nvSpPr>
        <p:spPr/>
        <p:txBody>
          <a:bodyPr>
            <a:normAutofit/>
          </a:bodyPr>
          <a:lstStyle/>
          <a:p>
            <a:r>
              <a:rPr lang="en-IN" dirty="0" smtClean="0"/>
              <a:t>Set up T4 Machine – 15 min</a:t>
            </a:r>
          </a:p>
          <a:p>
            <a:r>
              <a:rPr lang="en-IN" dirty="0" smtClean="0"/>
              <a:t>Progress check – 5 min</a:t>
            </a:r>
          </a:p>
          <a:p>
            <a:r>
              <a:rPr lang="en-IN" dirty="0" smtClean="0"/>
              <a:t>Linear Equation and </a:t>
            </a:r>
            <a:r>
              <a:rPr lang="en-IN" dirty="0" smtClean="0"/>
              <a:t>Cost function</a:t>
            </a:r>
            <a:endParaRPr lang="en-IN" dirty="0" smtClean="0"/>
          </a:p>
          <a:p>
            <a:r>
              <a:rPr lang="en-IN" dirty="0" smtClean="0"/>
              <a:t>Gradient Descent</a:t>
            </a:r>
          </a:p>
          <a:p>
            <a:r>
              <a:rPr lang="en-IN" dirty="0" smtClean="0"/>
              <a:t>R-square</a:t>
            </a:r>
            <a:endParaRPr lang="en-IN" dirty="0" smtClean="0"/>
          </a:p>
          <a:p>
            <a:r>
              <a:rPr lang="en-IN" dirty="0" smtClean="0"/>
              <a:t>Assumptions </a:t>
            </a:r>
          </a:p>
          <a:p>
            <a:r>
              <a:rPr lang="en-IN" dirty="0" smtClean="0"/>
              <a:t>Assignment </a:t>
            </a:r>
            <a:r>
              <a:rPr lang="en-IN" dirty="0" smtClean="0"/>
              <a:t>– 5 min</a:t>
            </a:r>
          </a:p>
        </p:txBody>
      </p:sp>
    </p:spTree>
    <p:extLst>
      <p:ext uri="{BB962C8B-B14F-4D97-AF65-F5344CB8AC3E}">
        <p14:creationId xmlns="" xmlns:p14="http://schemas.microsoft.com/office/powerpoint/2010/main" val="4004481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95" y="-114368"/>
            <a:ext cx="10515600" cy="1325563"/>
          </a:xfrm>
        </p:spPr>
        <p:txBody>
          <a:bodyPr/>
          <a:lstStyle/>
          <a:p>
            <a:r>
              <a:rPr lang="en-IN" dirty="0" smtClean="0"/>
              <a:t>What is Linear Regression</a:t>
            </a:r>
            <a:endParaRPr lang="en-IN" dirty="0"/>
          </a:p>
        </p:txBody>
      </p:sp>
      <p:pic>
        <p:nvPicPr>
          <p:cNvPr id="1026" name="Picture 2" descr="https://cdn-images-1.medium.com/max/1200/0*szXvH1a4ZQytyqhg.png"/>
          <p:cNvPicPr>
            <a:picLocks noChangeAspect="1" noChangeArrowheads="1"/>
          </p:cNvPicPr>
          <p:nvPr/>
        </p:nvPicPr>
        <p:blipFill>
          <a:blip r:embed="rId2"/>
          <a:srcRect/>
          <a:stretch>
            <a:fillRect/>
          </a:stretch>
        </p:blipFill>
        <p:spPr bwMode="auto">
          <a:xfrm>
            <a:off x="4833622" y="1416206"/>
            <a:ext cx="6942066" cy="4593334"/>
          </a:xfrm>
          <a:prstGeom prst="rect">
            <a:avLst/>
          </a:prstGeom>
          <a:noFill/>
        </p:spPr>
      </p:pic>
      <p:sp>
        <p:nvSpPr>
          <p:cNvPr id="5" name="Rectangle 4"/>
          <p:cNvSpPr/>
          <p:nvPr/>
        </p:nvSpPr>
        <p:spPr>
          <a:xfrm>
            <a:off x="469800" y="1359779"/>
            <a:ext cx="3433129" cy="1200329"/>
          </a:xfrm>
          <a:prstGeom prst="rect">
            <a:avLst/>
          </a:prstGeom>
        </p:spPr>
        <p:txBody>
          <a:bodyPr wrap="square">
            <a:spAutoFit/>
          </a:bodyPr>
          <a:lstStyle/>
          <a:p>
            <a:r>
              <a:rPr lang="en-IN" sz="3600" dirty="0" smtClean="0"/>
              <a:t>To find the best fit straight line</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Equation</a:t>
            </a:r>
            <a:endParaRPr lang="en-IN" sz="2400" dirty="0"/>
          </a:p>
        </p:txBody>
      </p:sp>
      <p:pic>
        <p:nvPicPr>
          <p:cNvPr id="1026" name="Picture 2"/>
          <p:cNvPicPr>
            <a:picLocks noChangeAspect="1" noChangeArrowheads="1"/>
          </p:cNvPicPr>
          <p:nvPr/>
        </p:nvPicPr>
        <p:blipFill>
          <a:blip r:embed="rId3"/>
          <a:srcRect/>
          <a:stretch>
            <a:fillRect/>
          </a:stretch>
        </p:blipFill>
        <p:spPr bwMode="auto">
          <a:xfrm>
            <a:off x="725526" y="1585788"/>
            <a:ext cx="10763250" cy="4533900"/>
          </a:xfrm>
          <a:prstGeom prst="rect">
            <a:avLst/>
          </a:prstGeom>
          <a:noFill/>
          <a:ln w="9525">
            <a:noFill/>
            <a:miter lim="800000"/>
            <a:headEnd/>
            <a:tailEnd/>
          </a:ln>
          <a:effectLst/>
        </p:spPr>
      </p:pic>
    </p:spTree>
    <p:extLst>
      <p:ext uri="{BB962C8B-B14F-4D97-AF65-F5344CB8AC3E}">
        <p14:creationId xmlns="" xmlns:p14="http://schemas.microsoft.com/office/powerpoint/2010/main" val="825911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Cost function</a:t>
            </a:r>
            <a:br>
              <a:rPr lang="en-IN" dirty="0" smtClean="0"/>
            </a:br>
            <a:r>
              <a:rPr lang="en-IN" sz="2400" dirty="0" smtClean="0"/>
              <a:t>To find out the best possible value of a (Intercept) and b (Slope)</a:t>
            </a:r>
            <a:endParaRPr lang="en-IN" sz="2400" dirty="0"/>
          </a:p>
        </p:txBody>
      </p:sp>
      <p:sp>
        <p:nvSpPr>
          <p:cNvPr id="4" name="Rectangle 3"/>
          <p:cNvSpPr/>
          <p:nvPr/>
        </p:nvSpPr>
        <p:spPr>
          <a:xfrm>
            <a:off x="1097594" y="5686452"/>
            <a:ext cx="5042599" cy="584775"/>
          </a:xfrm>
          <a:prstGeom prst="rect">
            <a:avLst/>
          </a:prstGeom>
        </p:spPr>
        <p:txBody>
          <a:bodyPr wrap="none">
            <a:spAutoFit/>
          </a:bodyPr>
          <a:lstStyle/>
          <a:p>
            <a:r>
              <a:rPr lang="en-IN" sz="3200" dirty="0" smtClean="0"/>
              <a:t>Mean Squared Error function</a:t>
            </a:r>
            <a:endParaRPr lang="en-IN" sz="3200" dirty="0"/>
          </a:p>
        </p:txBody>
      </p:sp>
      <p:pic>
        <p:nvPicPr>
          <p:cNvPr id="2050" name="Picture 2"/>
          <p:cNvPicPr>
            <a:picLocks noChangeAspect="1" noChangeArrowheads="1"/>
          </p:cNvPicPr>
          <p:nvPr/>
        </p:nvPicPr>
        <p:blipFill>
          <a:blip r:embed="rId3"/>
          <a:srcRect/>
          <a:stretch>
            <a:fillRect/>
          </a:stretch>
        </p:blipFill>
        <p:spPr bwMode="auto">
          <a:xfrm>
            <a:off x="855392" y="4256514"/>
            <a:ext cx="4838700" cy="13335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0" y="2048570"/>
            <a:ext cx="11591024" cy="1809751"/>
          </a:xfrm>
          <a:prstGeom prst="rect">
            <a:avLst/>
          </a:prstGeom>
          <a:noFill/>
          <a:ln w="9525">
            <a:noFill/>
            <a:miter lim="800000"/>
            <a:headEnd/>
            <a:tailEnd/>
          </a:ln>
          <a:effectLst/>
        </p:spPr>
      </p:pic>
    </p:spTree>
    <p:extLst>
      <p:ext uri="{BB962C8B-B14F-4D97-AF65-F5344CB8AC3E}">
        <p14:creationId xmlns="" xmlns:p14="http://schemas.microsoft.com/office/powerpoint/2010/main" val="825911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srcRect/>
          <a:stretch>
            <a:fillRect/>
          </a:stretch>
        </p:blipFill>
        <p:spPr bwMode="auto">
          <a:xfrm>
            <a:off x="5928732" y="890355"/>
            <a:ext cx="5486400" cy="1285875"/>
          </a:xfrm>
          <a:prstGeom prst="rect">
            <a:avLst/>
          </a:prstGeom>
          <a:noFill/>
          <a:ln w="9525">
            <a:noFill/>
            <a:miter lim="800000"/>
            <a:headEnd/>
            <a:tailEnd/>
          </a:ln>
          <a:effectLst/>
        </p:spPr>
      </p:pic>
      <p:sp>
        <p:nvSpPr>
          <p:cNvPr id="7" name="Title 1"/>
          <p:cNvSpPr txBox="1">
            <a:spLocks/>
          </p:cNvSpPr>
          <p:nvPr/>
        </p:nvSpPr>
        <p:spPr>
          <a:xfrm>
            <a:off x="522248" y="517525"/>
            <a:ext cx="10515600" cy="1325563"/>
          </a:xfrm>
          <a:prstGeom prst="rect">
            <a:avLst/>
          </a:prstGeom>
        </p:spPr>
        <p:txBody>
          <a:bodyPr vert="horz" lIns="91440" tIns="45720" rIns="91440" bIns="45720" rtlCol="0" anchor="ctr">
            <a:normAutofit/>
          </a:bodyPr>
          <a:lstStyle/>
          <a:p>
            <a:pPr lvl="0">
              <a:lnSpc>
                <a:spcPct val="90000"/>
              </a:lnSpc>
              <a:spcBef>
                <a:spcPct val="0"/>
              </a:spcBef>
            </a:pPr>
            <a:r>
              <a:rPr lang="en-IN" sz="4400" dirty="0" smtClean="0"/>
              <a:t>Gradient </a:t>
            </a:r>
            <a:r>
              <a:rPr lang="en-IN" sz="4400" dirty="0" smtClean="0"/>
              <a:t>Descent</a:t>
            </a:r>
          </a:p>
          <a:p>
            <a:pPr lvl="0">
              <a:lnSpc>
                <a:spcPct val="90000"/>
              </a:lnSpc>
              <a:spcBef>
                <a:spcPct val="0"/>
              </a:spcBef>
            </a:pPr>
            <a:r>
              <a:rPr kumimoji="0" lang="en-IN" sz="2400" b="0" i="0" u="none" strike="noStrike" kern="1200" cap="none" spc="0" normalizeH="0" baseline="0" noProof="0" dirty="0" smtClean="0">
                <a:ln>
                  <a:noFill/>
                </a:ln>
                <a:solidFill>
                  <a:schemeClr val="tx1"/>
                </a:solidFill>
                <a:effectLst/>
                <a:uLnTx/>
                <a:uFillTx/>
                <a:latin typeface="+mj-lt"/>
                <a:ea typeface="+mj-ea"/>
                <a:cs typeface="+mj-cs"/>
              </a:rPr>
              <a:t>Iteratively update </a:t>
            </a:r>
            <a:r>
              <a:rPr kumimoji="0" lang="en-IN" sz="2400" b="0" i="0" u="none" strike="noStrike" kern="1200" cap="none" spc="0" normalizeH="0" baseline="0" noProof="0" dirty="0" err="1" smtClean="0">
                <a:ln>
                  <a:noFill/>
                </a:ln>
                <a:solidFill>
                  <a:schemeClr val="tx1"/>
                </a:solidFill>
                <a:effectLst/>
                <a:uLnTx/>
                <a:uFillTx/>
                <a:latin typeface="+mj-lt"/>
                <a:ea typeface="+mj-ea"/>
                <a:cs typeface="+mj-cs"/>
              </a:rPr>
              <a:t>Bj</a:t>
            </a:r>
            <a:endParaRPr kumimoji="0" lang="en-IN" sz="2400" b="0" i="0" u="none" strike="noStrike" kern="1200" cap="none" spc="0" normalizeH="0" baseline="0" noProof="0" dirty="0">
              <a:ln>
                <a:noFill/>
              </a:ln>
              <a:solidFill>
                <a:schemeClr val="tx1"/>
              </a:solidFill>
              <a:effectLst/>
              <a:uLnTx/>
              <a:uFillTx/>
              <a:latin typeface="+mj-lt"/>
              <a:ea typeface="+mj-ea"/>
              <a:cs typeface="+mj-cs"/>
            </a:endParaRPr>
          </a:p>
        </p:txBody>
      </p:sp>
      <p:pic>
        <p:nvPicPr>
          <p:cNvPr id="4101" name="Picture 5"/>
          <p:cNvPicPr>
            <a:picLocks noChangeAspect="1" noChangeArrowheads="1"/>
          </p:cNvPicPr>
          <p:nvPr/>
        </p:nvPicPr>
        <p:blipFill>
          <a:blip r:embed="rId4"/>
          <a:srcRect/>
          <a:stretch>
            <a:fillRect/>
          </a:stretch>
        </p:blipFill>
        <p:spPr bwMode="auto">
          <a:xfrm>
            <a:off x="425955" y="1997096"/>
            <a:ext cx="5038143" cy="4147459"/>
          </a:xfrm>
          <a:prstGeom prst="rect">
            <a:avLst/>
          </a:prstGeom>
          <a:noFill/>
          <a:ln w="9525">
            <a:noFill/>
            <a:miter lim="800000"/>
            <a:headEnd/>
            <a:tailEnd/>
          </a:ln>
          <a:effectLst/>
        </p:spPr>
      </p:pic>
      <p:pic>
        <p:nvPicPr>
          <p:cNvPr id="10" name="Picture 2" descr="Image result for gradient descent"/>
          <p:cNvPicPr>
            <a:picLocks noChangeAspect="1" noChangeArrowheads="1"/>
          </p:cNvPicPr>
          <p:nvPr/>
        </p:nvPicPr>
        <p:blipFill>
          <a:blip r:embed="rId5"/>
          <a:srcRect l="3423" r="6211"/>
          <a:stretch>
            <a:fillRect/>
          </a:stretch>
        </p:blipFill>
        <p:spPr bwMode="auto">
          <a:xfrm>
            <a:off x="5330283" y="2469622"/>
            <a:ext cx="6490010" cy="3357552"/>
          </a:xfrm>
          <a:prstGeom prst="rect">
            <a:avLst/>
          </a:prstGeom>
          <a:noFill/>
        </p:spPr>
      </p:pic>
    </p:spTree>
    <p:extLst>
      <p:ext uri="{BB962C8B-B14F-4D97-AF65-F5344CB8AC3E}">
        <p14:creationId xmlns="" xmlns:p14="http://schemas.microsoft.com/office/powerpoint/2010/main" val="825911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Assumptions</a:t>
            </a:r>
            <a:endParaRPr lang="en-IN" dirty="0"/>
          </a:p>
        </p:txBody>
      </p:sp>
      <p:sp>
        <p:nvSpPr>
          <p:cNvPr id="3" name="Content Placeholder 2"/>
          <p:cNvSpPr>
            <a:spLocks noGrp="1"/>
          </p:cNvSpPr>
          <p:nvPr>
            <p:ph idx="1"/>
          </p:nvPr>
        </p:nvSpPr>
        <p:spPr/>
        <p:txBody>
          <a:bodyPr/>
          <a:lstStyle/>
          <a:p>
            <a:pPr fontAlgn="base"/>
            <a:r>
              <a:rPr lang="en-IN" dirty="0" smtClean="0"/>
              <a:t>Linear relationship</a:t>
            </a:r>
          </a:p>
          <a:p>
            <a:pPr fontAlgn="base"/>
            <a:r>
              <a:rPr lang="en-IN" dirty="0" smtClean="0"/>
              <a:t>Multivariate normality</a:t>
            </a:r>
          </a:p>
          <a:p>
            <a:pPr fontAlgn="base"/>
            <a:r>
              <a:rPr lang="en-IN" dirty="0" smtClean="0"/>
              <a:t>No or little </a:t>
            </a:r>
            <a:r>
              <a:rPr lang="en-IN" dirty="0" err="1" smtClean="0"/>
              <a:t>multicollinearity</a:t>
            </a:r>
            <a:endParaRPr lang="en-IN" dirty="0" smtClean="0"/>
          </a:p>
          <a:p>
            <a:pPr fontAlgn="base"/>
            <a:r>
              <a:rPr lang="en-IN" dirty="0" smtClean="0"/>
              <a:t>No auto-correlation</a:t>
            </a:r>
          </a:p>
          <a:p>
            <a:pPr fontAlgn="base"/>
            <a:r>
              <a:rPr lang="en-IN" dirty="0" err="1" smtClean="0"/>
              <a:t>Homoscedasticity</a:t>
            </a:r>
            <a:endParaRPr lang="en-I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Assignment – Due by </a:t>
            </a:r>
            <a:r>
              <a:rPr lang="en-IN" dirty="0" smtClean="0"/>
              <a:t>27</a:t>
            </a:r>
            <a:r>
              <a:rPr lang="en-IN" baseline="30000" dirty="0" smtClean="0"/>
              <a:t>th</a:t>
            </a:r>
            <a:r>
              <a:rPr lang="en-IN" dirty="0" smtClean="0"/>
              <a:t> </a:t>
            </a:r>
            <a:r>
              <a:rPr lang="en-IN" dirty="0" smtClean="0"/>
              <a:t>May</a:t>
            </a:r>
            <a:endParaRPr lang="en-IN" dirty="0"/>
          </a:p>
        </p:txBody>
      </p:sp>
      <p:sp>
        <p:nvSpPr>
          <p:cNvPr id="5" name="Rectangle 4"/>
          <p:cNvSpPr/>
          <p:nvPr/>
        </p:nvSpPr>
        <p:spPr>
          <a:xfrm>
            <a:off x="828907" y="1717937"/>
            <a:ext cx="10467278" cy="5078313"/>
          </a:xfrm>
          <a:prstGeom prst="rect">
            <a:avLst/>
          </a:prstGeom>
        </p:spPr>
        <p:txBody>
          <a:bodyPr wrap="square">
            <a:spAutoFit/>
          </a:bodyPr>
          <a:lstStyle/>
          <a:p>
            <a:r>
              <a:rPr lang="en-IN" dirty="0" smtClean="0"/>
              <a:t>1. Find out the various checks to test the assumptions of linear model  and apply on </a:t>
            </a:r>
            <a:r>
              <a:rPr lang="en-IN" dirty="0" err="1" smtClean="0"/>
              <a:t>Electricity_Linear</a:t>
            </a:r>
            <a:r>
              <a:rPr lang="en-IN" dirty="0" smtClean="0"/>
              <a:t> data</a:t>
            </a:r>
          </a:p>
          <a:p>
            <a:endParaRPr lang="en-IN" dirty="0" smtClean="0"/>
          </a:p>
          <a:p>
            <a:r>
              <a:rPr lang="en-IN" dirty="0" smtClean="0"/>
              <a:t>2.  Find out the best fit linear model to Predict electricity  output. Use 5 fold cross validation to validate your results. </a:t>
            </a:r>
          </a:p>
          <a:p>
            <a:endParaRPr lang="en-IN" dirty="0" smtClean="0"/>
          </a:p>
          <a:p>
            <a:r>
              <a:rPr lang="en-IN" dirty="0" smtClean="0"/>
              <a:t>An </a:t>
            </a:r>
            <a:r>
              <a:rPr lang="en-IN" dirty="0" smtClean="0"/>
              <a:t>engineer at a power generation plant anticipates that power generated in the plant can be calculated only from ambient variables of the plant i.e. without knowledge of the machines and their efficiencies. He has data of ambient variables and electricity generated for several days, so to check if his anticipations are correct he asks you to predict </a:t>
            </a:r>
            <a:r>
              <a:rPr lang="en-IN" b="1" dirty="0" smtClean="0"/>
              <a:t>Net daily generated electrical energy (E)</a:t>
            </a:r>
            <a:r>
              <a:rPr lang="en-IN" dirty="0" smtClean="0"/>
              <a:t> </a:t>
            </a:r>
            <a:r>
              <a:rPr lang="en-IN" b="1" dirty="0" smtClean="0"/>
              <a:t>MW </a:t>
            </a:r>
            <a:r>
              <a:rPr lang="en-IN" dirty="0" smtClean="0"/>
              <a:t>for 200 days</a:t>
            </a:r>
            <a:r>
              <a:rPr lang="en-IN" dirty="0" smtClean="0"/>
              <a:t>.</a:t>
            </a:r>
          </a:p>
          <a:p>
            <a:r>
              <a:rPr lang="en-IN" dirty="0" smtClean="0"/>
              <a:t> </a:t>
            </a:r>
          </a:p>
          <a:p>
            <a:r>
              <a:rPr lang="en-IN" b="1" dirty="0" smtClean="0"/>
              <a:t>The ambient variables of the power plant are</a:t>
            </a:r>
            <a:r>
              <a:rPr lang="en-IN" dirty="0" smtClean="0"/>
              <a:t>:</a:t>
            </a:r>
          </a:p>
          <a:p>
            <a:r>
              <a:rPr lang="en-IN" dirty="0" smtClean="0"/>
              <a:t>Temperature (T) in °C</a:t>
            </a:r>
          </a:p>
          <a:p>
            <a:r>
              <a:rPr lang="en-IN" dirty="0" smtClean="0"/>
              <a:t>Ambient Pressure (P) in </a:t>
            </a:r>
            <a:r>
              <a:rPr lang="en-IN" dirty="0" err="1" smtClean="0"/>
              <a:t>millibar</a:t>
            </a:r>
            <a:endParaRPr lang="en-IN" dirty="0" smtClean="0"/>
          </a:p>
          <a:p>
            <a:r>
              <a:rPr lang="en-IN" dirty="0" smtClean="0"/>
              <a:t>Relative Humidity (RH)</a:t>
            </a:r>
          </a:p>
          <a:p>
            <a:r>
              <a:rPr lang="en-IN" dirty="0" smtClean="0"/>
              <a:t>Exhaust Vacuum (V) in cm Hg</a:t>
            </a:r>
          </a:p>
          <a:p>
            <a:r>
              <a:rPr lang="en-IN" dirty="0" smtClean="0"/>
              <a:t>The training data includes ambient variables along with </a:t>
            </a:r>
            <a:r>
              <a:rPr lang="en-IN" b="1" dirty="0" smtClean="0"/>
              <a:t>Net daily electrical energy (E)</a:t>
            </a:r>
            <a:r>
              <a:rPr lang="en-IN" dirty="0" smtClean="0"/>
              <a:t> </a:t>
            </a:r>
            <a:r>
              <a:rPr lang="en-IN" b="1" dirty="0" smtClean="0"/>
              <a:t>MW</a:t>
            </a:r>
            <a:r>
              <a:rPr lang="en-IN" b="1" dirty="0" smtClean="0"/>
              <a:t>.</a:t>
            </a:r>
          </a:p>
          <a:p>
            <a:endParaRPr lang="en-IN" dirty="0" smtClean="0"/>
          </a:p>
          <a:p>
            <a:r>
              <a:rPr lang="en-IN" b="1" dirty="0" smtClean="0"/>
              <a:t>The variables are given without normalization.</a:t>
            </a:r>
            <a:endParaRPr lang="en-IN" dirty="0"/>
          </a:p>
        </p:txBody>
      </p:sp>
    </p:spTree>
    <p:extLst>
      <p:ext uri="{BB962C8B-B14F-4D97-AF65-F5344CB8AC3E}">
        <p14:creationId xmlns="" xmlns:p14="http://schemas.microsoft.com/office/powerpoint/2010/main" val="825911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4911</TotalTime>
  <Words>199</Words>
  <Application>Microsoft Office PowerPoint</Application>
  <PresentationFormat>Custom</PresentationFormat>
  <Paragraphs>43</Paragraphs>
  <Slides>7</Slides>
  <Notes>5</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Linear Regression K – nearest neighbours</vt:lpstr>
      <vt:lpstr>What is Linear Regression</vt:lpstr>
      <vt:lpstr>Linear Equation</vt:lpstr>
      <vt:lpstr>Cost function To find out the best possible value of a (Intercept) and b (Slope)</vt:lpstr>
      <vt:lpstr>Slide 5</vt:lpstr>
      <vt:lpstr>Assumptions</vt:lpstr>
      <vt:lpstr>Assignment – Due by 27th May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gbudhiraja</dc:creator>
  <cp:lastModifiedBy>ASUS</cp:lastModifiedBy>
  <cp:revision>408</cp:revision>
  <dcterms:created xsi:type="dcterms:W3CDTF">2017-01-28T10:12:16Z</dcterms:created>
  <dcterms:modified xsi:type="dcterms:W3CDTF">2019-05-20T16:53:13Z</dcterms:modified>
</cp:coreProperties>
</file>