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5" r:id="rId2"/>
    <p:sldId id="334" r:id="rId3"/>
    <p:sldId id="332" r:id="rId4"/>
    <p:sldId id="333" r:id="rId5"/>
    <p:sldId id="335" r:id="rId6"/>
    <p:sldId id="33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2754" autoAdjust="0"/>
    <p:restoredTop sz="84041" autoAdjust="0"/>
  </p:normalViewPr>
  <p:slideViewPr>
    <p:cSldViewPr snapToGrid="0">
      <p:cViewPr varScale="1">
        <p:scale>
          <a:sx n="57" d="100"/>
          <a:sy n="57" d="100"/>
        </p:scale>
        <p:origin x="-720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A0DB5-2559-490A-8C59-9BB53BD013E0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FE69D-FA28-4EEF-B4CC-4E5B8CE374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875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machine-learning-101/k-nearest-neighbors-classifier-1c1ff404d265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cikit-learn.org/stable/modules/generated/sklearn.neighbors.DistanceMetric.html" TargetMode="External"/><Relationship Id="rId4" Type="http://schemas.openxmlformats.org/officeDocument/2006/relationships/hyperlink" Target="https://scikit-learn.org/stable/modules/generated/sklearn.neighbors.KNeighborsClassifier.html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shokharnal.wordpress.com/2015/01/20/a-working-example-of-k-d-tree-formation-and-k-nearest-neighbor-algorithm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If finding hard to learn concepts, complete all</a:t>
            </a:r>
            <a:r>
              <a:rPr lang="en-IN" baseline="0" dirty="0" smtClean="0"/>
              <a:t> exercises in book </a:t>
            </a:r>
            <a:r>
              <a:rPr lang="en-IN" dirty="0" smtClean="0"/>
              <a:t>Learning Python 3 hard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37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dirty="0" smtClean="0">
                <a:hlinkClick r:id="rId3"/>
              </a:rPr>
              <a:t>https://medium.com/machine-learning-101/k-nearest-neighbors-classifier-1c1ff404d265</a:t>
            </a:r>
            <a:endParaRPr lang="en-IN" dirty="0" smtClean="0"/>
          </a:p>
          <a:p>
            <a:r>
              <a:rPr lang="en-IN" dirty="0" smtClean="0">
                <a:hlinkClick r:id="rId4"/>
              </a:rPr>
              <a:t>https://scikit-learn.org/stable/modules/generated/sklearn.neighbors.KNeighborsClassifier.html</a:t>
            </a:r>
            <a:endParaRPr lang="en-IN" dirty="0" smtClean="0"/>
          </a:p>
          <a:p>
            <a:r>
              <a:rPr lang="en-IN" smtClean="0">
                <a:hlinkClick r:id="rId5"/>
              </a:rPr>
              <a:t>https://scikit-learn.org/stable/modules/generated/sklearn.neighbors.DistanceMetric.html</a:t>
            </a:r>
            <a:endParaRPr lang="en-IN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KD tree </a:t>
            </a:r>
            <a:r>
              <a:rPr lang="en-IN" dirty="0" err="1" smtClean="0"/>
              <a:t>explaination</a:t>
            </a:r>
            <a:r>
              <a:rPr lang="en-IN" dirty="0" smtClean="0"/>
              <a:t>: </a:t>
            </a:r>
            <a:r>
              <a:rPr lang="en-IN" dirty="0" smtClean="0">
                <a:hlinkClick r:id="rId3"/>
              </a:rPr>
              <a:t>https://ashokharnal.wordpress.com/2015/01/20/a-working-example-of-k-d-tree-formation-and-k-nearest-neighbor-algorithms/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16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308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742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387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932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751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065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850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903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390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164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ADCC3-71D3-452D-8001-6A04E096C581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628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KNN</a:t>
            </a:r>
            <a:br>
              <a:rPr lang="en-IN" dirty="0" smtClean="0"/>
            </a:br>
            <a:r>
              <a:rPr lang="en-IN" sz="2000" dirty="0" smtClean="0"/>
              <a:t>K – nearest neighbours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Set up T4 Machine – 15 min</a:t>
            </a:r>
          </a:p>
          <a:p>
            <a:r>
              <a:rPr lang="en-IN" dirty="0" smtClean="0"/>
              <a:t>Progress check – 5 min</a:t>
            </a:r>
          </a:p>
          <a:p>
            <a:r>
              <a:rPr lang="en-IN" dirty="0" smtClean="0"/>
              <a:t>Q&amp;A – 10 min</a:t>
            </a:r>
          </a:p>
          <a:p>
            <a:r>
              <a:rPr lang="en-IN" dirty="0" smtClean="0"/>
              <a:t>KNN hands on – 1.30 min</a:t>
            </a:r>
          </a:p>
          <a:p>
            <a:r>
              <a:rPr lang="en-IN" dirty="0" smtClean="0"/>
              <a:t>Assignment – 5 min</a:t>
            </a:r>
          </a:p>
        </p:txBody>
      </p:sp>
    </p:spTree>
    <p:extLst>
      <p:ext uri="{BB962C8B-B14F-4D97-AF65-F5344CB8AC3E}">
        <p14:creationId xmlns:p14="http://schemas.microsoft.com/office/powerpoint/2010/main" xmlns="" val="40044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KNN</a:t>
            </a:r>
            <a:endParaRPr lang="en-IN" dirty="0"/>
          </a:p>
        </p:txBody>
      </p:sp>
      <p:pic>
        <p:nvPicPr>
          <p:cNvPr id="8194" name="Picture 2" descr="https://cdn-images-1.medium.com/max/1200/1*rmdr7RsUPOWranwOuuIl7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258" y="931126"/>
            <a:ext cx="7620000" cy="571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2591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distance is calculated 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72636" y="1862066"/>
          <a:ext cx="10423912" cy="3144834"/>
        </p:xfrm>
        <a:graphic>
          <a:graphicData uri="http://schemas.openxmlformats.org/drawingml/2006/table">
            <a:tbl>
              <a:tblPr/>
              <a:tblGrid>
                <a:gridCol w="2605978"/>
                <a:gridCol w="2605978"/>
                <a:gridCol w="2605978"/>
                <a:gridCol w="2605978"/>
              </a:tblGrid>
              <a:tr h="524139"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identifier</a:t>
                      </a:r>
                    </a:p>
                  </a:txBody>
                  <a:tcPr marL="31750" marR="50800" marT="6350" marB="63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class name</a:t>
                      </a:r>
                    </a:p>
                  </a:txBody>
                  <a:tcPr marL="31750" marR="50800" marT="6350" marB="63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args</a:t>
                      </a:r>
                    </a:p>
                  </a:txBody>
                  <a:tcPr marL="31750" marR="50800" marT="6350" marB="63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distance function</a:t>
                      </a:r>
                    </a:p>
                  </a:txBody>
                  <a:tcPr marL="31750" marR="50800" marT="6350" marB="63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</a:tr>
              <a:tr h="524139"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“euclidean”</a:t>
                      </a:r>
                    </a:p>
                  </a:txBody>
                  <a:tcPr marL="31750" marR="50800" marT="6350" marB="63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EuclideanDistance</a:t>
                      </a:r>
                    </a:p>
                  </a:txBody>
                  <a:tcPr marL="31750" marR="50800" marT="6350" marB="63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/>
                        <a:buChar char="•"/>
                      </a:pPr>
                      <a:endParaRPr lang="en-IN"/>
                    </a:p>
                  </a:txBody>
                  <a:tcPr marL="31750" marR="50800" marT="6350" marB="63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sqrt(sum((x - y)^2))</a:t>
                      </a:r>
                    </a:p>
                  </a:txBody>
                  <a:tcPr marL="31750" marR="50800" marT="6350" marB="63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524139"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“manhattan”</a:t>
                      </a:r>
                    </a:p>
                  </a:txBody>
                  <a:tcPr marL="31750" marR="50800" marT="6350" marB="63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ManhattanDistance</a:t>
                      </a:r>
                    </a:p>
                  </a:txBody>
                  <a:tcPr marL="31750" marR="50800" marT="6350" marB="63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/>
                        <a:buChar char="•"/>
                      </a:pPr>
                      <a:endParaRPr lang="en-IN"/>
                    </a:p>
                  </a:txBody>
                  <a:tcPr marL="31750" marR="50800" marT="6350" marB="63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sum(|x - y|)</a:t>
                      </a:r>
                    </a:p>
                  </a:txBody>
                  <a:tcPr marL="31750" marR="50800" marT="6350" marB="63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</a:tr>
              <a:tr h="524139"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“chebyshev”</a:t>
                      </a:r>
                    </a:p>
                  </a:txBody>
                  <a:tcPr marL="31750" marR="50800" marT="6350" marB="63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ChebyshevDistance</a:t>
                      </a:r>
                    </a:p>
                  </a:txBody>
                  <a:tcPr marL="31750" marR="50800" marT="6350" marB="63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/>
                        <a:buChar char="•"/>
                      </a:pPr>
                      <a:endParaRPr lang="en-IN"/>
                    </a:p>
                  </a:txBody>
                  <a:tcPr marL="31750" marR="50800" marT="6350" marB="63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max(|x - y|)</a:t>
                      </a:r>
                    </a:p>
                  </a:txBody>
                  <a:tcPr marL="31750" marR="50800" marT="6350" marB="63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524139"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“minkowski”</a:t>
                      </a:r>
                    </a:p>
                  </a:txBody>
                  <a:tcPr marL="31750" marR="50800" marT="6350" marB="63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MinkowskiDistance</a:t>
                      </a:r>
                    </a:p>
                  </a:txBody>
                  <a:tcPr marL="31750" marR="50800" marT="6350" marB="63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p</a:t>
                      </a:r>
                    </a:p>
                  </a:txBody>
                  <a:tcPr marL="31750" marR="50800" marT="6350" marB="63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sum(|x - y|^p)^(1/p)</a:t>
                      </a:r>
                    </a:p>
                  </a:txBody>
                  <a:tcPr marL="31750" marR="50800" marT="6350" marB="63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</a:tr>
              <a:tr h="524139"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“wminkowski”</a:t>
                      </a:r>
                    </a:p>
                  </a:txBody>
                  <a:tcPr marL="31750" marR="50800" marT="6350" marB="63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WMinkowskiDistance</a:t>
                      </a:r>
                    </a:p>
                  </a:txBody>
                  <a:tcPr marL="31750" marR="50800" marT="6350" marB="63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p, w</a:t>
                      </a:r>
                    </a:p>
                  </a:txBody>
                  <a:tcPr marL="31750" marR="50800" marT="6350" marB="63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err="1"/>
                        <a:t>sum</a:t>
                      </a:r>
                      <a:r>
                        <a:rPr lang="es-ES" dirty="0"/>
                        <a:t>(|w * (x - y)|^p)^(1/p)</a:t>
                      </a:r>
                    </a:p>
                  </a:txBody>
                  <a:tcPr marL="31750" marR="50800" marT="6350" marB="63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2591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KNN </a:t>
            </a:r>
            <a:r>
              <a:rPr lang="en-IN" dirty="0" err="1" smtClean="0"/>
              <a:t>Algo</a:t>
            </a:r>
            <a:r>
              <a:rPr lang="en-IN" dirty="0" smtClean="0"/>
              <a:t> in </a:t>
            </a:r>
            <a:r>
              <a:rPr lang="en-IN" dirty="0" err="1" smtClean="0"/>
              <a:t>Sk</a:t>
            </a:r>
            <a:r>
              <a:rPr lang="en-IN" dirty="0" smtClean="0"/>
              <a:t> learn </a:t>
            </a:r>
            <a:br>
              <a:rPr lang="en-IN" dirty="0" smtClean="0"/>
            </a:br>
            <a:r>
              <a:rPr lang="en-IN" sz="2400" dirty="0" err="1" smtClean="0"/>
              <a:t>KNeighborsClassifier</a:t>
            </a:r>
            <a:r>
              <a:rPr lang="en-IN" sz="2400" dirty="0" smtClean="0"/>
              <a:t>(</a:t>
            </a:r>
            <a:r>
              <a:rPr lang="en-IN" sz="2400" dirty="0" err="1" smtClean="0"/>
              <a:t>n_neighbors</a:t>
            </a:r>
            <a:r>
              <a:rPr lang="en-IN" sz="2400" dirty="0" smtClean="0"/>
              <a:t>=5, weights='uniform', algorithm='auto', </a:t>
            </a:r>
            <a:r>
              <a:rPr lang="en-IN" sz="2400" dirty="0" err="1" smtClean="0"/>
              <a:t>leaf_size</a:t>
            </a:r>
            <a:r>
              <a:rPr lang="en-IN" sz="2400" dirty="0" smtClean="0"/>
              <a:t>=30, p=2, metric='</a:t>
            </a:r>
            <a:r>
              <a:rPr lang="en-IN" sz="2400" dirty="0" err="1" smtClean="0"/>
              <a:t>minkowski</a:t>
            </a:r>
            <a:r>
              <a:rPr lang="en-IN" sz="2400" dirty="0" smtClean="0"/>
              <a:t>', </a:t>
            </a:r>
            <a:r>
              <a:rPr lang="en-IN" sz="2400" dirty="0" err="1" smtClean="0"/>
              <a:t>metric_params</a:t>
            </a:r>
            <a:r>
              <a:rPr lang="en-IN" sz="2400" dirty="0" smtClean="0"/>
              <a:t>=None, </a:t>
            </a:r>
            <a:r>
              <a:rPr lang="en-IN" sz="2400" dirty="0" err="1" smtClean="0"/>
              <a:t>n_jobs</a:t>
            </a:r>
            <a:r>
              <a:rPr lang="en-IN" sz="2400" dirty="0" smtClean="0"/>
              <a:t>=None, **</a:t>
            </a:r>
            <a:r>
              <a:rPr lang="en-IN" sz="2400" dirty="0" err="1" smtClean="0"/>
              <a:t>kwargs</a:t>
            </a:r>
            <a:r>
              <a:rPr lang="en-IN" sz="2400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4127"/>
            <a:ext cx="10515600" cy="4092497"/>
          </a:xfrm>
        </p:spPr>
        <p:txBody>
          <a:bodyPr>
            <a:normAutofit/>
          </a:bodyPr>
          <a:lstStyle/>
          <a:p>
            <a:r>
              <a:rPr lang="en-IN" sz="2400" dirty="0" err="1" smtClean="0"/>
              <a:t>n_neighbors</a:t>
            </a:r>
            <a:r>
              <a:rPr lang="en-IN" sz="2400" dirty="0" smtClean="0"/>
              <a:t> = k</a:t>
            </a:r>
          </a:p>
          <a:p>
            <a:r>
              <a:rPr lang="en-IN" sz="2400" dirty="0" smtClean="0"/>
              <a:t>Weights – </a:t>
            </a:r>
            <a:r>
              <a:rPr lang="en-IN" sz="2400" b="1" dirty="0" smtClean="0"/>
              <a:t>uniform</a:t>
            </a:r>
            <a:r>
              <a:rPr lang="en-IN" sz="2400" dirty="0" smtClean="0"/>
              <a:t>, distance - weight points by the inverse of their distance.</a:t>
            </a:r>
          </a:p>
          <a:p>
            <a:r>
              <a:rPr lang="en-IN" sz="2400" dirty="0" smtClean="0"/>
              <a:t>Algorithm - </a:t>
            </a:r>
            <a:r>
              <a:rPr lang="en-IN" sz="2400" b="1" dirty="0" smtClean="0"/>
              <a:t>'auto'</a:t>
            </a:r>
            <a:r>
              <a:rPr lang="en-IN" sz="2400" dirty="0" smtClean="0"/>
              <a:t>, '</a:t>
            </a:r>
            <a:r>
              <a:rPr lang="en-IN" sz="2400" dirty="0" err="1" smtClean="0"/>
              <a:t>ball_tree</a:t>
            </a:r>
            <a:r>
              <a:rPr lang="en-IN" sz="2400" dirty="0" smtClean="0"/>
              <a:t>', '</a:t>
            </a:r>
            <a:r>
              <a:rPr lang="en-IN" sz="2400" dirty="0" err="1" smtClean="0"/>
              <a:t>kd_tree</a:t>
            </a:r>
            <a:r>
              <a:rPr lang="en-IN" sz="2400" dirty="0" smtClean="0"/>
              <a:t>', 'brute'</a:t>
            </a:r>
          </a:p>
          <a:p>
            <a:r>
              <a:rPr lang="en-IN" sz="2400" dirty="0" err="1" smtClean="0"/>
              <a:t>leaf_size</a:t>
            </a:r>
            <a:r>
              <a:rPr lang="en-IN" sz="2400" dirty="0" smtClean="0"/>
              <a:t> - Leaf size passed to </a:t>
            </a:r>
            <a:r>
              <a:rPr lang="en-IN" sz="2400" dirty="0" err="1" smtClean="0"/>
              <a:t>BallTree</a:t>
            </a:r>
            <a:r>
              <a:rPr lang="en-IN" sz="2400" dirty="0" smtClean="0"/>
              <a:t> or </a:t>
            </a:r>
            <a:r>
              <a:rPr lang="en-IN" sz="2400" dirty="0" err="1" smtClean="0"/>
              <a:t>KDTree</a:t>
            </a:r>
            <a:endParaRPr lang="en-IN" sz="2400" dirty="0" smtClean="0"/>
          </a:p>
          <a:p>
            <a:r>
              <a:rPr lang="en-IN" sz="2400" dirty="0" smtClean="0"/>
              <a:t>P – Power parameter</a:t>
            </a:r>
          </a:p>
          <a:p>
            <a:r>
              <a:rPr lang="en-IN" sz="2400" dirty="0" smtClean="0"/>
              <a:t>Metric – </a:t>
            </a:r>
            <a:r>
              <a:rPr lang="en-IN" sz="2400" b="1" dirty="0" err="1" smtClean="0"/>
              <a:t>minkowski</a:t>
            </a:r>
            <a:r>
              <a:rPr lang="en-IN" sz="2400" b="1" dirty="0" smtClean="0"/>
              <a:t> </a:t>
            </a:r>
            <a:r>
              <a:rPr lang="en-IN" sz="2400" dirty="0" smtClean="0"/>
              <a:t>or Euclidean</a:t>
            </a:r>
          </a:p>
        </p:txBody>
      </p:sp>
    </p:spTree>
    <p:extLst>
      <p:ext uri="{BB962C8B-B14F-4D97-AF65-F5344CB8AC3E}">
        <p14:creationId xmlns:p14="http://schemas.microsoft.com/office/powerpoint/2010/main" xmlns="" val="82591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Algorithms</a:t>
            </a:r>
            <a:br>
              <a:rPr lang="en-IN" dirty="0" smtClean="0"/>
            </a:br>
            <a:r>
              <a:rPr lang="en-IN" sz="2400" dirty="0" smtClean="0"/>
              <a:t>What is suitable when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smtClean="0"/>
              <a:t>Brute force performs worst when there are large dimensions and large training set.</a:t>
            </a:r>
          </a:p>
          <a:p>
            <a:endParaRPr lang="en-IN" i="1" dirty="0" smtClean="0"/>
          </a:p>
          <a:p>
            <a:r>
              <a:rPr lang="en-IN" dirty="0" smtClean="0"/>
              <a:t>K-D tree performs well enough when D &lt;20. With larger D it again takes longer time. This is known as “</a:t>
            </a:r>
            <a:r>
              <a:rPr lang="en-IN" b="1" i="1" dirty="0" smtClean="0"/>
              <a:t>curse of dimensionality”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Ball tree is optimal when D is large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– Due by </a:t>
            </a:r>
            <a:r>
              <a:rPr lang="en-IN" dirty="0" smtClean="0"/>
              <a:t>20</a:t>
            </a:r>
            <a:r>
              <a:rPr lang="en-IN" baseline="30000" dirty="0" smtClean="0"/>
              <a:t>th</a:t>
            </a:r>
            <a:r>
              <a:rPr lang="en-IN" dirty="0" smtClean="0"/>
              <a:t> May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Implement KNN in digit prediction and report score and time difference</a:t>
            </a: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82591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4453</TotalTime>
  <Words>238</Words>
  <Application>Microsoft Office PowerPoint</Application>
  <PresentationFormat>Custom</PresentationFormat>
  <Paragraphs>55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KNN K – nearest neighbours</vt:lpstr>
      <vt:lpstr>What is KNN</vt:lpstr>
      <vt:lpstr>How distance is calculated </vt:lpstr>
      <vt:lpstr>KNN Algo in Sk learn  KNeighborsClassifier(n_neighbors=5, weights='uniform', algorithm='auto', leaf_size=30, p=2, metric='minkowski', metric_params=None, n_jobs=None, **kwargs)</vt:lpstr>
      <vt:lpstr>Algorithms What is suitable when</vt:lpstr>
      <vt:lpstr>Assignment – Due by 20th May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gbudhiraja</dc:creator>
  <cp:lastModifiedBy>ASUS</cp:lastModifiedBy>
  <cp:revision>381</cp:revision>
  <dcterms:created xsi:type="dcterms:W3CDTF">2017-01-28T10:12:16Z</dcterms:created>
  <dcterms:modified xsi:type="dcterms:W3CDTF">2019-05-05T13:43:49Z</dcterms:modified>
</cp:coreProperties>
</file>