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15" r:id="rId2"/>
    <p:sldId id="347" r:id="rId3"/>
    <p:sldId id="344" r:id="rId4"/>
    <p:sldId id="341" r:id="rId5"/>
    <p:sldId id="346" r:id="rId6"/>
    <p:sldId id="342" r:id="rId7"/>
    <p:sldId id="330" r:id="rId8"/>
    <p:sldId id="338" r:id="rId9"/>
    <p:sldId id="34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2754" autoAdjust="0"/>
    <p:restoredTop sz="84041" autoAdjust="0"/>
  </p:normalViewPr>
  <p:slideViewPr>
    <p:cSldViewPr snapToGrid="0">
      <p:cViewPr varScale="1">
        <p:scale>
          <a:sx n="57" d="100"/>
          <a:sy n="57" d="100"/>
        </p:scale>
        <p:origin x="-720" y="-7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6A0DB5-2559-490A-8C59-9BB53BD013E0}" type="datetimeFigureOut">
              <a:rPr lang="en-US" smtClean="0"/>
              <a:pPr/>
              <a:t>6/9/2019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FFE69D-FA28-4EEF-B4CC-4E5B8CE374A0}" type="slidenum">
              <a:rPr lang="en-US" smtClean="0"/>
              <a:pPr/>
              <a:t>‹#›</a:t>
            </a:fld>
            <a:endParaRPr lang="en-US"/>
          </a:p>
        </p:txBody>
      </p:sp>
    </p:spTree>
    <p:extLst>
      <p:ext uri="{BB962C8B-B14F-4D97-AF65-F5344CB8AC3E}">
        <p14:creationId xmlns="" xmlns:p14="http://schemas.microsoft.com/office/powerpoint/2010/main" val="3528750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edium.com/@martinpella/logistic-regression-from-scratch-in-python-124c5636b8ac"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owardsdatascience.com/building-a-logistic-regression-in-python-301d27367c24"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edium.com/@martinpella/logistic-regression-from-scratch-in-python-124c5636b8ac"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towardsdatascience.com/building-a-logistic-regression-in-python-301d27367c24"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ath.stackexchange.com/questions/477207/derivative-of-cost-function-for-logistic-regression"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ath.stackexchange.com/questions/477207/derivative-of-cost-function-for-logistic-regression"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owardsdatascience.com/difference-between-batch-gradient-descent-and-stochastic-gradient-descent-1187f1291aa1"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owardsdatascience.com/difference-between-batch-gradient-descent-and-stochastic-gradient-descent-1187f1291aa1"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hlinkClick r:id="rId3"/>
              </a:rPr>
              <a:t>https://medium.com/@martinpella/logistic-regression-from-scratch-in-python-124c5636b8ac</a:t>
            </a:r>
            <a:r>
              <a:rPr lang="en-IN" dirty="0" smtClean="0"/>
              <a:t> </a:t>
            </a:r>
          </a:p>
          <a:p>
            <a:r>
              <a:rPr lang="en-IN" dirty="0" smtClean="0">
                <a:hlinkClick r:id="rId4"/>
              </a:rPr>
              <a:t>https://towardsdatascience.com/building-a-logistic-regression-in-python-301d27367c24</a:t>
            </a:r>
            <a:endParaRPr lang="en-IN" dirty="0" smtClean="0"/>
          </a:p>
          <a:p>
            <a:endParaRPr lang="en-IN" dirty="0" smtClean="0"/>
          </a:p>
        </p:txBody>
      </p:sp>
      <p:sp>
        <p:nvSpPr>
          <p:cNvPr id="4" name="Slide Number Placeholder 3"/>
          <p:cNvSpPr>
            <a:spLocks noGrp="1"/>
          </p:cNvSpPr>
          <p:nvPr>
            <p:ph type="sldNum" sz="quarter" idx="10"/>
          </p:nvPr>
        </p:nvSpPr>
        <p:spPr/>
        <p:txBody>
          <a:bodyPr/>
          <a:lstStyle/>
          <a:p>
            <a:fld id="{D0FFE69D-FA28-4EEF-B4CC-4E5B8CE374A0}" type="slidenum">
              <a:rPr lang="en-US" smtClean="0"/>
              <a:pPr/>
              <a:t>1</a:t>
            </a:fld>
            <a:endParaRPr lang="en-US"/>
          </a:p>
        </p:txBody>
      </p:sp>
    </p:spTree>
    <p:extLst>
      <p:ext uri="{BB962C8B-B14F-4D97-AF65-F5344CB8AC3E}">
        <p14:creationId xmlns="" xmlns:p14="http://schemas.microsoft.com/office/powerpoint/2010/main" val="266376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hlinkClick r:id="rId3"/>
              </a:rPr>
              <a:t>https://medium.com/@martinpella/logistic-regression-from-scratch-in-python-124c5636b8ac</a:t>
            </a:r>
            <a:r>
              <a:rPr lang="en-IN" dirty="0" smtClean="0"/>
              <a:t> </a:t>
            </a:r>
          </a:p>
          <a:p>
            <a:r>
              <a:rPr lang="en-IN" dirty="0" smtClean="0">
                <a:hlinkClick r:id="rId4"/>
              </a:rPr>
              <a:t>https://towardsdatascience.com/building-a-logistic-regression-in-python-301d27367c24</a:t>
            </a:r>
            <a:endParaRPr lang="en-IN" dirty="0" smtClean="0"/>
          </a:p>
          <a:p>
            <a:endParaRPr lang="en-IN" dirty="0" smtClean="0"/>
          </a:p>
        </p:txBody>
      </p:sp>
      <p:sp>
        <p:nvSpPr>
          <p:cNvPr id="4" name="Slide Number Placeholder 3"/>
          <p:cNvSpPr>
            <a:spLocks noGrp="1"/>
          </p:cNvSpPr>
          <p:nvPr>
            <p:ph type="sldNum" sz="quarter" idx="10"/>
          </p:nvPr>
        </p:nvSpPr>
        <p:spPr/>
        <p:txBody>
          <a:bodyPr/>
          <a:lstStyle/>
          <a:p>
            <a:fld id="{D0FFE69D-FA28-4EEF-B4CC-4E5B8CE374A0}" type="slidenum">
              <a:rPr lang="en-US" smtClean="0"/>
              <a:pPr/>
              <a:t>2</a:t>
            </a:fld>
            <a:endParaRPr lang="en-US"/>
          </a:p>
        </p:txBody>
      </p:sp>
    </p:spTree>
    <p:extLst>
      <p:ext uri="{BB962C8B-B14F-4D97-AF65-F5344CB8AC3E}">
        <p14:creationId xmlns="" xmlns:p14="http://schemas.microsoft.com/office/powerpoint/2010/main" val="266376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http://fooplot.com/</a:t>
            </a:r>
            <a:r>
              <a:rPr lang="en-IN" baseline="0" dirty="0" smtClean="0"/>
              <a:t> - Link to play around with function curve</a:t>
            </a:r>
            <a:endParaRPr lang="en-IN" dirty="0"/>
          </a:p>
        </p:txBody>
      </p:sp>
      <p:sp>
        <p:nvSpPr>
          <p:cNvPr id="4" name="Slide Number Placeholder 3"/>
          <p:cNvSpPr>
            <a:spLocks noGrp="1"/>
          </p:cNvSpPr>
          <p:nvPr>
            <p:ph type="sldNum" sz="quarter" idx="10"/>
          </p:nvPr>
        </p:nvSpPr>
        <p:spPr/>
        <p:txBody>
          <a:bodyPr/>
          <a:lstStyle/>
          <a:p>
            <a:fld id="{D0FFE69D-FA28-4EEF-B4CC-4E5B8CE374A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IN" dirty="0" smtClean="0">
                <a:hlinkClick r:id="rId3"/>
              </a:rPr>
              <a:t>https://math.stackexchange.com/questions/477207/derivative-of-cost-function-for-logistic-regression</a:t>
            </a:r>
            <a:r>
              <a:rPr lang="en-IN" dirty="0" smtClean="0"/>
              <a:t> </a:t>
            </a:r>
            <a:endParaRPr lang="en-IN" dirty="0"/>
          </a:p>
        </p:txBody>
      </p:sp>
      <p:sp>
        <p:nvSpPr>
          <p:cNvPr id="4" name="Slide Number Placeholder 3"/>
          <p:cNvSpPr>
            <a:spLocks noGrp="1"/>
          </p:cNvSpPr>
          <p:nvPr>
            <p:ph type="sldNum" sz="quarter" idx="10"/>
          </p:nvPr>
        </p:nvSpPr>
        <p:spPr/>
        <p:txBody>
          <a:bodyPr/>
          <a:lstStyle/>
          <a:p>
            <a:fld id="{D0FFE69D-FA28-4EEF-B4CC-4E5B8CE374A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IN" dirty="0" smtClean="0">
                <a:hlinkClick r:id="rId3"/>
              </a:rPr>
              <a:t>https://math.stackexchange.com/questions/477207/derivative-of-cost-function-for-logistic-regression</a:t>
            </a:r>
            <a:r>
              <a:rPr lang="en-IN" dirty="0" smtClean="0"/>
              <a:t> </a:t>
            </a:r>
            <a:endParaRPr lang="en-IN" dirty="0"/>
          </a:p>
        </p:txBody>
      </p:sp>
      <p:sp>
        <p:nvSpPr>
          <p:cNvPr id="4" name="Slide Number Placeholder 3"/>
          <p:cNvSpPr>
            <a:spLocks noGrp="1"/>
          </p:cNvSpPr>
          <p:nvPr>
            <p:ph type="sldNum" sz="quarter" idx="10"/>
          </p:nvPr>
        </p:nvSpPr>
        <p:spPr/>
        <p:txBody>
          <a:bodyPr/>
          <a:lstStyle/>
          <a:p>
            <a:fld id="{D0FFE69D-FA28-4EEF-B4CC-4E5B8CE374A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endParaRPr lang="en-IN" dirty="0"/>
          </a:p>
        </p:txBody>
      </p:sp>
      <p:sp>
        <p:nvSpPr>
          <p:cNvPr id="4" name="Slide Number Placeholder 3"/>
          <p:cNvSpPr>
            <a:spLocks noGrp="1"/>
          </p:cNvSpPr>
          <p:nvPr>
            <p:ph type="sldNum" sz="quarter" idx="10"/>
          </p:nvPr>
        </p:nvSpPr>
        <p:spPr/>
        <p:txBody>
          <a:bodyPr/>
          <a:lstStyle/>
          <a:p>
            <a:fld id="{D0FFE69D-FA28-4EEF-B4CC-4E5B8CE374A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0FFE69D-FA28-4EEF-B4CC-4E5B8CE374A0}"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hlinkClick r:id="rId3"/>
              </a:rPr>
              <a:t>https://towardsdatascience.com/difference-between-batch-gradient-descent-and-stochastic-gradient-descent-1187f1291aa1</a:t>
            </a:r>
            <a:endParaRPr lang="en-IN" dirty="0"/>
          </a:p>
        </p:txBody>
      </p:sp>
      <p:sp>
        <p:nvSpPr>
          <p:cNvPr id="4" name="Slide Number Placeholder 3"/>
          <p:cNvSpPr>
            <a:spLocks noGrp="1"/>
          </p:cNvSpPr>
          <p:nvPr>
            <p:ph type="sldNum" sz="quarter" idx="10"/>
          </p:nvPr>
        </p:nvSpPr>
        <p:spPr/>
        <p:txBody>
          <a:bodyPr/>
          <a:lstStyle/>
          <a:p>
            <a:fld id="{D0FFE69D-FA28-4EEF-B4CC-4E5B8CE374A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hlinkClick r:id="rId3"/>
              </a:rPr>
              <a:t>https://towardsdatascience.com/difference-between-batch-gradient-descent-and-stochastic-gradient-descent-1187f1291aa1</a:t>
            </a:r>
            <a:endParaRPr lang="en-IN" dirty="0"/>
          </a:p>
        </p:txBody>
      </p:sp>
      <p:sp>
        <p:nvSpPr>
          <p:cNvPr id="4" name="Slide Number Placeholder 3"/>
          <p:cNvSpPr>
            <a:spLocks noGrp="1"/>
          </p:cNvSpPr>
          <p:nvPr>
            <p:ph type="sldNum" sz="quarter" idx="10"/>
          </p:nvPr>
        </p:nvSpPr>
        <p:spPr/>
        <p:txBody>
          <a:bodyPr/>
          <a:lstStyle/>
          <a:p>
            <a:fld id="{D0FFE69D-FA28-4EEF-B4CC-4E5B8CE374A0}"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8ADCC3-71D3-452D-8001-6A04E096C581}" type="datetimeFigureOut">
              <a:rPr lang="en-US" smtClean="0"/>
              <a:pPr/>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 xmlns:p14="http://schemas.microsoft.com/office/powerpoint/2010/main" val="356161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8ADCC3-71D3-452D-8001-6A04E096C581}" type="datetimeFigureOut">
              <a:rPr lang="en-US" smtClean="0"/>
              <a:pPr/>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 xmlns:p14="http://schemas.microsoft.com/office/powerpoint/2010/main" val="1513083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8ADCC3-71D3-452D-8001-6A04E096C581}" type="datetimeFigureOut">
              <a:rPr lang="en-US" smtClean="0"/>
              <a:pPr/>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 xmlns:p14="http://schemas.microsoft.com/office/powerpoint/2010/main" val="3897425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8ADCC3-71D3-452D-8001-6A04E096C581}" type="datetimeFigureOut">
              <a:rPr lang="en-US" smtClean="0"/>
              <a:pPr/>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 xmlns:p14="http://schemas.microsoft.com/office/powerpoint/2010/main" val="1563873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8ADCC3-71D3-452D-8001-6A04E096C581}" type="datetimeFigureOut">
              <a:rPr lang="en-US" smtClean="0"/>
              <a:pPr/>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 xmlns:p14="http://schemas.microsoft.com/office/powerpoint/2010/main" val="2479321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8ADCC3-71D3-452D-8001-6A04E096C581}" type="datetimeFigureOut">
              <a:rPr lang="en-US" smtClean="0"/>
              <a:pPr/>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 xmlns:p14="http://schemas.microsoft.com/office/powerpoint/2010/main" val="3037510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8ADCC3-71D3-452D-8001-6A04E096C581}" type="datetimeFigureOut">
              <a:rPr lang="en-US" smtClean="0"/>
              <a:pPr/>
              <a:t>6/9/2019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 xmlns:p14="http://schemas.microsoft.com/office/powerpoint/2010/main" val="1220654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8ADCC3-71D3-452D-8001-6A04E096C581}" type="datetimeFigureOut">
              <a:rPr lang="en-US" smtClean="0"/>
              <a:pPr/>
              <a:t>6/9/2019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 xmlns:p14="http://schemas.microsoft.com/office/powerpoint/2010/main" val="272850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8ADCC3-71D3-452D-8001-6A04E096C581}" type="datetimeFigureOut">
              <a:rPr lang="en-US" smtClean="0"/>
              <a:pPr/>
              <a:t>6/9/2019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 xmlns:p14="http://schemas.microsoft.com/office/powerpoint/2010/main" val="2749034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8ADCC3-71D3-452D-8001-6A04E096C581}" type="datetimeFigureOut">
              <a:rPr lang="en-US" smtClean="0"/>
              <a:pPr/>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 xmlns:p14="http://schemas.microsoft.com/office/powerpoint/2010/main" val="1863903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8ADCC3-71D3-452D-8001-6A04E096C581}" type="datetimeFigureOut">
              <a:rPr lang="en-US" smtClean="0"/>
              <a:pPr/>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 xmlns:p14="http://schemas.microsoft.com/office/powerpoint/2010/main" val="2351648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8ADCC3-71D3-452D-8001-6A04E096C581}" type="datetimeFigureOut">
              <a:rPr lang="en-US" smtClean="0"/>
              <a:pPr/>
              <a:t>6/9/2019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C920F-1FA4-4B17-A8F2-6E87EABFEE98}" type="slidenum">
              <a:rPr lang="en-US" smtClean="0"/>
              <a:pPr/>
              <a:t>‹#›</a:t>
            </a:fld>
            <a:endParaRPr lang="en-US"/>
          </a:p>
        </p:txBody>
      </p:sp>
    </p:spTree>
    <p:extLst>
      <p:ext uri="{BB962C8B-B14F-4D97-AF65-F5344CB8AC3E}">
        <p14:creationId xmlns="" xmlns:p14="http://schemas.microsoft.com/office/powerpoint/2010/main" val="546286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CE03E80wbR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medium.com/@martinpella/logistic-regression-from-scratch-in-python-124c5636b8ac" TargetMode="External"/><Relationship Id="rId4" Type="http://schemas.openxmlformats.org/officeDocument/2006/relationships/hyperlink" Target="https://towardsdatascience.com/building-a-logistic-regression-in-python-301d27367c2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Logistic Regression </a:t>
            </a:r>
            <a:br>
              <a:rPr lang="en-IN" dirty="0" smtClean="0"/>
            </a:br>
            <a:r>
              <a:rPr lang="en-IN" sz="2000" dirty="0" smtClean="0"/>
              <a:t>Pre-Work</a:t>
            </a:r>
            <a:endParaRPr lang="en-IN" dirty="0"/>
          </a:p>
        </p:txBody>
      </p:sp>
      <p:sp>
        <p:nvSpPr>
          <p:cNvPr id="3" name="Content Placeholder 2"/>
          <p:cNvSpPr>
            <a:spLocks noGrp="1"/>
          </p:cNvSpPr>
          <p:nvPr>
            <p:ph idx="1"/>
          </p:nvPr>
        </p:nvSpPr>
        <p:spPr/>
        <p:txBody>
          <a:bodyPr>
            <a:normAutofit/>
          </a:bodyPr>
          <a:lstStyle/>
          <a:p>
            <a:r>
              <a:rPr lang="en-IN" dirty="0" smtClean="0"/>
              <a:t>Pre-work: Watch the video to understand how cost function and respective derivative is calculated for logistic regression: </a:t>
            </a:r>
            <a:r>
              <a:rPr lang="en-IN" dirty="0" smtClean="0">
                <a:hlinkClick r:id="rId3"/>
              </a:rPr>
              <a:t>https://www.youtube.com/watch?v=CE03E80wbRE</a:t>
            </a:r>
            <a:endParaRPr lang="en-IN" dirty="0" smtClean="0"/>
          </a:p>
          <a:p>
            <a:endParaRPr lang="en-IN" dirty="0" smtClean="0"/>
          </a:p>
          <a:p>
            <a:r>
              <a:rPr lang="en-IN" dirty="0" smtClean="0"/>
              <a:t>Review following articles to learn how to implement LR from Scratch:</a:t>
            </a:r>
          </a:p>
          <a:p>
            <a:r>
              <a:rPr lang="en-IN" dirty="0" smtClean="0">
                <a:hlinkClick r:id="rId4"/>
              </a:rPr>
              <a:t>https://towardsdatascience.com/building-a-logistic-regression-in-python-301d27367c24</a:t>
            </a:r>
            <a:endParaRPr lang="en-IN" dirty="0" smtClean="0"/>
          </a:p>
          <a:p>
            <a:r>
              <a:rPr lang="en-IN" dirty="0" smtClean="0">
                <a:hlinkClick r:id="rId5"/>
              </a:rPr>
              <a:t>https://medium.com/@martinpella/logistic-regression-from-scratch-in-python-124c5636b8ac</a:t>
            </a:r>
            <a:endParaRPr lang="en-IN" dirty="0" smtClean="0"/>
          </a:p>
        </p:txBody>
      </p:sp>
    </p:spTree>
    <p:extLst>
      <p:ext uri="{BB962C8B-B14F-4D97-AF65-F5344CB8AC3E}">
        <p14:creationId xmlns="" xmlns:p14="http://schemas.microsoft.com/office/powerpoint/2010/main" val="4004481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Logistic Regression </a:t>
            </a:r>
            <a:br>
              <a:rPr lang="en-IN" dirty="0" smtClean="0"/>
            </a:br>
            <a:r>
              <a:rPr lang="en-IN" sz="2000" dirty="0" smtClean="0"/>
              <a:t>The Logistic function</a:t>
            </a:r>
            <a:endParaRPr lang="en-IN" dirty="0"/>
          </a:p>
        </p:txBody>
      </p:sp>
      <p:sp>
        <p:nvSpPr>
          <p:cNvPr id="3" name="Content Placeholder 2"/>
          <p:cNvSpPr>
            <a:spLocks noGrp="1"/>
          </p:cNvSpPr>
          <p:nvPr>
            <p:ph idx="1"/>
          </p:nvPr>
        </p:nvSpPr>
        <p:spPr/>
        <p:txBody>
          <a:bodyPr>
            <a:normAutofit/>
          </a:bodyPr>
          <a:lstStyle/>
          <a:p>
            <a:r>
              <a:rPr lang="en-IN" dirty="0" smtClean="0"/>
              <a:t>Set up T4 Machine – 15 min</a:t>
            </a:r>
          </a:p>
          <a:p>
            <a:r>
              <a:rPr lang="en-IN" dirty="0" smtClean="0"/>
              <a:t>Progress check – 5 min</a:t>
            </a:r>
          </a:p>
          <a:p>
            <a:r>
              <a:rPr lang="en-IN" dirty="0" smtClean="0"/>
              <a:t>Logistic function – 15 min</a:t>
            </a:r>
          </a:p>
          <a:p>
            <a:r>
              <a:rPr lang="en-IN" dirty="0" smtClean="0"/>
              <a:t>Cost function – 15 min</a:t>
            </a:r>
          </a:p>
          <a:p>
            <a:r>
              <a:rPr lang="en-IN" dirty="0" smtClean="0"/>
              <a:t>Cost function intuition – 15 min</a:t>
            </a:r>
          </a:p>
          <a:p>
            <a:r>
              <a:rPr lang="en-IN" dirty="0" smtClean="0"/>
              <a:t>Gradient Descent – 15 min</a:t>
            </a:r>
          </a:p>
          <a:p>
            <a:r>
              <a:rPr lang="en-IN" dirty="0" smtClean="0"/>
              <a:t>Hands on – 45 min</a:t>
            </a:r>
          </a:p>
          <a:p>
            <a:r>
              <a:rPr lang="en-IN" dirty="0" smtClean="0"/>
              <a:t>Assignment – 5 min</a:t>
            </a:r>
          </a:p>
        </p:txBody>
      </p:sp>
    </p:spTree>
    <p:extLst>
      <p:ext uri="{BB962C8B-B14F-4D97-AF65-F5344CB8AC3E}">
        <p14:creationId xmlns="" xmlns:p14="http://schemas.microsoft.com/office/powerpoint/2010/main" val="4004481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95" y="108652"/>
            <a:ext cx="10515600" cy="1325563"/>
          </a:xfrm>
        </p:spPr>
        <p:txBody>
          <a:bodyPr/>
          <a:lstStyle/>
          <a:p>
            <a:r>
              <a:rPr lang="en-IN" dirty="0" smtClean="0"/>
              <a:t>Logistic Function</a:t>
            </a:r>
            <a:br>
              <a:rPr lang="en-IN" dirty="0" smtClean="0"/>
            </a:br>
            <a:r>
              <a:rPr lang="en-IN" sz="1800" dirty="0" smtClean="0"/>
              <a:t>Hypothesis &amp; Sigmoid function</a:t>
            </a:r>
            <a:endParaRPr lang="en-IN" dirty="0"/>
          </a:p>
        </p:txBody>
      </p:sp>
      <p:pic>
        <p:nvPicPr>
          <p:cNvPr id="1026" name="Picture 2" descr="Image result for logistic function"/>
          <p:cNvPicPr>
            <a:picLocks noChangeAspect="1" noChangeArrowheads="1"/>
          </p:cNvPicPr>
          <p:nvPr/>
        </p:nvPicPr>
        <p:blipFill>
          <a:blip r:embed="rId3"/>
          <a:srcRect/>
          <a:stretch>
            <a:fillRect/>
          </a:stretch>
        </p:blipFill>
        <p:spPr bwMode="auto">
          <a:xfrm>
            <a:off x="4337824" y="1613183"/>
            <a:ext cx="7854176" cy="5244817"/>
          </a:xfrm>
          <a:prstGeom prst="rect">
            <a:avLst/>
          </a:prstGeom>
          <a:noFill/>
        </p:spPr>
      </p:pic>
      <p:sp>
        <p:nvSpPr>
          <p:cNvPr id="1027" name="Rectangle 3"/>
          <p:cNvSpPr>
            <a:spLocks noChangeArrowheads="1"/>
          </p:cNvSpPr>
          <p:nvPr/>
        </p:nvSpPr>
        <p:spPr bwMode="auto">
          <a:xfrm>
            <a:off x="256478" y="1226635"/>
            <a:ext cx="5581680" cy="2554497"/>
          </a:xfrm>
          <a:prstGeom prst="rect">
            <a:avLst/>
          </a:prstGeom>
          <a:noFill/>
          <a:ln w="9525">
            <a:noFill/>
            <a:miter lim="800000"/>
            <a:headEnd/>
            <a:tailEnd/>
          </a:ln>
          <a:effectLst/>
        </p:spPr>
        <p:txBody>
          <a:bodyPr vert="horz" wrap="square" lIns="0" tIns="0" rIns="0" bIns="15235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buFontTx/>
              <a:buChar char="•"/>
            </a:pPr>
            <a:r>
              <a:rPr kumimoji="0" lang="el-GR" sz="2000" b="0" i="0" u="none" strike="noStrike" cap="none" normalizeH="0" baseline="0" dirty="0" smtClean="0">
                <a:ln>
                  <a:noFill/>
                </a:ln>
                <a:solidFill>
                  <a:schemeClr val="tx1"/>
                </a:solidFill>
                <a:effectLst/>
                <a:latin typeface="Roboto"/>
                <a:cs typeface="Arial" pitchFamily="34" charset="0"/>
              </a:rPr>
              <a:t>Φ</a:t>
            </a:r>
            <a:r>
              <a:rPr kumimoji="0" lang="en-US" sz="2000" b="0" i="0" u="none" strike="noStrike" cap="none" normalizeH="0" baseline="0" dirty="0" smtClean="0">
                <a:ln>
                  <a:noFill/>
                </a:ln>
                <a:solidFill>
                  <a:schemeClr val="tx1"/>
                </a:solidFill>
                <a:effectLst/>
                <a:latin typeface="Roboto"/>
                <a:cs typeface="Arial" pitchFamily="34" charset="0"/>
              </a:rPr>
              <a:t>(z) tends towards 1 as z</a:t>
            </a:r>
            <a:r>
              <a:rPr kumimoji="0" lang="en-US" sz="2000" b="0" i="0" u="none" strike="noStrike" cap="none" normalizeH="0" baseline="0" dirty="0" smtClean="0">
                <a:ln>
                  <a:noFill/>
                </a:ln>
                <a:solidFill>
                  <a:schemeClr val="tx1"/>
                </a:solidFill>
                <a:effectLst/>
                <a:latin typeface="Roboto"/>
                <a:cs typeface="Arial" pitchFamily="34" charset="0"/>
                <a:sym typeface="Wingdings" pitchFamily="2" charset="2"/>
              </a:rPr>
              <a:t></a:t>
            </a:r>
            <a:r>
              <a:rPr lang="en-US" sz="6600" baseline="-12000" dirty="0" smtClean="0">
                <a:latin typeface="Roboto"/>
                <a:cs typeface="Arial" pitchFamily="34" charset="0"/>
                <a:sym typeface="Wingdings" pitchFamily="2" charset="2"/>
              </a:rPr>
              <a:t>∞</a:t>
            </a:r>
            <a:r>
              <a:rPr kumimoji="0" lang="en-US" sz="2000" b="0" i="0" u="none" strike="noStrike" cap="none" normalizeH="0" baseline="0" dirty="0" smtClean="0">
                <a:ln>
                  <a:noFill/>
                </a:ln>
                <a:solidFill>
                  <a:schemeClr val="tx1"/>
                </a:solidFill>
                <a:effectLst/>
                <a:latin typeface="Roboto"/>
                <a:cs typeface="Arial" pitchFamily="34" charset="0"/>
              </a:rPr>
              <a:t>   </a:t>
            </a:r>
            <a:r>
              <a:rPr kumimoji="0" lang="en-US" sz="1200" b="0" i="0" u="none" strike="noStrike" cap="none" normalizeH="0" baseline="0" dirty="0" smtClean="0">
                <a:ln>
                  <a:noFill/>
                </a:ln>
                <a:solidFill>
                  <a:schemeClr val="tx1"/>
                </a:solidFill>
                <a:effectLst/>
                <a:latin typeface="Roboto"/>
                <a:cs typeface="Arial" pitchFamily="34" charset="0"/>
              </a:rPr>
              <a:t> </a:t>
            </a:r>
            <a:r>
              <a:rPr kumimoji="0" lang="en-US" sz="2000" b="0" i="0" u="none" strike="noStrike" cap="none" normalizeH="0" baseline="0" dirty="0" smtClean="0">
                <a:ln>
                  <a:noFill/>
                </a:ln>
                <a:solidFill>
                  <a:schemeClr val="tx1"/>
                </a:solidFill>
                <a:effectLst/>
                <a:latin typeface="Roboto"/>
                <a:cs typeface="Arial" pitchFamily="34" charset="0"/>
              </a:rPr>
              <a:t>                </a:t>
            </a:r>
          </a:p>
          <a:p>
            <a:pPr lvl="0" eaLnBrk="0" fontAlgn="base" hangingPunct="0">
              <a:spcBef>
                <a:spcPct val="0"/>
              </a:spcBef>
              <a:spcAft>
                <a:spcPct val="0"/>
              </a:spcAft>
              <a:buFontTx/>
              <a:buChar char="•"/>
            </a:pPr>
            <a:r>
              <a:rPr lang="el-GR" sz="2000" dirty="0" smtClean="0">
                <a:latin typeface="Roboto"/>
                <a:cs typeface="Arial" pitchFamily="34" charset="0"/>
              </a:rPr>
              <a:t>Φ</a:t>
            </a:r>
            <a:r>
              <a:rPr kumimoji="0" lang="en-US" sz="2000" b="0" i="0" u="none" strike="noStrike" cap="none" normalizeH="0" baseline="0" dirty="0" smtClean="0">
                <a:ln>
                  <a:noFill/>
                </a:ln>
                <a:solidFill>
                  <a:schemeClr val="tx1"/>
                </a:solidFill>
                <a:effectLst/>
                <a:latin typeface="Roboto"/>
                <a:cs typeface="Arial" pitchFamily="34" charset="0"/>
              </a:rPr>
              <a:t>(z) tends towards 0 as</a:t>
            </a:r>
            <a:r>
              <a:rPr lang="en-US" sz="2000" dirty="0" smtClean="0">
                <a:latin typeface="Roboto"/>
                <a:cs typeface="Arial" pitchFamily="34" charset="0"/>
              </a:rPr>
              <a:t> z</a:t>
            </a:r>
            <a:r>
              <a:rPr lang="en-US" sz="2000" dirty="0" smtClean="0">
                <a:latin typeface="Roboto"/>
                <a:cs typeface="Arial" pitchFamily="34" charset="0"/>
                <a:sym typeface="Wingdings" pitchFamily="2" charset="2"/>
              </a:rPr>
              <a:t> -</a:t>
            </a:r>
            <a:r>
              <a:rPr lang="en-US" sz="4000" baseline="-12000" dirty="0" smtClean="0">
                <a:latin typeface="Roboto"/>
                <a:cs typeface="Arial" pitchFamily="34" charset="0"/>
                <a:sym typeface="Wingdings" pitchFamily="2" charset="2"/>
              </a:rPr>
              <a:t>∞</a:t>
            </a:r>
            <a:r>
              <a:rPr lang="en-US" sz="4000" dirty="0" smtClean="0">
                <a:latin typeface="Roboto"/>
                <a:cs typeface="Arial" pitchFamily="34" charset="0"/>
                <a:sym typeface="Wingdings" pitchFamily="2" charset="2"/>
              </a:rPr>
              <a:t> </a:t>
            </a:r>
            <a:r>
              <a:rPr kumimoji="0" lang="en-US" sz="2000" b="0" i="0" u="none" strike="noStrike" cap="none" normalizeH="0" baseline="0" dirty="0" smtClean="0">
                <a:ln>
                  <a:noFill/>
                </a:ln>
                <a:solidFill>
                  <a:schemeClr val="tx1"/>
                </a:solidFill>
                <a:effectLst/>
                <a:latin typeface="Roboto"/>
                <a:cs typeface="Arial" pitchFamily="34" charset="0"/>
              </a:rPr>
              <a:t>              </a:t>
            </a:r>
          </a:p>
          <a:p>
            <a:pPr lvl="0" eaLnBrk="0" fontAlgn="base" hangingPunct="0">
              <a:spcBef>
                <a:spcPct val="0"/>
              </a:spcBef>
              <a:spcAft>
                <a:spcPct val="0"/>
              </a:spcAft>
              <a:buFontTx/>
              <a:buChar char="•"/>
            </a:pPr>
            <a:r>
              <a:rPr lang="el-GR" sz="2000" dirty="0" smtClean="0">
                <a:latin typeface="Roboto"/>
                <a:cs typeface="Arial" pitchFamily="34" charset="0"/>
              </a:rPr>
              <a:t>Φ</a:t>
            </a:r>
            <a:r>
              <a:rPr kumimoji="0" lang="en-US" sz="2000" b="0" i="0" u="none" strike="noStrike" cap="none" normalizeH="0" baseline="0" dirty="0" smtClean="0">
                <a:ln>
                  <a:noFill/>
                </a:ln>
                <a:solidFill>
                  <a:schemeClr val="tx1"/>
                </a:solidFill>
                <a:effectLst/>
                <a:latin typeface="Roboto"/>
                <a:cs typeface="Arial" pitchFamily="34" charset="0"/>
              </a:rPr>
              <a:t>(z) is always bounded between 0 and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Roboto"/>
              <a:cs typeface="Arial" pitchFamily="34" charset="0"/>
            </a:endParaRPr>
          </a:p>
        </p:txBody>
      </p:sp>
      <p:sp>
        <p:nvSpPr>
          <p:cNvPr id="1028" name="AutoShape 4" descr=" z\rightarrow\infty"/>
          <p:cNvSpPr>
            <a:spLocks noChangeAspect="1" noChangeArrowheads="1"/>
          </p:cNvSpPr>
          <p:nvPr/>
        </p:nvSpPr>
        <p:spPr bwMode="auto">
          <a:xfrm>
            <a:off x="1720850" y="-227013"/>
            <a:ext cx="742950"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9" name="AutoShape 5" descr=" z\rightarrow-\infty"/>
          <p:cNvSpPr>
            <a:spLocks noChangeAspect="1" noChangeArrowheads="1"/>
          </p:cNvSpPr>
          <p:nvPr/>
        </p:nvSpPr>
        <p:spPr bwMode="auto">
          <a:xfrm>
            <a:off x="1720850" y="-44450"/>
            <a:ext cx="942975"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1" name="AutoShape 7"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3" name="AutoShape 9"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5" name="AutoShape 11"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7" name="AutoShape 13"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50" name="Picture 2"/>
          <p:cNvPicPr>
            <a:picLocks noChangeAspect="1" noChangeArrowheads="1"/>
          </p:cNvPicPr>
          <p:nvPr/>
        </p:nvPicPr>
        <p:blipFill>
          <a:blip r:embed="rId4"/>
          <a:srcRect/>
          <a:stretch>
            <a:fillRect/>
          </a:stretch>
        </p:blipFill>
        <p:spPr bwMode="auto">
          <a:xfrm>
            <a:off x="0" y="3517049"/>
            <a:ext cx="4810125" cy="2990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3" y="387426"/>
            <a:ext cx="4001430" cy="1325563"/>
          </a:xfrm>
        </p:spPr>
        <p:txBody>
          <a:bodyPr/>
          <a:lstStyle/>
          <a:p>
            <a:r>
              <a:rPr lang="en-IN" dirty="0" smtClean="0"/>
              <a:t>Cost function</a:t>
            </a:r>
            <a:endParaRPr lang="en-IN" sz="2400" dirty="0"/>
          </a:p>
        </p:txBody>
      </p:sp>
      <p:pic>
        <p:nvPicPr>
          <p:cNvPr id="1028" name="Picture 4"/>
          <p:cNvPicPr>
            <a:picLocks noChangeAspect="1" noChangeArrowheads="1"/>
          </p:cNvPicPr>
          <p:nvPr/>
        </p:nvPicPr>
        <p:blipFill>
          <a:blip r:embed="rId3"/>
          <a:srcRect/>
          <a:stretch>
            <a:fillRect/>
          </a:stretch>
        </p:blipFill>
        <p:spPr bwMode="auto">
          <a:xfrm>
            <a:off x="1897334" y="4170551"/>
            <a:ext cx="8086725" cy="1371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l="28918" t="44075" r="5010"/>
          <a:stretch>
            <a:fillRect/>
          </a:stretch>
        </p:blipFill>
        <p:spPr bwMode="auto">
          <a:xfrm>
            <a:off x="2888168" y="2051811"/>
            <a:ext cx="4761571" cy="1144230"/>
          </a:xfrm>
          <a:prstGeom prst="rect">
            <a:avLst/>
          </a:prstGeom>
          <a:noFill/>
          <a:ln w="9525">
            <a:noFill/>
            <a:miter lim="800000"/>
            <a:headEnd/>
            <a:tailEnd/>
          </a:ln>
          <a:effectLst/>
        </p:spPr>
      </p:pic>
    </p:spTree>
    <p:extLst>
      <p:ext uri="{BB962C8B-B14F-4D97-AF65-F5344CB8AC3E}">
        <p14:creationId xmlns="" xmlns:p14="http://schemas.microsoft.com/office/powerpoint/2010/main" val="8259110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3" y="387426"/>
            <a:ext cx="4001430" cy="1325563"/>
          </a:xfrm>
        </p:spPr>
        <p:txBody>
          <a:bodyPr/>
          <a:lstStyle/>
          <a:p>
            <a:r>
              <a:rPr lang="en-IN" dirty="0" smtClean="0"/>
              <a:t>Cost function </a:t>
            </a:r>
            <a:br>
              <a:rPr lang="en-IN" dirty="0" smtClean="0"/>
            </a:br>
            <a:r>
              <a:rPr lang="en-IN" sz="2000" dirty="0" smtClean="0"/>
              <a:t>Intuition</a:t>
            </a:r>
            <a:endParaRPr lang="en-IN" sz="2400" dirty="0"/>
          </a:p>
        </p:txBody>
      </p:sp>
      <p:graphicFrame>
        <p:nvGraphicFramePr>
          <p:cNvPr id="6" name="Table 5"/>
          <p:cNvGraphicFramePr>
            <a:graphicFrameLocks noGrp="1"/>
          </p:cNvGraphicFramePr>
          <p:nvPr/>
        </p:nvGraphicFramePr>
        <p:xfrm>
          <a:off x="7817004" y="657919"/>
          <a:ext cx="4081346" cy="6174740"/>
        </p:xfrm>
        <a:graphic>
          <a:graphicData uri="http://schemas.openxmlformats.org/drawingml/2006/table">
            <a:tbl>
              <a:tblPr/>
              <a:tblGrid>
                <a:gridCol w="694697"/>
                <a:gridCol w="716406"/>
                <a:gridCol w="890081"/>
                <a:gridCol w="890081"/>
                <a:gridCol w="890081"/>
              </a:tblGrid>
              <a:tr h="266616">
                <a:tc>
                  <a:txBody>
                    <a:bodyPr/>
                    <a:lstStyle/>
                    <a:p>
                      <a:pPr algn="ctr" fontAlgn="b"/>
                      <a:r>
                        <a:rPr lang="en-IN" sz="1800" b="0" i="0" u="none" strike="noStrike">
                          <a:solidFill>
                            <a:srgbClr val="000000"/>
                          </a:solidFill>
                          <a:latin typeface="Calibri"/>
                        </a:rPr>
                        <a:t>ID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BtX</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Sigmoid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Cost if 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Cost if 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616">
                <a:tc>
                  <a:txBody>
                    <a:bodyPr/>
                    <a:lstStyle/>
                    <a:p>
                      <a:pPr algn="ctr" fontAlgn="b"/>
                      <a:r>
                        <a:rPr lang="en-IN" sz="1800" b="0" i="0" u="none" strike="noStrike">
                          <a:solidFill>
                            <a:srgbClr val="000000"/>
                          </a:solidFill>
                          <a:latin typeface="Calibri"/>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4.34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616">
                <a:tc>
                  <a:txBody>
                    <a:bodyPr/>
                    <a:lstStyle/>
                    <a:p>
                      <a:pPr algn="ctr" fontAlgn="b"/>
                      <a:r>
                        <a:rPr lang="en-IN" sz="1800" b="0" i="0" u="none" strike="noStrike">
                          <a:solidFill>
                            <a:srgbClr val="000000"/>
                          </a:solidFill>
                          <a:latin typeface="Calibri"/>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3.91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616">
                <a:tc>
                  <a:txBody>
                    <a:bodyPr/>
                    <a:lstStyle/>
                    <a:p>
                      <a:pPr algn="ctr" fontAlgn="b"/>
                      <a:r>
                        <a:rPr lang="en-IN" sz="1800" b="0" i="0" u="none" strike="noStrike">
                          <a:solidFill>
                            <a:srgbClr val="000000"/>
                          </a:solidFill>
                          <a:latin typeface="Calibri"/>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3.47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616">
                <a:tc>
                  <a:txBody>
                    <a:bodyPr/>
                    <a:lstStyle/>
                    <a:p>
                      <a:pPr algn="ctr" fontAlgn="b"/>
                      <a:r>
                        <a:rPr lang="en-IN" sz="1800" b="0" i="0" u="none" strike="noStrike">
                          <a:solidFill>
                            <a:srgbClr val="000000"/>
                          </a:solidFill>
                          <a:latin typeface="Calibri"/>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3.04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616">
                <a:tc>
                  <a:txBody>
                    <a:bodyPr/>
                    <a:lstStyle/>
                    <a:p>
                      <a:pPr algn="ctr" fontAlgn="b"/>
                      <a:r>
                        <a:rPr lang="en-IN" sz="1800" b="0" i="0" u="none" strike="noStrike">
                          <a:solidFill>
                            <a:srgbClr val="000000"/>
                          </a:solidFill>
                          <a:latin typeface="Calibri"/>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2.61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616">
                <a:tc>
                  <a:txBody>
                    <a:bodyPr/>
                    <a:lstStyle/>
                    <a:p>
                      <a:pPr algn="ctr" fontAlgn="b"/>
                      <a:r>
                        <a:rPr lang="en-IN" sz="1800" b="0" i="0" u="none" strike="noStrike">
                          <a:solidFill>
                            <a:srgbClr val="000000"/>
                          </a:solidFill>
                          <a:latin typeface="Calibri"/>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2.17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616">
                <a:tc>
                  <a:txBody>
                    <a:bodyPr/>
                    <a:lstStyle/>
                    <a:p>
                      <a:pPr algn="ctr" fontAlgn="b"/>
                      <a:r>
                        <a:rPr lang="en-IN" sz="1800" b="0" i="0" u="none" strike="noStrike">
                          <a:solidFill>
                            <a:srgbClr val="000000"/>
                          </a:solidFill>
                          <a:latin typeface="Calibri"/>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1.75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616">
                <a:tc>
                  <a:txBody>
                    <a:bodyPr/>
                    <a:lstStyle/>
                    <a:p>
                      <a:pPr algn="ctr" fontAlgn="b"/>
                      <a:r>
                        <a:rPr lang="en-IN" sz="1800" b="0" i="0" u="none" strike="noStrike">
                          <a:solidFill>
                            <a:srgbClr val="000000"/>
                          </a:solidFill>
                          <a:latin typeface="Calibri"/>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1.32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616">
                <a:tc>
                  <a:txBody>
                    <a:bodyPr/>
                    <a:lstStyle/>
                    <a:p>
                      <a:pPr algn="ctr" fontAlgn="b"/>
                      <a:r>
                        <a:rPr lang="en-IN" sz="1800" b="0" i="0" u="none" strike="noStrike">
                          <a:solidFill>
                            <a:srgbClr val="000000"/>
                          </a:solidFill>
                          <a:latin typeface="Calibri"/>
                        </a:rPr>
                        <a:t>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0.92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0.06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616">
                <a:tc>
                  <a:txBody>
                    <a:bodyPr/>
                    <a:lstStyle/>
                    <a:p>
                      <a:pPr algn="ctr" fontAlgn="b"/>
                      <a:r>
                        <a:rPr lang="en-IN" sz="1800" b="0" i="0" u="none" strike="noStrike">
                          <a:solidFill>
                            <a:srgbClr val="000000"/>
                          </a:solidFill>
                          <a:latin typeface="Calibri"/>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0.27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0.57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616">
                <a:tc>
                  <a:txBody>
                    <a:bodyPr/>
                    <a:lstStyle/>
                    <a:p>
                      <a:pPr algn="ctr" fontAlgn="b"/>
                      <a:r>
                        <a:rPr lang="en-IN" sz="1800" b="0" i="0" u="none" strike="noStrike">
                          <a:solidFill>
                            <a:srgbClr val="000000"/>
                          </a:solidFill>
                          <a:latin typeface="Calibri"/>
                        </a:rPr>
                        <a:t>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616">
                <a:tc>
                  <a:txBody>
                    <a:bodyPr/>
                    <a:lstStyle/>
                    <a:p>
                      <a:pPr algn="ctr" fontAlgn="b"/>
                      <a:r>
                        <a:rPr lang="en-IN" sz="1800" b="0" i="0" u="none" strike="noStrike">
                          <a:solidFill>
                            <a:srgbClr val="000000"/>
                          </a:solidFill>
                          <a:latin typeface="Calibri"/>
                        </a:rPr>
                        <a:t>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0.73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0.57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616">
                <a:tc>
                  <a:txBody>
                    <a:bodyPr/>
                    <a:lstStyle/>
                    <a:p>
                      <a:pPr algn="ctr" fontAlgn="b"/>
                      <a:r>
                        <a:rPr lang="en-IN" sz="1800" b="0" i="0" u="none" strike="noStrike">
                          <a:solidFill>
                            <a:srgbClr val="000000"/>
                          </a:solidFill>
                          <a:latin typeface="Calibri"/>
                        </a:rPr>
                        <a:t>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0.88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0.06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0.92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616">
                <a:tc>
                  <a:txBody>
                    <a:bodyPr/>
                    <a:lstStyle/>
                    <a:p>
                      <a:pPr algn="ctr" fontAlgn="b"/>
                      <a:r>
                        <a:rPr lang="en-IN" sz="1800" b="0" i="0" u="none" strike="noStrike">
                          <a:solidFill>
                            <a:srgbClr val="000000"/>
                          </a:solidFill>
                          <a:latin typeface="Calibri"/>
                        </a:rPr>
                        <a:t>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0.95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1.32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616">
                <a:tc>
                  <a:txBody>
                    <a:bodyPr/>
                    <a:lstStyle/>
                    <a:p>
                      <a:pPr algn="ctr" fontAlgn="b"/>
                      <a:r>
                        <a:rPr lang="en-IN" sz="1800" b="0" i="0" u="none" strike="noStrike">
                          <a:solidFill>
                            <a:srgbClr val="000000"/>
                          </a:solidFill>
                          <a:latin typeface="Calibri"/>
                        </a:rPr>
                        <a:t>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0.98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1.75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616">
                <a:tc>
                  <a:txBody>
                    <a:bodyPr/>
                    <a:lstStyle/>
                    <a:p>
                      <a:pPr algn="ctr" fontAlgn="b"/>
                      <a:r>
                        <a:rPr lang="en-IN" sz="1800" b="0" i="0" u="none" strike="noStrike">
                          <a:solidFill>
                            <a:srgbClr val="000000"/>
                          </a:solidFill>
                          <a:latin typeface="Calibri"/>
                        </a:rPr>
                        <a:t>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2.17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616">
                <a:tc>
                  <a:txBody>
                    <a:bodyPr/>
                    <a:lstStyle/>
                    <a:p>
                      <a:pPr algn="ctr" fontAlgn="b"/>
                      <a:r>
                        <a:rPr lang="en-IN" sz="1800" b="0" i="0" u="none" strike="noStrike">
                          <a:solidFill>
                            <a:srgbClr val="000000"/>
                          </a:solidFill>
                          <a:latin typeface="Calibri"/>
                        </a:rPr>
                        <a:t>17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2.61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616">
                <a:tc>
                  <a:txBody>
                    <a:bodyPr/>
                    <a:lstStyle/>
                    <a:p>
                      <a:pPr algn="ctr" fontAlgn="b"/>
                      <a:r>
                        <a:rPr lang="en-IN" sz="1800" b="0" i="0" u="none" strike="noStrike">
                          <a:solidFill>
                            <a:srgbClr val="000000"/>
                          </a:solidFill>
                          <a:latin typeface="Calibri"/>
                        </a:rPr>
                        <a:t>18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3.04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616">
                <a:tc>
                  <a:txBody>
                    <a:bodyPr/>
                    <a:lstStyle/>
                    <a:p>
                      <a:pPr algn="ctr" fontAlgn="b"/>
                      <a:r>
                        <a:rPr lang="en-IN" sz="1800" b="0" i="0" u="none" strike="noStrike">
                          <a:solidFill>
                            <a:srgbClr val="000000"/>
                          </a:solidFill>
                          <a:latin typeface="Calibri"/>
                        </a:rPr>
                        <a:t>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3.47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616">
                <a:tc>
                  <a:txBody>
                    <a:bodyPr/>
                    <a:lstStyle/>
                    <a:p>
                      <a:pPr algn="ctr" fontAlgn="b"/>
                      <a:r>
                        <a:rPr lang="en-IN" sz="1800" b="0" i="0" u="none" strike="noStrike">
                          <a:solidFill>
                            <a:srgbClr val="000000"/>
                          </a:solidFill>
                          <a:latin typeface="Calibri"/>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3.91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616">
                <a:tc>
                  <a:txBody>
                    <a:bodyPr/>
                    <a:lstStyle/>
                    <a:p>
                      <a:pPr algn="ctr" fontAlgn="b"/>
                      <a:r>
                        <a:rPr lang="en-IN" sz="1800" b="0" i="0" u="none" strike="noStrike">
                          <a:solidFill>
                            <a:srgbClr val="000000"/>
                          </a:solidFill>
                          <a:latin typeface="Calibri"/>
                        </a:rPr>
                        <a:t>21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Calibri"/>
                        </a:rPr>
                        <a:t>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latin typeface="Calibri"/>
                        </a:rPr>
                        <a:t>4.34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7" name="Picture 6" descr="https://cdn-images-1.medium.com/max/1200/1*yWzKLQhWITQ4bR2aMSVVuw.png"/>
          <p:cNvPicPr>
            <a:picLocks noChangeAspect="1" noChangeArrowheads="1"/>
          </p:cNvPicPr>
          <p:nvPr/>
        </p:nvPicPr>
        <p:blipFill>
          <a:blip r:embed="rId3"/>
          <a:srcRect/>
          <a:stretch>
            <a:fillRect/>
          </a:stretch>
        </p:blipFill>
        <p:spPr bwMode="auto">
          <a:xfrm>
            <a:off x="180243" y="1964473"/>
            <a:ext cx="7517816" cy="4893527"/>
          </a:xfrm>
          <a:prstGeom prst="rect">
            <a:avLst/>
          </a:prstGeom>
          <a:noFill/>
        </p:spPr>
      </p:pic>
    </p:spTree>
    <p:extLst>
      <p:ext uri="{BB962C8B-B14F-4D97-AF65-F5344CB8AC3E}">
        <p14:creationId xmlns="" xmlns:p14="http://schemas.microsoft.com/office/powerpoint/2010/main" val="825911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22248" y="517525"/>
            <a:ext cx="10515600" cy="1325563"/>
          </a:xfrm>
          <a:prstGeom prst="rect">
            <a:avLst/>
          </a:prstGeom>
        </p:spPr>
        <p:txBody>
          <a:bodyPr vert="horz" lIns="91440" tIns="45720" rIns="91440" bIns="45720" rtlCol="0" anchor="ctr">
            <a:normAutofit/>
          </a:bodyPr>
          <a:lstStyle/>
          <a:p>
            <a:pPr lvl="0">
              <a:lnSpc>
                <a:spcPct val="90000"/>
              </a:lnSpc>
              <a:spcBef>
                <a:spcPct val="0"/>
              </a:spcBef>
            </a:pPr>
            <a:r>
              <a:rPr lang="en-IN" sz="4400" dirty="0" smtClean="0"/>
              <a:t>Gradient Descent</a:t>
            </a:r>
          </a:p>
          <a:p>
            <a:pPr lvl="0">
              <a:lnSpc>
                <a:spcPct val="90000"/>
              </a:lnSpc>
              <a:spcBef>
                <a:spcPct val="0"/>
              </a:spcBef>
            </a:pPr>
            <a:r>
              <a:rPr kumimoji="0" lang="en-IN" sz="2400" b="0" i="0" u="none" strike="noStrike" kern="1200" cap="none" spc="0" normalizeH="0" baseline="0" noProof="0" dirty="0" smtClean="0">
                <a:ln>
                  <a:noFill/>
                </a:ln>
                <a:solidFill>
                  <a:schemeClr val="tx1"/>
                </a:solidFill>
                <a:effectLst/>
                <a:uLnTx/>
                <a:uFillTx/>
                <a:latin typeface="+mj-lt"/>
                <a:ea typeface="+mj-ea"/>
                <a:cs typeface="+mj-cs"/>
              </a:rPr>
              <a:t>Iteratively update </a:t>
            </a:r>
            <a:r>
              <a:rPr kumimoji="0" lang="en-IN" sz="2400" b="0" i="0" u="none" strike="noStrike" kern="1200" cap="none" spc="0" normalizeH="0" baseline="0" noProof="0" dirty="0" err="1" smtClean="0">
                <a:ln>
                  <a:noFill/>
                </a:ln>
                <a:solidFill>
                  <a:schemeClr val="tx1"/>
                </a:solidFill>
                <a:effectLst/>
                <a:uLnTx/>
                <a:uFillTx/>
                <a:latin typeface="+mj-lt"/>
                <a:ea typeface="+mj-ea"/>
                <a:cs typeface="+mj-cs"/>
              </a:rPr>
              <a:t>Bj</a:t>
            </a:r>
            <a:endParaRPr kumimoji="0" lang="en-IN" sz="2400" b="0" i="0" u="none" strike="noStrike" kern="1200" cap="none" spc="0" normalizeH="0" baseline="0" noProof="0" dirty="0">
              <a:ln>
                <a:noFill/>
              </a:ln>
              <a:solidFill>
                <a:schemeClr val="tx1"/>
              </a:solidFill>
              <a:effectLst/>
              <a:uLnTx/>
              <a:uFillTx/>
              <a:latin typeface="+mj-lt"/>
              <a:ea typeface="+mj-ea"/>
              <a:cs typeface="+mj-cs"/>
            </a:endParaRPr>
          </a:p>
        </p:txBody>
      </p:sp>
      <p:pic>
        <p:nvPicPr>
          <p:cNvPr id="4101" name="Picture 5"/>
          <p:cNvPicPr>
            <a:picLocks noChangeAspect="1" noChangeArrowheads="1"/>
          </p:cNvPicPr>
          <p:nvPr/>
        </p:nvPicPr>
        <p:blipFill>
          <a:blip r:embed="rId3"/>
          <a:srcRect/>
          <a:stretch>
            <a:fillRect/>
          </a:stretch>
        </p:blipFill>
        <p:spPr bwMode="auto">
          <a:xfrm>
            <a:off x="303294" y="2543495"/>
            <a:ext cx="5038143" cy="4147459"/>
          </a:xfrm>
          <a:prstGeom prst="rect">
            <a:avLst/>
          </a:prstGeom>
          <a:noFill/>
          <a:ln w="9525">
            <a:noFill/>
            <a:miter lim="800000"/>
            <a:headEnd/>
            <a:tailEnd/>
          </a:ln>
          <a:effectLst/>
        </p:spPr>
      </p:pic>
      <p:pic>
        <p:nvPicPr>
          <p:cNvPr id="10" name="Picture 2" descr="Image result for gradient descent"/>
          <p:cNvPicPr>
            <a:picLocks noChangeAspect="1" noChangeArrowheads="1"/>
          </p:cNvPicPr>
          <p:nvPr/>
        </p:nvPicPr>
        <p:blipFill>
          <a:blip r:embed="rId4"/>
          <a:srcRect l="3423" r="6211"/>
          <a:stretch>
            <a:fillRect/>
          </a:stretch>
        </p:blipFill>
        <p:spPr bwMode="auto">
          <a:xfrm>
            <a:off x="5330283" y="3450910"/>
            <a:ext cx="6490010" cy="3357552"/>
          </a:xfrm>
          <a:prstGeom prst="rect">
            <a:avLst/>
          </a:prstGeom>
          <a:noFill/>
        </p:spPr>
      </p:pic>
      <p:pic>
        <p:nvPicPr>
          <p:cNvPr id="6" name="Picture 2"/>
          <p:cNvPicPr>
            <a:picLocks noChangeAspect="1" noChangeArrowheads="1"/>
          </p:cNvPicPr>
          <p:nvPr/>
        </p:nvPicPr>
        <p:blipFill>
          <a:blip r:embed="rId5"/>
          <a:srcRect l="29576" t="51868" r="28847"/>
          <a:stretch>
            <a:fillRect/>
          </a:stretch>
        </p:blipFill>
        <p:spPr bwMode="auto">
          <a:xfrm>
            <a:off x="7192524" y="524097"/>
            <a:ext cx="4237464" cy="1292844"/>
          </a:xfrm>
          <a:prstGeom prst="rect">
            <a:avLst/>
          </a:prstGeom>
          <a:noFill/>
          <a:ln w="9525">
            <a:noFill/>
            <a:miter lim="800000"/>
            <a:headEnd/>
            <a:tailEnd/>
          </a:ln>
          <a:effectLst/>
        </p:spPr>
      </p:pic>
      <p:grpSp>
        <p:nvGrpSpPr>
          <p:cNvPr id="9" name="Group 8"/>
          <p:cNvGrpSpPr/>
          <p:nvPr/>
        </p:nvGrpSpPr>
        <p:grpSpPr>
          <a:xfrm>
            <a:off x="6553188" y="1905096"/>
            <a:ext cx="4899101" cy="1383808"/>
            <a:chOff x="5928732" y="1994304"/>
            <a:chExt cx="4899101" cy="1383808"/>
          </a:xfrm>
        </p:grpSpPr>
        <p:pic>
          <p:nvPicPr>
            <p:cNvPr id="4098" name="Picture 2"/>
            <p:cNvPicPr>
              <a:picLocks noChangeAspect="1" noChangeArrowheads="1"/>
            </p:cNvPicPr>
            <p:nvPr/>
          </p:nvPicPr>
          <p:blipFill>
            <a:blip r:embed="rId6"/>
            <a:srcRect r="63347"/>
            <a:stretch>
              <a:fillRect/>
            </a:stretch>
          </p:blipFill>
          <p:spPr bwMode="auto">
            <a:xfrm>
              <a:off x="5928732" y="1994304"/>
              <a:ext cx="2010936" cy="1285875"/>
            </a:xfrm>
            <a:prstGeom prst="rect">
              <a:avLst/>
            </a:prstGeom>
            <a:noFill/>
            <a:ln w="9525">
              <a:noFill/>
              <a:miter lim="800000"/>
              <a:headEnd/>
              <a:tailEnd/>
            </a:ln>
            <a:effectLst/>
          </p:spPr>
        </p:pic>
        <p:pic>
          <p:nvPicPr>
            <p:cNvPr id="8" name="Picture 2"/>
            <p:cNvPicPr>
              <a:picLocks noChangeAspect="1" noChangeArrowheads="1"/>
            </p:cNvPicPr>
            <p:nvPr/>
          </p:nvPicPr>
          <p:blipFill>
            <a:blip r:embed="rId5"/>
            <a:srcRect l="42268" t="51868" r="28847"/>
            <a:stretch>
              <a:fillRect/>
            </a:stretch>
          </p:blipFill>
          <p:spPr bwMode="auto">
            <a:xfrm>
              <a:off x="7883912" y="2085268"/>
              <a:ext cx="2943921" cy="1292844"/>
            </a:xfrm>
            <a:prstGeom prst="rect">
              <a:avLst/>
            </a:prstGeom>
            <a:noFill/>
            <a:ln w="9525">
              <a:noFill/>
              <a:miter lim="800000"/>
              <a:headEnd/>
              <a:tailEnd/>
            </a:ln>
            <a:effectLst/>
          </p:spPr>
        </p:pic>
      </p:grpSp>
    </p:spTree>
    <p:extLst>
      <p:ext uri="{BB962C8B-B14F-4D97-AF65-F5344CB8AC3E}">
        <p14:creationId xmlns="" xmlns:p14="http://schemas.microsoft.com/office/powerpoint/2010/main" val="825911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Assignment – Due by </a:t>
            </a:r>
            <a:r>
              <a:rPr lang="en-IN" dirty="0" smtClean="0"/>
              <a:t>18</a:t>
            </a:r>
            <a:r>
              <a:rPr lang="en-IN" baseline="30000" dirty="0" smtClean="0"/>
              <a:t>th</a:t>
            </a:r>
            <a:r>
              <a:rPr lang="en-IN" dirty="0" smtClean="0"/>
              <a:t> June</a:t>
            </a:r>
            <a:endParaRPr lang="en-IN" dirty="0"/>
          </a:p>
        </p:txBody>
      </p:sp>
      <p:sp>
        <p:nvSpPr>
          <p:cNvPr id="5" name="Rectangle 4"/>
          <p:cNvSpPr/>
          <p:nvPr/>
        </p:nvSpPr>
        <p:spPr>
          <a:xfrm>
            <a:off x="828907" y="1717937"/>
            <a:ext cx="10467278" cy="646331"/>
          </a:xfrm>
          <a:prstGeom prst="rect">
            <a:avLst/>
          </a:prstGeom>
        </p:spPr>
        <p:txBody>
          <a:bodyPr wrap="square">
            <a:spAutoFit/>
          </a:bodyPr>
          <a:lstStyle/>
          <a:p>
            <a:r>
              <a:rPr lang="en-IN" dirty="0" err="1" smtClean="0"/>
              <a:t>Enroll</a:t>
            </a:r>
            <a:r>
              <a:rPr lang="en-IN" dirty="0" smtClean="0"/>
              <a:t> into titanic </a:t>
            </a:r>
            <a:r>
              <a:rPr lang="en-IN" dirty="0" err="1" smtClean="0"/>
              <a:t>Kaggle</a:t>
            </a:r>
            <a:r>
              <a:rPr lang="en-IN" dirty="0" smtClean="0"/>
              <a:t> competition and use logistic regression to find out the survival rate. Report your </a:t>
            </a:r>
            <a:r>
              <a:rPr lang="en-IN" dirty="0" smtClean="0"/>
              <a:t>leader board </a:t>
            </a:r>
            <a:r>
              <a:rPr lang="en-IN" dirty="0" smtClean="0"/>
              <a:t>score. What is your accuracy? </a:t>
            </a:r>
          </a:p>
        </p:txBody>
      </p:sp>
    </p:spTree>
    <p:extLst>
      <p:ext uri="{BB962C8B-B14F-4D97-AF65-F5344CB8AC3E}">
        <p14:creationId xmlns="" xmlns:p14="http://schemas.microsoft.com/office/powerpoint/2010/main" val="825911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Assumptions</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In SGD, before for-looping, you need to randomly shuffle the training examples – This makes it stochastic</a:t>
            </a:r>
          </a:p>
          <a:p>
            <a:r>
              <a:rPr lang="en-IN" dirty="0" smtClean="0"/>
              <a:t>In SGD, because it’s using only one example at a time, its path to the minima is noisier (more random) than that of the batch gradient. But it’s ok as we are indifferent to the path, as long as it gives us the minimum AND the shorter training time.</a:t>
            </a:r>
          </a:p>
          <a:p>
            <a:r>
              <a:rPr lang="en-IN" dirty="0" smtClean="0"/>
              <a:t>Mini-batch gradient descent uses </a:t>
            </a:r>
            <a:r>
              <a:rPr lang="en-IN" b="1" dirty="0" smtClean="0"/>
              <a:t>n</a:t>
            </a:r>
            <a:r>
              <a:rPr lang="en-IN" dirty="0" smtClean="0"/>
              <a:t> data points (instead of </a:t>
            </a:r>
            <a:r>
              <a:rPr lang="en-IN" b="1" dirty="0" smtClean="0"/>
              <a:t>1</a:t>
            </a:r>
            <a:r>
              <a:rPr lang="en-IN" dirty="0" smtClean="0"/>
              <a:t> sample in SGD) at each iteration.</a:t>
            </a:r>
          </a:p>
          <a:p>
            <a:endParaRPr lang="en-IN" dirty="0" smtClean="0"/>
          </a:p>
          <a:p>
            <a:r>
              <a:rPr lang="en-IN" dirty="0" smtClean="0"/>
              <a:t>Unlike the </a:t>
            </a:r>
            <a:r>
              <a:rPr lang="en-IN" b="1" dirty="0" smtClean="0"/>
              <a:t>batch gradient descent</a:t>
            </a:r>
            <a:r>
              <a:rPr lang="en-IN" dirty="0" smtClean="0"/>
              <a:t> which computes the gradient using the whole dataset, because the </a:t>
            </a:r>
            <a:r>
              <a:rPr lang="en-IN" b="1" dirty="0" smtClean="0"/>
              <a:t>SGD</a:t>
            </a:r>
            <a:r>
              <a:rPr lang="en-IN" dirty="0" smtClean="0"/>
              <a:t>, also known as </a:t>
            </a:r>
            <a:r>
              <a:rPr lang="en-IN" b="1" dirty="0" smtClean="0"/>
              <a:t>incremental gradient descent</a:t>
            </a:r>
            <a:r>
              <a:rPr lang="en-IN" dirty="0" smtClean="0"/>
              <a:t>, tries to find minimums or maximums by iteration from a </a:t>
            </a:r>
            <a:r>
              <a:rPr lang="en-IN" b="1" dirty="0" smtClean="0"/>
              <a:t>single</a:t>
            </a:r>
            <a:r>
              <a:rPr lang="en-IN" dirty="0" smtClean="0"/>
              <a:t> randomly picked training example, the error is typically noisier than in gradient descent.</a:t>
            </a:r>
          </a:p>
          <a:p>
            <a:r>
              <a:rPr lang="en-IN" dirty="0" smtClean="0"/>
              <a:t>However, this can also have the advantage that stochastic gradient descent can escape shallow local minima more easily.</a:t>
            </a:r>
          </a:p>
          <a:p>
            <a:r>
              <a:rPr lang="en-IN" dirty="0" smtClean="0"/>
              <a:t>In order to obtain accurate results with stochastic gradient descent, the data sample should be in a random order, and this is why we want to shuffle the training set for every epoch.</a:t>
            </a:r>
          </a:p>
          <a:p>
            <a:endParaRPr lang="en-IN" dirty="0" smtClean="0"/>
          </a:p>
          <a:p>
            <a:r>
              <a:rPr lang="en-IN" dirty="0" smtClean="0"/>
              <a:t>The way this optimization algorithm works is that each training instance is shown to the model one at a time. The model makes a prediction for a training instance, the error is calculated and the model is updated in order to reduce the error for the next prediction.</a:t>
            </a:r>
            <a:endParaRPr lang="en-IN"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Stochastic Gradient Descent Vs Gradient Descent Vs Mini-batch gradient descent</a:t>
            </a:r>
            <a:endParaRPr lang="en-IN" dirty="0"/>
          </a:p>
        </p:txBody>
      </p:sp>
      <p:sp>
        <p:nvSpPr>
          <p:cNvPr id="3" name="Content Placeholder 2"/>
          <p:cNvSpPr>
            <a:spLocks noGrp="1"/>
          </p:cNvSpPr>
          <p:nvPr>
            <p:ph idx="1"/>
          </p:nvPr>
        </p:nvSpPr>
        <p:spPr>
          <a:xfrm>
            <a:off x="838200" y="1825625"/>
            <a:ext cx="3856463" cy="4351338"/>
          </a:xfrm>
        </p:spPr>
        <p:txBody>
          <a:bodyPr>
            <a:normAutofit lnSpcReduction="10000"/>
          </a:bodyPr>
          <a:lstStyle/>
          <a:p>
            <a:r>
              <a:rPr lang="en-IN" dirty="0" smtClean="0"/>
              <a:t>Do you see </a:t>
            </a:r>
            <a:r>
              <a:rPr lang="en-IN" b="1" dirty="0" smtClean="0"/>
              <a:t>np.dot(X.T, </a:t>
            </a:r>
            <a:r>
              <a:rPr lang="en-IN" b="1" dirty="0" err="1" smtClean="0"/>
              <a:t>y_hat</a:t>
            </a:r>
            <a:r>
              <a:rPr lang="en-IN" b="1" dirty="0" smtClean="0"/>
              <a:t>-y)</a:t>
            </a:r>
            <a:r>
              <a:rPr lang="en-IN" i="1" dirty="0" smtClean="0"/>
              <a:t> </a:t>
            </a:r>
            <a:r>
              <a:rPr lang="en-IN" dirty="0" smtClean="0"/>
              <a:t>above? That’s the </a:t>
            </a:r>
            <a:r>
              <a:rPr lang="en-IN" b="1" dirty="0" err="1" smtClean="0"/>
              <a:t>vectorized</a:t>
            </a:r>
            <a:r>
              <a:rPr lang="en-IN" b="1" dirty="0" smtClean="0"/>
              <a:t> version of “looping through (summing) 3 million samples”</a:t>
            </a:r>
            <a:r>
              <a:rPr lang="en-IN" dirty="0" smtClean="0"/>
              <a:t>.</a:t>
            </a:r>
          </a:p>
          <a:p>
            <a:r>
              <a:rPr lang="en-IN" dirty="0" smtClean="0"/>
              <a:t>Wait.. just to move a single step towards the minimum, do we really have to calculate each cost 3 million times?</a:t>
            </a:r>
            <a:endParaRPr lang="en-IN" dirty="0"/>
          </a:p>
        </p:txBody>
      </p:sp>
      <p:pic>
        <p:nvPicPr>
          <p:cNvPr id="1026" name="Picture 2" descr="https://wikidocs.net/images/page/3413/sgd.png"/>
          <p:cNvPicPr>
            <a:picLocks noChangeAspect="1" noChangeArrowheads="1"/>
          </p:cNvPicPr>
          <p:nvPr/>
        </p:nvPicPr>
        <p:blipFill>
          <a:blip r:embed="rId3"/>
          <a:srcRect/>
          <a:stretch>
            <a:fillRect/>
          </a:stretch>
        </p:blipFill>
        <p:spPr bwMode="auto">
          <a:xfrm>
            <a:off x="4816778" y="1419224"/>
            <a:ext cx="7324725" cy="5438776"/>
          </a:xfrm>
          <a:prstGeom prst="rect">
            <a:avLst/>
          </a:prstGeom>
          <a:noFill/>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5567</TotalTime>
  <Words>407</Words>
  <Application>Microsoft Office PowerPoint</Application>
  <PresentationFormat>Custom</PresentationFormat>
  <Paragraphs>167</Paragraphs>
  <Slides>9</Slides>
  <Notes>9</Notes>
  <HiddenSlides>2</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Logistic Regression  Pre-Work</vt:lpstr>
      <vt:lpstr>Logistic Regression  The Logistic function</vt:lpstr>
      <vt:lpstr>Logistic Function Hypothesis &amp; Sigmoid function</vt:lpstr>
      <vt:lpstr>Cost function</vt:lpstr>
      <vt:lpstr>Cost function  Intuition</vt:lpstr>
      <vt:lpstr>Slide 6</vt:lpstr>
      <vt:lpstr>Assignment – Due by 18th June</vt:lpstr>
      <vt:lpstr>Assumptions</vt:lpstr>
      <vt:lpstr>Stochastic Gradient Descent Vs Gradient Descent Vs Mini-batch gradient descent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gbudhiraja</dc:creator>
  <cp:lastModifiedBy>ASUS</cp:lastModifiedBy>
  <cp:revision>455</cp:revision>
  <dcterms:created xsi:type="dcterms:W3CDTF">2017-01-28T10:12:16Z</dcterms:created>
  <dcterms:modified xsi:type="dcterms:W3CDTF">2019-06-09T10:28:14Z</dcterms:modified>
</cp:coreProperties>
</file>