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74" r:id="rId2"/>
    <p:sldId id="347" r:id="rId3"/>
    <p:sldId id="363" r:id="rId4"/>
    <p:sldId id="348" r:id="rId5"/>
    <p:sldId id="364" r:id="rId6"/>
    <p:sldId id="365" r:id="rId7"/>
    <p:sldId id="367" r:id="rId8"/>
    <p:sldId id="369" r:id="rId9"/>
    <p:sldId id="366" r:id="rId10"/>
    <p:sldId id="358" r:id="rId11"/>
    <p:sldId id="372" r:id="rId12"/>
    <p:sldId id="373" r:id="rId13"/>
    <p:sldId id="375" r:id="rId14"/>
    <p:sldId id="376" r:id="rId15"/>
    <p:sldId id="359" r:id="rId16"/>
    <p:sldId id="377" r:id="rId17"/>
    <p:sldId id="371" r:id="rId18"/>
    <p:sldId id="378" r:id="rId19"/>
    <p:sldId id="3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54" autoAdjust="0"/>
    <p:restoredTop sz="93445" autoAdjust="0"/>
  </p:normalViewPr>
  <p:slideViewPr>
    <p:cSldViewPr snapToGrid="0">
      <p:cViewPr varScale="1">
        <p:scale>
          <a:sx n="64" d="100"/>
          <a:sy n="64" d="100"/>
        </p:scale>
        <p:origin x="-4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A0DB5-2559-490A-8C59-9BB53BD013E0}" type="datetimeFigureOut">
              <a:rPr lang="en-US" smtClean="0"/>
              <a:pPr/>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FE69D-FA28-4EEF-B4CC-4E5B8CE374A0}" type="slidenum">
              <a:rPr lang="en-US" smtClean="0"/>
              <a:pPr/>
              <a:t>‹#›</a:t>
            </a:fld>
            <a:endParaRPr lang="en-US"/>
          </a:p>
        </p:txBody>
      </p:sp>
    </p:spTree>
    <p:extLst>
      <p:ext uri="{BB962C8B-B14F-4D97-AF65-F5344CB8AC3E}">
        <p14:creationId xmlns:p14="http://schemas.microsoft.com/office/powerpoint/2010/main" val="352875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data-factor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github.com/MicrosoftLearning/databricks-intro" TargetMode="External"/><Relationship Id="rId4" Type="http://schemas.openxmlformats.org/officeDocument/2006/relationships/hyperlink" Target="https://docs.microsoft.com/en-us/azure/data-factory/continuous-integration-deploymen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p:txBody>
      </p:sp>
      <p:sp>
        <p:nvSpPr>
          <p:cNvPr id="4" name="Slide Number Placeholder 3"/>
          <p:cNvSpPr>
            <a:spLocks noGrp="1"/>
          </p:cNvSpPr>
          <p:nvPr>
            <p:ph type="sldNum" sz="quarter" idx="10"/>
          </p:nvPr>
        </p:nvSpPr>
        <p:spPr/>
        <p:txBody>
          <a:bodyPr/>
          <a:lstStyle/>
          <a:p>
            <a:fld id="{D0FFE69D-FA28-4EEF-B4CC-4E5B8CE374A0}" type="slidenum">
              <a:rPr lang="en-US" smtClean="0"/>
              <a:pPr/>
              <a:t>1</a:t>
            </a:fld>
            <a:endParaRPr lang="en-US"/>
          </a:p>
        </p:txBody>
      </p:sp>
    </p:spTree>
    <p:extLst>
      <p:ext uri="{BB962C8B-B14F-4D97-AF65-F5344CB8AC3E}">
        <p14:creationId xmlns:p14="http://schemas.microsoft.com/office/powerpoint/2010/main" val="26637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effectLst/>
                <a:latin typeface="+mn-lt"/>
                <a:ea typeface="+mn-ea"/>
                <a:cs typeface="+mn-cs"/>
              </a:rPr>
              <a:t>SSMS - SQL Server Management Studio to interact with SQL Server database</a:t>
            </a:r>
            <a:r>
              <a:rPr lang="en-IN" dirty="0" smtClean="0"/>
              <a:t/>
            </a:r>
            <a:br>
              <a:rPr lang="en-IN" dirty="0" smtClean="0"/>
            </a:br>
            <a:r>
              <a:rPr lang="en-IN" sz="1200" b="0" i="0" kern="1200" dirty="0" smtClean="0">
                <a:solidFill>
                  <a:schemeClr val="tx1"/>
                </a:solidFill>
                <a:effectLst/>
                <a:latin typeface="+mn-lt"/>
                <a:ea typeface="+mn-ea"/>
                <a:cs typeface="+mn-cs"/>
              </a:rPr>
              <a:t>Azure Storage Explorer - Tool to interact with Azure storage accounts</a:t>
            </a:r>
            <a:r>
              <a:rPr lang="en-IN" dirty="0" smtClean="0"/>
              <a:t/>
            </a:r>
            <a:br>
              <a:rPr lang="en-IN" dirty="0" smtClean="0"/>
            </a:br>
            <a:endParaRPr lang="en-IN" dirty="0" smtClean="0"/>
          </a:p>
          <a:p>
            <a:r>
              <a:rPr lang="en-IN" sz="1200" b="0" i="0" kern="1200" dirty="0" smtClean="0">
                <a:solidFill>
                  <a:schemeClr val="tx1"/>
                </a:solidFill>
                <a:effectLst/>
                <a:latin typeface="+mn-lt"/>
                <a:ea typeface="+mn-ea"/>
                <a:cs typeface="+mn-cs"/>
                <a:hlinkClick r:id="rId3"/>
              </a:rPr>
              <a:t>https://docs.microsoft.com/en-us/azure/data-factory/</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hlinkClick r:id="rId4"/>
              </a:rPr>
              <a:t>https://docs.microsoft.com/en-us/azure/data-factory/continuous-integration-deployment</a:t>
            </a:r>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Steps for associating an event with a trigger in ADF. To attached an event with trigger</a:t>
            </a:r>
            <a:r>
              <a:rPr lang="en-IN" dirty="0" smtClean="0"/>
              <a:t/>
            </a:r>
            <a:br>
              <a:rPr lang="en-IN" dirty="0" smtClean="0"/>
            </a:br>
            <a:r>
              <a:rPr lang="en-IN" sz="1200" b="0" i="0" kern="1200" dirty="0" smtClean="0">
                <a:solidFill>
                  <a:schemeClr val="tx1"/>
                </a:solidFill>
                <a:effectLst/>
                <a:latin typeface="+mn-lt"/>
                <a:ea typeface="+mn-ea"/>
                <a:cs typeface="+mn-cs"/>
              </a:rPr>
              <a:t>1. Register the </a:t>
            </a:r>
            <a:r>
              <a:rPr lang="en-IN" sz="1200" b="0" i="0" kern="1200" dirty="0" err="1" smtClean="0">
                <a:solidFill>
                  <a:schemeClr val="tx1"/>
                </a:solidFill>
                <a:effectLst/>
                <a:latin typeface="+mn-lt"/>
                <a:ea typeface="+mn-ea"/>
                <a:cs typeface="+mn-cs"/>
              </a:rPr>
              <a:t>Microsoft.EventGrid</a:t>
            </a:r>
            <a:r>
              <a:rPr lang="en-IN" sz="1200" b="0" i="0" kern="1200" dirty="0" smtClean="0">
                <a:solidFill>
                  <a:schemeClr val="tx1"/>
                </a:solidFill>
                <a:effectLst/>
                <a:latin typeface="+mn-lt"/>
                <a:ea typeface="+mn-ea"/>
                <a:cs typeface="+mn-cs"/>
              </a:rPr>
              <a:t> resource provider with your subscription</a:t>
            </a:r>
            <a:r>
              <a:rPr lang="en-IN" dirty="0" smtClean="0"/>
              <a:t/>
            </a:r>
            <a:br>
              <a:rPr lang="en-IN" dirty="0" smtClean="0"/>
            </a:br>
            <a:r>
              <a:rPr lang="en-IN" sz="1200" b="0" i="0" kern="1200" dirty="0" smtClean="0">
                <a:solidFill>
                  <a:schemeClr val="tx1"/>
                </a:solidFill>
                <a:effectLst/>
                <a:latin typeface="+mn-lt"/>
                <a:ea typeface="+mn-ea"/>
                <a:cs typeface="+mn-cs"/>
              </a:rPr>
              <a:t>2. Go to </a:t>
            </a:r>
            <a:r>
              <a:rPr lang="en-IN" sz="1200" b="0" i="0" kern="1200" dirty="0" err="1" smtClean="0">
                <a:solidFill>
                  <a:schemeClr val="tx1"/>
                </a:solidFill>
                <a:effectLst/>
                <a:latin typeface="+mn-lt"/>
                <a:ea typeface="+mn-ea"/>
                <a:cs typeface="+mn-cs"/>
              </a:rPr>
              <a:t>datafactory</a:t>
            </a:r>
            <a:r>
              <a:rPr lang="en-IN" sz="1200" b="0" i="0" kern="1200" dirty="0" smtClean="0">
                <a:solidFill>
                  <a:schemeClr val="tx1"/>
                </a:solidFill>
                <a:effectLst/>
                <a:latin typeface="+mn-lt"/>
                <a:ea typeface="+mn-ea"/>
                <a:cs typeface="+mn-cs"/>
              </a:rPr>
              <a:t> pipeline, select the add trigger, new/edit option should be selected</a:t>
            </a:r>
            <a:r>
              <a:rPr lang="en-IN" dirty="0" smtClean="0"/>
              <a:t/>
            </a:r>
            <a:br>
              <a:rPr lang="en-IN" dirty="0" smtClean="0"/>
            </a:br>
            <a:r>
              <a:rPr lang="en-IN" sz="1200" b="0" i="0" kern="1200" dirty="0" smtClean="0">
                <a:solidFill>
                  <a:schemeClr val="tx1"/>
                </a:solidFill>
                <a:effectLst/>
                <a:latin typeface="+mn-lt"/>
                <a:ea typeface="+mn-ea"/>
                <a:cs typeface="+mn-cs"/>
              </a:rPr>
              <a:t>3. Define a name for the trigger</a:t>
            </a:r>
            <a:r>
              <a:rPr lang="en-IN" dirty="0" smtClean="0"/>
              <a:t/>
            </a:r>
            <a:br>
              <a:rPr lang="en-IN" dirty="0" smtClean="0"/>
            </a:br>
            <a:r>
              <a:rPr lang="en-IN" sz="1200" b="0" i="0" kern="1200" dirty="0" smtClean="0">
                <a:solidFill>
                  <a:schemeClr val="tx1"/>
                </a:solidFill>
                <a:effectLst/>
                <a:latin typeface="+mn-lt"/>
                <a:ea typeface="+mn-ea"/>
                <a:cs typeface="+mn-cs"/>
              </a:rPr>
              <a:t>4. Choose the appropriate event object</a:t>
            </a:r>
            <a:r>
              <a:rPr lang="en-IN" dirty="0" smtClean="0"/>
              <a:t/>
            </a:r>
            <a:br>
              <a:rPr lang="en-IN" dirty="0" smtClean="0"/>
            </a:br>
            <a:r>
              <a:rPr lang="en-IN" sz="1200" b="0" i="0" kern="1200" dirty="0" smtClean="0">
                <a:solidFill>
                  <a:schemeClr val="tx1"/>
                </a:solidFill>
                <a:effectLst/>
                <a:latin typeface="+mn-lt"/>
                <a:ea typeface="+mn-ea"/>
                <a:cs typeface="+mn-cs"/>
              </a:rPr>
              <a:t>5. Associate with the relevant resource</a:t>
            </a:r>
            <a:r>
              <a:rPr lang="en-IN" dirty="0" smtClean="0"/>
              <a:t/>
            </a:r>
            <a:br>
              <a:rPr lang="en-IN" dirty="0" smtClean="0"/>
            </a:br>
            <a:endParaRPr lang="en-IN" dirty="0" smtClean="0"/>
          </a:p>
          <a:p>
            <a:r>
              <a:rPr lang="en-IN" sz="1200" b="0" i="0" kern="1200" dirty="0" smtClean="0">
                <a:solidFill>
                  <a:schemeClr val="tx1"/>
                </a:solidFill>
                <a:effectLst/>
                <a:latin typeface="+mn-lt"/>
                <a:ea typeface="+mn-ea"/>
                <a:cs typeface="+mn-cs"/>
                <a:hlinkClick r:id="rId5"/>
              </a:rPr>
              <a:t>https://github.com/MicrosoftLearning/databricks-intro</a:t>
            </a:r>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p:txBody>
      </p:sp>
      <p:sp>
        <p:nvSpPr>
          <p:cNvPr id="4" name="Slide Number Placeholder 3"/>
          <p:cNvSpPr>
            <a:spLocks noGrp="1"/>
          </p:cNvSpPr>
          <p:nvPr>
            <p:ph type="sldNum" sz="quarter" idx="10"/>
          </p:nvPr>
        </p:nvSpPr>
        <p:spPr/>
        <p:txBody>
          <a:bodyPr/>
          <a:lstStyle/>
          <a:p>
            <a:fld id="{D0FFE69D-FA28-4EEF-B4CC-4E5B8CE374A0}" type="slidenum">
              <a:rPr lang="en-US" smtClean="0"/>
              <a:pPr/>
              <a:t>2</a:t>
            </a:fld>
            <a:endParaRPr lang="en-US"/>
          </a:p>
        </p:txBody>
      </p:sp>
    </p:spTree>
    <p:extLst>
      <p:ext uri="{BB962C8B-B14F-4D97-AF65-F5344CB8AC3E}">
        <p14:creationId xmlns:p14="http://schemas.microsoft.com/office/powerpoint/2010/main" val="26637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35616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151308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389742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156387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8ADCC3-71D3-452D-8001-6A04E096C58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247932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8ADCC3-71D3-452D-8001-6A04E096C581}"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303751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8ADCC3-71D3-452D-8001-6A04E096C581}" type="datetimeFigureOut">
              <a:rPr lang="en-US" smtClean="0"/>
              <a:pPr/>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122065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8ADCC3-71D3-452D-8001-6A04E096C581}" type="datetimeFigureOut">
              <a:rPr lang="en-US" smtClean="0"/>
              <a:pPr/>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27285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ADCC3-71D3-452D-8001-6A04E096C581}" type="datetimeFigureOut">
              <a:rPr lang="en-US" smtClean="0"/>
              <a:pPr/>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274903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DCC3-71D3-452D-8001-6A04E096C581}"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186390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DCC3-71D3-452D-8001-6A04E096C581}"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p14="http://schemas.microsoft.com/office/powerpoint/2010/main" val="235164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DCC3-71D3-452D-8001-6A04E096C581}" type="datetimeFigureOut">
              <a:rPr lang="en-US" smtClean="0"/>
              <a:pPr/>
              <a:t>9/15/2019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C920F-1FA4-4B17-A8F2-6E87EABFEE98}" type="slidenum">
              <a:rPr lang="en-US" smtClean="0"/>
              <a:pPr/>
              <a:t>‹#›</a:t>
            </a:fld>
            <a:endParaRPr lang="en-US"/>
          </a:p>
        </p:txBody>
      </p:sp>
    </p:spTree>
    <p:extLst>
      <p:ext uri="{BB962C8B-B14F-4D97-AF65-F5344CB8AC3E}">
        <p14:creationId xmlns:p14="http://schemas.microsoft.com/office/powerpoint/2010/main" val="54628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Akerblom/MicrosoftDataSciProgram/tree/master/Azure%20Data%20Lake%20(DAT223.1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coursera.org/learn/ai-for-everyone" TargetMode="External"/><Relationship Id="rId5" Type="http://schemas.openxmlformats.org/officeDocument/2006/relationships/hyperlink" Target="https://docs.microsoft.com/en-us/learn/modules/intro-to-data-science-in-azure/" TargetMode="External"/><Relationship Id="rId4" Type="http://schemas.openxmlformats.org/officeDocument/2006/relationships/hyperlink" Target="https://docs.microsoft.com/en-us/learn/paths/azure-fundamenta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kerblom/MicrosoftDataSciProgram/tree/master/Azure%20Data%20Lake%20(DAT223.1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Azure Fundamentals</a:t>
            </a:r>
            <a:endParaRPr lang="en-IN" dirty="0"/>
          </a:p>
        </p:txBody>
      </p:sp>
      <p:sp>
        <p:nvSpPr>
          <p:cNvPr id="3" name="Content Placeholder 2"/>
          <p:cNvSpPr>
            <a:spLocks noGrp="1"/>
          </p:cNvSpPr>
          <p:nvPr>
            <p:ph idx="1"/>
          </p:nvPr>
        </p:nvSpPr>
        <p:spPr/>
        <p:txBody>
          <a:bodyPr>
            <a:normAutofit/>
          </a:bodyPr>
          <a:lstStyle/>
          <a:p>
            <a:r>
              <a:rPr lang="en-IN" dirty="0" smtClean="0"/>
              <a:t>Expectations?</a:t>
            </a:r>
          </a:p>
          <a:p>
            <a:endParaRPr lang="en-IN" dirty="0" smtClean="0"/>
          </a:p>
          <a:p>
            <a:r>
              <a:rPr lang="en-IN" dirty="0" smtClean="0"/>
              <a:t>Objectives</a:t>
            </a:r>
            <a:endParaRPr lang="en-IN" dirty="0"/>
          </a:p>
          <a:p>
            <a:endParaRPr lang="en-IN" dirty="0" smtClean="0"/>
          </a:p>
          <a:p>
            <a:r>
              <a:rPr lang="en-IN" dirty="0" smtClean="0"/>
              <a:t>Norms:</a:t>
            </a:r>
          </a:p>
          <a:p>
            <a:pPr lvl="1"/>
            <a:r>
              <a:rPr lang="en-IN" dirty="0" smtClean="0"/>
              <a:t>Mobiles on silent mode</a:t>
            </a:r>
          </a:p>
          <a:p>
            <a:pPr lvl="1"/>
            <a:r>
              <a:rPr lang="en-IN" dirty="0" smtClean="0"/>
              <a:t>Lengthy topics/discussion to be handled offline</a:t>
            </a:r>
          </a:p>
          <a:p>
            <a:pPr lvl="1"/>
            <a:r>
              <a:rPr lang="en-IN" dirty="0" smtClean="0"/>
              <a:t>Please follow </a:t>
            </a:r>
            <a:r>
              <a:rPr lang="en-IN" dirty="0" smtClean="0"/>
              <a:t>the instructions carefully</a:t>
            </a:r>
          </a:p>
        </p:txBody>
      </p:sp>
    </p:spTree>
    <p:extLst>
      <p:ext uri="{BB962C8B-B14F-4D97-AF65-F5344CB8AC3E}">
        <p14:creationId xmlns:p14="http://schemas.microsoft.com/office/powerpoint/2010/main" val="2750054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Day 2</a:t>
            </a:r>
            <a:br>
              <a:rPr lang="en-IN" dirty="0" smtClean="0"/>
            </a:br>
            <a:r>
              <a:rPr lang="en-IN" sz="1800" dirty="0" smtClean="0"/>
              <a:t>ADF and Pipeline</a:t>
            </a:r>
            <a:endParaRPr lang="en-IN" dirty="0"/>
          </a:p>
        </p:txBody>
      </p:sp>
      <p:sp>
        <p:nvSpPr>
          <p:cNvPr id="3" name="TextBox 2"/>
          <p:cNvSpPr txBox="1"/>
          <p:nvPr/>
        </p:nvSpPr>
        <p:spPr>
          <a:xfrm>
            <a:off x="307975" y="1661532"/>
            <a:ext cx="10887849" cy="3108543"/>
          </a:xfrm>
          <a:prstGeom prst="rect">
            <a:avLst/>
          </a:prstGeom>
          <a:noFill/>
        </p:spPr>
        <p:txBody>
          <a:bodyPr wrap="square" rtlCol="0">
            <a:spAutoFit/>
          </a:bodyPr>
          <a:lstStyle/>
          <a:p>
            <a:pPr marL="342900" indent="-342900">
              <a:buFont typeface="+mj-lt"/>
              <a:buAutoNum type="arabicPeriod"/>
            </a:pPr>
            <a:r>
              <a:rPr lang="en-IN" sz="2800" dirty="0" smtClean="0"/>
              <a:t>Introduction to Azure Data Factory</a:t>
            </a:r>
          </a:p>
          <a:p>
            <a:pPr marL="342900" indent="-342900">
              <a:buFont typeface="+mj-lt"/>
              <a:buAutoNum type="arabicPeriod"/>
            </a:pPr>
            <a:r>
              <a:rPr lang="en-IN" sz="2800" dirty="0" smtClean="0"/>
              <a:t>Create azure pipeline</a:t>
            </a:r>
          </a:p>
          <a:p>
            <a:pPr marL="800100" lvl="1" indent="-342900">
              <a:buFont typeface="+mj-lt"/>
              <a:buAutoNum type="arabicPeriod"/>
            </a:pPr>
            <a:r>
              <a:rPr lang="en-IN" sz="2800" dirty="0" smtClean="0"/>
              <a:t>Explain Linked </a:t>
            </a:r>
            <a:r>
              <a:rPr lang="en-IN" sz="2800" dirty="0" smtClean="0"/>
              <a:t>services</a:t>
            </a:r>
          </a:p>
          <a:p>
            <a:pPr marL="800100" lvl="1" indent="-342900">
              <a:buFont typeface="+mj-lt"/>
              <a:buAutoNum type="arabicPeriod"/>
            </a:pPr>
            <a:r>
              <a:rPr lang="en-IN" sz="2800" dirty="0"/>
              <a:t>Explain Integration </a:t>
            </a:r>
            <a:r>
              <a:rPr lang="en-IN" sz="2800" dirty="0" smtClean="0"/>
              <a:t>run times</a:t>
            </a:r>
          </a:p>
          <a:p>
            <a:pPr marL="342900" indent="-342900">
              <a:buFont typeface="+mj-lt"/>
              <a:buAutoNum type="arabicPeriod"/>
            </a:pPr>
            <a:r>
              <a:rPr lang="en-IN" sz="2800" dirty="0" smtClean="0"/>
              <a:t>Automating jobs in ADF – trigger pipeline</a:t>
            </a:r>
          </a:p>
          <a:p>
            <a:pPr marL="800100" lvl="1" indent="-342900">
              <a:buFont typeface="+mj-lt"/>
              <a:buAutoNum type="arabicPeriod"/>
            </a:pPr>
            <a:r>
              <a:rPr lang="en-IN" sz="2800" dirty="0" smtClean="0"/>
              <a:t>Explain Register events </a:t>
            </a:r>
          </a:p>
          <a:p>
            <a:pPr lvl="2"/>
            <a:r>
              <a:rPr lang="en-IN" sz="2800" dirty="0" smtClean="0"/>
              <a:t>(Subscriptions &gt;&gt; Resource providers &gt;&gt;</a:t>
            </a:r>
            <a:r>
              <a:rPr lang="en-IN" sz="2800" dirty="0" err="1" smtClean="0"/>
              <a:t>Microsoft.EventGrid</a:t>
            </a:r>
            <a:r>
              <a:rPr lang="en-IN" sz="2800" dirty="0" smtClean="0"/>
              <a:t> ) </a:t>
            </a:r>
            <a:endParaRPr lang="en-IN" sz="2800" dirty="0" smtClean="0"/>
          </a:p>
        </p:txBody>
      </p:sp>
      <p:sp>
        <p:nvSpPr>
          <p:cNvPr id="4" name="TextBox 3"/>
          <p:cNvSpPr txBox="1"/>
          <p:nvPr/>
        </p:nvSpPr>
        <p:spPr>
          <a:xfrm>
            <a:off x="8112202" y="1720270"/>
            <a:ext cx="3214254" cy="1938992"/>
          </a:xfrm>
          <a:prstGeom prst="rect">
            <a:avLst/>
          </a:prstGeom>
          <a:noFill/>
        </p:spPr>
        <p:txBody>
          <a:bodyPr wrap="square" rtlCol="0">
            <a:spAutoFit/>
          </a:bodyPr>
          <a:lstStyle/>
          <a:p>
            <a:r>
              <a:rPr lang="en-IN" sz="2400" dirty="0" smtClean="0"/>
              <a:t>Pre-requisites:</a:t>
            </a:r>
          </a:p>
          <a:p>
            <a:pPr marL="342900" indent="-342900">
              <a:buFont typeface="+mj-lt"/>
              <a:buAutoNum type="arabicPeriod"/>
            </a:pPr>
            <a:r>
              <a:rPr lang="en-IN" sz="2400" dirty="0" smtClean="0"/>
              <a:t>Blob storage</a:t>
            </a:r>
          </a:p>
          <a:p>
            <a:pPr marL="342900" indent="-342900">
              <a:buFont typeface="+mj-lt"/>
              <a:buAutoNum type="arabicPeriod"/>
            </a:pPr>
            <a:r>
              <a:rPr lang="en-IN" sz="2400" dirty="0" smtClean="0"/>
              <a:t>SQL DB and Server</a:t>
            </a:r>
          </a:p>
          <a:p>
            <a:pPr marL="342900" indent="-342900">
              <a:buFont typeface="+mj-lt"/>
              <a:buAutoNum type="arabicPeriod"/>
            </a:pPr>
            <a:r>
              <a:rPr lang="en-IN" sz="2400" dirty="0" smtClean="0"/>
              <a:t>ADF</a:t>
            </a:r>
          </a:p>
          <a:p>
            <a:pPr marL="342900" indent="-342900">
              <a:buFont typeface="+mj-lt"/>
              <a:buAutoNum type="arabicPeriod"/>
            </a:pPr>
            <a:r>
              <a:rPr lang="en-IN" sz="2400" dirty="0" smtClean="0"/>
              <a:t>Books.csv file</a:t>
            </a:r>
            <a:endParaRPr lang="en-IN" sz="2400" dirty="0"/>
          </a:p>
        </p:txBody>
      </p:sp>
    </p:spTree>
    <p:extLst>
      <p:ext uri="{BB962C8B-B14F-4D97-AF65-F5344CB8AC3E}">
        <p14:creationId xmlns:p14="http://schemas.microsoft.com/office/powerpoint/2010/main" val="3280532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1a – Set Up</a:t>
            </a:r>
            <a:br>
              <a:rPr lang="en-IN" dirty="0" smtClean="0"/>
            </a:br>
            <a:r>
              <a:rPr lang="en-IN" sz="1800" dirty="0" smtClean="0">
                <a:solidFill>
                  <a:prstClr val="black"/>
                </a:solidFill>
              </a:rPr>
              <a:t>Azure Data Factory</a:t>
            </a:r>
            <a:endParaRPr lang="en-IN" dirty="0"/>
          </a:p>
        </p:txBody>
      </p:sp>
      <p:sp>
        <p:nvSpPr>
          <p:cNvPr id="3" name="TextBox 2"/>
          <p:cNvSpPr txBox="1"/>
          <p:nvPr/>
        </p:nvSpPr>
        <p:spPr>
          <a:xfrm>
            <a:off x="307975" y="1260096"/>
            <a:ext cx="10887849" cy="5078313"/>
          </a:xfrm>
          <a:prstGeom prst="rect">
            <a:avLst/>
          </a:prstGeom>
          <a:noFill/>
        </p:spPr>
        <p:txBody>
          <a:bodyPr wrap="square" rtlCol="0">
            <a:spAutoFit/>
          </a:bodyPr>
          <a:lstStyle/>
          <a:p>
            <a:r>
              <a:rPr lang="en-IN" b="1" dirty="0" smtClean="0"/>
              <a:t>Create ADF</a:t>
            </a:r>
          </a:p>
          <a:p>
            <a:pPr marL="342900" indent="-342900">
              <a:buFont typeface="+mj-lt"/>
              <a:buAutoNum type="arabicPeriod"/>
            </a:pPr>
            <a:r>
              <a:rPr lang="en-IN" dirty="0" smtClean="0"/>
              <a:t>Click All services &gt;&gt; Analytics &gt;&gt; Data Factory &gt;&gt; Click Add</a:t>
            </a:r>
          </a:p>
          <a:p>
            <a:pPr marL="342900" indent="-342900">
              <a:buFont typeface="+mj-lt"/>
              <a:buAutoNum type="arabicPeriod"/>
            </a:pPr>
            <a:r>
              <a:rPr lang="en-IN" dirty="0" smtClean="0"/>
              <a:t>Create a resource </a:t>
            </a:r>
            <a:r>
              <a:rPr lang="en-IN" dirty="0" smtClean="0"/>
              <a:t>group &gt;&gt; select location as south east </a:t>
            </a:r>
            <a:r>
              <a:rPr lang="en-IN" dirty="0" err="1" smtClean="0"/>
              <a:t>asia</a:t>
            </a:r>
            <a:r>
              <a:rPr lang="en-IN" dirty="0" smtClean="0"/>
              <a:t> &gt;&gt; Uncheck Enable Git &gt;&gt; Click create</a:t>
            </a:r>
          </a:p>
          <a:p>
            <a:endParaRPr lang="en-IN" dirty="0"/>
          </a:p>
          <a:p>
            <a:r>
              <a:rPr lang="en-IN" b="1" dirty="0" smtClean="0"/>
              <a:t>Generate Service Principal ID</a:t>
            </a:r>
          </a:p>
          <a:p>
            <a:pPr marL="342900" indent="-342900">
              <a:buFont typeface="+mj-lt"/>
              <a:buAutoNum type="arabicPeriod"/>
            </a:pPr>
            <a:r>
              <a:rPr lang="en-IN" dirty="0" smtClean="0"/>
              <a:t>Click on Azure Active directory &gt;&gt; App registration&gt;&gt;New Registration </a:t>
            </a:r>
          </a:p>
          <a:p>
            <a:pPr marL="342900" indent="-342900">
              <a:buFont typeface="+mj-lt"/>
              <a:buAutoNum type="arabicPeriod"/>
            </a:pPr>
            <a:r>
              <a:rPr lang="en-IN" dirty="0" smtClean="0"/>
              <a:t>Give it a name </a:t>
            </a:r>
            <a:r>
              <a:rPr lang="en-IN" b="1" dirty="0" err="1" smtClean="0"/>
              <a:t>yourname</a:t>
            </a:r>
            <a:r>
              <a:rPr lang="en-IN" dirty="0" err="1" smtClean="0"/>
              <a:t>adfapp</a:t>
            </a:r>
            <a:r>
              <a:rPr lang="en-IN" dirty="0" smtClean="0"/>
              <a:t> &gt;&gt; In redirect URL type https://localhost/</a:t>
            </a:r>
            <a:r>
              <a:rPr lang="en-IN" b="1" dirty="0" smtClean="0"/>
              <a:t>yourname</a:t>
            </a:r>
            <a:r>
              <a:rPr lang="en-IN" dirty="0" smtClean="0"/>
              <a:t>adfapp  &gt;&gt;</a:t>
            </a:r>
            <a:r>
              <a:rPr lang="en-IN" dirty="0"/>
              <a:t> Click register</a:t>
            </a:r>
            <a:endParaRPr lang="en-IN" dirty="0" smtClean="0"/>
          </a:p>
          <a:p>
            <a:pPr marL="342900" indent="-342900">
              <a:buFont typeface="+mj-lt"/>
              <a:buAutoNum type="arabicPeriod"/>
            </a:pPr>
            <a:r>
              <a:rPr lang="en-IN" dirty="0" smtClean="0"/>
              <a:t>In Manage window click certificates and secrets &gt;&gt; click on new client secret &gt;&gt;give it a name &gt;&gt;click add</a:t>
            </a:r>
          </a:p>
          <a:p>
            <a:pPr marL="342900" indent="-342900">
              <a:buFont typeface="+mj-lt"/>
              <a:buAutoNum type="arabicPeriod"/>
            </a:pPr>
            <a:r>
              <a:rPr lang="en-IN" dirty="0" smtClean="0"/>
              <a:t>Copy </a:t>
            </a:r>
            <a:r>
              <a:rPr lang="en-IN" b="1" dirty="0" smtClean="0"/>
              <a:t>VALUE </a:t>
            </a:r>
            <a:r>
              <a:rPr lang="en-IN" dirty="0" smtClean="0"/>
              <a:t>and save for later use – This is your </a:t>
            </a:r>
            <a:r>
              <a:rPr lang="en-IN" b="1" dirty="0" smtClean="0">
                <a:solidFill>
                  <a:srgbClr val="00B050"/>
                </a:solidFill>
              </a:rPr>
              <a:t>SP Key</a:t>
            </a:r>
          </a:p>
          <a:p>
            <a:pPr marL="342900" indent="-342900">
              <a:buFont typeface="+mj-lt"/>
              <a:buAutoNum type="arabicPeriod"/>
            </a:pPr>
            <a:r>
              <a:rPr lang="en-IN" dirty="0" smtClean="0"/>
              <a:t>Click on overview &gt;&gt; Copy </a:t>
            </a:r>
            <a:r>
              <a:rPr lang="en-IN" dirty="0"/>
              <a:t>Application (client) ID and save for later </a:t>
            </a:r>
            <a:r>
              <a:rPr lang="en-IN" dirty="0" smtClean="0"/>
              <a:t>use – This is your </a:t>
            </a:r>
            <a:r>
              <a:rPr lang="en-IN" b="1" dirty="0" smtClean="0">
                <a:solidFill>
                  <a:srgbClr val="00B050"/>
                </a:solidFill>
              </a:rPr>
              <a:t>SPID</a:t>
            </a:r>
          </a:p>
          <a:p>
            <a:pPr marL="342900" indent="-342900">
              <a:buFont typeface="+mj-lt"/>
              <a:buAutoNum type="arabicPeriod"/>
            </a:pPr>
            <a:endParaRPr lang="en-IN" dirty="0"/>
          </a:p>
          <a:p>
            <a:r>
              <a:rPr lang="en-IN" b="1" dirty="0" smtClean="0"/>
              <a:t>Add SPID to Blob Storage </a:t>
            </a:r>
          </a:p>
          <a:p>
            <a:pPr marL="342900" indent="-342900">
              <a:buFont typeface="+mj-lt"/>
              <a:buAutoNum type="arabicPeriod"/>
            </a:pPr>
            <a:r>
              <a:rPr lang="en-IN" dirty="0" smtClean="0"/>
              <a:t>Go to your storage </a:t>
            </a:r>
            <a:r>
              <a:rPr lang="en-IN" dirty="0" smtClean="0"/>
              <a:t>account &gt;&gt;click Access control (IAM)&gt;&gt;Add a role assignment</a:t>
            </a:r>
          </a:p>
          <a:p>
            <a:pPr marL="342900" indent="-342900">
              <a:buFont typeface="+mj-lt"/>
              <a:buAutoNum type="arabicPeriod"/>
            </a:pPr>
            <a:r>
              <a:rPr lang="en-IN" dirty="0" smtClean="0"/>
              <a:t>In Role Type contribute &gt;&gt; In select type the name of your registered app </a:t>
            </a:r>
            <a:r>
              <a:rPr lang="en-IN" b="1" dirty="0" err="1" smtClean="0"/>
              <a:t>yourname</a:t>
            </a:r>
            <a:r>
              <a:rPr lang="en-IN" dirty="0" err="1" smtClean="0"/>
              <a:t>adfapp</a:t>
            </a:r>
            <a:r>
              <a:rPr lang="en-IN" dirty="0" smtClean="0"/>
              <a:t> &gt;&gt; select and save</a:t>
            </a:r>
          </a:p>
          <a:p>
            <a:pPr marL="342900" indent="-342900">
              <a:buFont typeface="+mj-lt"/>
              <a:buAutoNum type="arabicPeriod"/>
            </a:pPr>
            <a:r>
              <a:rPr lang="en-IN" dirty="0"/>
              <a:t>In Role Type </a:t>
            </a:r>
            <a:r>
              <a:rPr lang="en-IN" dirty="0" smtClean="0"/>
              <a:t>reader &gt;&gt; </a:t>
            </a:r>
            <a:r>
              <a:rPr lang="en-IN" dirty="0"/>
              <a:t>In select type </a:t>
            </a:r>
            <a:r>
              <a:rPr lang="en-IN" b="1" dirty="0" err="1" smtClean="0"/>
              <a:t>yourname</a:t>
            </a:r>
            <a:r>
              <a:rPr lang="en-IN" dirty="0" err="1" smtClean="0"/>
              <a:t>adfapp</a:t>
            </a:r>
            <a:r>
              <a:rPr lang="en-IN" dirty="0" smtClean="0"/>
              <a:t> </a:t>
            </a:r>
            <a:r>
              <a:rPr lang="en-IN" dirty="0"/>
              <a:t>&gt;&gt; select and </a:t>
            </a:r>
            <a:r>
              <a:rPr lang="en-IN" dirty="0" smtClean="0"/>
              <a:t>save</a:t>
            </a:r>
          </a:p>
          <a:p>
            <a:pPr marL="342900" indent="-342900">
              <a:buFont typeface="+mj-lt"/>
              <a:buAutoNum type="arabicPeriod"/>
            </a:pPr>
            <a:r>
              <a:rPr lang="en-IN" dirty="0"/>
              <a:t>In Role Type </a:t>
            </a:r>
            <a:r>
              <a:rPr lang="en-IN" dirty="0" smtClean="0"/>
              <a:t>Storage Blob Data Contributor &gt;&gt; </a:t>
            </a:r>
            <a:r>
              <a:rPr lang="en-IN" dirty="0"/>
              <a:t>In select type </a:t>
            </a:r>
            <a:r>
              <a:rPr lang="en-IN" b="1" dirty="0" err="1"/>
              <a:t>yourname</a:t>
            </a:r>
            <a:r>
              <a:rPr lang="en-IN" dirty="0" err="1"/>
              <a:t>adfapp</a:t>
            </a:r>
            <a:r>
              <a:rPr lang="en-IN" dirty="0"/>
              <a:t> &gt;&gt; select and save</a:t>
            </a:r>
          </a:p>
          <a:p>
            <a:pPr marL="342900" indent="-342900">
              <a:buFont typeface="+mj-lt"/>
              <a:buAutoNum type="arabicPeriod"/>
            </a:pPr>
            <a:r>
              <a:rPr lang="en-IN" dirty="0"/>
              <a:t>In Role Type Storage Blob Data </a:t>
            </a:r>
            <a:r>
              <a:rPr lang="en-IN" dirty="0" smtClean="0"/>
              <a:t>Reader </a:t>
            </a:r>
            <a:r>
              <a:rPr lang="en-IN" dirty="0"/>
              <a:t>&gt;&gt; In select type </a:t>
            </a:r>
            <a:r>
              <a:rPr lang="en-IN" b="1" dirty="0" err="1"/>
              <a:t>yourname</a:t>
            </a:r>
            <a:r>
              <a:rPr lang="en-IN" dirty="0" err="1"/>
              <a:t>adfapp</a:t>
            </a:r>
            <a:r>
              <a:rPr lang="en-IN" dirty="0"/>
              <a:t> &gt;&gt; select and save</a:t>
            </a:r>
          </a:p>
          <a:p>
            <a:pPr marL="342900" indent="-342900">
              <a:buFont typeface="+mj-lt"/>
              <a:buAutoNum type="arabicPeriod"/>
            </a:pPr>
            <a:r>
              <a:rPr lang="en-IN" dirty="0" smtClean="0"/>
              <a:t>Check all the roles have been assigned in Role Assignments option</a:t>
            </a:r>
          </a:p>
        </p:txBody>
      </p:sp>
    </p:spTree>
    <p:extLst>
      <p:ext uri="{BB962C8B-B14F-4D97-AF65-F5344CB8AC3E}">
        <p14:creationId xmlns:p14="http://schemas.microsoft.com/office/powerpoint/2010/main" val="2702091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1b – Create Pipeline</a:t>
            </a:r>
            <a:br>
              <a:rPr lang="en-IN" dirty="0" smtClean="0"/>
            </a:br>
            <a:r>
              <a:rPr lang="en-IN" sz="1800" dirty="0" smtClean="0">
                <a:solidFill>
                  <a:prstClr val="black"/>
                </a:solidFill>
              </a:rPr>
              <a:t>Azure Data Factory</a:t>
            </a:r>
            <a:endParaRPr lang="en-IN" dirty="0"/>
          </a:p>
        </p:txBody>
      </p:sp>
      <p:sp>
        <p:nvSpPr>
          <p:cNvPr id="3" name="TextBox 2"/>
          <p:cNvSpPr txBox="1"/>
          <p:nvPr/>
        </p:nvSpPr>
        <p:spPr>
          <a:xfrm>
            <a:off x="307975" y="1405059"/>
            <a:ext cx="10887849" cy="5078313"/>
          </a:xfrm>
          <a:prstGeom prst="rect">
            <a:avLst/>
          </a:prstGeom>
          <a:noFill/>
        </p:spPr>
        <p:txBody>
          <a:bodyPr wrap="square" rtlCol="0">
            <a:spAutoFit/>
          </a:bodyPr>
          <a:lstStyle/>
          <a:p>
            <a:pPr marL="342900" indent="-342900">
              <a:buFont typeface="+mj-lt"/>
              <a:buAutoNum type="arabicPeriod"/>
            </a:pPr>
            <a:r>
              <a:rPr lang="en-IN" dirty="0" smtClean="0"/>
              <a:t>In all resources click on your factory &gt;&gt; Click Author and Monitor</a:t>
            </a:r>
          </a:p>
          <a:p>
            <a:pPr marL="342900" indent="-342900">
              <a:buFont typeface="+mj-lt"/>
              <a:buAutoNum type="arabicPeriod"/>
            </a:pPr>
            <a:r>
              <a:rPr lang="en-IN" dirty="0" smtClean="0"/>
              <a:t>Click copy data &gt;&gt; Give the task name </a:t>
            </a:r>
          </a:p>
          <a:p>
            <a:r>
              <a:rPr lang="en-IN" b="1" dirty="0" smtClean="0"/>
              <a:t>Source</a:t>
            </a:r>
            <a:endParaRPr lang="en-IN" b="1" dirty="0"/>
          </a:p>
          <a:p>
            <a:pPr marL="342900" indent="-342900">
              <a:buFont typeface="+mj-lt"/>
              <a:buAutoNum type="arabicPeriod"/>
            </a:pPr>
            <a:r>
              <a:rPr lang="en-IN" dirty="0" smtClean="0"/>
              <a:t>Click on Create new connection&gt;&gt; Type blob and select</a:t>
            </a:r>
          </a:p>
          <a:p>
            <a:pPr marL="342900" indent="-342900">
              <a:buFont typeface="+mj-lt"/>
              <a:buAutoNum type="arabicPeriod"/>
            </a:pPr>
            <a:r>
              <a:rPr lang="en-IN" dirty="0" smtClean="0"/>
              <a:t>Give connection a Name &gt;&gt; let the integration run time remain default</a:t>
            </a:r>
          </a:p>
          <a:p>
            <a:pPr marL="342900" indent="-342900">
              <a:buFont typeface="+mj-lt"/>
              <a:buAutoNum type="arabicPeriod"/>
            </a:pPr>
            <a:r>
              <a:rPr lang="en-IN" dirty="0" smtClean="0"/>
              <a:t>In Authentication Method select Service Principal &gt;&gt;Select your subscription &gt;&gt;select storage account name</a:t>
            </a:r>
          </a:p>
          <a:p>
            <a:pPr marL="342900" indent="-342900">
              <a:buFont typeface="+mj-lt"/>
              <a:buAutoNum type="arabicPeriod"/>
            </a:pPr>
            <a:r>
              <a:rPr lang="en-IN" dirty="0" smtClean="0"/>
              <a:t>In Service Principal ID paste your </a:t>
            </a:r>
            <a:r>
              <a:rPr lang="en-IN" b="1" dirty="0" smtClean="0">
                <a:solidFill>
                  <a:srgbClr val="00B050"/>
                </a:solidFill>
              </a:rPr>
              <a:t>SPID</a:t>
            </a:r>
            <a:r>
              <a:rPr lang="en-IN" dirty="0"/>
              <a:t> &gt;&gt; in service principal key paste your </a:t>
            </a:r>
            <a:r>
              <a:rPr lang="en-IN" b="1" dirty="0" smtClean="0">
                <a:solidFill>
                  <a:srgbClr val="00B050"/>
                </a:solidFill>
              </a:rPr>
              <a:t>SP </a:t>
            </a:r>
            <a:r>
              <a:rPr lang="en-IN" b="1" dirty="0">
                <a:solidFill>
                  <a:srgbClr val="00B050"/>
                </a:solidFill>
              </a:rPr>
              <a:t>Key</a:t>
            </a:r>
          </a:p>
          <a:p>
            <a:pPr marL="342900" indent="-342900">
              <a:buFont typeface="+mj-lt"/>
              <a:buAutoNum type="arabicPeriod"/>
            </a:pPr>
            <a:r>
              <a:rPr lang="en-IN" dirty="0" smtClean="0"/>
              <a:t>Click on test connection &gt;&gt; if successful, click finish</a:t>
            </a:r>
          </a:p>
          <a:p>
            <a:pPr marL="342900" indent="-342900">
              <a:buFont typeface="+mj-lt"/>
              <a:buAutoNum type="arabicPeriod"/>
            </a:pPr>
            <a:r>
              <a:rPr lang="en-IN" dirty="0" smtClean="0"/>
              <a:t>Click Next &gt;&gt; browse Books.csv file (upload the file in blob storage again) &gt;&gt; click next</a:t>
            </a:r>
          </a:p>
          <a:p>
            <a:pPr marL="342900" indent="-342900">
              <a:buFont typeface="+mj-lt"/>
              <a:buAutoNum type="arabicPeriod"/>
            </a:pPr>
            <a:r>
              <a:rPr lang="en-IN" dirty="0" smtClean="0"/>
              <a:t>Review the options &gt;&gt; make sure </a:t>
            </a:r>
            <a:r>
              <a:rPr lang="en-IN" dirty="0"/>
              <a:t>Column names in the first </a:t>
            </a:r>
            <a:r>
              <a:rPr lang="en-IN" dirty="0" smtClean="0"/>
              <a:t>row is ticked</a:t>
            </a:r>
          </a:p>
          <a:p>
            <a:pPr marL="342900" indent="-342900">
              <a:buFont typeface="+mj-lt"/>
              <a:buAutoNum type="arabicPeriod"/>
            </a:pPr>
            <a:r>
              <a:rPr lang="en-IN" dirty="0" smtClean="0"/>
              <a:t>Click on schema and change the data type of </a:t>
            </a:r>
            <a:r>
              <a:rPr lang="en-IN" dirty="0" err="1" smtClean="0"/>
              <a:t>BookID</a:t>
            </a:r>
            <a:r>
              <a:rPr lang="en-IN" dirty="0" smtClean="0"/>
              <a:t> to int32 and Price to double</a:t>
            </a:r>
          </a:p>
          <a:p>
            <a:r>
              <a:rPr lang="en-IN" b="1" dirty="0" smtClean="0"/>
              <a:t>Destination</a:t>
            </a:r>
          </a:p>
          <a:p>
            <a:pPr marL="342900" indent="-342900">
              <a:buFont typeface="+mj-lt"/>
              <a:buAutoNum type="arabicPeriod"/>
            </a:pPr>
            <a:r>
              <a:rPr lang="en-IN" dirty="0" smtClean="0"/>
              <a:t>Again Click </a:t>
            </a:r>
            <a:r>
              <a:rPr lang="en-IN" dirty="0"/>
              <a:t>on Create new connection&gt;&gt; Type </a:t>
            </a:r>
            <a:r>
              <a:rPr lang="en-IN" dirty="0" err="1"/>
              <a:t>sql</a:t>
            </a:r>
            <a:r>
              <a:rPr lang="en-IN" dirty="0"/>
              <a:t> </a:t>
            </a:r>
            <a:r>
              <a:rPr lang="en-IN" dirty="0" smtClean="0"/>
              <a:t>database and </a:t>
            </a:r>
            <a:r>
              <a:rPr lang="en-IN" dirty="0"/>
              <a:t>select</a:t>
            </a:r>
          </a:p>
          <a:p>
            <a:pPr marL="342900" indent="-342900">
              <a:buFont typeface="+mj-lt"/>
              <a:buAutoNum type="arabicPeriod"/>
            </a:pPr>
            <a:r>
              <a:rPr lang="en-IN" dirty="0"/>
              <a:t>Give connection a Name &gt;&gt; </a:t>
            </a:r>
            <a:r>
              <a:rPr lang="en-IN" dirty="0" smtClean="0"/>
              <a:t>select server name &gt;&gt; select your database name</a:t>
            </a:r>
          </a:p>
          <a:p>
            <a:pPr marL="342900" indent="-342900">
              <a:buFont typeface="+mj-lt"/>
              <a:buAutoNum type="arabicPeriod"/>
            </a:pPr>
            <a:r>
              <a:rPr lang="en-IN" dirty="0" smtClean="0"/>
              <a:t>Type your SQL User ID and Password and click test connection &gt;&gt; Finish</a:t>
            </a:r>
          </a:p>
          <a:p>
            <a:pPr marL="342900" indent="-342900">
              <a:buFont typeface="+mj-lt"/>
              <a:buAutoNum type="arabicPeriod"/>
            </a:pPr>
            <a:r>
              <a:rPr lang="en-IN" dirty="0" smtClean="0"/>
              <a:t>Select destination table </a:t>
            </a:r>
            <a:r>
              <a:rPr lang="en-IN" dirty="0" err="1" smtClean="0"/>
              <a:t>Books.Mybooks</a:t>
            </a:r>
            <a:r>
              <a:rPr lang="en-IN" dirty="0" smtClean="0"/>
              <a:t> (Go to SQL DB and create a table structure as per Books.csv – Day1)</a:t>
            </a:r>
            <a:endParaRPr lang="en-IN" dirty="0"/>
          </a:p>
          <a:p>
            <a:pPr marL="342900" indent="-342900">
              <a:buFont typeface="+mj-lt"/>
              <a:buAutoNum type="arabicPeriod"/>
            </a:pPr>
            <a:r>
              <a:rPr lang="en-IN" dirty="0" smtClean="0"/>
              <a:t>Review the mappings and click next &gt;&gt; Leave settings as is and click next &gt;&gt; click next &gt;&gt; Finish</a:t>
            </a:r>
          </a:p>
          <a:p>
            <a:pPr marL="342900" indent="-342900">
              <a:buFont typeface="+mj-lt"/>
              <a:buAutoNum type="arabicPeriod"/>
            </a:pPr>
            <a:r>
              <a:rPr lang="en-IN" dirty="0" smtClean="0"/>
              <a:t>Check in your SQL DB if data is appearing the </a:t>
            </a:r>
            <a:r>
              <a:rPr lang="en-IN" dirty="0" err="1" smtClean="0"/>
              <a:t>Books.Mybooks</a:t>
            </a:r>
            <a:r>
              <a:rPr lang="en-IN" dirty="0" smtClean="0"/>
              <a:t> table</a:t>
            </a:r>
          </a:p>
        </p:txBody>
      </p:sp>
    </p:spTree>
    <p:extLst>
      <p:ext uri="{BB962C8B-B14F-4D97-AF65-F5344CB8AC3E}">
        <p14:creationId xmlns:p14="http://schemas.microsoft.com/office/powerpoint/2010/main" val="3691840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1c – Trigger Pipeline</a:t>
            </a:r>
            <a:br>
              <a:rPr lang="en-IN" dirty="0" smtClean="0"/>
            </a:br>
            <a:r>
              <a:rPr lang="en-IN" sz="1800" dirty="0" smtClean="0">
                <a:solidFill>
                  <a:prstClr val="black"/>
                </a:solidFill>
              </a:rPr>
              <a:t>Azure Data Factory</a:t>
            </a:r>
            <a:endParaRPr lang="en-IN" dirty="0"/>
          </a:p>
        </p:txBody>
      </p:sp>
      <p:sp>
        <p:nvSpPr>
          <p:cNvPr id="9" name="TextBox 8"/>
          <p:cNvSpPr txBox="1"/>
          <p:nvPr/>
        </p:nvSpPr>
        <p:spPr>
          <a:xfrm>
            <a:off x="307975" y="1405059"/>
            <a:ext cx="10887849" cy="4893647"/>
          </a:xfrm>
          <a:prstGeom prst="rect">
            <a:avLst/>
          </a:prstGeom>
          <a:noFill/>
        </p:spPr>
        <p:txBody>
          <a:bodyPr wrap="square" rtlCol="0">
            <a:spAutoFit/>
          </a:bodyPr>
          <a:lstStyle/>
          <a:p>
            <a:pPr marL="342900" indent="-342900">
              <a:buFont typeface="+mj-lt"/>
              <a:buAutoNum type="arabicPeriod"/>
            </a:pPr>
            <a:r>
              <a:rPr lang="en-IN" sz="2400" dirty="0" smtClean="0"/>
              <a:t>Open your SQL DB and delete </a:t>
            </a:r>
            <a:r>
              <a:rPr lang="en-IN" sz="2400" dirty="0" err="1" smtClean="0"/>
              <a:t>Books.MyBooks</a:t>
            </a:r>
            <a:r>
              <a:rPr lang="en-IN" sz="2400" dirty="0" smtClean="0"/>
              <a:t> table</a:t>
            </a:r>
          </a:p>
          <a:p>
            <a:pPr marL="342900" indent="-342900">
              <a:buFont typeface="+mj-lt"/>
              <a:buAutoNum type="arabicPeriod"/>
            </a:pPr>
            <a:r>
              <a:rPr lang="en-IN" sz="2400" dirty="0" smtClean="0"/>
              <a:t>Open you Blob storage account and delete the file Books.csv</a:t>
            </a:r>
            <a:endParaRPr lang="en-IN" sz="2400" dirty="0" smtClean="0"/>
          </a:p>
          <a:p>
            <a:pPr marL="342900" indent="-342900">
              <a:buFont typeface="+mj-lt"/>
              <a:buAutoNum type="arabicPeriod"/>
            </a:pPr>
            <a:r>
              <a:rPr lang="en-IN" sz="2400" dirty="0" smtClean="0"/>
              <a:t>Go to Author tab in ADF and Open the pipeline that you had created earlier &gt;&gt; click on trigger &gt;&gt; Click on New</a:t>
            </a:r>
          </a:p>
          <a:p>
            <a:pPr marL="342900" indent="-342900">
              <a:buFont typeface="+mj-lt"/>
              <a:buAutoNum type="arabicPeriod"/>
            </a:pPr>
            <a:r>
              <a:rPr lang="en-IN" sz="2400" dirty="0" smtClean="0"/>
              <a:t>From drop down select new &gt;&gt; Give trigger a name &gt;&gt;  select event &gt;&gt; select storage account name </a:t>
            </a:r>
          </a:p>
          <a:p>
            <a:pPr marL="342900" indent="-342900">
              <a:buFont typeface="+mj-lt"/>
              <a:buAutoNum type="arabicPeriod"/>
            </a:pPr>
            <a:r>
              <a:rPr lang="en-IN" sz="2400" dirty="0" smtClean="0"/>
              <a:t>Select container name &gt;&gt; write books.csv in blob path begins with and in blob path ends with (explain other options)</a:t>
            </a:r>
          </a:p>
          <a:p>
            <a:pPr marL="342900" indent="-342900">
              <a:buFont typeface="+mj-lt"/>
              <a:buAutoNum type="arabicPeriod"/>
            </a:pPr>
            <a:r>
              <a:rPr lang="en-IN" sz="2400" dirty="0" smtClean="0"/>
              <a:t>Select event blob created &gt;&gt; click on data preview &gt;&gt; click next &gt;&gt; click finish</a:t>
            </a:r>
          </a:p>
          <a:p>
            <a:pPr marL="342900" indent="-342900">
              <a:buFont typeface="+mj-lt"/>
              <a:buAutoNum type="arabicPeriod"/>
            </a:pPr>
            <a:r>
              <a:rPr lang="en-IN" sz="2400" dirty="0"/>
              <a:t>Open you Blob storage account and </a:t>
            </a:r>
            <a:r>
              <a:rPr lang="en-IN" sz="2400" dirty="0" smtClean="0"/>
              <a:t>upload the </a:t>
            </a:r>
            <a:r>
              <a:rPr lang="en-IN" sz="2400" dirty="0"/>
              <a:t>file Books.csv</a:t>
            </a:r>
          </a:p>
          <a:p>
            <a:pPr marL="342900" indent="-342900">
              <a:buFont typeface="+mj-lt"/>
              <a:buAutoNum type="arabicPeriod"/>
            </a:pPr>
            <a:r>
              <a:rPr lang="en-IN" sz="2400" dirty="0" smtClean="0"/>
              <a:t>Open your ADF monitor tab  and select trigger runs &gt;&gt; you should be able to see your trigger run here</a:t>
            </a:r>
          </a:p>
          <a:p>
            <a:pPr marL="342900" indent="-342900">
              <a:buFont typeface="+mj-lt"/>
              <a:buAutoNum type="arabicPeriod"/>
            </a:pPr>
            <a:r>
              <a:rPr lang="en-IN" sz="2400" dirty="0" smtClean="0"/>
              <a:t>If trigger is successful Open SQL DB and see the data in </a:t>
            </a:r>
            <a:r>
              <a:rPr lang="en-IN" sz="2400" dirty="0" err="1" smtClean="0"/>
              <a:t>Books.Mybooks</a:t>
            </a:r>
            <a:r>
              <a:rPr lang="en-IN" sz="2400" dirty="0" smtClean="0"/>
              <a:t> table</a:t>
            </a:r>
            <a:endParaRPr lang="en-IN" sz="2400" dirty="0" smtClean="0"/>
          </a:p>
        </p:txBody>
      </p:sp>
    </p:spTree>
    <p:extLst>
      <p:ext uri="{BB962C8B-B14F-4D97-AF65-F5344CB8AC3E}">
        <p14:creationId xmlns:p14="http://schemas.microsoft.com/office/powerpoint/2010/main" val="437358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Wind up</a:t>
            </a:r>
            <a:endParaRPr lang="en-IN" dirty="0"/>
          </a:p>
        </p:txBody>
      </p:sp>
      <p:sp>
        <p:nvSpPr>
          <p:cNvPr id="3" name="TextBox 2"/>
          <p:cNvSpPr txBox="1"/>
          <p:nvPr/>
        </p:nvSpPr>
        <p:spPr>
          <a:xfrm>
            <a:off x="307975" y="1405059"/>
            <a:ext cx="10887849" cy="2308324"/>
          </a:xfrm>
          <a:prstGeom prst="rect">
            <a:avLst/>
          </a:prstGeom>
          <a:noFill/>
        </p:spPr>
        <p:txBody>
          <a:bodyPr wrap="square" rtlCol="0">
            <a:spAutoFit/>
          </a:bodyPr>
          <a:lstStyle/>
          <a:p>
            <a:r>
              <a:rPr lang="en-IN" sz="3600" dirty="0" smtClean="0"/>
              <a:t>Go to resource group and delete all resource groups. </a:t>
            </a:r>
            <a:endParaRPr lang="en-IN" sz="3600" dirty="0"/>
          </a:p>
          <a:p>
            <a:endParaRPr lang="en-IN" sz="3600" dirty="0" smtClean="0"/>
          </a:p>
          <a:p>
            <a:r>
              <a:rPr lang="en-IN" sz="3600" dirty="0" smtClean="0"/>
              <a:t>Leaving any of the service running will incur cost and use up your Azure credit</a:t>
            </a:r>
            <a:endParaRPr lang="en-IN" sz="3600" dirty="0"/>
          </a:p>
        </p:txBody>
      </p:sp>
    </p:spTree>
    <p:extLst>
      <p:ext uri="{BB962C8B-B14F-4D97-AF65-F5344CB8AC3E}">
        <p14:creationId xmlns:p14="http://schemas.microsoft.com/office/powerpoint/2010/main" val="3249094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Day 3</a:t>
            </a:r>
            <a:br>
              <a:rPr lang="en-IN" dirty="0" smtClean="0"/>
            </a:br>
            <a:r>
              <a:rPr lang="en-IN" sz="1800" dirty="0" smtClean="0"/>
              <a:t>ML Studio</a:t>
            </a:r>
            <a:endParaRPr lang="en-IN" dirty="0"/>
          </a:p>
        </p:txBody>
      </p:sp>
      <p:sp>
        <p:nvSpPr>
          <p:cNvPr id="3" name="TextBox 2"/>
          <p:cNvSpPr txBox="1"/>
          <p:nvPr/>
        </p:nvSpPr>
        <p:spPr>
          <a:xfrm>
            <a:off x="307975" y="1661532"/>
            <a:ext cx="10887849" cy="2246769"/>
          </a:xfrm>
          <a:prstGeom prst="rect">
            <a:avLst/>
          </a:prstGeom>
          <a:noFill/>
        </p:spPr>
        <p:txBody>
          <a:bodyPr wrap="square" rtlCol="0">
            <a:spAutoFit/>
          </a:bodyPr>
          <a:lstStyle/>
          <a:p>
            <a:pPr marL="342900" indent="-342900">
              <a:buFont typeface="+mj-lt"/>
              <a:buAutoNum type="arabicPeriod"/>
            </a:pPr>
            <a:r>
              <a:rPr lang="en-IN" sz="2800" dirty="0" smtClean="0"/>
              <a:t>Machine Learning flow</a:t>
            </a:r>
          </a:p>
          <a:p>
            <a:pPr marL="342900" indent="-342900">
              <a:buFont typeface="+mj-lt"/>
              <a:buAutoNum type="arabicPeriod"/>
            </a:pPr>
            <a:r>
              <a:rPr lang="en-IN" sz="2800" dirty="0" smtClean="0"/>
              <a:t>ML Studio workspace</a:t>
            </a:r>
          </a:p>
          <a:p>
            <a:pPr marL="342900" indent="-342900">
              <a:buFont typeface="+mj-lt"/>
              <a:buAutoNum type="arabicPeriod"/>
            </a:pPr>
            <a:r>
              <a:rPr lang="en-IN" sz="2800" dirty="0" smtClean="0"/>
              <a:t>Running </a:t>
            </a:r>
            <a:r>
              <a:rPr lang="en-IN" sz="2800" dirty="0" smtClean="0"/>
              <a:t>experiments </a:t>
            </a:r>
            <a:r>
              <a:rPr lang="en-IN" sz="2800" dirty="0" smtClean="0"/>
              <a:t>in ML Studio</a:t>
            </a:r>
          </a:p>
          <a:p>
            <a:pPr marL="342900" indent="-342900">
              <a:buFont typeface="+mj-lt"/>
              <a:buAutoNum type="arabicPeriod"/>
            </a:pPr>
            <a:r>
              <a:rPr lang="en-IN" sz="2800" dirty="0" smtClean="0"/>
              <a:t>Create a web service from Experiment</a:t>
            </a:r>
          </a:p>
          <a:p>
            <a:pPr marL="342900" indent="-342900">
              <a:buFont typeface="+mj-lt"/>
              <a:buAutoNum type="arabicPeriod"/>
            </a:pPr>
            <a:r>
              <a:rPr lang="en-IN" sz="2800" dirty="0" smtClean="0"/>
              <a:t>Test and Consume web service</a:t>
            </a:r>
          </a:p>
        </p:txBody>
      </p:sp>
    </p:spTree>
    <p:extLst>
      <p:ext uri="{BB962C8B-B14F-4D97-AF65-F5344CB8AC3E}">
        <p14:creationId xmlns:p14="http://schemas.microsoft.com/office/powerpoint/2010/main" val="754589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Machine Learning Flow </a:t>
            </a:r>
            <a:br>
              <a:rPr lang="en-IN" dirty="0" smtClean="0"/>
            </a:br>
            <a:r>
              <a:rPr lang="en-IN" sz="1800" dirty="0" smtClean="0"/>
              <a:t>ML </a:t>
            </a:r>
            <a:r>
              <a:rPr lang="en-IN" sz="1800" dirty="0" smtClean="0"/>
              <a:t>Studio</a:t>
            </a:r>
            <a:endParaRPr lang="en-IN" dirty="0"/>
          </a:p>
        </p:txBody>
      </p:sp>
      <p:pic>
        <p:nvPicPr>
          <p:cNvPr id="1026" name="Picture 2" descr="Image result for machine learning 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29" y="1822735"/>
            <a:ext cx="11922981" cy="372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54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a:t>
            </a:r>
            <a:r>
              <a:rPr lang="en-IN" dirty="0" smtClean="0"/>
              <a:t>1a</a:t>
            </a:r>
            <a:r>
              <a:rPr lang="en-IN" dirty="0" smtClean="0"/>
              <a:t/>
            </a:r>
            <a:br>
              <a:rPr lang="en-IN" dirty="0" smtClean="0"/>
            </a:br>
            <a:r>
              <a:rPr lang="en-IN" sz="1800" dirty="0" smtClean="0">
                <a:solidFill>
                  <a:prstClr val="black"/>
                </a:solidFill>
              </a:rPr>
              <a:t>ML Studio</a:t>
            </a:r>
            <a:endParaRPr lang="en-IN" dirty="0"/>
          </a:p>
        </p:txBody>
      </p:sp>
      <p:sp>
        <p:nvSpPr>
          <p:cNvPr id="3" name="TextBox 2"/>
          <p:cNvSpPr txBox="1"/>
          <p:nvPr/>
        </p:nvSpPr>
        <p:spPr>
          <a:xfrm>
            <a:off x="166457" y="1187339"/>
            <a:ext cx="10887849" cy="5632311"/>
          </a:xfrm>
          <a:prstGeom prst="rect">
            <a:avLst/>
          </a:prstGeom>
          <a:noFill/>
        </p:spPr>
        <p:txBody>
          <a:bodyPr wrap="square" rtlCol="0">
            <a:spAutoFit/>
          </a:bodyPr>
          <a:lstStyle/>
          <a:p>
            <a:r>
              <a:rPr lang="en-IN" b="1" dirty="0" smtClean="0"/>
              <a:t>Set up</a:t>
            </a:r>
          </a:p>
          <a:p>
            <a:pPr marL="342900" indent="-342900">
              <a:buFont typeface="+mj-lt"/>
              <a:buAutoNum type="arabicPeriod"/>
            </a:pPr>
            <a:r>
              <a:rPr lang="en-IN" dirty="0" smtClean="0"/>
              <a:t>Click All services &gt;&gt; AI + Machine Learning &gt;&gt; Machine Learning Studio Work </a:t>
            </a:r>
            <a:r>
              <a:rPr lang="en-IN" dirty="0" smtClean="0"/>
              <a:t>space </a:t>
            </a:r>
            <a:endParaRPr lang="en-IN" dirty="0" smtClean="0"/>
          </a:p>
          <a:p>
            <a:pPr marL="342900" indent="-342900">
              <a:buFont typeface="+mj-lt"/>
              <a:buAutoNum type="arabicPeriod"/>
            </a:pPr>
            <a:r>
              <a:rPr lang="en-IN" dirty="0" smtClean="0"/>
              <a:t>Give workspace a name &gt;&gt; Select existing resource group &gt;&gt; Location southeast </a:t>
            </a:r>
            <a:r>
              <a:rPr lang="en-IN" dirty="0" err="1" smtClean="0"/>
              <a:t>asia</a:t>
            </a:r>
            <a:r>
              <a:rPr lang="en-IN" dirty="0" smtClean="0"/>
              <a:t> </a:t>
            </a:r>
          </a:p>
          <a:p>
            <a:pPr marL="342900" indent="-342900">
              <a:buFont typeface="+mj-lt"/>
              <a:buAutoNum type="arabicPeriod"/>
            </a:pPr>
            <a:r>
              <a:rPr lang="en-IN" dirty="0" smtClean="0"/>
              <a:t>Storage account create new &gt;&gt; Web service plan create new &gt;&gt; Web service plan pricing tier &gt;&gt; </a:t>
            </a:r>
            <a:r>
              <a:rPr lang="en-IN" b="1" dirty="0" err="1" smtClean="0">
                <a:solidFill>
                  <a:srgbClr val="FF0000"/>
                </a:solidFill>
              </a:rPr>
              <a:t>Dev</a:t>
            </a:r>
            <a:r>
              <a:rPr lang="en-IN" b="1" dirty="0" smtClean="0">
                <a:solidFill>
                  <a:srgbClr val="FF0000"/>
                </a:solidFill>
              </a:rPr>
              <a:t> Test</a:t>
            </a:r>
          </a:p>
          <a:p>
            <a:pPr marL="342900" indent="-342900">
              <a:buFont typeface="+mj-lt"/>
              <a:buAutoNum type="arabicPeriod"/>
            </a:pPr>
            <a:r>
              <a:rPr lang="en-IN" dirty="0" smtClean="0"/>
              <a:t>Click on workspace name &gt;&gt; Launch Machine learning studio &gt;&gt; Sign in with your outlook account</a:t>
            </a:r>
          </a:p>
          <a:p>
            <a:endParaRPr lang="en-IN" dirty="0" smtClean="0"/>
          </a:p>
          <a:p>
            <a:pPr marL="342900" indent="-342900">
              <a:buFont typeface="+mj-lt"/>
              <a:buAutoNum type="arabicPeriod"/>
            </a:pPr>
            <a:r>
              <a:rPr lang="en-IN" b="1" dirty="0" smtClean="0"/>
              <a:t>Experiment</a:t>
            </a:r>
            <a:r>
              <a:rPr lang="en-IN" dirty="0"/>
              <a:t/>
            </a:r>
            <a:br>
              <a:rPr lang="en-IN" dirty="0"/>
            </a:br>
            <a:r>
              <a:rPr lang="en-IN" dirty="0" smtClean="0"/>
              <a:t>Click on experiment tab &gt;&gt; Click on New &gt;&gt; Blank experiment</a:t>
            </a:r>
          </a:p>
          <a:p>
            <a:pPr marL="342900" indent="-342900">
              <a:buFont typeface="+mj-lt"/>
              <a:buAutoNum type="arabicPeriod"/>
            </a:pPr>
            <a:r>
              <a:rPr lang="en-IN" dirty="0" smtClean="0"/>
              <a:t>Search for Automobile price data &gt;&gt; drag and drop &gt;&gt; run experiment and visualize data</a:t>
            </a:r>
          </a:p>
          <a:p>
            <a:pPr marL="342900" indent="-342900">
              <a:buFont typeface="+mj-lt"/>
              <a:buAutoNum type="arabicPeriod"/>
            </a:pPr>
            <a:r>
              <a:rPr lang="en-IN" dirty="0" smtClean="0"/>
              <a:t>Type select columns in dataset &gt;&gt; draft and drop &gt;&gt; connect the box &gt;&gt; select all columns except normalized-losses</a:t>
            </a:r>
          </a:p>
          <a:p>
            <a:pPr marL="342900" indent="-342900">
              <a:buFont typeface="+mj-lt"/>
              <a:buAutoNum type="arabicPeriod"/>
            </a:pPr>
            <a:r>
              <a:rPr lang="en-IN" dirty="0" smtClean="0"/>
              <a:t>Again </a:t>
            </a:r>
            <a:r>
              <a:rPr lang="en-IN" dirty="0"/>
              <a:t>select columns in dataset &gt;&gt; draft and drop &gt;&gt; connect the box &gt;&gt; </a:t>
            </a:r>
            <a:r>
              <a:rPr lang="en-IN" dirty="0" smtClean="0"/>
              <a:t>take columns [</a:t>
            </a:r>
            <a:r>
              <a:rPr lang="en-IN" dirty="0"/>
              <a:t>engine-size,horsepower,make,body-style,peak-rpm,highway-mpg,price,wheel-base</a:t>
            </a:r>
            <a:r>
              <a:rPr lang="en-IN" dirty="0" smtClean="0"/>
              <a:t>]</a:t>
            </a:r>
          </a:p>
          <a:p>
            <a:pPr marL="342900" indent="-342900">
              <a:buFont typeface="+mj-lt"/>
              <a:buAutoNum type="arabicPeriod"/>
            </a:pPr>
            <a:r>
              <a:rPr lang="en-IN" dirty="0" smtClean="0"/>
              <a:t>Search Split Data &gt;&gt; drag and drop &gt;&gt; connect </a:t>
            </a:r>
            <a:r>
              <a:rPr lang="en-IN" dirty="0"/>
              <a:t>the box &gt;&gt; </a:t>
            </a:r>
            <a:r>
              <a:rPr lang="en-IN" dirty="0" smtClean="0"/>
              <a:t>Select fraction as .75 and random seed as 5</a:t>
            </a:r>
          </a:p>
          <a:p>
            <a:pPr marL="342900" indent="-342900">
              <a:buFont typeface="+mj-lt"/>
              <a:buAutoNum type="arabicPeriod"/>
            </a:pPr>
            <a:r>
              <a:rPr lang="en-IN" dirty="0" smtClean="0"/>
              <a:t>Search Train model </a:t>
            </a:r>
            <a:r>
              <a:rPr lang="en-IN" dirty="0"/>
              <a:t>&gt;&gt; drag and drop &gt;&gt; connect </a:t>
            </a:r>
            <a:r>
              <a:rPr lang="en-IN" dirty="0" smtClean="0"/>
              <a:t>node 1 of split with second dot in train </a:t>
            </a:r>
            <a:r>
              <a:rPr lang="en-IN" dirty="0"/>
              <a:t>model</a:t>
            </a:r>
            <a:endParaRPr lang="en-IN" dirty="0" smtClean="0"/>
          </a:p>
          <a:p>
            <a:pPr marL="342900" indent="-342900">
              <a:buFont typeface="+mj-lt"/>
              <a:buAutoNum type="arabicPeriod"/>
            </a:pPr>
            <a:r>
              <a:rPr lang="en-IN" dirty="0" smtClean="0"/>
              <a:t>Search Linear Regression </a:t>
            </a:r>
            <a:r>
              <a:rPr lang="en-IN" dirty="0"/>
              <a:t>&gt;&gt; drag and drop &gt;&gt; connect node </a:t>
            </a:r>
            <a:r>
              <a:rPr lang="en-IN" dirty="0" smtClean="0"/>
              <a:t>1 with first dot </a:t>
            </a:r>
            <a:r>
              <a:rPr lang="en-IN" dirty="0"/>
              <a:t>in train model</a:t>
            </a:r>
            <a:endParaRPr lang="en-IN" dirty="0" smtClean="0"/>
          </a:p>
          <a:p>
            <a:pPr marL="342900" indent="-342900">
              <a:buFont typeface="+mj-lt"/>
              <a:buAutoNum type="arabicPeriod"/>
            </a:pPr>
            <a:r>
              <a:rPr lang="en-IN" dirty="0" smtClean="0"/>
              <a:t>Search score model </a:t>
            </a:r>
            <a:r>
              <a:rPr lang="en-IN" dirty="0"/>
              <a:t>&gt;&gt; drag and drop &gt;&gt; connect node </a:t>
            </a:r>
            <a:r>
              <a:rPr lang="en-IN" dirty="0" smtClean="0"/>
              <a:t>of train data with </a:t>
            </a:r>
            <a:r>
              <a:rPr lang="en-IN" dirty="0"/>
              <a:t>first dot in </a:t>
            </a:r>
            <a:r>
              <a:rPr lang="en-IN" dirty="0" smtClean="0"/>
              <a:t>score </a:t>
            </a:r>
            <a:r>
              <a:rPr lang="en-IN" dirty="0"/>
              <a:t>model</a:t>
            </a:r>
            <a:endParaRPr lang="en-IN" dirty="0" smtClean="0"/>
          </a:p>
          <a:p>
            <a:pPr marL="342900" indent="-342900">
              <a:buFont typeface="+mj-lt"/>
              <a:buAutoNum type="arabicPeriod"/>
            </a:pPr>
            <a:r>
              <a:rPr lang="en-IN" dirty="0"/>
              <a:t>connect node </a:t>
            </a:r>
            <a:r>
              <a:rPr lang="en-IN" dirty="0" smtClean="0"/>
              <a:t>2 of split data </a:t>
            </a:r>
            <a:r>
              <a:rPr lang="en-IN" dirty="0"/>
              <a:t>with </a:t>
            </a:r>
            <a:r>
              <a:rPr lang="en-IN" dirty="0" smtClean="0"/>
              <a:t>second dot </a:t>
            </a:r>
            <a:r>
              <a:rPr lang="en-IN" dirty="0"/>
              <a:t>in score model</a:t>
            </a:r>
            <a:endParaRPr lang="en-IN" dirty="0" smtClean="0"/>
          </a:p>
          <a:p>
            <a:pPr marL="342900" indent="-342900">
              <a:buFont typeface="+mj-lt"/>
              <a:buAutoNum type="arabicPeriod"/>
            </a:pPr>
            <a:r>
              <a:rPr lang="en-IN" dirty="0" smtClean="0"/>
              <a:t>Search evaluate model </a:t>
            </a:r>
            <a:r>
              <a:rPr lang="en-IN" dirty="0"/>
              <a:t>&gt;&gt; drag and drop &gt;&gt; connect node of </a:t>
            </a:r>
            <a:r>
              <a:rPr lang="en-IN" dirty="0" smtClean="0"/>
              <a:t>score box with dot </a:t>
            </a:r>
            <a:r>
              <a:rPr lang="en-IN" dirty="0"/>
              <a:t>in </a:t>
            </a:r>
            <a:r>
              <a:rPr lang="en-IN" dirty="0" smtClean="0"/>
              <a:t>evaluate model</a:t>
            </a:r>
          </a:p>
          <a:p>
            <a:pPr marL="342900" indent="-342900">
              <a:buFont typeface="+mj-lt"/>
              <a:buAutoNum type="arabicPeriod"/>
            </a:pPr>
            <a:r>
              <a:rPr lang="en-IN" dirty="0" smtClean="0"/>
              <a:t>Click on Run &gt;&gt; right click the output note of evaluate model and select visualize to see prediction</a:t>
            </a:r>
            <a:endParaRPr lang="en-IN" dirty="0"/>
          </a:p>
        </p:txBody>
      </p:sp>
    </p:spTree>
    <p:extLst>
      <p:ext uri="{BB962C8B-B14F-4D97-AF65-F5344CB8AC3E}">
        <p14:creationId xmlns:p14="http://schemas.microsoft.com/office/powerpoint/2010/main" val="2913301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a:t>
            </a:r>
            <a:r>
              <a:rPr lang="en-IN" dirty="0" smtClean="0"/>
              <a:t>1b</a:t>
            </a:r>
            <a:r>
              <a:rPr lang="en-IN" dirty="0" smtClean="0"/>
              <a:t/>
            </a:r>
            <a:br>
              <a:rPr lang="en-IN" dirty="0" smtClean="0"/>
            </a:br>
            <a:r>
              <a:rPr lang="en-IN" sz="1800" dirty="0" smtClean="0">
                <a:solidFill>
                  <a:prstClr val="black"/>
                </a:solidFill>
              </a:rPr>
              <a:t>ML Studio</a:t>
            </a:r>
            <a:endParaRPr lang="en-IN" dirty="0"/>
          </a:p>
        </p:txBody>
      </p:sp>
      <p:sp>
        <p:nvSpPr>
          <p:cNvPr id="3" name="TextBox 2"/>
          <p:cNvSpPr txBox="1"/>
          <p:nvPr/>
        </p:nvSpPr>
        <p:spPr>
          <a:xfrm>
            <a:off x="166457" y="1187339"/>
            <a:ext cx="10887849" cy="3139321"/>
          </a:xfrm>
          <a:prstGeom prst="rect">
            <a:avLst/>
          </a:prstGeom>
          <a:noFill/>
        </p:spPr>
        <p:txBody>
          <a:bodyPr wrap="square" rtlCol="0">
            <a:spAutoFit/>
          </a:bodyPr>
          <a:lstStyle/>
          <a:p>
            <a:r>
              <a:rPr lang="en-IN" b="1" dirty="0" smtClean="0"/>
              <a:t>Web Service</a:t>
            </a:r>
          </a:p>
          <a:p>
            <a:pPr marL="342900" indent="-342900">
              <a:buFont typeface="+mj-lt"/>
              <a:buAutoNum type="arabicPeriod"/>
            </a:pPr>
            <a:r>
              <a:rPr lang="en-IN" dirty="0" smtClean="0"/>
              <a:t>Rename the last experiment to </a:t>
            </a:r>
            <a:r>
              <a:rPr lang="en-IN" dirty="0" smtClean="0"/>
              <a:t>Regression experiment</a:t>
            </a:r>
          </a:p>
          <a:p>
            <a:pPr marL="342900" indent="-342900">
              <a:buFont typeface="+mj-lt"/>
              <a:buAutoNum type="arabicPeriod"/>
            </a:pPr>
            <a:r>
              <a:rPr lang="en-IN" dirty="0" smtClean="0"/>
              <a:t>Click on Set up web service</a:t>
            </a:r>
          </a:p>
          <a:p>
            <a:pPr marL="342900" indent="-342900">
              <a:buFont typeface="+mj-lt"/>
              <a:buAutoNum type="arabicPeriod"/>
            </a:pPr>
            <a:r>
              <a:rPr lang="en-IN" dirty="0" smtClean="0"/>
              <a:t>Run the service to validate once</a:t>
            </a:r>
          </a:p>
          <a:p>
            <a:pPr marL="342900" indent="-342900">
              <a:buFont typeface="+mj-lt"/>
              <a:buAutoNum type="arabicPeriod"/>
            </a:pPr>
            <a:r>
              <a:rPr lang="en-IN" dirty="0" smtClean="0"/>
              <a:t>Click on Deploy web service &gt;&gt; click test &gt;&gt; Input all the values and see the results</a:t>
            </a:r>
          </a:p>
          <a:p>
            <a:pPr marL="342900" indent="-342900">
              <a:buFont typeface="+mj-lt"/>
              <a:buAutoNum type="arabicPeriod"/>
            </a:pPr>
            <a:endParaRPr lang="en-IN" dirty="0"/>
          </a:p>
          <a:p>
            <a:r>
              <a:rPr lang="en-IN" dirty="0" smtClean="0"/>
              <a:t>Create a new experiment with MPG data for various automobiles. Try using multiple models to see which one gives better result</a:t>
            </a:r>
          </a:p>
          <a:p>
            <a:endParaRPr lang="en-IN" dirty="0"/>
          </a:p>
          <a:p>
            <a:r>
              <a:rPr lang="en-IN" dirty="0" smtClean="0"/>
              <a:t>Import an external data and run a prediction model</a:t>
            </a:r>
          </a:p>
          <a:p>
            <a:endParaRPr lang="en-IN" dirty="0" smtClean="0"/>
          </a:p>
        </p:txBody>
      </p:sp>
    </p:spTree>
    <p:extLst>
      <p:ext uri="{BB962C8B-B14F-4D97-AF65-F5344CB8AC3E}">
        <p14:creationId xmlns:p14="http://schemas.microsoft.com/office/powerpoint/2010/main" val="3130308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Assignment</a:t>
            </a:r>
            <a:endParaRPr lang="en-IN" dirty="0"/>
          </a:p>
        </p:txBody>
      </p:sp>
      <p:sp>
        <p:nvSpPr>
          <p:cNvPr id="3" name="TextBox 2"/>
          <p:cNvSpPr txBox="1"/>
          <p:nvPr/>
        </p:nvSpPr>
        <p:spPr>
          <a:xfrm>
            <a:off x="307975" y="1661532"/>
            <a:ext cx="10887849" cy="3693319"/>
          </a:xfrm>
          <a:prstGeom prst="rect">
            <a:avLst/>
          </a:prstGeom>
          <a:noFill/>
        </p:spPr>
        <p:txBody>
          <a:bodyPr wrap="square" rtlCol="0">
            <a:spAutoFit/>
          </a:bodyPr>
          <a:lstStyle/>
          <a:p>
            <a:pPr marL="342900" indent="-342900">
              <a:buFont typeface="+mj-lt"/>
              <a:buAutoNum type="arabicPeriod"/>
            </a:pPr>
            <a:r>
              <a:rPr lang="en-IN" dirty="0" smtClean="0"/>
              <a:t>Complete all </a:t>
            </a:r>
            <a:r>
              <a:rPr lang="en-IN" dirty="0" smtClean="0"/>
              <a:t>remaining Data Lake Lab examples from here: </a:t>
            </a:r>
            <a:r>
              <a:rPr lang="en-IN" dirty="0">
                <a:hlinkClick r:id="rId3"/>
              </a:rPr>
              <a:t>https://github.com/JAkerblom/MicrosoftDataSciProgram/tree/master/Azure%20Data%20Lake%20(DAT223.1x)</a:t>
            </a:r>
            <a:endParaRPr lang="en-IN" dirty="0" smtClean="0"/>
          </a:p>
          <a:p>
            <a:pPr marL="342900" indent="-342900">
              <a:buFont typeface="+mj-lt"/>
              <a:buAutoNum type="arabicPeriod"/>
            </a:pPr>
            <a:endParaRPr lang="en-IN" dirty="0"/>
          </a:p>
          <a:p>
            <a:pPr marL="342900" indent="-342900">
              <a:buFont typeface="+mj-lt"/>
              <a:buAutoNum type="arabicPeriod"/>
            </a:pPr>
            <a:r>
              <a:rPr lang="en-IN" dirty="0" smtClean="0"/>
              <a:t>Complete Azure Fundamentals: </a:t>
            </a:r>
            <a:r>
              <a:rPr lang="en-IN" dirty="0" smtClean="0">
                <a:hlinkClick r:id="rId4"/>
              </a:rPr>
              <a:t>https</a:t>
            </a:r>
            <a:r>
              <a:rPr lang="en-IN" dirty="0">
                <a:hlinkClick r:id="rId4"/>
              </a:rPr>
              <a:t>://docs.microsoft.com/en-us/learn/paths/azure-fundamentals/</a:t>
            </a:r>
            <a:endParaRPr lang="en-IN" dirty="0">
              <a:hlinkClick r:id="rId5"/>
            </a:endParaRPr>
          </a:p>
          <a:p>
            <a:pPr marL="342900" indent="-342900">
              <a:buFont typeface="+mj-lt"/>
              <a:buAutoNum type="arabicPeriod"/>
            </a:pPr>
            <a:endParaRPr lang="en-IN" dirty="0" smtClean="0">
              <a:hlinkClick r:id="rId6"/>
            </a:endParaRPr>
          </a:p>
          <a:p>
            <a:pPr marL="342900" indent="-342900">
              <a:buFont typeface="+mj-lt"/>
              <a:buAutoNum type="arabicPeriod"/>
            </a:pPr>
            <a:r>
              <a:rPr lang="en-IN" dirty="0"/>
              <a:t>Complete </a:t>
            </a:r>
            <a:r>
              <a:rPr lang="en-IN" dirty="0" smtClean="0"/>
              <a:t>AI For Everyone: </a:t>
            </a:r>
            <a:r>
              <a:rPr lang="en-IN" dirty="0" smtClean="0">
                <a:hlinkClick r:id="rId6"/>
              </a:rPr>
              <a:t>https</a:t>
            </a:r>
            <a:r>
              <a:rPr lang="en-IN" dirty="0">
                <a:hlinkClick r:id="rId6"/>
              </a:rPr>
              <a:t>://</a:t>
            </a:r>
            <a:r>
              <a:rPr lang="en-IN" dirty="0" smtClean="0">
                <a:hlinkClick r:id="rId6"/>
              </a:rPr>
              <a:t>www.coursera.org/learn/ai-for-everyone</a:t>
            </a:r>
            <a:r>
              <a:rPr lang="en-IN" dirty="0" smtClean="0"/>
              <a:t> </a:t>
            </a:r>
          </a:p>
          <a:p>
            <a:pPr marL="342900" indent="-342900">
              <a:buFont typeface="+mj-lt"/>
              <a:buAutoNum type="arabicPeriod"/>
            </a:pPr>
            <a:endParaRPr lang="en-IN" dirty="0"/>
          </a:p>
          <a:p>
            <a:pPr marL="342900" indent="-342900">
              <a:buFont typeface="+mj-lt"/>
              <a:buAutoNum type="arabicPeriod"/>
            </a:pPr>
            <a:r>
              <a:rPr lang="en-IN" dirty="0" smtClean="0"/>
              <a:t>Create an event trigger that will transfer the data from Azure blob to an SQL DB as soon as blob is crated</a:t>
            </a:r>
            <a:endParaRPr lang="en-IN" dirty="0" smtClean="0"/>
          </a:p>
          <a:p>
            <a:pPr marL="342900" indent="-342900">
              <a:buFont typeface="+mj-lt"/>
              <a:buAutoNum type="arabicPeriod"/>
            </a:pPr>
            <a:endParaRPr lang="en-IN" dirty="0"/>
          </a:p>
          <a:p>
            <a:pPr marL="342900" indent="-342900">
              <a:buFont typeface="+mj-lt"/>
              <a:buAutoNum type="arabicPeriod"/>
            </a:pPr>
            <a:r>
              <a:rPr lang="en-IN" dirty="0" smtClean="0"/>
              <a:t>Using </a:t>
            </a:r>
            <a:r>
              <a:rPr lang="en-IN" dirty="0" smtClean="0"/>
              <a:t>any </a:t>
            </a:r>
            <a:r>
              <a:rPr lang="en-IN" dirty="0" smtClean="0"/>
              <a:t>data create an experiment in Azure ML Studio and publish it as web service. Share the link with your team mates to consume the service and let you give the feedback on model’s performance</a:t>
            </a:r>
          </a:p>
          <a:p>
            <a:pPr marL="342900" indent="-342900">
              <a:buFont typeface="+mj-lt"/>
              <a:buAutoNum type="arabicPeriod"/>
            </a:pPr>
            <a:endParaRPr lang="en-IN" dirty="0"/>
          </a:p>
          <a:p>
            <a:pPr marL="342900" indent="-342900">
              <a:buFont typeface="+mj-lt"/>
              <a:buAutoNum type="arabicPeriod"/>
            </a:pPr>
            <a:endParaRPr lang="en-IN" dirty="0" smtClean="0"/>
          </a:p>
        </p:txBody>
      </p:sp>
    </p:spTree>
    <p:extLst>
      <p:ext uri="{BB962C8B-B14F-4D97-AF65-F5344CB8AC3E}">
        <p14:creationId xmlns:p14="http://schemas.microsoft.com/office/powerpoint/2010/main" val="3255259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Agenda</a:t>
            </a:r>
            <a:endParaRPr lang="en-IN" dirty="0"/>
          </a:p>
        </p:txBody>
      </p:sp>
      <p:sp>
        <p:nvSpPr>
          <p:cNvPr id="3" name="Content Placeholder 2"/>
          <p:cNvSpPr>
            <a:spLocks noGrp="1"/>
          </p:cNvSpPr>
          <p:nvPr>
            <p:ph idx="1"/>
          </p:nvPr>
        </p:nvSpPr>
        <p:spPr/>
        <p:txBody>
          <a:bodyPr>
            <a:normAutofit/>
          </a:bodyPr>
          <a:lstStyle/>
          <a:p>
            <a:r>
              <a:rPr lang="en-IN" dirty="0" smtClean="0"/>
              <a:t>Day 1 – Azure Infrastructure and Storage </a:t>
            </a:r>
          </a:p>
          <a:p>
            <a:r>
              <a:rPr lang="en-IN" dirty="0" smtClean="0"/>
              <a:t>Day 2 – Azure Data Factory</a:t>
            </a:r>
          </a:p>
          <a:p>
            <a:r>
              <a:rPr lang="en-IN" dirty="0" smtClean="0"/>
              <a:t>Day 3 – Azure Machine Learning Studio</a:t>
            </a:r>
          </a:p>
        </p:txBody>
      </p:sp>
    </p:spTree>
    <p:extLst>
      <p:ext uri="{BB962C8B-B14F-4D97-AF65-F5344CB8AC3E}">
        <p14:creationId xmlns:p14="http://schemas.microsoft.com/office/powerpoint/2010/main" val="4004481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Azure </a:t>
            </a:r>
            <a:r>
              <a:rPr lang="en-IN" dirty="0" smtClean="0"/>
              <a:t>Platform – 30 min</a:t>
            </a:r>
            <a:r>
              <a:rPr lang="en-IN" dirty="0" smtClean="0"/>
              <a:t/>
            </a:r>
            <a:br>
              <a:rPr lang="en-IN" dirty="0" smtClean="0"/>
            </a:br>
            <a:r>
              <a:rPr lang="en-IN" sz="1800" dirty="0" smtClean="0"/>
              <a:t>Azure platform, Active Directory</a:t>
            </a:r>
            <a:endParaRPr lang="en-IN" dirty="0"/>
          </a:p>
        </p:txBody>
      </p:sp>
      <p:sp>
        <p:nvSpPr>
          <p:cNvPr id="3" name="TextBox 2"/>
          <p:cNvSpPr txBox="1"/>
          <p:nvPr/>
        </p:nvSpPr>
        <p:spPr>
          <a:xfrm>
            <a:off x="307975" y="1405059"/>
            <a:ext cx="10887849" cy="3970318"/>
          </a:xfrm>
          <a:prstGeom prst="rect">
            <a:avLst/>
          </a:prstGeom>
          <a:noFill/>
        </p:spPr>
        <p:txBody>
          <a:bodyPr wrap="square" rtlCol="0">
            <a:spAutoFit/>
          </a:bodyPr>
          <a:lstStyle/>
          <a:p>
            <a:pPr marL="342900" indent="-342900">
              <a:buFont typeface="+mj-lt"/>
              <a:buAutoNum type="arabicPeriod"/>
            </a:pPr>
            <a:r>
              <a:rPr lang="en-IN" sz="2800" dirty="0" smtClean="0"/>
              <a:t>Introduction to Cloud</a:t>
            </a:r>
          </a:p>
          <a:p>
            <a:pPr marL="342900" indent="-342900">
              <a:buFont typeface="+mj-lt"/>
              <a:buAutoNum type="arabicPeriod"/>
            </a:pPr>
            <a:r>
              <a:rPr lang="en-IN" sz="2800" dirty="0" smtClean="0"/>
              <a:t>Services offered in Azure (</a:t>
            </a:r>
            <a:r>
              <a:rPr lang="en-IN" sz="2800" dirty="0" err="1" smtClean="0"/>
              <a:t>IaaS</a:t>
            </a:r>
            <a:r>
              <a:rPr lang="en-IN" sz="2800" dirty="0" smtClean="0"/>
              <a:t>, </a:t>
            </a:r>
            <a:r>
              <a:rPr lang="en-IN" sz="2800" dirty="0" err="1" smtClean="0"/>
              <a:t>PaaS</a:t>
            </a:r>
            <a:r>
              <a:rPr lang="en-IN" sz="2800" dirty="0"/>
              <a:t> </a:t>
            </a:r>
            <a:r>
              <a:rPr lang="en-IN" sz="2800" dirty="0" smtClean="0"/>
              <a:t>and </a:t>
            </a:r>
            <a:r>
              <a:rPr lang="en-IN" sz="2800" dirty="0" err="1" smtClean="0"/>
              <a:t>SaaS</a:t>
            </a:r>
            <a:r>
              <a:rPr lang="en-IN" sz="2800" dirty="0" smtClean="0"/>
              <a:t>)</a:t>
            </a:r>
            <a:endParaRPr lang="en-IN" sz="2800" dirty="0"/>
          </a:p>
          <a:p>
            <a:pPr marL="342900" indent="-342900">
              <a:buFont typeface="+mj-lt"/>
              <a:buAutoNum type="arabicPeriod"/>
            </a:pPr>
            <a:r>
              <a:rPr lang="en-IN" sz="2800" dirty="0" smtClean="0"/>
              <a:t>Compute, Storage, Network</a:t>
            </a:r>
            <a:endParaRPr lang="en-IN" sz="2800" dirty="0"/>
          </a:p>
          <a:p>
            <a:pPr marL="342900" indent="-342900">
              <a:buFont typeface="+mj-lt"/>
              <a:buAutoNum type="arabicPeriod"/>
            </a:pPr>
            <a:r>
              <a:rPr lang="en-IN" sz="2800" dirty="0" smtClean="0"/>
              <a:t>Azure resource group as container</a:t>
            </a:r>
          </a:p>
          <a:p>
            <a:pPr marL="342900" indent="-342900">
              <a:buFont typeface="+mj-lt"/>
              <a:buAutoNum type="arabicPeriod"/>
            </a:pPr>
            <a:r>
              <a:rPr lang="en-IN" sz="2800" dirty="0" smtClean="0"/>
              <a:t>Azure </a:t>
            </a:r>
            <a:r>
              <a:rPr lang="en-IN" sz="2800" dirty="0"/>
              <a:t>active directory (role management, App integration via SPID, RBAC</a:t>
            </a:r>
            <a:r>
              <a:rPr lang="en-IN" sz="2800" dirty="0" smtClean="0"/>
              <a:t>)</a:t>
            </a:r>
          </a:p>
          <a:p>
            <a:pPr marL="342900" indent="-342900">
              <a:buFont typeface="+mj-lt"/>
              <a:buAutoNum type="arabicPeriod"/>
            </a:pPr>
            <a:endParaRPr lang="en-IN" sz="2800" dirty="0"/>
          </a:p>
          <a:p>
            <a:r>
              <a:rPr lang="en-IN" sz="2800" dirty="0" smtClean="0"/>
              <a:t>Exercise</a:t>
            </a:r>
          </a:p>
          <a:p>
            <a:r>
              <a:rPr lang="en-IN" sz="2800" dirty="0" smtClean="0"/>
              <a:t>Create a resource group in </a:t>
            </a:r>
            <a:r>
              <a:rPr lang="en-IN" sz="2800" dirty="0" err="1" smtClean="0"/>
              <a:t>SouthEast</a:t>
            </a:r>
            <a:r>
              <a:rPr lang="en-IN" sz="2800" dirty="0" smtClean="0"/>
              <a:t> Asia: </a:t>
            </a:r>
            <a:r>
              <a:rPr lang="en-IN" sz="2800" b="1" dirty="0" err="1" smtClean="0"/>
              <a:t>yourname_rg</a:t>
            </a:r>
            <a:endParaRPr lang="en-IN" sz="2800" b="1" dirty="0" smtClean="0"/>
          </a:p>
        </p:txBody>
      </p:sp>
    </p:spTree>
    <p:extLst>
      <p:ext uri="{BB962C8B-B14F-4D97-AF65-F5344CB8AC3E}">
        <p14:creationId xmlns:p14="http://schemas.microsoft.com/office/powerpoint/2010/main" val="2850298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Azure Storage – 45 min</a:t>
            </a:r>
            <a:br>
              <a:rPr lang="en-IN" dirty="0" smtClean="0"/>
            </a:br>
            <a:r>
              <a:rPr lang="en-IN" sz="1800" dirty="0" smtClean="0"/>
              <a:t>Blob, Data Lake, SQL DB, Data Warehouse</a:t>
            </a:r>
            <a:endParaRPr lang="en-IN" dirty="0"/>
          </a:p>
        </p:txBody>
      </p:sp>
      <p:sp>
        <p:nvSpPr>
          <p:cNvPr id="3" name="TextBox 2"/>
          <p:cNvSpPr txBox="1"/>
          <p:nvPr/>
        </p:nvSpPr>
        <p:spPr>
          <a:xfrm>
            <a:off x="307975" y="1405059"/>
            <a:ext cx="10887849" cy="3539430"/>
          </a:xfrm>
          <a:prstGeom prst="rect">
            <a:avLst/>
          </a:prstGeom>
          <a:noFill/>
        </p:spPr>
        <p:txBody>
          <a:bodyPr wrap="square" rtlCol="0">
            <a:spAutoFit/>
          </a:bodyPr>
          <a:lstStyle/>
          <a:p>
            <a:pPr marL="342900" indent="-342900">
              <a:buFont typeface="+mj-lt"/>
              <a:buAutoNum type="arabicPeriod"/>
            </a:pPr>
            <a:r>
              <a:rPr lang="en-IN" sz="2800" dirty="0" smtClean="0"/>
              <a:t>Introduction to Azure Storage:</a:t>
            </a:r>
          </a:p>
          <a:p>
            <a:pPr marL="800100" lvl="1" indent="-342900">
              <a:buFont typeface="+mj-lt"/>
              <a:buAutoNum type="arabicPeriod"/>
            </a:pPr>
            <a:r>
              <a:rPr lang="en-IN" sz="2800" dirty="0" smtClean="0"/>
              <a:t>Storage accounts</a:t>
            </a:r>
          </a:p>
          <a:p>
            <a:pPr marL="1257300" lvl="2" indent="-342900">
              <a:buFont typeface="+mj-lt"/>
              <a:buAutoNum type="arabicPeriod"/>
            </a:pPr>
            <a:r>
              <a:rPr lang="en-IN" sz="2800" dirty="0" smtClean="0"/>
              <a:t>Blob storage</a:t>
            </a:r>
          </a:p>
          <a:p>
            <a:pPr marL="1257300" lvl="2" indent="-342900">
              <a:buFont typeface="+mj-lt"/>
              <a:buAutoNum type="arabicPeriod"/>
            </a:pPr>
            <a:r>
              <a:rPr lang="en-IN" sz="2800" dirty="0" smtClean="0"/>
              <a:t>Azure Data Lake Store </a:t>
            </a:r>
          </a:p>
          <a:p>
            <a:pPr marL="1257300" lvl="2" indent="-342900">
              <a:buFont typeface="+mj-lt"/>
              <a:buAutoNum type="arabicPeriod"/>
            </a:pPr>
            <a:r>
              <a:rPr lang="en-IN" sz="2800" dirty="0" smtClean="0"/>
              <a:t>Azure Data lake analytics and U-SQL basics (provide lab works here)</a:t>
            </a:r>
          </a:p>
          <a:p>
            <a:pPr marL="800100" lvl="1" indent="-342900">
              <a:buFont typeface="+mj-lt"/>
              <a:buAutoNum type="arabicPeriod"/>
            </a:pPr>
            <a:r>
              <a:rPr lang="en-IN" sz="2800" dirty="0"/>
              <a:t>SQL DB</a:t>
            </a:r>
          </a:p>
          <a:p>
            <a:pPr marL="800100" lvl="1" indent="-342900">
              <a:buFont typeface="+mj-lt"/>
              <a:buAutoNum type="arabicPeriod"/>
            </a:pPr>
            <a:r>
              <a:rPr lang="en-IN" sz="2800" dirty="0"/>
              <a:t>SQL Data </a:t>
            </a:r>
            <a:r>
              <a:rPr lang="en-IN" sz="2800" dirty="0" smtClean="0"/>
              <a:t>Warehouse</a:t>
            </a:r>
            <a:endParaRPr lang="en-IN" sz="2800" dirty="0"/>
          </a:p>
        </p:txBody>
      </p:sp>
    </p:spTree>
    <p:extLst>
      <p:ext uri="{BB962C8B-B14F-4D97-AF65-F5344CB8AC3E}">
        <p14:creationId xmlns:p14="http://schemas.microsoft.com/office/powerpoint/2010/main" val="2096682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1</a:t>
            </a:r>
            <a:br>
              <a:rPr lang="en-IN" dirty="0" smtClean="0"/>
            </a:br>
            <a:r>
              <a:rPr lang="en-IN" sz="1800" dirty="0">
                <a:solidFill>
                  <a:prstClr val="black"/>
                </a:solidFill>
              </a:rPr>
              <a:t>Blob, Data </a:t>
            </a:r>
            <a:r>
              <a:rPr lang="en-IN" sz="1800" dirty="0" smtClean="0">
                <a:solidFill>
                  <a:prstClr val="black"/>
                </a:solidFill>
              </a:rPr>
              <a:t>Lake</a:t>
            </a:r>
            <a:endParaRPr lang="en-IN" dirty="0"/>
          </a:p>
        </p:txBody>
      </p:sp>
      <p:sp>
        <p:nvSpPr>
          <p:cNvPr id="3" name="TextBox 2"/>
          <p:cNvSpPr txBox="1"/>
          <p:nvPr/>
        </p:nvSpPr>
        <p:spPr>
          <a:xfrm>
            <a:off x="307975" y="1405059"/>
            <a:ext cx="10887849" cy="4801314"/>
          </a:xfrm>
          <a:prstGeom prst="rect">
            <a:avLst/>
          </a:prstGeom>
          <a:noFill/>
        </p:spPr>
        <p:txBody>
          <a:bodyPr wrap="square" rtlCol="0">
            <a:spAutoFit/>
          </a:bodyPr>
          <a:lstStyle/>
          <a:p>
            <a:r>
              <a:rPr lang="en-IN" b="1" dirty="0" smtClean="0"/>
              <a:t>Blob</a:t>
            </a:r>
          </a:p>
          <a:p>
            <a:pPr marL="514350" indent="-514350">
              <a:buFont typeface="+mj-lt"/>
              <a:buAutoNum type="arabicPeriod"/>
            </a:pPr>
            <a:r>
              <a:rPr lang="en-IN" dirty="0" smtClean="0"/>
              <a:t>Create </a:t>
            </a:r>
            <a:r>
              <a:rPr lang="en-IN" dirty="0"/>
              <a:t>a product pricing table in </a:t>
            </a:r>
            <a:r>
              <a:rPr lang="en-IN" dirty="0" err="1"/>
              <a:t>csv</a:t>
            </a:r>
            <a:r>
              <a:rPr lang="en-IN" dirty="0"/>
              <a:t> </a:t>
            </a:r>
            <a:r>
              <a:rPr lang="en-IN" dirty="0" smtClean="0"/>
              <a:t>file</a:t>
            </a:r>
          </a:p>
          <a:p>
            <a:pPr marL="514350" indent="-514350">
              <a:buFont typeface="+mj-lt"/>
              <a:buAutoNum type="arabicPeriod"/>
            </a:pPr>
            <a:r>
              <a:rPr lang="en-IN" dirty="0" smtClean="0"/>
              <a:t>Create a blob storage account and give it a name: </a:t>
            </a:r>
            <a:r>
              <a:rPr lang="en-IN" dirty="0" err="1" smtClean="0"/>
              <a:t>yournameblob</a:t>
            </a:r>
            <a:endParaRPr lang="en-IN" dirty="0" smtClean="0"/>
          </a:p>
          <a:p>
            <a:pPr marL="514350" indent="-514350">
              <a:buFont typeface="+mj-lt"/>
              <a:buAutoNum type="arabicPeriod"/>
            </a:pPr>
            <a:r>
              <a:rPr lang="en-IN" dirty="0" smtClean="0"/>
              <a:t>Create a container: </a:t>
            </a:r>
            <a:r>
              <a:rPr lang="en-IN" dirty="0" err="1" smtClean="0"/>
              <a:t>myblobstore</a:t>
            </a:r>
            <a:endParaRPr lang="en-IN" dirty="0" smtClean="0"/>
          </a:p>
          <a:p>
            <a:pPr marL="514350" indent="-514350">
              <a:buFont typeface="+mj-lt"/>
              <a:buAutoNum type="arabicPeriod"/>
            </a:pPr>
            <a:r>
              <a:rPr lang="en-IN" dirty="0" smtClean="0"/>
              <a:t>Upload the Books.csv file into this container and within a folder name data</a:t>
            </a:r>
          </a:p>
          <a:p>
            <a:pPr marL="514350" indent="-514350">
              <a:buFont typeface="+mj-lt"/>
              <a:buAutoNum type="arabicPeriod"/>
            </a:pPr>
            <a:endParaRPr lang="en-IN" dirty="0"/>
          </a:p>
          <a:p>
            <a:r>
              <a:rPr lang="en-IN" b="1" dirty="0" smtClean="0"/>
              <a:t>Data Lake Gen 1</a:t>
            </a:r>
          </a:p>
          <a:p>
            <a:pPr marL="514350" indent="-514350">
              <a:buFont typeface="+mj-lt"/>
              <a:buAutoNum type="arabicPeriod"/>
            </a:pPr>
            <a:r>
              <a:rPr lang="en-IN" dirty="0" smtClean="0"/>
              <a:t>Click on All services &gt;&gt; Storage &gt;&gt; Click on Data lake store gen 1</a:t>
            </a:r>
          </a:p>
          <a:p>
            <a:pPr marL="514350" indent="-514350">
              <a:buFont typeface="+mj-lt"/>
              <a:buAutoNum type="arabicPeriod"/>
            </a:pPr>
            <a:r>
              <a:rPr lang="en-IN" dirty="0" smtClean="0"/>
              <a:t>Give all the required options and click create 	</a:t>
            </a:r>
          </a:p>
          <a:p>
            <a:pPr marL="514350" indent="-514350">
              <a:buFont typeface="+mj-lt"/>
              <a:buAutoNum type="arabicPeriod"/>
            </a:pPr>
            <a:r>
              <a:rPr lang="en-IN" dirty="0" smtClean="0"/>
              <a:t>Now click on All services&gt;&gt; Analytics&gt;&gt; Data lake analytics</a:t>
            </a:r>
          </a:p>
          <a:p>
            <a:pPr marL="514350" indent="-514350">
              <a:buFont typeface="+mj-lt"/>
              <a:buAutoNum type="arabicPeriod"/>
            </a:pPr>
            <a:r>
              <a:rPr lang="en-IN" dirty="0"/>
              <a:t>Give all the required options and </a:t>
            </a:r>
            <a:r>
              <a:rPr lang="en-IN" dirty="0" smtClean="0"/>
              <a:t>select Data lake store that you created earlier</a:t>
            </a:r>
          </a:p>
          <a:p>
            <a:pPr marL="514350" indent="-514350">
              <a:buFont typeface="+mj-lt"/>
              <a:buAutoNum type="arabicPeriod"/>
            </a:pPr>
            <a:r>
              <a:rPr lang="en-IN" dirty="0" smtClean="0"/>
              <a:t>Go to this </a:t>
            </a:r>
            <a:r>
              <a:rPr lang="en-IN" dirty="0" smtClean="0">
                <a:hlinkClick r:id="rId3"/>
              </a:rPr>
              <a:t>link </a:t>
            </a:r>
            <a:r>
              <a:rPr lang="en-IN" dirty="0" smtClean="0"/>
              <a:t>and download the repository</a:t>
            </a:r>
          </a:p>
          <a:p>
            <a:pPr marL="514350" indent="-514350">
              <a:buFont typeface="+mj-lt"/>
              <a:buAutoNum type="arabicPeriod"/>
            </a:pPr>
            <a:r>
              <a:rPr lang="en-IN" dirty="0" smtClean="0"/>
              <a:t>Open the </a:t>
            </a:r>
            <a:r>
              <a:rPr lang="en-IN" dirty="0" err="1" smtClean="0"/>
              <a:t>datalake</a:t>
            </a:r>
            <a:r>
              <a:rPr lang="en-IN" dirty="0" smtClean="0"/>
              <a:t> analytics &gt;&gt;Data Explorer&gt;&gt;Create new folder </a:t>
            </a:r>
            <a:r>
              <a:rPr lang="en-IN" dirty="0" err="1" smtClean="0"/>
              <a:t>iislogs</a:t>
            </a:r>
            <a:endParaRPr lang="en-IN" dirty="0"/>
          </a:p>
          <a:p>
            <a:pPr marL="514350" indent="-514350">
              <a:buFont typeface="+mj-lt"/>
              <a:buAutoNum type="arabicPeriod"/>
            </a:pPr>
            <a:r>
              <a:rPr lang="en-IN" dirty="0" smtClean="0"/>
              <a:t>Click on </a:t>
            </a:r>
            <a:r>
              <a:rPr lang="en-IN" dirty="0" err="1" smtClean="0"/>
              <a:t>iislogs</a:t>
            </a:r>
            <a:r>
              <a:rPr lang="en-IN" dirty="0" smtClean="0"/>
              <a:t>&gt;&gt;click upload&gt;&gt;  From downloaded repository click set </a:t>
            </a:r>
            <a:r>
              <a:rPr lang="en-IN" dirty="0"/>
              <a:t>up </a:t>
            </a:r>
            <a:r>
              <a:rPr lang="en-IN" dirty="0" smtClean="0"/>
              <a:t>&gt;&gt;</a:t>
            </a:r>
            <a:r>
              <a:rPr lang="en-IN" dirty="0"/>
              <a:t>DAT223.1x&gt;&gt;</a:t>
            </a:r>
            <a:r>
              <a:rPr lang="en-IN" dirty="0" err="1" smtClean="0"/>
              <a:t>iislogs</a:t>
            </a:r>
            <a:endParaRPr lang="en-IN" dirty="0" smtClean="0"/>
          </a:p>
          <a:p>
            <a:pPr marL="514350" indent="-514350">
              <a:buFont typeface="+mj-lt"/>
              <a:buAutoNum type="arabicPeriod"/>
            </a:pPr>
            <a:r>
              <a:rPr lang="en-IN" dirty="0" smtClean="0"/>
              <a:t>Upload all the files</a:t>
            </a:r>
          </a:p>
          <a:p>
            <a:pPr marL="514350" indent="-514350">
              <a:buFont typeface="+mj-lt"/>
              <a:buAutoNum type="arabicPeriod"/>
            </a:pPr>
            <a:r>
              <a:rPr lang="en-IN" dirty="0" smtClean="0"/>
              <a:t>Go back to </a:t>
            </a:r>
            <a:r>
              <a:rPr lang="en-IN" dirty="0" err="1" smtClean="0"/>
              <a:t>adla</a:t>
            </a:r>
            <a:r>
              <a:rPr lang="en-IN" dirty="0" smtClean="0"/>
              <a:t> account and click on New Job</a:t>
            </a:r>
          </a:p>
          <a:p>
            <a:pPr marL="514350" indent="-514350">
              <a:buFont typeface="+mj-lt"/>
              <a:buAutoNum type="arabicPeriod"/>
            </a:pPr>
            <a:r>
              <a:rPr lang="en-IN" dirty="0" smtClean="0"/>
              <a:t>Follow 2 Lab 1 examples</a:t>
            </a:r>
            <a:endParaRPr lang="en-IN" dirty="0"/>
          </a:p>
        </p:txBody>
      </p:sp>
    </p:spTree>
    <p:extLst>
      <p:ext uri="{BB962C8B-B14F-4D97-AF65-F5344CB8AC3E}">
        <p14:creationId xmlns:p14="http://schemas.microsoft.com/office/powerpoint/2010/main" val="159990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2a</a:t>
            </a:r>
            <a:br>
              <a:rPr lang="en-IN" dirty="0" smtClean="0"/>
            </a:br>
            <a:r>
              <a:rPr lang="en-IN" sz="1800" dirty="0" smtClean="0">
                <a:solidFill>
                  <a:prstClr val="black"/>
                </a:solidFill>
              </a:rPr>
              <a:t>SQL DB</a:t>
            </a:r>
            <a:endParaRPr lang="en-IN" dirty="0"/>
          </a:p>
        </p:txBody>
      </p:sp>
      <p:sp>
        <p:nvSpPr>
          <p:cNvPr id="3" name="TextBox 2"/>
          <p:cNvSpPr txBox="1"/>
          <p:nvPr/>
        </p:nvSpPr>
        <p:spPr>
          <a:xfrm>
            <a:off x="307975" y="1405059"/>
            <a:ext cx="10887849" cy="3416320"/>
          </a:xfrm>
          <a:prstGeom prst="rect">
            <a:avLst/>
          </a:prstGeom>
          <a:noFill/>
        </p:spPr>
        <p:txBody>
          <a:bodyPr wrap="square" rtlCol="0">
            <a:spAutoFit/>
          </a:bodyPr>
          <a:lstStyle/>
          <a:p>
            <a:r>
              <a:rPr lang="en-IN" b="1" dirty="0" smtClean="0"/>
              <a:t>SQL Database – Set up</a:t>
            </a:r>
          </a:p>
          <a:p>
            <a:pPr marL="514350" indent="-514350">
              <a:buFont typeface="+mj-lt"/>
              <a:buAutoNum type="arabicPeriod"/>
            </a:pPr>
            <a:r>
              <a:rPr lang="en-IN" dirty="0" smtClean="0"/>
              <a:t>Click on SQL Database &gt;&gt;Give it name  </a:t>
            </a:r>
            <a:r>
              <a:rPr lang="en-IN" dirty="0" err="1" smtClean="0"/>
              <a:t>mysqldatabase</a:t>
            </a:r>
            <a:endParaRPr lang="en-IN" dirty="0" smtClean="0"/>
          </a:p>
          <a:p>
            <a:pPr marL="514350" indent="-514350">
              <a:buFont typeface="+mj-lt"/>
              <a:buAutoNum type="arabicPeriod"/>
            </a:pPr>
            <a:r>
              <a:rPr lang="en-IN" dirty="0" smtClean="0"/>
              <a:t>Create a new server &gt;&gt;Give it name </a:t>
            </a:r>
            <a:r>
              <a:rPr lang="en-IN" b="1" dirty="0" err="1" smtClean="0"/>
              <a:t>yourname</a:t>
            </a:r>
            <a:r>
              <a:rPr lang="en-IN" dirty="0" err="1" smtClean="0"/>
              <a:t>sqlserver</a:t>
            </a:r>
            <a:r>
              <a:rPr lang="en-IN" dirty="0" smtClean="0"/>
              <a:t> </a:t>
            </a:r>
          </a:p>
          <a:p>
            <a:pPr marL="514350" indent="-514350">
              <a:buFont typeface="+mj-lt"/>
              <a:buAutoNum type="arabicPeriod"/>
            </a:pPr>
            <a:r>
              <a:rPr lang="en-IN" dirty="0" smtClean="0"/>
              <a:t>Give User ID as </a:t>
            </a:r>
            <a:r>
              <a:rPr lang="en-IN" dirty="0" err="1" smtClean="0"/>
              <a:t>sqladmin</a:t>
            </a:r>
            <a:r>
              <a:rPr lang="en-IN" dirty="0" smtClean="0"/>
              <a:t> and password as training123$</a:t>
            </a:r>
          </a:p>
          <a:p>
            <a:pPr marL="514350" indent="-514350">
              <a:buFont typeface="+mj-lt"/>
              <a:buAutoNum type="arabicPeriod"/>
            </a:pPr>
            <a:r>
              <a:rPr lang="en-IN" dirty="0" smtClean="0"/>
              <a:t>Select location as Southeast </a:t>
            </a:r>
            <a:r>
              <a:rPr lang="en-IN" dirty="0" err="1" smtClean="0"/>
              <a:t>asia</a:t>
            </a:r>
            <a:endParaRPr lang="en-IN" dirty="0" smtClean="0"/>
          </a:p>
          <a:p>
            <a:pPr marL="514350" indent="-514350">
              <a:buFont typeface="+mj-lt"/>
              <a:buAutoNum type="arabicPeriod"/>
            </a:pPr>
            <a:r>
              <a:rPr lang="en-IN" dirty="0" smtClean="0"/>
              <a:t>Click on Allow Azure service to access server &gt;&gt; click ok</a:t>
            </a:r>
          </a:p>
          <a:p>
            <a:pPr marL="514350" indent="-514350">
              <a:buFont typeface="+mj-lt"/>
              <a:buAutoNum type="arabicPeriod"/>
            </a:pPr>
            <a:r>
              <a:rPr lang="en-IN" b="1" dirty="0" smtClean="0">
                <a:solidFill>
                  <a:srgbClr val="FF0000"/>
                </a:solidFill>
              </a:rPr>
              <a:t>In the compute + storage option click configure database</a:t>
            </a:r>
          </a:p>
          <a:p>
            <a:pPr marL="514350" indent="-514350">
              <a:buFont typeface="+mj-lt"/>
              <a:buAutoNum type="arabicPeriod"/>
            </a:pPr>
            <a:r>
              <a:rPr lang="en-IN" b="1" dirty="0" smtClean="0">
                <a:solidFill>
                  <a:srgbClr val="FF0000"/>
                </a:solidFill>
              </a:rPr>
              <a:t>Click basic &gt;&gt; reduce Data Max size to 100mb &gt;&gt; click apply</a:t>
            </a:r>
          </a:p>
          <a:p>
            <a:pPr marL="514350" indent="-514350">
              <a:buFont typeface="+mj-lt"/>
              <a:buAutoNum type="arabicPeriod"/>
            </a:pPr>
            <a:r>
              <a:rPr lang="en-IN" dirty="0" smtClean="0"/>
              <a:t>Click additional settings &gt;&gt; in data source select Sample</a:t>
            </a:r>
          </a:p>
          <a:p>
            <a:pPr marL="514350" indent="-514350">
              <a:buFont typeface="+mj-lt"/>
              <a:buAutoNum type="arabicPeriod"/>
            </a:pPr>
            <a:r>
              <a:rPr lang="en-IN" b="1" dirty="0" smtClean="0">
                <a:solidFill>
                  <a:srgbClr val="FF0000"/>
                </a:solidFill>
              </a:rPr>
              <a:t>Check estimated cost per month is ~300 INR</a:t>
            </a:r>
          </a:p>
          <a:p>
            <a:pPr marL="514350" indent="-514350">
              <a:buFont typeface="+mj-lt"/>
              <a:buAutoNum type="arabicPeriod"/>
            </a:pPr>
            <a:r>
              <a:rPr lang="en-IN" dirty="0" smtClean="0"/>
              <a:t>Click create &gt;&gt; Once deployed you should see SQL DB and Server</a:t>
            </a:r>
          </a:p>
          <a:p>
            <a:pPr marL="514350" indent="-514350">
              <a:buFont typeface="+mj-lt"/>
              <a:buAutoNum type="arabicPeriod"/>
            </a:pPr>
            <a:r>
              <a:rPr lang="en-IN" dirty="0" smtClean="0"/>
              <a:t>Click on DB &gt;&gt; click set server firewall &gt;&gt; Add client IP &gt;&gt; click save</a:t>
            </a:r>
          </a:p>
        </p:txBody>
      </p:sp>
    </p:spTree>
    <p:extLst>
      <p:ext uri="{BB962C8B-B14F-4D97-AF65-F5344CB8AC3E}">
        <p14:creationId xmlns:p14="http://schemas.microsoft.com/office/powerpoint/2010/main" val="3068727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2b</a:t>
            </a:r>
            <a:br>
              <a:rPr lang="en-IN" dirty="0" smtClean="0"/>
            </a:br>
            <a:r>
              <a:rPr lang="en-IN" sz="1800" dirty="0" smtClean="0">
                <a:solidFill>
                  <a:prstClr val="black"/>
                </a:solidFill>
              </a:rPr>
              <a:t>SQL DB</a:t>
            </a:r>
            <a:endParaRPr lang="en-IN" dirty="0"/>
          </a:p>
        </p:txBody>
      </p:sp>
      <p:sp>
        <p:nvSpPr>
          <p:cNvPr id="3" name="TextBox 2"/>
          <p:cNvSpPr txBox="1"/>
          <p:nvPr/>
        </p:nvSpPr>
        <p:spPr>
          <a:xfrm>
            <a:off x="307975" y="1405059"/>
            <a:ext cx="10887849" cy="3693319"/>
          </a:xfrm>
          <a:prstGeom prst="rect">
            <a:avLst/>
          </a:prstGeom>
          <a:noFill/>
        </p:spPr>
        <p:txBody>
          <a:bodyPr wrap="square" rtlCol="0">
            <a:spAutoFit/>
          </a:bodyPr>
          <a:lstStyle/>
          <a:p>
            <a:r>
              <a:rPr lang="en-IN" b="1" dirty="0" smtClean="0"/>
              <a:t>SQL Database – Use</a:t>
            </a:r>
          </a:p>
          <a:p>
            <a:pPr marL="514350" indent="-514350">
              <a:buFont typeface="+mj-lt"/>
              <a:buAutoNum type="arabicPeriod"/>
            </a:pPr>
            <a:r>
              <a:rPr lang="en-IN" dirty="0" smtClean="0"/>
              <a:t>Click on Query editor preview</a:t>
            </a:r>
          </a:p>
          <a:p>
            <a:pPr marL="514350" indent="-514350">
              <a:buFont typeface="+mj-lt"/>
              <a:buAutoNum type="arabicPeriod"/>
            </a:pPr>
            <a:r>
              <a:rPr lang="en-IN" dirty="0" smtClean="0"/>
              <a:t>Log in with your SQL server user ID and password</a:t>
            </a:r>
          </a:p>
          <a:p>
            <a:pPr marL="514350" indent="-514350">
              <a:buFont typeface="+mj-lt"/>
              <a:buAutoNum type="arabicPeriod"/>
            </a:pPr>
            <a:endParaRPr lang="en-IN" dirty="0"/>
          </a:p>
          <a:p>
            <a:r>
              <a:rPr lang="en-IN" dirty="0" smtClean="0"/>
              <a:t>Create a new schema and new table with below SQL Queries</a:t>
            </a:r>
          </a:p>
          <a:p>
            <a:endParaRPr lang="en-IN" dirty="0"/>
          </a:p>
          <a:p>
            <a:r>
              <a:rPr lang="en-IN" dirty="0"/>
              <a:t>CREATE SCHEMA </a:t>
            </a:r>
            <a:r>
              <a:rPr lang="en-IN" dirty="0" smtClean="0"/>
              <a:t>sales; </a:t>
            </a:r>
          </a:p>
          <a:p>
            <a:endParaRPr lang="en-IN" dirty="0" smtClean="0"/>
          </a:p>
          <a:p>
            <a:r>
              <a:rPr lang="en-IN" dirty="0"/>
              <a:t>CREATE TABLE  </a:t>
            </a:r>
            <a:r>
              <a:rPr lang="en-IN" dirty="0" err="1" smtClean="0"/>
              <a:t>sales.customers</a:t>
            </a:r>
            <a:r>
              <a:rPr lang="en-IN" dirty="0" smtClean="0"/>
              <a:t> (</a:t>
            </a:r>
            <a:endParaRPr lang="en-IN" dirty="0"/>
          </a:p>
          <a:p>
            <a:r>
              <a:rPr lang="en-IN" dirty="0" smtClean="0"/>
              <a:t>  </a:t>
            </a:r>
            <a:r>
              <a:rPr lang="en-IN" dirty="0" err="1" smtClean="0"/>
              <a:t>CustomerID</a:t>
            </a:r>
            <a:r>
              <a:rPr lang="en-IN" dirty="0" smtClean="0"/>
              <a:t> </a:t>
            </a:r>
            <a:r>
              <a:rPr lang="en-IN" dirty="0" err="1"/>
              <a:t>int</a:t>
            </a:r>
            <a:r>
              <a:rPr lang="en-IN" dirty="0"/>
              <a:t> primary key,</a:t>
            </a:r>
          </a:p>
          <a:p>
            <a:r>
              <a:rPr lang="en-IN" dirty="0" smtClean="0"/>
              <a:t>  </a:t>
            </a:r>
            <a:r>
              <a:rPr lang="en-IN" dirty="0" err="1" smtClean="0"/>
              <a:t>CustomerName</a:t>
            </a:r>
            <a:r>
              <a:rPr lang="en-IN" dirty="0" smtClean="0"/>
              <a:t> </a:t>
            </a:r>
            <a:r>
              <a:rPr lang="en-IN" dirty="0" err="1"/>
              <a:t>varchar</a:t>
            </a:r>
            <a:r>
              <a:rPr lang="en-IN" dirty="0"/>
              <a:t>(255),</a:t>
            </a:r>
          </a:p>
          <a:p>
            <a:r>
              <a:rPr lang="en-IN" dirty="0" smtClean="0"/>
              <a:t>  City </a:t>
            </a:r>
            <a:r>
              <a:rPr lang="en-IN" dirty="0" err="1"/>
              <a:t>varchar</a:t>
            </a:r>
            <a:r>
              <a:rPr lang="en-IN" dirty="0"/>
              <a:t>(255),</a:t>
            </a:r>
          </a:p>
          <a:p>
            <a:r>
              <a:rPr lang="en-IN" dirty="0" smtClean="0"/>
              <a:t>  Purchase </a:t>
            </a:r>
            <a:r>
              <a:rPr lang="en-IN" dirty="0"/>
              <a:t>decimal(10,2));</a:t>
            </a:r>
          </a:p>
        </p:txBody>
      </p:sp>
      <p:sp>
        <p:nvSpPr>
          <p:cNvPr id="4" name="Rectangle 3"/>
          <p:cNvSpPr/>
          <p:nvPr/>
        </p:nvSpPr>
        <p:spPr>
          <a:xfrm>
            <a:off x="5876694" y="3262858"/>
            <a:ext cx="5397190" cy="2862322"/>
          </a:xfrm>
          <a:prstGeom prst="rect">
            <a:avLst/>
          </a:prstGeom>
        </p:spPr>
        <p:txBody>
          <a:bodyPr wrap="square">
            <a:spAutoFit/>
          </a:bodyPr>
          <a:lstStyle/>
          <a:p>
            <a:r>
              <a:rPr lang="en-IN" dirty="0"/>
              <a:t>INSERT INTO </a:t>
            </a:r>
            <a:r>
              <a:rPr lang="en-IN" dirty="0" err="1" smtClean="0"/>
              <a:t>sales.customers</a:t>
            </a:r>
            <a:endParaRPr lang="en-IN" dirty="0"/>
          </a:p>
          <a:p>
            <a:r>
              <a:rPr lang="en-IN" dirty="0" smtClean="0"/>
              <a:t>	(</a:t>
            </a:r>
            <a:r>
              <a:rPr lang="en-IN" dirty="0" err="1"/>
              <a:t>CustomerID</a:t>
            </a:r>
            <a:r>
              <a:rPr lang="en-IN" dirty="0"/>
              <a:t>, </a:t>
            </a:r>
            <a:r>
              <a:rPr lang="en-IN" dirty="0" err="1"/>
              <a:t>CustomerName</a:t>
            </a:r>
            <a:r>
              <a:rPr lang="en-IN" dirty="0"/>
              <a:t>, City, Purchase)</a:t>
            </a:r>
          </a:p>
          <a:p>
            <a:r>
              <a:rPr lang="en-IN" dirty="0"/>
              <a:t>VALUES</a:t>
            </a:r>
          </a:p>
          <a:p>
            <a:r>
              <a:rPr lang="en-IN" dirty="0" smtClean="0"/>
              <a:t>	(</a:t>
            </a:r>
            <a:r>
              <a:rPr lang="en-IN" dirty="0"/>
              <a:t>1,'Ivan','Delhi',1500.3),</a:t>
            </a:r>
          </a:p>
          <a:p>
            <a:r>
              <a:rPr lang="en-IN" dirty="0" smtClean="0"/>
              <a:t>	(</a:t>
            </a:r>
            <a:r>
              <a:rPr lang="en-IN" dirty="0"/>
              <a:t>2,'Vandana','Madras',2000),</a:t>
            </a:r>
          </a:p>
          <a:p>
            <a:r>
              <a:rPr lang="en-IN" dirty="0" smtClean="0"/>
              <a:t>	(</a:t>
            </a:r>
            <a:r>
              <a:rPr lang="en-IN" dirty="0"/>
              <a:t>3,'Ravi','Bombay',0),</a:t>
            </a:r>
          </a:p>
          <a:p>
            <a:r>
              <a:rPr lang="en-IN" dirty="0" smtClean="0"/>
              <a:t>	(</a:t>
            </a:r>
            <a:r>
              <a:rPr lang="en-IN" dirty="0"/>
              <a:t>4,'Sreedharan','Madras',0),</a:t>
            </a:r>
          </a:p>
          <a:p>
            <a:r>
              <a:rPr lang="en-IN" dirty="0" smtClean="0"/>
              <a:t>	(</a:t>
            </a:r>
            <a:r>
              <a:rPr lang="en-IN" dirty="0"/>
              <a:t>5,'Ashwini','Delhi',5800);</a:t>
            </a:r>
          </a:p>
          <a:p>
            <a:endParaRPr lang="en-IN" dirty="0"/>
          </a:p>
          <a:p>
            <a:r>
              <a:rPr lang="en-IN" dirty="0" smtClean="0"/>
              <a:t>SELECT * FROM </a:t>
            </a:r>
            <a:r>
              <a:rPr lang="en-IN" dirty="0" err="1" smtClean="0"/>
              <a:t>sales.customers</a:t>
            </a:r>
            <a:r>
              <a:rPr lang="en-IN" dirty="0" smtClean="0"/>
              <a:t>;</a:t>
            </a:r>
            <a:endParaRPr lang="en-IN" dirty="0"/>
          </a:p>
        </p:txBody>
      </p:sp>
    </p:spTree>
    <p:extLst>
      <p:ext uri="{BB962C8B-B14F-4D97-AF65-F5344CB8AC3E}">
        <p14:creationId xmlns:p14="http://schemas.microsoft.com/office/powerpoint/2010/main" val="399022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Exercise 2c – Homework</a:t>
            </a:r>
            <a:br>
              <a:rPr lang="en-IN" dirty="0" smtClean="0"/>
            </a:br>
            <a:r>
              <a:rPr lang="en-IN" sz="1800" dirty="0" smtClean="0">
                <a:solidFill>
                  <a:prstClr val="black"/>
                </a:solidFill>
              </a:rPr>
              <a:t>SQL DB</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55" y="1467238"/>
            <a:ext cx="10420350" cy="506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1349" y="1108386"/>
            <a:ext cx="10203371" cy="369332"/>
          </a:xfrm>
          <a:prstGeom prst="rect">
            <a:avLst/>
          </a:prstGeom>
        </p:spPr>
        <p:txBody>
          <a:bodyPr wrap="none">
            <a:spAutoFit/>
          </a:bodyPr>
          <a:lstStyle/>
          <a:p>
            <a:r>
              <a:rPr lang="en-IN" dirty="0" smtClean="0"/>
              <a:t>Install SQL Server Management Studio at home and try to access the SQL DB with server </a:t>
            </a:r>
            <a:r>
              <a:rPr lang="en-IN" dirty="0" smtClean="0"/>
              <a:t>name, ID and </a:t>
            </a:r>
            <a:r>
              <a:rPr lang="en-IN" dirty="0" err="1" smtClean="0"/>
              <a:t>pwd</a:t>
            </a:r>
            <a:endParaRPr lang="en-IN" dirty="0"/>
          </a:p>
        </p:txBody>
      </p:sp>
    </p:spTree>
    <p:extLst>
      <p:ext uri="{BB962C8B-B14F-4D97-AF65-F5344CB8AC3E}">
        <p14:creationId xmlns:p14="http://schemas.microsoft.com/office/powerpoint/2010/main" val="296905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 z\rightarrow\infty"/>
          <p:cNvSpPr>
            <a:spLocks noChangeAspect="1" noChangeArrowheads="1"/>
          </p:cNvSpPr>
          <p:nvPr/>
        </p:nvSpPr>
        <p:spPr bwMode="auto">
          <a:xfrm>
            <a:off x="1720850" y="-227013"/>
            <a:ext cx="742950"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 z\rightarrow-\infty"/>
          <p:cNvSpPr>
            <a:spLocks noChangeAspect="1" noChangeArrowheads="1"/>
          </p:cNvSpPr>
          <p:nvPr/>
        </p:nvSpPr>
        <p:spPr bwMode="auto">
          <a:xfrm>
            <a:off x="1720850" y="-44450"/>
            <a:ext cx="942975" cy="1428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3" name="AutoShape 9"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 z\rightarrow-\inf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155574" y="41752"/>
            <a:ext cx="6758182" cy="1325563"/>
          </a:xfrm>
        </p:spPr>
        <p:txBody>
          <a:bodyPr>
            <a:normAutofit/>
          </a:bodyPr>
          <a:lstStyle/>
          <a:p>
            <a:r>
              <a:rPr lang="en-IN" dirty="0" smtClean="0"/>
              <a:t>Wind up</a:t>
            </a:r>
            <a:endParaRPr lang="en-IN" dirty="0"/>
          </a:p>
        </p:txBody>
      </p:sp>
      <p:sp>
        <p:nvSpPr>
          <p:cNvPr id="3" name="TextBox 2"/>
          <p:cNvSpPr txBox="1"/>
          <p:nvPr/>
        </p:nvSpPr>
        <p:spPr>
          <a:xfrm>
            <a:off x="307975" y="1405059"/>
            <a:ext cx="10887849" cy="2308324"/>
          </a:xfrm>
          <a:prstGeom prst="rect">
            <a:avLst/>
          </a:prstGeom>
          <a:noFill/>
        </p:spPr>
        <p:txBody>
          <a:bodyPr wrap="square" rtlCol="0">
            <a:spAutoFit/>
          </a:bodyPr>
          <a:lstStyle/>
          <a:p>
            <a:r>
              <a:rPr lang="en-IN" sz="3600" dirty="0" smtClean="0"/>
              <a:t>Go to resource group and delete all resource groups. </a:t>
            </a:r>
            <a:endParaRPr lang="en-IN" sz="3600" dirty="0"/>
          </a:p>
          <a:p>
            <a:endParaRPr lang="en-IN" sz="3600" dirty="0" smtClean="0"/>
          </a:p>
          <a:p>
            <a:r>
              <a:rPr lang="en-IN" sz="3600" dirty="0" smtClean="0"/>
              <a:t>Leaving any of the service running will incur cost and use up your Azure credit</a:t>
            </a:r>
            <a:endParaRPr lang="en-IN" sz="3600" dirty="0"/>
          </a:p>
        </p:txBody>
      </p:sp>
    </p:spTree>
    <p:extLst>
      <p:ext uri="{BB962C8B-B14F-4D97-AF65-F5344CB8AC3E}">
        <p14:creationId xmlns:p14="http://schemas.microsoft.com/office/powerpoint/2010/main" val="4207646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7174</TotalTime>
  <Words>1354</Words>
  <Application>Microsoft Office PowerPoint</Application>
  <PresentationFormat>Custom</PresentationFormat>
  <Paragraphs>226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Azure Fundamentals</vt:lpstr>
      <vt:lpstr>Agenda</vt:lpstr>
      <vt:lpstr>Azure Platform – 30 min Azure platform, Active Directory</vt:lpstr>
      <vt:lpstr>Azure Storage – 45 min Blob, Data Lake, SQL DB, Data Warehouse</vt:lpstr>
      <vt:lpstr>Exercise 1 Blob, Data Lake</vt:lpstr>
      <vt:lpstr>Exercise 2a SQL DB</vt:lpstr>
      <vt:lpstr>Exercise 2b SQL DB</vt:lpstr>
      <vt:lpstr>Exercise 2c – Homework SQL DB</vt:lpstr>
      <vt:lpstr>Wind up</vt:lpstr>
      <vt:lpstr>Day 2 ADF and Pipeline</vt:lpstr>
      <vt:lpstr>Exercise 1a – Set Up Azure Data Factory</vt:lpstr>
      <vt:lpstr>Exercise 1b – Create Pipeline Azure Data Factory</vt:lpstr>
      <vt:lpstr>Exercise 1c – Trigger Pipeline Azure Data Factory</vt:lpstr>
      <vt:lpstr>Wind up</vt:lpstr>
      <vt:lpstr>Day 3 ML Studio</vt:lpstr>
      <vt:lpstr>Machine Learning Flow  ML Studio</vt:lpstr>
      <vt:lpstr>Exercise 1a ML Studio</vt:lpstr>
      <vt:lpstr>Exercise 1b ML Studio</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gbudhiraja</dc:creator>
  <cp:lastModifiedBy>ASUS</cp:lastModifiedBy>
  <cp:revision>626</cp:revision>
  <dcterms:created xsi:type="dcterms:W3CDTF">2017-01-28T10:12:16Z</dcterms:created>
  <dcterms:modified xsi:type="dcterms:W3CDTF">2019-09-15T10:21:31Z</dcterms:modified>
</cp:coreProperties>
</file>