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62" r:id="rId4"/>
    <p:sldId id="303" r:id="rId5"/>
    <p:sldId id="304" r:id="rId6"/>
    <p:sldId id="258" r:id="rId7"/>
    <p:sldId id="305" r:id="rId8"/>
    <p:sldId id="306" r:id="rId9"/>
    <p:sldId id="260" r:id="rId10"/>
    <p:sldId id="259" r:id="rId11"/>
    <p:sldId id="263" r:id="rId12"/>
    <p:sldId id="266" r:id="rId13"/>
    <p:sldId id="264" r:id="rId14"/>
    <p:sldId id="267" r:id="rId15"/>
    <p:sldId id="265" r:id="rId16"/>
    <p:sldId id="268" r:id="rId17"/>
    <p:sldId id="269" r:id="rId18"/>
    <p:sldId id="271" r:id="rId19"/>
    <p:sldId id="272" r:id="rId20"/>
    <p:sldId id="274" r:id="rId21"/>
    <p:sldId id="273" r:id="rId22"/>
    <p:sldId id="276" r:id="rId23"/>
    <p:sldId id="284" r:id="rId24"/>
    <p:sldId id="285" r:id="rId25"/>
    <p:sldId id="282" r:id="rId26"/>
    <p:sldId id="280" r:id="rId27"/>
    <p:sldId id="283" r:id="rId28"/>
    <p:sldId id="277" r:id="rId29"/>
    <p:sldId id="281" r:id="rId30"/>
    <p:sldId id="278" r:id="rId31"/>
    <p:sldId id="279" r:id="rId32"/>
    <p:sldId id="286" r:id="rId33"/>
    <p:sldId id="287" r:id="rId34"/>
    <p:sldId id="288" r:id="rId35"/>
    <p:sldId id="289" r:id="rId36"/>
    <p:sldId id="293" r:id="rId37"/>
    <p:sldId id="292" r:id="rId38"/>
    <p:sldId id="294" r:id="rId39"/>
    <p:sldId id="295" r:id="rId40"/>
    <p:sldId id="297" r:id="rId41"/>
    <p:sldId id="291" r:id="rId42"/>
    <p:sldId id="296" r:id="rId43"/>
    <p:sldId id="298" r:id="rId44"/>
    <p:sldId id="299" r:id="rId45"/>
    <p:sldId id="300" r:id="rId46"/>
    <p:sldId id="301" r:id="rId47"/>
    <p:sldId id="302" r:id="rId48"/>
    <p:sldId id="310" r:id="rId49"/>
    <p:sldId id="311" r:id="rId50"/>
    <p:sldId id="312" r:id="rId51"/>
    <p:sldId id="313" r:id="rId52"/>
    <p:sldId id="315" r:id="rId53"/>
    <p:sldId id="314" r:id="rId54"/>
    <p:sldId id="307" r:id="rId55"/>
    <p:sldId id="308" r:id="rId56"/>
    <p:sldId id="30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86323" autoAdjust="0"/>
  </p:normalViewPr>
  <p:slideViewPr>
    <p:cSldViewPr snapToGrid="0">
      <p:cViewPr varScale="1">
        <p:scale>
          <a:sx n="72" d="100"/>
          <a:sy n="72" d="100"/>
        </p:scale>
        <p:origin x="1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10.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svg"/><Relationship Id="rId2" Type="http://schemas.openxmlformats.org/officeDocument/2006/relationships/image" Target="../media/image46.svg"/><Relationship Id="rId16" Type="http://schemas.openxmlformats.org/officeDocument/2006/relationships/image" Target="../media/image60.svg"/><Relationship Id="rId1" Type="http://schemas.openxmlformats.org/officeDocument/2006/relationships/image" Target="../media/image45.png"/><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 Id="rId14" Type="http://schemas.openxmlformats.org/officeDocument/2006/relationships/image" Target="../media/image58.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svg"/><Relationship Id="rId2" Type="http://schemas.openxmlformats.org/officeDocument/2006/relationships/image" Target="../media/image46.svg"/><Relationship Id="rId16" Type="http://schemas.openxmlformats.org/officeDocument/2006/relationships/image" Target="../media/image60.svg"/><Relationship Id="rId1" Type="http://schemas.openxmlformats.org/officeDocument/2006/relationships/image" Target="../media/image45.png"/><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 Id="rId14" Type="http://schemas.openxmlformats.org/officeDocument/2006/relationships/image" Target="../media/image5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BE96F5-B83D-4344-8B82-AC83DC3FDFC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932F866-7739-4CE2-92E0-66EFBB45757A}">
      <dgm:prSet/>
      <dgm:spPr/>
      <dgm:t>
        <a:bodyPr/>
        <a:lstStyle/>
        <a:p>
          <a:r>
            <a:rPr lang="en-US" b="0" i="0"/>
            <a:t>Don’t Be Offensive/Cute</a:t>
          </a:r>
          <a:endParaRPr lang="en-US"/>
        </a:p>
      </dgm:t>
    </dgm:pt>
    <dgm:pt modelId="{6CB1AA2D-1B0C-467E-A98E-CDBC7B3B93A7}" type="parTrans" cxnId="{4E74BC49-07B2-46F1-87F5-F06B109F3EA9}">
      <dgm:prSet/>
      <dgm:spPr/>
      <dgm:t>
        <a:bodyPr/>
        <a:lstStyle/>
        <a:p>
          <a:endParaRPr lang="en-US"/>
        </a:p>
      </dgm:t>
    </dgm:pt>
    <dgm:pt modelId="{0821FC21-AC78-4195-9AA7-6C046B32AF3F}" type="sibTrans" cxnId="{4E74BC49-07B2-46F1-87F5-F06B109F3EA9}">
      <dgm:prSet/>
      <dgm:spPr/>
      <dgm:t>
        <a:bodyPr/>
        <a:lstStyle/>
        <a:p>
          <a:endParaRPr lang="en-US"/>
        </a:p>
      </dgm:t>
    </dgm:pt>
    <dgm:pt modelId="{34490065-8367-47F0-93D6-16B5A43170E1}">
      <dgm:prSet/>
      <dgm:spPr/>
      <dgm:t>
        <a:bodyPr/>
        <a:lstStyle/>
        <a:p>
          <a:r>
            <a:rPr lang="en-US" b="0" i="0"/>
            <a:t>Don’t be a serial killer behind your code</a:t>
          </a:r>
          <a:endParaRPr lang="en-US"/>
        </a:p>
      </dgm:t>
    </dgm:pt>
    <dgm:pt modelId="{7EE30E0F-3A56-4942-8072-9392A6691B46}" type="parTrans" cxnId="{47E99AC3-3A15-4AA4-A827-748C7BAE6785}">
      <dgm:prSet/>
      <dgm:spPr/>
      <dgm:t>
        <a:bodyPr/>
        <a:lstStyle/>
        <a:p>
          <a:endParaRPr lang="en-US"/>
        </a:p>
      </dgm:t>
    </dgm:pt>
    <dgm:pt modelId="{D699D802-83A1-41A3-BC56-910EF55BBD1E}" type="sibTrans" cxnId="{47E99AC3-3A15-4AA4-A827-748C7BAE6785}">
      <dgm:prSet/>
      <dgm:spPr/>
      <dgm:t>
        <a:bodyPr/>
        <a:lstStyle/>
        <a:p>
          <a:endParaRPr lang="en-US"/>
        </a:p>
      </dgm:t>
    </dgm:pt>
    <dgm:pt modelId="{A39635B9-3E3F-4922-9F2E-CF8E21C92890}">
      <dgm:prSet/>
      <dgm:spPr/>
      <dgm:t>
        <a:bodyPr/>
        <a:lstStyle/>
        <a:p>
          <a:pPr algn="ctr"/>
          <a:r>
            <a:rPr lang="en-US" b="1" i="1" dirty="0"/>
            <a:t>function </a:t>
          </a:r>
          <a:r>
            <a:rPr lang="en-US" b="1" i="1" dirty="0" err="1"/>
            <a:t>killThemAll</a:t>
          </a:r>
          <a:r>
            <a:rPr lang="en-US" b="1" i="1" dirty="0"/>
            <a:t>();</a:t>
          </a:r>
          <a:br>
            <a:rPr lang="en-US" b="1" i="1" dirty="0"/>
          </a:br>
          <a:r>
            <a:rPr lang="en-US" b="1" i="1" dirty="0"/>
            <a:t>function whack();</a:t>
          </a:r>
          <a:endParaRPr lang="en-US" dirty="0"/>
        </a:p>
      </dgm:t>
    </dgm:pt>
    <dgm:pt modelId="{53807E20-9CD4-48AB-88D0-02A86718DF85}" type="parTrans" cxnId="{3819E73E-92AC-4E58-B25E-682861D9D5A2}">
      <dgm:prSet/>
      <dgm:spPr/>
      <dgm:t>
        <a:bodyPr/>
        <a:lstStyle/>
        <a:p>
          <a:endParaRPr lang="en-US"/>
        </a:p>
      </dgm:t>
    </dgm:pt>
    <dgm:pt modelId="{EDDBD50E-1905-46DF-8564-8EE0DBF229D7}" type="sibTrans" cxnId="{3819E73E-92AC-4E58-B25E-682861D9D5A2}">
      <dgm:prSet/>
      <dgm:spPr/>
      <dgm:t>
        <a:bodyPr/>
        <a:lstStyle/>
        <a:p>
          <a:endParaRPr lang="en-US"/>
        </a:p>
      </dgm:t>
    </dgm:pt>
    <dgm:pt modelId="{9974B0FF-DC6E-4466-A455-8516FA4B858E}">
      <dgm:prSet/>
      <dgm:spPr/>
      <dgm:t>
        <a:bodyPr/>
        <a:lstStyle/>
        <a:p>
          <a:pPr algn="ctr"/>
          <a:r>
            <a:rPr lang="en-US" b="1" i="1" dirty="0"/>
            <a:t>Vs</a:t>
          </a:r>
          <a:endParaRPr lang="en-US" dirty="0"/>
        </a:p>
      </dgm:t>
    </dgm:pt>
    <dgm:pt modelId="{614DC9C8-C2A8-46D9-93C4-27ACFA2762D4}" type="parTrans" cxnId="{355D05D3-202D-4A27-BED4-6852A38EFE16}">
      <dgm:prSet/>
      <dgm:spPr/>
      <dgm:t>
        <a:bodyPr/>
        <a:lstStyle/>
        <a:p>
          <a:endParaRPr lang="en-US"/>
        </a:p>
      </dgm:t>
    </dgm:pt>
    <dgm:pt modelId="{77B9FA8A-B423-4568-8D56-ED944BAC9CC3}" type="sibTrans" cxnId="{355D05D3-202D-4A27-BED4-6852A38EFE16}">
      <dgm:prSet/>
      <dgm:spPr/>
      <dgm:t>
        <a:bodyPr/>
        <a:lstStyle/>
        <a:p>
          <a:endParaRPr lang="en-US"/>
        </a:p>
      </dgm:t>
    </dgm:pt>
    <dgm:pt modelId="{20561438-3CEB-4726-B2C8-25EAB890DD79}">
      <dgm:prSet/>
      <dgm:spPr/>
      <dgm:t>
        <a:bodyPr/>
        <a:lstStyle/>
        <a:p>
          <a:pPr algn="ctr"/>
          <a:r>
            <a:rPr lang="en-US" b="1" i="1" dirty="0"/>
            <a:t>function </a:t>
          </a:r>
          <a:r>
            <a:rPr lang="en-US" b="1" i="1" dirty="0" err="1"/>
            <a:t>removeAll</a:t>
          </a:r>
          <a:r>
            <a:rPr lang="en-US" b="1" i="1" dirty="0"/>
            <a:t>();</a:t>
          </a:r>
          <a:br>
            <a:rPr lang="en-US" b="1" i="1" dirty="0"/>
          </a:br>
          <a:r>
            <a:rPr lang="en-US" b="1" i="1" dirty="0"/>
            <a:t>function </a:t>
          </a:r>
          <a:r>
            <a:rPr lang="en-US" b="1" i="1" dirty="0" err="1"/>
            <a:t>deleteItem</a:t>
          </a:r>
          <a:r>
            <a:rPr lang="en-US" b="1" i="1" dirty="0"/>
            <a:t>();</a:t>
          </a:r>
          <a:endParaRPr lang="en-US" dirty="0"/>
        </a:p>
      </dgm:t>
    </dgm:pt>
    <dgm:pt modelId="{216612E1-1AFE-4A67-981B-AFD0FCE07ED5}" type="parTrans" cxnId="{02D05252-FD92-4836-9463-03347A1CBFB7}">
      <dgm:prSet/>
      <dgm:spPr/>
      <dgm:t>
        <a:bodyPr/>
        <a:lstStyle/>
        <a:p>
          <a:endParaRPr lang="en-US"/>
        </a:p>
      </dgm:t>
    </dgm:pt>
    <dgm:pt modelId="{D70A9C7A-ED89-4896-8B68-10EB4FD56612}" type="sibTrans" cxnId="{02D05252-FD92-4836-9463-03347A1CBFB7}">
      <dgm:prSet/>
      <dgm:spPr/>
      <dgm:t>
        <a:bodyPr/>
        <a:lstStyle/>
        <a:p>
          <a:endParaRPr lang="en-US"/>
        </a:p>
      </dgm:t>
    </dgm:pt>
    <dgm:pt modelId="{158049C5-3288-44C2-A744-F61750EEC319}" type="pres">
      <dgm:prSet presAssocID="{85BE96F5-B83D-4344-8B82-AC83DC3FDFCF}" presName="vert0" presStyleCnt="0">
        <dgm:presLayoutVars>
          <dgm:dir/>
          <dgm:animOne val="branch"/>
          <dgm:animLvl val="lvl"/>
        </dgm:presLayoutVars>
      </dgm:prSet>
      <dgm:spPr/>
    </dgm:pt>
    <dgm:pt modelId="{60F24DA0-B004-4DBA-A2D4-AFDE5C575736}" type="pres">
      <dgm:prSet presAssocID="{A932F866-7739-4CE2-92E0-66EFBB45757A}" presName="thickLine" presStyleLbl="alignNode1" presStyleIdx="0" presStyleCnt="5"/>
      <dgm:spPr/>
    </dgm:pt>
    <dgm:pt modelId="{0E184AA3-5A70-407F-863E-0884250DABC5}" type="pres">
      <dgm:prSet presAssocID="{A932F866-7739-4CE2-92E0-66EFBB45757A}" presName="horz1" presStyleCnt="0"/>
      <dgm:spPr/>
    </dgm:pt>
    <dgm:pt modelId="{D441108B-95D2-487E-BED9-D0BA4CED62D2}" type="pres">
      <dgm:prSet presAssocID="{A932F866-7739-4CE2-92E0-66EFBB45757A}" presName="tx1" presStyleLbl="revTx" presStyleIdx="0" presStyleCnt="5"/>
      <dgm:spPr/>
    </dgm:pt>
    <dgm:pt modelId="{C5E88D1C-7154-4035-A73F-822D239BD1F4}" type="pres">
      <dgm:prSet presAssocID="{A932F866-7739-4CE2-92E0-66EFBB45757A}" presName="vert1" presStyleCnt="0"/>
      <dgm:spPr/>
    </dgm:pt>
    <dgm:pt modelId="{0BE09729-8627-453B-9188-6520F102673B}" type="pres">
      <dgm:prSet presAssocID="{34490065-8367-47F0-93D6-16B5A43170E1}" presName="thickLine" presStyleLbl="alignNode1" presStyleIdx="1" presStyleCnt="5"/>
      <dgm:spPr/>
    </dgm:pt>
    <dgm:pt modelId="{76223DD3-6939-4B2D-AC21-89C6F1B89EF0}" type="pres">
      <dgm:prSet presAssocID="{34490065-8367-47F0-93D6-16B5A43170E1}" presName="horz1" presStyleCnt="0"/>
      <dgm:spPr/>
    </dgm:pt>
    <dgm:pt modelId="{049C29AD-575A-44B5-9B17-EFBF694955B7}" type="pres">
      <dgm:prSet presAssocID="{34490065-8367-47F0-93D6-16B5A43170E1}" presName="tx1" presStyleLbl="revTx" presStyleIdx="1" presStyleCnt="5"/>
      <dgm:spPr/>
    </dgm:pt>
    <dgm:pt modelId="{00017192-5903-4814-96D2-71509FB25E23}" type="pres">
      <dgm:prSet presAssocID="{34490065-8367-47F0-93D6-16B5A43170E1}" presName="vert1" presStyleCnt="0"/>
      <dgm:spPr/>
    </dgm:pt>
    <dgm:pt modelId="{6FEADF67-B0E0-4320-8C2B-F158FB821012}" type="pres">
      <dgm:prSet presAssocID="{A39635B9-3E3F-4922-9F2E-CF8E21C92890}" presName="thickLine" presStyleLbl="alignNode1" presStyleIdx="2" presStyleCnt="5"/>
      <dgm:spPr/>
    </dgm:pt>
    <dgm:pt modelId="{E1DF59D5-1CD7-46A7-990F-BDAF43543F65}" type="pres">
      <dgm:prSet presAssocID="{A39635B9-3E3F-4922-9F2E-CF8E21C92890}" presName="horz1" presStyleCnt="0"/>
      <dgm:spPr/>
    </dgm:pt>
    <dgm:pt modelId="{DDE5A39C-3435-4088-9717-B22B889EE96A}" type="pres">
      <dgm:prSet presAssocID="{A39635B9-3E3F-4922-9F2E-CF8E21C92890}" presName="tx1" presStyleLbl="revTx" presStyleIdx="2" presStyleCnt="5"/>
      <dgm:spPr/>
    </dgm:pt>
    <dgm:pt modelId="{EFF22A37-2837-41AA-95F2-DFF34FC15996}" type="pres">
      <dgm:prSet presAssocID="{A39635B9-3E3F-4922-9F2E-CF8E21C92890}" presName="vert1" presStyleCnt="0"/>
      <dgm:spPr/>
    </dgm:pt>
    <dgm:pt modelId="{21D5AC29-7BAD-4C95-89E7-F9091290F6AA}" type="pres">
      <dgm:prSet presAssocID="{9974B0FF-DC6E-4466-A455-8516FA4B858E}" presName="thickLine" presStyleLbl="alignNode1" presStyleIdx="3" presStyleCnt="5"/>
      <dgm:spPr/>
    </dgm:pt>
    <dgm:pt modelId="{9B24CD82-FDAF-477E-AB92-9038E46E0469}" type="pres">
      <dgm:prSet presAssocID="{9974B0FF-DC6E-4466-A455-8516FA4B858E}" presName="horz1" presStyleCnt="0"/>
      <dgm:spPr/>
    </dgm:pt>
    <dgm:pt modelId="{4B1B9AF8-843B-4F7F-BFD3-108DF220E64D}" type="pres">
      <dgm:prSet presAssocID="{9974B0FF-DC6E-4466-A455-8516FA4B858E}" presName="tx1" presStyleLbl="revTx" presStyleIdx="3" presStyleCnt="5"/>
      <dgm:spPr/>
    </dgm:pt>
    <dgm:pt modelId="{64ED22A8-92C2-44D5-8E70-8281F13D8536}" type="pres">
      <dgm:prSet presAssocID="{9974B0FF-DC6E-4466-A455-8516FA4B858E}" presName="vert1" presStyleCnt="0"/>
      <dgm:spPr/>
    </dgm:pt>
    <dgm:pt modelId="{80BA84AE-9F65-4351-9C63-8778C5038161}" type="pres">
      <dgm:prSet presAssocID="{20561438-3CEB-4726-B2C8-25EAB890DD79}" presName="thickLine" presStyleLbl="alignNode1" presStyleIdx="4" presStyleCnt="5"/>
      <dgm:spPr/>
    </dgm:pt>
    <dgm:pt modelId="{1D76DA86-9064-4540-A45B-EC9B1C9E6E39}" type="pres">
      <dgm:prSet presAssocID="{20561438-3CEB-4726-B2C8-25EAB890DD79}" presName="horz1" presStyleCnt="0"/>
      <dgm:spPr/>
    </dgm:pt>
    <dgm:pt modelId="{DA5642D7-5DB6-4470-B481-BFB47A11B03E}" type="pres">
      <dgm:prSet presAssocID="{20561438-3CEB-4726-B2C8-25EAB890DD79}" presName="tx1" presStyleLbl="revTx" presStyleIdx="4" presStyleCnt="5"/>
      <dgm:spPr/>
    </dgm:pt>
    <dgm:pt modelId="{9B6732BB-6870-41B0-BCA3-1031DB6FEFEA}" type="pres">
      <dgm:prSet presAssocID="{20561438-3CEB-4726-B2C8-25EAB890DD79}" presName="vert1" presStyleCnt="0"/>
      <dgm:spPr/>
    </dgm:pt>
  </dgm:ptLst>
  <dgm:cxnLst>
    <dgm:cxn modelId="{C12E350A-10A5-418B-AC89-86C9312424A0}" type="presOf" srcId="{A39635B9-3E3F-4922-9F2E-CF8E21C92890}" destId="{DDE5A39C-3435-4088-9717-B22B889EE96A}" srcOrd="0" destOrd="0" presId="urn:microsoft.com/office/officeart/2008/layout/LinedList"/>
    <dgm:cxn modelId="{3B18AE0C-7325-45D3-879A-BFAEF70A5579}" type="presOf" srcId="{A932F866-7739-4CE2-92E0-66EFBB45757A}" destId="{D441108B-95D2-487E-BED9-D0BA4CED62D2}" srcOrd="0" destOrd="0" presId="urn:microsoft.com/office/officeart/2008/layout/LinedList"/>
    <dgm:cxn modelId="{3819E73E-92AC-4E58-B25E-682861D9D5A2}" srcId="{85BE96F5-B83D-4344-8B82-AC83DC3FDFCF}" destId="{A39635B9-3E3F-4922-9F2E-CF8E21C92890}" srcOrd="2" destOrd="0" parTransId="{53807E20-9CD4-48AB-88D0-02A86718DF85}" sibTransId="{EDDBD50E-1905-46DF-8564-8EE0DBF229D7}"/>
    <dgm:cxn modelId="{51B5F847-3338-49B2-80AD-F97E0ED61974}" type="presOf" srcId="{85BE96F5-B83D-4344-8B82-AC83DC3FDFCF}" destId="{158049C5-3288-44C2-A744-F61750EEC319}" srcOrd="0" destOrd="0" presId="urn:microsoft.com/office/officeart/2008/layout/LinedList"/>
    <dgm:cxn modelId="{4E74BC49-07B2-46F1-87F5-F06B109F3EA9}" srcId="{85BE96F5-B83D-4344-8B82-AC83DC3FDFCF}" destId="{A932F866-7739-4CE2-92E0-66EFBB45757A}" srcOrd="0" destOrd="0" parTransId="{6CB1AA2D-1B0C-467E-A98E-CDBC7B3B93A7}" sibTransId="{0821FC21-AC78-4195-9AA7-6C046B32AF3F}"/>
    <dgm:cxn modelId="{02D05252-FD92-4836-9463-03347A1CBFB7}" srcId="{85BE96F5-B83D-4344-8B82-AC83DC3FDFCF}" destId="{20561438-3CEB-4726-B2C8-25EAB890DD79}" srcOrd="4" destOrd="0" parTransId="{216612E1-1AFE-4A67-981B-AFD0FCE07ED5}" sibTransId="{D70A9C7A-ED89-4896-8B68-10EB4FD56612}"/>
    <dgm:cxn modelId="{B84EA075-FCF8-4290-8169-2E2E4A8887C5}" type="presOf" srcId="{9974B0FF-DC6E-4466-A455-8516FA4B858E}" destId="{4B1B9AF8-843B-4F7F-BFD3-108DF220E64D}" srcOrd="0" destOrd="0" presId="urn:microsoft.com/office/officeart/2008/layout/LinedList"/>
    <dgm:cxn modelId="{DA9A878D-2E1E-40A8-8428-B1860F4A2CF3}" type="presOf" srcId="{34490065-8367-47F0-93D6-16B5A43170E1}" destId="{049C29AD-575A-44B5-9B17-EFBF694955B7}" srcOrd="0" destOrd="0" presId="urn:microsoft.com/office/officeart/2008/layout/LinedList"/>
    <dgm:cxn modelId="{47E99AC3-3A15-4AA4-A827-748C7BAE6785}" srcId="{85BE96F5-B83D-4344-8B82-AC83DC3FDFCF}" destId="{34490065-8367-47F0-93D6-16B5A43170E1}" srcOrd="1" destOrd="0" parTransId="{7EE30E0F-3A56-4942-8072-9392A6691B46}" sibTransId="{D699D802-83A1-41A3-BC56-910EF55BBD1E}"/>
    <dgm:cxn modelId="{355D05D3-202D-4A27-BED4-6852A38EFE16}" srcId="{85BE96F5-B83D-4344-8B82-AC83DC3FDFCF}" destId="{9974B0FF-DC6E-4466-A455-8516FA4B858E}" srcOrd="3" destOrd="0" parTransId="{614DC9C8-C2A8-46D9-93C4-27ACFA2762D4}" sibTransId="{77B9FA8A-B423-4568-8D56-ED944BAC9CC3}"/>
    <dgm:cxn modelId="{748370FE-2FC2-4A6D-9573-4E17FB57F316}" type="presOf" srcId="{20561438-3CEB-4726-B2C8-25EAB890DD79}" destId="{DA5642D7-5DB6-4470-B481-BFB47A11B03E}" srcOrd="0" destOrd="0" presId="urn:microsoft.com/office/officeart/2008/layout/LinedList"/>
    <dgm:cxn modelId="{FDDA9243-D036-49AB-A5A7-F999A992F156}" type="presParOf" srcId="{158049C5-3288-44C2-A744-F61750EEC319}" destId="{60F24DA0-B004-4DBA-A2D4-AFDE5C575736}" srcOrd="0" destOrd="0" presId="urn:microsoft.com/office/officeart/2008/layout/LinedList"/>
    <dgm:cxn modelId="{D0DB9046-65C0-4953-93E3-C3A0C6ADC101}" type="presParOf" srcId="{158049C5-3288-44C2-A744-F61750EEC319}" destId="{0E184AA3-5A70-407F-863E-0884250DABC5}" srcOrd="1" destOrd="0" presId="urn:microsoft.com/office/officeart/2008/layout/LinedList"/>
    <dgm:cxn modelId="{F74BB1FB-EAE7-4934-B531-1C21B684DD26}" type="presParOf" srcId="{0E184AA3-5A70-407F-863E-0884250DABC5}" destId="{D441108B-95D2-487E-BED9-D0BA4CED62D2}" srcOrd="0" destOrd="0" presId="urn:microsoft.com/office/officeart/2008/layout/LinedList"/>
    <dgm:cxn modelId="{6D824BE3-568D-40CF-832F-8CB111318B94}" type="presParOf" srcId="{0E184AA3-5A70-407F-863E-0884250DABC5}" destId="{C5E88D1C-7154-4035-A73F-822D239BD1F4}" srcOrd="1" destOrd="0" presId="urn:microsoft.com/office/officeart/2008/layout/LinedList"/>
    <dgm:cxn modelId="{E7F515B3-5C05-422C-9026-33BB2BB43CA6}" type="presParOf" srcId="{158049C5-3288-44C2-A744-F61750EEC319}" destId="{0BE09729-8627-453B-9188-6520F102673B}" srcOrd="2" destOrd="0" presId="urn:microsoft.com/office/officeart/2008/layout/LinedList"/>
    <dgm:cxn modelId="{8DE8731E-8313-445D-B776-E26C8A089194}" type="presParOf" srcId="{158049C5-3288-44C2-A744-F61750EEC319}" destId="{76223DD3-6939-4B2D-AC21-89C6F1B89EF0}" srcOrd="3" destOrd="0" presId="urn:microsoft.com/office/officeart/2008/layout/LinedList"/>
    <dgm:cxn modelId="{6259605D-4B35-4A7A-9495-005197A8574B}" type="presParOf" srcId="{76223DD3-6939-4B2D-AC21-89C6F1B89EF0}" destId="{049C29AD-575A-44B5-9B17-EFBF694955B7}" srcOrd="0" destOrd="0" presId="urn:microsoft.com/office/officeart/2008/layout/LinedList"/>
    <dgm:cxn modelId="{FD0696C1-DC9A-488B-B31A-92FAD3B6287D}" type="presParOf" srcId="{76223DD3-6939-4B2D-AC21-89C6F1B89EF0}" destId="{00017192-5903-4814-96D2-71509FB25E23}" srcOrd="1" destOrd="0" presId="urn:microsoft.com/office/officeart/2008/layout/LinedList"/>
    <dgm:cxn modelId="{FAA1FD52-3286-476A-ADD6-0AF3AEF5BEE5}" type="presParOf" srcId="{158049C5-3288-44C2-A744-F61750EEC319}" destId="{6FEADF67-B0E0-4320-8C2B-F158FB821012}" srcOrd="4" destOrd="0" presId="urn:microsoft.com/office/officeart/2008/layout/LinedList"/>
    <dgm:cxn modelId="{833DDAC1-C230-47D7-BFDA-FA88B4734A6E}" type="presParOf" srcId="{158049C5-3288-44C2-A744-F61750EEC319}" destId="{E1DF59D5-1CD7-46A7-990F-BDAF43543F65}" srcOrd="5" destOrd="0" presId="urn:microsoft.com/office/officeart/2008/layout/LinedList"/>
    <dgm:cxn modelId="{5DFAEC15-29F7-4A97-9B18-B6B994380674}" type="presParOf" srcId="{E1DF59D5-1CD7-46A7-990F-BDAF43543F65}" destId="{DDE5A39C-3435-4088-9717-B22B889EE96A}" srcOrd="0" destOrd="0" presId="urn:microsoft.com/office/officeart/2008/layout/LinedList"/>
    <dgm:cxn modelId="{B8E21B8A-9845-4CD7-AB5A-63D7877F9EC4}" type="presParOf" srcId="{E1DF59D5-1CD7-46A7-990F-BDAF43543F65}" destId="{EFF22A37-2837-41AA-95F2-DFF34FC15996}" srcOrd="1" destOrd="0" presId="urn:microsoft.com/office/officeart/2008/layout/LinedList"/>
    <dgm:cxn modelId="{3E94FB2D-6233-4381-BB46-84070F557BA7}" type="presParOf" srcId="{158049C5-3288-44C2-A744-F61750EEC319}" destId="{21D5AC29-7BAD-4C95-89E7-F9091290F6AA}" srcOrd="6" destOrd="0" presId="urn:microsoft.com/office/officeart/2008/layout/LinedList"/>
    <dgm:cxn modelId="{85FB4799-DBBF-4699-92A1-0D4537FE2C85}" type="presParOf" srcId="{158049C5-3288-44C2-A744-F61750EEC319}" destId="{9B24CD82-FDAF-477E-AB92-9038E46E0469}" srcOrd="7" destOrd="0" presId="urn:microsoft.com/office/officeart/2008/layout/LinedList"/>
    <dgm:cxn modelId="{EB83533A-72FF-4776-A457-9A129052ED04}" type="presParOf" srcId="{9B24CD82-FDAF-477E-AB92-9038E46E0469}" destId="{4B1B9AF8-843B-4F7F-BFD3-108DF220E64D}" srcOrd="0" destOrd="0" presId="urn:microsoft.com/office/officeart/2008/layout/LinedList"/>
    <dgm:cxn modelId="{CF3ECCE5-BA0C-4178-848D-7997FD82854A}" type="presParOf" srcId="{9B24CD82-FDAF-477E-AB92-9038E46E0469}" destId="{64ED22A8-92C2-44D5-8E70-8281F13D8536}" srcOrd="1" destOrd="0" presId="urn:microsoft.com/office/officeart/2008/layout/LinedList"/>
    <dgm:cxn modelId="{A2A3B578-CD14-4EF9-9C84-D347A05B80F6}" type="presParOf" srcId="{158049C5-3288-44C2-A744-F61750EEC319}" destId="{80BA84AE-9F65-4351-9C63-8778C5038161}" srcOrd="8" destOrd="0" presId="urn:microsoft.com/office/officeart/2008/layout/LinedList"/>
    <dgm:cxn modelId="{4477C7B9-251C-4AB2-B663-073F37C8E5E0}" type="presParOf" srcId="{158049C5-3288-44C2-A744-F61750EEC319}" destId="{1D76DA86-9064-4540-A45B-EC9B1C9E6E39}" srcOrd="9" destOrd="0" presId="urn:microsoft.com/office/officeart/2008/layout/LinedList"/>
    <dgm:cxn modelId="{6DE70269-E87C-4A22-8301-080053D54731}" type="presParOf" srcId="{1D76DA86-9064-4540-A45B-EC9B1C9E6E39}" destId="{DA5642D7-5DB6-4470-B481-BFB47A11B03E}" srcOrd="0" destOrd="0" presId="urn:microsoft.com/office/officeart/2008/layout/LinedList"/>
    <dgm:cxn modelId="{EC044CBF-4915-4D35-97E1-587B172639E7}" type="presParOf" srcId="{1D76DA86-9064-4540-A45B-EC9B1C9E6E39}" destId="{9B6732BB-6870-41B0-BCA3-1031DB6FEFE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A2BD95F-17C1-4345-A8FC-41887B8AB2F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7B3A0C-B4FA-4D13-A4C1-B23E8FDBCA15}">
      <dgm:prSet/>
      <dgm:spPr/>
      <dgm:t>
        <a:bodyPr/>
        <a:lstStyle/>
        <a:p>
          <a:r>
            <a:rPr lang="en-IN" b="1" i="0"/>
            <a:t>Commit Changes Atomically</a:t>
          </a:r>
          <a:endParaRPr lang="en-US"/>
        </a:p>
      </dgm:t>
    </dgm:pt>
    <dgm:pt modelId="{B56E8D3B-FFF6-4197-9C95-8B2DE0D85A0B}" type="parTrans" cxnId="{D68CC8B2-5A92-4617-853A-77BAB3631895}">
      <dgm:prSet/>
      <dgm:spPr/>
      <dgm:t>
        <a:bodyPr/>
        <a:lstStyle/>
        <a:p>
          <a:endParaRPr lang="en-US"/>
        </a:p>
      </dgm:t>
    </dgm:pt>
    <dgm:pt modelId="{3D701C6A-DE36-4A05-B831-C03CCEA68EBC}" type="sibTrans" cxnId="{D68CC8B2-5A92-4617-853A-77BAB3631895}">
      <dgm:prSet/>
      <dgm:spPr/>
      <dgm:t>
        <a:bodyPr/>
        <a:lstStyle/>
        <a:p>
          <a:endParaRPr lang="en-US"/>
        </a:p>
      </dgm:t>
    </dgm:pt>
    <dgm:pt modelId="{E690A734-2506-44FD-A6D3-B7BE2E1E5077}">
      <dgm:prSet/>
      <dgm:spPr/>
      <dgm:t>
        <a:bodyPr/>
        <a:lstStyle/>
        <a:p>
          <a:r>
            <a:rPr lang="en-US" b="1" i="0"/>
            <a:t>Commit Files With a Single Purpose — Not as a Backup</a:t>
          </a:r>
          <a:endParaRPr lang="en-US"/>
        </a:p>
      </dgm:t>
    </dgm:pt>
    <dgm:pt modelId="{3987ABC3-E3C6-4282-BB48-E4818C94AEF9}" type="parTrans" cxnId="{28225FF0-50A9-4F8E-A337-28CA1C654F2B}">
      <dgm:prSet/>
      <dgm:spPr/>
      <dgm:t>
        <a:bodyPr/>
        <a:lstStyle/>
        <a:p>
          <a:endParaRPr lang="en-US"/>
        </a:p>
      </dgm:t>
    </dgm:pt>
    <dgm:pt modelId="{2B5C5122-EEB5-4214-BEE6-CF360253DDE0}" type="sibTrans" cxnId="{28225FF0-50A9-4F8E-A337-28CA1C654F2B}">
      <dgm:prSet/>
      <dgm:spPr/>
      <dgm:t>
        <a:bodyPr/>
        <a:lstStyle/>
        <a:p>
          <a:endParaRPr lang="en-US"/>
        </a:p>
      </dgm:t>
    </dgm:pt>
    <dgm:pt modelId="{47FABA57-B798-402A-A108-56F42A85B8B1}">
      <dgm:prSet/>
      <dgm:spPr/>
      <dgm:t>
        <a:bodyPr/>
        <a:lstStyle/>
        <a:p>
          <a:r>
            <a:rPr lang="en-IN" b="1" i="0"/>
            <a:t>Write Good Commit Messages</a:t>
          </a:r>
          <a:endParaRPr lang="en-US"/>
        </a:p>
      </dgm:t>
    </dgm:pt>
    <dgm:pt modelId="{0E895672-369F-4211-960F-26C6C3499B23}" type="parTrans" cxnId="{41AB26CB-6127-4BF4-82C2-CA36B0725363}">
      <dgm:prSet/>
      <dgm:spPr/>
      <dgm:t>
        <a:bodyPr/>
        <a:lstStyle/>
        <a:p>
          <a:endParaRPr lang="en-US"/>
        </a:p>
      </dgm:t>
    </dgm:pt>
    <dgm:pt modelId="{6C6CC2F5-9C30-49EB-AE2D-7CB47873ACB9}" type="sibTrans" cxnId="{41AB26CB-6127-4BF4-82C2-CA36B0725363}">
      <dgm:prSet/>
      <dgm:spPr/>
      <dgm:t>
        <a:bodyPr/>
        <a:lstStyle/>
        <a:p>
          <a:endParaRPr lang="en-US"/>
        </a:p>
      </dgm:t>
    </dgm:pt>
    <dgm:pt modelId="{801CE765-EE8A-454E-97C5-B2DA7C6D3349}">
      <dgm:prSet/>
      <dgm:spPr/>
      <dgm:t>
        <a:bodyPr/>
        <a:lstStyle/>
        <a:p>
          <a:r>
            <a:rPr lang="en-IN" b="1" i="0"/>
            <a:t>Don’t Break Builds</a:t>
          </a:r>
          <a:endParaRPr lang="en-US"/>
        </a:p>
      </dgm:t>
    </dgm:pt>
    <dgm:pt modelId="{98F10693-96A1-4CE1-8C75-DCAE6D2304C5}" type="parTrans" cxnId="{38B6E2B3-63ED-424F-A97E-8F0B5E34337F}">
      <dgm:prSet/>
      <dgm:spPr/>
      <dgm:t>
        <a:bodyPr/>
        <a:lstStyle/>
        <a:p>
          <a:endParaRPr lang="en-US"/>
        </a:p>
      </dgm:t>
    </dgm:pt>
    <dgm:pt modelId="{FE0C24B9-C4DD-4740-99A5-A196C6748AE0}" type="sibTrans" cxnId="{38B6E2B3-63ED-424F-A97E-8F0B5E34337F}">
      <dgm:prSet/>
      <dgm:spPr/>
      <dgm:t>
        <a:bodyPr/>
        <a:lstStyle/>
        <a:p>
          <a:endParaRPr lang="en-US"/>
        </a:p>
      </dgm:t>
    </dgm:pt>
    <dgm:pt modelId="{4888361C-71C2-4248-B2BB-99D5AAE4A8AF}">
      <dgm:prSet/>
      <dgm:spPr/>
      <dgm:t>
        <a:bodyPr/>
        <a:lstStyle/>
        <a:p>
          <a:r>
            <a:rPr lang="en-US" b="1" i="0"/>
            <a:t>Do Reviews Before Committing to a Shared Repository</a:t>
          </a:r>
          <a:endParaRPr lang="en-US"/>
        </a:p>
      </dgm:t>
    </dgm:pt>
    <dgm:pt modelId="{F6EEC8FB-6651-4417-8A10-6AA082867A56}" type="parTrans" cxnId="{3410EEB9-2E88-44F6-8461-AC871BDCCF5A}">
      <dgm:prSet/>
      <dgm:spPr/>
      <dgm:t>
        <a:bodyPr/>
        <a:lstStyle/>
        <a:p>
          <a:endParaRPr lang="en-US"/>
        </a:p>
      </dgm:t>
    </dgm:pt>
    <dgm:pt modelId="{E5C7E199-91AD-4F66-A2B2-093809FF31FB}" type="sibTrans" cxnId="{3410EEB9-2E88-44F6-8461-AC871BDCCF5A}">
      <dgm:prSet/>
      <dgm:spPr/>
      <dgm:t>
        <a:bodyPr/>
        <a:lstStyle/>
        <a:p>
          <a:endParaRPr lang="en-US"/>
        </a:p>
      </dgm:t>
    </dgm:pt>
    <dgm:pt modelId="{A87533FB-8A35-44D2-81A6-F7F77105E433}">
      <dgm:prSet/>
      <dgm:spPr/>
      <dgm:t>
        <a:bodyPr/>
        <a:lstStyle/>
        <a:p>
          <a:r>
            <a:rPr lang="en-US" b="1" i="0"/>
            <a:t>Make Sure Every Commit Is Traceable</a:t>
          </a:r>
          <a:endParaRPr lang="en-US"/>
        </a:p>
      </dgm:t>
    </dgm:pt>
    <dgm:pt modelId="{DFA43E08-AB46-4080-B63C-D549A0AFBCB0}" type="parTrans" cxnId="{6537C560-DD08-41C2-AD06-E771193CCF8C}">
      <dgm:prSet/>
      <dgm:spPr/>
      <dgm:t>
        <a:bodyPr/>
        <a:lstStyle/>
        <a:p>
          <a:endParaRPr lang="en-US"/>
        </a:p>
      </dgm:t>
    </dgm:pt>
    <dgm:pt modelId="{371ABB7B-E8C8-4431-9217-00F5201D15EE}" type="sibTrans" cxnId="{6537C560-DD08-41C2-AD06-E771193CCF8C}">
      <dgm:prSet/>
      <dgm:spPr/>
      <dgm:t>
        <a:bodyPr/>
        <a:lstStyle/>
        <a:p>
          <a:endParaRPr lang="en-US"/>
        </a:p>
      </dgm:t>
    </dgm:pt>
    <dgm:pt modelId="{CC1A1623-D7FD-4394-B776-6B0A3FE89189}">
      <dgm:prSet/>
      <dgm:spPr/>
      <dgm:t>
        <a:bodyPr/>
        <a:lstStyle/>
        <a:p>
          <a:r>
            <a:rPr lang="en-IN" b="1" i="0"/>
            <a:t>Follow Branching Best Practices</a:t>
          </a:r>
          <a:endParaRPr lang="en-US"/>
        </a:p>
      </dgm:t>
    </dgm:pt>
    <dgm:pt modelId="{C79A4932-1C0A-403C-AC4F-5AF9E71B3470}" type="parTrans" cxnId="{640E66C5-8B9F-4795-AF35-3F0F0F5E81AF}">
      <dgm:prSet/>
      <dgm:spPr/>
      <dgm:t>
        <a:bodyPr/>
        <a:lstStyle/>
        <a:p>
          <a:endParaRPr lang="en-US"/>
        </a:p>
      </dgm:t>
    </dgm:pt>
    <dgm:pt modelId="{1AE3FA07-1C0B-4FC9-839B-F3BD72DEA2F1}" type="sibTrans" cxnId="{640E66C5-8B9F-4795-AF35-3F0F0F5E81AF}">
      <dgm:prSet/>
      <dgm:spPr/>
      <dgm:t>
        <a:bodyPr/>
        <a:lstStyle/>
        <a:p>
          <a:endParaRPr lang="en-US"/>
        </a:p>
      </dgm:t>
    </dgm:pt>
    <dgm:pt modelId="{70500768-264E-410F-86EE-BB3BB399C153}">
      <dgm:prSet/>
      <dgm:spPr/>
      <dgm:t>
        <a:bodyPr/>
        <a:lstStyle/>
        <a:p>
          <a:r>
            <a:rPr lang="en-IN" b="1" i="0"/>
            <a:t>Protect Your Assets</a:t>
          </a:r>
          <a:endParaRPr lang="en-US"/>
        </a:p>
      </dgm:t>
    </dgm:pt>
    <dgm:pt modelId="{375A18C4-730E-45F5-AA90-6CF8CEA91416}" type="parTrans" cxnId="{3E91E7E3-FA19-42F5-ACBE-68351B761C29}">
      <dgm:prSet/>
      <dgm:spPr/>
      <dgm:t>
        <a:bodyPr/>
        <a:lstStyle/>
        <a:p>
          <a:endParaRPr lang="en-US"/>
        </a:p>
      </dgm:t>
    </dgm:pt>
    <dgm:pt modelId="{488DCE1A-253E-4229-B2DD-4B963FEA913A}" type="sibTrans" cxnId="{3E91E7E3-FA19-42F5-ACBE-68351B761C29}">
      <dgm:prSet/>
      <dgm:spPr/>
      <dgm:t>
        <a:bodyPr/>
        <a:lstStyle/>
        <a:p>
          <a:endParaRPr lang="en-US"/>
        </a:p>
      </dgm:t>
    </dgm:pt>
    <dgm:pt modelId="{484BADEB-707D-4F2E-BC38-3E824FA751A9}" type="pres">
      <dgm:prSet presAssocID="{0A2BD95F-17C1-4345-A8FC-41887B8AB2F3}" presName="root" presStyleCnt="0">
        <dgm:presLayoutVars>
          <dgm:dir/>
          <dgm:resizeHandles val="exact"/>
        </dgm:presLayoutVars>
      </dgm:prSet>
      <dgm:spPr/>
    </dgm:pt>
    <dgm:pt modelId="{9C55FD36-6953-4997-98D9-B0F25C704EFC}" type="pres">
      <dgm:prSet presAssocID="{8F7B3A0C-B4FA-4D13-A4C1-B23E8FDBCA15}" presName="compNode" presStyleCnt="0"/>
      <dgm:spPr/>
    </dgm:pt>
    <dgm:pt modelId="{506DCEF9-0D38-4F5E-942D-BB0167291C56}" type="pres">
      <dgm:prSet presAssocID="{8F7B3A0C-B4FA-4D13-A4C1-B23E8FDBCA15}" presName="bgRect" presStyleLbl="bgShp" presStyleIdx="0" presStyleCnt="8"/>
      <dgm:spPr/>
    </dgm:pt>
    <dgm:pt modelId="{E0F622EA-3C88-4CAA-8E56-1CBEDDF15D38}" type="pres">
      <dgm:prSet presAssocID="{8F7B3A0C-B4FA-4D13-A4C1-B23E8FDBCA1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peat"/>
        </a:ext>
      </dgm:extLst>
    </dgm:pt>
    <dgm:pt modelId="{127FE3A2-4F4A-4742-A156-2A017E16FEF2}" type="pres">
      <dgm:prSet presAssocID="{8F7B3A0C-B4FA-4D13-A4C1-B23E8FDBCA15}" presName="spaceRect" presStyleCnt="0"/>
      <dgm:spPr/>
    </dgm:pt>
    <dgm:pt modelId="{28333B86-19F9-4F29-8537-32C04A003486}" type="pres">
      <dgm:prSet presAssocID="{8F7B3A0C-B4FA-4D13-A4C1-B23E8FDBCA15}" presName="parTx" presStyleLbl="revTx" presStyleIdx="0" presStyleCnt="8">
        <dgm:presLayoutVars>
          <dgm:chMax val="0"/>
          <dgm:chPref val="0"/>
        </dgm:presLayoutVars>
      </dgm:prSet>
      <dgm:spPr/>
    </dgm:pt>
    <dgm:pt modelId="{2D6621AB-899A-477E-9E8F-2680D519DDF4}" type="pres">
      <dgm:prSet presAssocID="{3D701C6A-DE36-4A05-B831-C03CCEA68EBC}" presName="sibTrans" presStyleCnt="0"/>
      <dgm:spPr/>
    </dgm:pt>
    <dgm:pt modelId="{0F47466C-DDF4-40F7-B3A8-89B1E0192583}" type="pres">
      <dgm:prSet presAssocID="{E690A734-2506-44FD-A6D3-B7BE2E1E5077}" presName="compNode" presStyleCnt="0"/>
      <dgm:spPr/>
    </dgm:pt>
    <dgm:pt modelId="{642CD5FF-A360-4FFC-8D60-B46BC65787D3}" type="pres">
      <dgm:prSet presAssocID="{E690A734-2506-44FD-A6D3-B7BE2E1E5077}" presName="bgRect" presStyleLbl="bgShp" presStyleIdx="1" presStyleCnt="8"/>
      <dgm:spPr/>
    </dgm:pt>
    <dgm:pt modelId="{AF9DDC59-769A-48DC-BBD0-EE4D4C49E67C}" type="pres">
      <dgm:prSet presAssocID="{E690A734-2506-44FD-A6D3-B7BE2E1E507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F6E0AD33-5751-45C4-9236-49F42309CF16}" type="pres">
      <dgm:prSet presAssocID="{E690A734-2506-44FD-A6D3-B7BE2E1E5077}" presName="spaceRect" presStyleCnt="0"/>
      <dgm:spPr/>
    </dgm:pt>
    <dgm:pt modelId="{CD35E7BD-D322-4943-ACAC-26810C6C2BB1}" type="pres">
      <dgm:prSet presAssocID="{E690A734-2506-44FD-A6D3-B7BE2E1E5077}" presName="parTx" presStyleLbl="revTx" presStyleIdx="1" presStyleCnt="8">
        <dgm:presLayoutVars>
          <dgm:chMax val="0"/>
          <dgm:chPref val="0"/>
        </dgm:presLayoutVars>
      </dgm:prSet>
      <dgm:spPr/>
    </dgm:pt>
    <dgm:pt modelId="{1329133A-1C9F-434F-B3D6-17B1D3FFCCC4}" type="pres">
      <dgm:prSet presAssocID="{2B5C5122-EEB5-4214-BEE6-CF360253DDE0}" presName="sibTrans" presStyleCnt="0"/>
      <dgm:spPr/>
    </dgm:pt>
    <dgm:pt modelId="{AE3CD22F-5589-4C98-99F0-5ADF1777F5D3}" type="pres">
      <dgm:prSet presAssocID="{47FABA57-B798-402A-A108-56F42A85B8B1}" presName="compNode" presStyleCnt="0"/>
      <dgm:spPr/>
    </dgm:pt>
    <dgm:pt modelId="{50279919-7C9C-4145-AA91-885BFFFBF301}" type="pres">
      <dgm:prSet presAssocID="{47FABA57-B798-402A-A108-56F42A85B8B1}" presName="bgRect" presStyleLbl="bgShp" presStyleIdx="2" presStyleCnt="8"/>
      <dgm:spPr/>
    </dgm:pt>
    <dgm:pt modelId="{97830F2B-5AF7-4F9C-BF04-5584D4B21D6D}" type="pres">
      <dgm:prSet presAssocID="{47FABA57-B798-402A-A108-56F42A85B8B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91A881C5-1A35-4101-8665-87B6A06E9DA3}" type="pres">
      <dgm:prSet presAssocID="{47FABA57-B798-402A-A108-56F42A85B8B1}" presName="spaceRect" presStyleCnt="0"/>
      <dgm:spPr/>
    </dgm:pt>
    <dgm:pt modelId="{65DE4C0B-8D89-4CF0-9856-17FD2B41DD1F}" type="pres">
      <dgm:prSet presAssocID="{47FABA57-B798-402A-A108-56F42A85B8B1}" presName="parTx" presStyleLbl="revTx" presStyleIdx="2" presStyleCnt="8">
        <dgm:presLayoutVars>
          <dgm:chMax val="0"/>
          <dgm:chPref val="0"/>
        </dgm:presLayoutVars>
      </dgm:prSet>
      <dgm:spPr/>
    </dgm:pt>
    <dgm:pt modelId="{45FF611F-3AB0-422B-8BCB-7BDE41EB9B67}" type="pres">
      <dgm:prSet presAssocID="{6C6CC2F5-9C30-49EB-AE2D-7CB47873ACB9}" presName="sibTrans" presStyleCnt="0"/>
      <dgm:spPr/>
    </dgm:pt>
    <dgm:pt modelId="{C64C6CA3-F886-4938-B85C-CC7018AFAC05}" type="pres">
      <dgm:prSet presAssocID="{801CE765-EE8A-454E-97C5-B2DA7C6D3349}" presName="compNode" presStyleCnt="0"/>
      <dgm:spPr/>
    </dgm:pt>
    <dgm:pt modelId="{00B0F078-E00F-4915-AC68-004474C33E5E}" type="pres">
      <dgm:prSet presAssocID="{801CE765-EE8A-454E-97C5-B2DA7C6D3349}" presName="bgRect" presStyleLbl="bgShp" presStyleIdx="3" presStyleCnt="8"/>
      <dgm:spPr/>
    </dgm:pt>
    <dgm:pt modelId="{D5A5C875-EF0B-4904-A6A8-2CD83219751A}" type="pres">
      <dgm:prSet presAssocID="{801CE765-EE8A-454E-97C5-B2DA7C6D334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
        </a:ext>
      </dgm:extLst>
    </dgm:pt>
    <dgm:pt modelId="{073BA147-3699-4ABD-AE49-0A1579234CA0}" type="pres">
      <dgm:prSet presAssocID="{801CE765-EE8A-454E-97C5-B2DA7C6D3349}" presName="spaceRect" presStyleCnt="0"/>
      <dgm:spPr/>
    </dgm:pt>
    <dgm:pt modelId="{515FA052-2C82-4CBD-B583-DA2C27714CDE}" type="pres">
      <dgm:prSet presAssocID="{801CE765-EE8A-454E-97C5-B2DA7C6D3349}" presName="parTx" presStyleLbl="revTx" presStyleIdx="3" presStyleCnt="8">
        <dgm:presLayoutVars>
          <dgm:chMax val="0"/>
          <dgm:chPref val="0"/>
        </dgm:presLayoutVars>
      </dgm:prSet>
      <dgm:spPr/>
    </dgm:pt>
    <dgm:pt modelId="{66864692-B459-43A6-AF52-8D4345A9AE8A}" type="pres">
      <dgm:prSet presAssocID="{FE0C24B9-C4DD-4740-99A5-A196C6748AE0}" presName="sibTrans" presStyleCnt="0"/>
      <dgm:spPr/>
    </dgm:pt>
    <dgm:pt modelId="{5B272169-0B4E-4F1A-91D1-ABFC881FBC6B}" type="pres">
      <dgm:prSet presAssocID="{4888361C-71C2-4248-B2BB-99D5AAE4A8AF}" presName="compNode" presStyleCnt="0"/>
      <dgm:spPr/>
    </dgm:pt>
    <dgm:pt modelId="{31F2C5B8-28A7-4CAF-90D6-25C80E1272F9}" type="pres">
      <dgm:prSet presAssocID="{4888361C-71C2-4248-B2BB-99D5AAE4A8AF}" presName="bgRect" presStyleLbl="bgShp" presStyleIdx="4" presStyleCnt="8"/>
      <dgm:spPr/>
    </dgm:pt>
    <dgm:pt modelId="{62B7A11B-3BB1-4DC9-93A8-17FD4318BF0F}" type="pres">
      <dgm:prSet presAssocID="{4888361C-71C2-4248-B2BB-99D5AAE4A8A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352B3F1B-2FC1-4EE9-8C40-590CB014D09C}" type="pres">
      <dgm:prSet presAssocID="{4888361C-71C2-4248-B2BB-99D5AAE4A8AF}" presName="spaceRect" presStyleCnt="0"/>
      <dgm:spPr/>
    </dgm:pt>
    <dgm:pt modelId="{D4B2F970-63CB-4A70-8374-FEB6C618D615}" type="pres">
      <dgm:prSet presAssocID="{4888361C-71C2-4248-B2BB-99D5AAE4A8AF}" presName="parTx" presStyleLbl="revTx" presStyleIdx="4" presStyleCnt="8">
        <dgm:presLayoutVars>
          <dgm:chMax val="0"/>
          <dgm:chPref val="0"/>
        </dgm:presLayoutVars>
      </dgm:prSet>
      <dgm:spPr/>
    </dgm:pt>
    <dgm:pt modelId="{2C583CDE-E138-4F32-BE32-0F255F2A8A32}" type="pres">
      <dgm:prSet presAssocID="{E5C7E199-91AD-4F66-A2B2-093809FF31FB}" presName="sibTrans" presStyleCnt="0"/>
      <dgm:spPr/>
    </dgm:pt>
    <dgm:pt modelId="{02B5E63F-1563-4294-84AE-D58ECE192687}" type="pres">
      <dgm:prSet presAssocID="{A87533FB-8A35-44D2-81A6-F7F77105E433}" presName="compNode" presStyleCnt="0"/>
      <dgm:spPr/>
    </dgm:pt>
    <dgm:pt modelId="{7A5E8648-81DB-4A09-9455-72648D35E77D}" type="pres">
      <dgm:prSet presAssocID="{A87533FB-8A35-44D2-81A6-F7F77105E433}" presName="bgRect" presStyleLbl="bgShp" presStyleIdx="5" presStyleCnt="8"/>
      <dgm:spPr/>
    </dgm:pt>
    <dgm:pt modelId="{6F41B610-7D3E-4ACB-811C-48E97E3FCC53}" type="pres">
      <dgm:prSet presAssocID="{A87533FB-8A35-44D2-81A6-F7F77105E43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C976C3D9-A7F2-48D3-98F2-913A3AFC458B}" type="pres">
      <dgm:prSet presAssocID="{A87533FB-8A35-44D2-81A6-F7F77105E433}" presName="spaceRect" presStyleCnt="0"/>
      <dgm:spPr/>
    </dgm:pt>
    <dgm:pt modelId="{4271DB2C-0ECB-4C24-AB5B-1070A2176C54}" type="pres">
      <dgm:prSet presAssocID="{A87533FB-8A35-44D2-81A6-F7F77105E433}" presName="parTx" presStyleLbl="revTx" presStyleIdx="5" presStyleCnt="8">
        <dgm:presLayoutVars>
          <dgm:chMax val="0"/>
          <dgm:chPref val="0"/>
        </dgm:presLayoutVars>
      </dgm:prSet>
      <dgm:spPr/>
    </dgm:pt>
    <dgm:pt modelId="{00E05ADF-DF17-4D26-8B88-E6CBFFF9B328}" type="pres">
      <dgm:prSet presAssocID="{371ABB7B-E8C8-4431-9217-00F5201D15EE}" presName="sibTrans" presStyleCnt="0"/>
      <dgm:spPr/>
    </dgm:pt>
    <dgm:pt modelId="{AC283A3C-EB7E-4254-8861-90A1CD9BF411}" type="pres">
      <dgm:prSet presAssocID="{CC1A1623-D7FD-4394-B776-6B0A3FE89189}" presName="compNode" presStyleCnt="0"/>
      <dgm:spPr/>
    </dgm:pt>
    <dgm:pt modelId="{A58EF3DE-82A3-41B6-A294-7E43494F73A9}" type="pres">
      <dgm:prSet presAssocID="{CC1A1623-D7FD-4394-B776-6B0A3FE89189}" presName="bgRect" presStyleLbl="bgShp" presStyleIdx="6" presStyleCnt="8"/>
      <dgm:spPr/>
    </dgm:pt>
    <dgm:pt modelId="{16F00D44-4FD5-40C3-8CEE-2EA63BDD38C3}" type="pres">
      <dgm:prSet presAssocID="{CC1A1623-D7FD-4394-B776-6B0A3FE8918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humbs Up Sign"/>
        </a:ext>
      </dgm:extLst>
    </dgm:pt>
    <dgm:pt modelId="{B0EC774B-7B48-46EE-BCBC-57EA09958206}" type="pres">
      <dgm:prSet presAssocID="{CC1A1623-D7FD-4394-B776-6B0A3FE89189}" presName="spaceRect" presStyleCnt="0"/>
      <dgm:spPr/>
    </dgm:pt>
    <dgm:pt modelId="{81D3047F-2E96-414F-9C23-3F61086D8FBF}" type="pres">
      <dgm:prSet presAssocID="{CC1A1623-D7FD-4394-B776-6B0A3FE89189}" presName="parTx" presStyleLbl="revTx" presStyleIdx="6" presStyleCnt="8">
        <dgm:presLayoutVars>
          <dgm:chMax val="0"/>
          <dgm:chPref val="0"/>
        </dgm:presLayoutVars>
      </dgm:prSet>
      <dgm:spPr/>
    </dgm:pt>
    <dgm:pt modelId="{6B3664E8-1F7F-4718-8C28-2F008CC1B9D5}" type="pres">
      <dgm:prSet presAssocID="{1AE3FA07-1C0B-4FC9-839B-F3BD72DEA2F1}" presName="sibTrans" presStyleCnt="0"/>
      <dgm:spPr/>
    </dgm:pt>
    <dgm:pt modelId="{9F3E6496-F65C-41D1-A4D3-83112D3B5EDD}" type="pres">
      <dgm:prSet presAssocID="{70500768-264E-410F-86EE-BB3BB399C153}" presName="compNode" presStyleCnt="0"/>
      <dgm:spPr/>
    </dgm:pt>
    <dgm:pt modelId="{E98377DD-C10F-46DF-80EE-5A00075A21DF}" type="pres">
      <dgm:prSet presAssocID="{70500768-264E-410F-86EE-BB3BB399C153}" presName="bgRect" presStyleLbl="bgShp" presStyleIdx="7" presStyleCnt="8"/>
      <dgm:spPr/>
    </dgm:pt>
    <dgm:pt modelId="{7FD49E80-0C30-4513-BE02-A7F4B08E0F4E}" type="pres">
      <dgm:prSet presAssocID="{70500768-264E-410F-86EE-BB3BB399C15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Lock"/>
        </a:ext>
      </dgm:extLst>
    </dgm:pt>
    <dgm:pt modelId="{A07B5BF0-B28F-4AA3-AACA-151E107B251E}" type="pres">
      <dgm:prSet presAssocID="{70500768-264E-410F-86EE-BB3BB399C153}" presName="spaceRect" presStyleCnt="0"/>
      <dgm:spPr/>
    </dgm:pt>
    <dgm:pt modelId="{DD46E3FE-B118-44D4-B951-521912AE8A55}" type="pres">
      <dgm:prSet presAssocID="{70500768-264E-410F-86EE-BB3BB399C153}" presName="parTx" presStyleLbl="revTx" presStyleIdx="7" presStyleCnt="8">
        <dgm:presLayoutVars>
          <dgm:chMax val="0"/>
          <dgm:chPref val="0"/>
        </dgm:presLayoutVars>
      </dgm:prSet>
      <dgm:spPr/>
    </dgm:pt>
  </dgm:ptLst>
  <dgm:cxnLst>
    <dgm:cxn modelId="{19023E28-C501-47A0-A731-0994FE0ECEE8}" type="presOf" srcId="{47FABA57-B798-402A-A108-56F42A85B8B1}" destId="{65DE4C0B-8D89-4CF0-9856-17FD2B41DD1F}" srcOrd="0" destOrd="0" presId="urn:microsoft.com/office/officeart/2018/2/layout/IconVerticalSolidList"/>
    <dgm:cxn modelId="{F21FB537-80C0-4ACA-8905-A7A12F5E755E}" type="presOf" srcId="{A87533FB-8A35-44D2-81A6-F7F77105E433}" destId="{4271DB2C-0ECB-4C24-AB5B-1070A2176C54}" srcOrd="0" destOrd="0" presId="urn:microsoft.com/office/officeart/2018/2/layout/IconVerticalSolidList"/>
    <dgm:cxn modelId="{1D91545C-CF13-4024-A621-B0FB527842D4}" type="presOf" srcId="{4888361C-71C2-4248-B2BB-99D5AAE4A8AF}" destId="{D4B2F970-63CB-4A70-8374-FEB6C618D615}" srcOrd="0" destOrd="0" presId="urn:microsoft.com/office/officeart/2018/2/layout/IconVerticalSolidList"/>
    <dgm:cxn modelId="{6537C560-DD08-41C2-AD06-E771193CCF8C}" srcId="{0A2BD95F-17C1-4345-A8FC-41887B8AB2F3}" destId="{A87533FB-8A35-44D2-81A6-F7F77105E433}" srcOrd="5" destOrd="0" parTransId="{DFA43E08-AB46-4080-B63C-D549A0AFBCB0}" sibTransId="{371ABB7B-E8C8-4431-9217-00F5201D15EE}"/>
    <dgm:cxn modelId="{B8F8FC65-2BDD-4E3C-B1A0-C13270CDFB91}" type="presOf" srcId="{CC1A1623-D7FD-4394-B776-6B0A3FE89189}" destId="{81D3047F-2E96-414F-9C23-3F61086D8FBF}" srcOrd="0" destOrd="0" presId="urn:microsoft.com/office/officeart/2018/2/layout/IconVerticalSolidList"/>
    <dgm:cxn modelId="{B0F20258-7DF2-42CC-B076-0D43D433254E}" type="presOf" srcId="{8F7B3A0C-B4FA-4D13-A4C1-B23E8FDBCA15}" destId="{28333B86-19F9-4F29-8537-32C04A003486}" srcOrd="0" destOrd="0" presId="urn:microsoft.com/office/officeart/2018/2/layout/IconVerticalSolidList"/>
    <dgm:cxn modelId="{CB238B82-5262-4E52-A6CE-2CE9C85DC21D}" type="presOf" srcId="{0A2BD95F-17C1-4345-A8FC-41887B8AB2F3}" destId="{484BADEB-707D-4F2E-BC38-3E824FA751A9}" srcOrd="0" destOrd="0" presId="urn:microsoft.com/office/officeart/2018/2/layout/IconVerticalSolidList"/>
    <dgm:cxn modelId="{22A7179A-86C2-4408-8DD6-1047A5E8BF47}" type="presOf" srcId="{801CE765-EE8A-454E-97C5-B2DA7C6D3349}" destId="{515FA052-2C82-4CBD-B583-DA2C27714CDE}" srcOrd="0" destOrd="0" presId="urn:microsoft.com/office/officeart/2018/2/layout/IconVerticalSolidList"/>
    <dgm:cxn modelId="{D68CC8B2-5A92-4617-853A-77BAB3631895}" srcId="{0A2BD95F-17C1-4345-A8FC-41887B8AB2F3}" destId="{8F7B3A0C-B4FA-4D13-A4C1-B23E8FDBCA15}" srcOrd="0" destOrd="0" parTransId="{B56E8D3B-FFF6-4197-9C95-8B2DE0D85A0B}" sibTransId="{3D701C6A-DE36-4A05-B831-C03CCEA68EBC}"/>
    <dgm:cxn modelId="{38B6E2B3-63ED-424F-A97E-8F0B5E34337F}" srcId="{0A2BD95F-17C1-4345-A8FC-41887B8AB2F3}" destId="{801CE765-EE8A-454E-97C5-B2DA7C6D3349}" srcOrd="3" destOrd="0" parTransId="{98F10693-96A1-4CE1-8C75-DCAE6D2304C5}" sibTransId="{FE0C24B9-C4DD-4740-99A5-A196C6748AE0}"/>
    <dgm:cxn modelId="{3410EEB9-2E88-44F6-8461-AC871BDCCF5A}" srcId="{0A2BD95F-17C1-4345-A8FC-41887B8AB2F3}" destId="{4888361C-71C2-4248-B2BB-99D5AAE4A8AF}" srcOrd="4" destOrd="0" parTransId="{F6EEC8FB-6651-4417-8A10-6AA082867A56}" sibTransId="{E5C7E199-91AD-4F66-A2B2-093809FF31FB}"/>
    <dgm:cxn modelId="{4DA521C2-2032-4E97-B6BB-8B5475E52DE4}" type="presOf" srcId="{E690A734-2506-44FD-A6D3-B7BE2E1E5077}" destId="{CD35E7BD-D322-4943-ACAC-26810C6C2BB1}" srcOrd="0" destOrd="0" presId="urn:microsoft.com/office/officeart/2018/2/layout/IconVerticalSolidList"/>
    <dgm:cxn modelId="{640E66C5-8B9F-4795-AF35-3F0F0F5E81AF}" srcId="{0A2BD95F-17C1-4345-A8FC-41887B8AB2F3}" destId="{CC1A1623-D7FD-4394-B776-6B0A3FE89189}" srcOrd="6" destOrd="0" parTransId="{C79A4932-1C0A-403C-AC4F-5AF9E71B3470}" sibTransId="{1AE3FA07-1C0B-4FC9-839B-F3BD72DEA2F1}"/>
    <dgm:cxn modelId="{41AB26CB-6127-4BF4-82C2-CA36B0725363}" srcId="{0A2BD95F-17C1-4345-A8FC-41887B8AB2F3}" destId="{47FABA57-B798-402A-A108-56F42A85B8B1}" srcOrd="2" destOrd="0" parTransId="{0E895672-369F-4211-960F-26C6C3499B23}" sibTransId="{6C6CC2F5-9C30-49EB-AE2D-7CB47873ACB9}"/>
    <dgm:cxn modelId="{8FC834D5-2724-401F-8625-787BD39CE824}" type="presOf" srcId="{70500768-264E-410F-86EE-BB3BB399C153}" destId="{DD46E3FE-B118-44D4-B951-521912AE8A55}" srcOrd="0" destOrd="0" presId="urn:microsoft.com/office/officeart/2018/2/layout/IconVerticalSolidList"/>
    <dgm:cxn modelId="{3E91E7E3-FA19-42F5-ACBE-68351B761C29}" srcId="{0A2BD95F-17C1-4345-A8FC-41887B8AB2F3}" destId="{70500768-264E-410F-86EE-BB3BB399C153}" srcOrd="7" destOrd="0" parTransId="{375A18C4-730E-45F5-AA90-6CF8CEA91416}" sibTransId="{488DCE1A-253E-4229-B2DD-4B963FEA913A}"/>
    <dgm:cxn modelId="{28225FF0-50A9-4F8E-A337-28CA1C654F2B}" srcId="{0A2BD95F-17C1-4345-A8FC-41887B8AB2F3}" destId="{E690A734-2506-44FD-A6D3-B7BE2E1E5077}" srcOrd="1" destOrd="0" parTransId="{3987ABC3-E3C6-4282-BB48-E4818C94AEF9}" sibTransId="{2B5C5122-EEB5-4214-BEE6-CF360253DDE0}"/>
    <dgm:cxn modelId="{3B8328FD-5E35-4E06-82E3-03E3967B5E53}" type="presParOf" srcId="{484BADEB-707D-4F2E-BC38-3E824FA751A9}" destId="{9C55FD36-6953-4997-98D9-B0F25C704EFC}" srcOrd="0" destOrd="0" presId="urn:microsoft.com/office/officeart/2018/2/layout/IconVerticalSolidList"/>
    <dgm:cxn modelId="{94E81D2E-FC56-49C5-922D-01A8004DF9B5}" type="presParOf" srcId="{9C55FD36-6953-4997-98D9-B0F25C704EFC}" destId="{506DCEF9-0D38-4F5E-942D-BB0167291C56}" srcOrd="0" destOrd="0" presId="urn:microsoft.com/office/officeart/2018/2/layout/IconVerticalSolidList"/>
    <dgm:cxn modelId="{2D057E18-3B00-4FD4-8C0B-6994E9F2649B}" type="presParOf" srcId="{9C55FD36-6953-4997-98D9-B0F25C704EFC}" destId="{E0F622EA-3C88-4CAA-8E56-1CBEDDF15D38}" srcOrd="1" destOrd="0" presId="urn:microsoft.com/office/officeart/2018/2/layout/IconVerticalSolidList"/>
    <dgm:cxn modelId="{03601B14-161C-43DC-9283-F1692A008247}" type="presParOf" srcId="{9C55FD36-6953-4997-98D9-B0F25C704EFC}" destId="{127FE3A2-4F4A-4742-A156-2A017E16FEF2}" srcOrd="2" destOrd="0" presId="urn:microsoft.com/office/officeart/2018/2/layout/IconVerticalSolidList"/>
    <dgm:cxn modelId="{D7A6CDBE-47F1-4EDA-9B4F-5A8FFC6B2C46}" type="presParOf" srcId="{9C55FD36-6953-4997-98D9-B0F25C704EFC}" destId="{28333B86-19F9-4F29-8537-32C04A003486}" srcOrd="3" destOrd="0" presId="urn:microsoft.com/office/officeart/2018/2/layout/IconVerticalSolidList"/>
    <dgm:cxn modelId="{34806A8A-5565-4DE1-9452-236338584CB9}" type="presParOf" srcId="{484BADEB-707D-4F2E-BC38-3E824FA751A9}" destId="{2D6621AB-899A-477E-9E8F-2680D519DDF4}" srcOrd="1" destOrd="0" presId="urn:microsoft.com/office/officeart/2018/2/layout/IconVerticalSolidList"/>
    <dgm:cxn modelId="{286D3F27-E13B-4C0F-B7F7-10E7BC0B8850}" type="presParOf" srcId="{484BADEB-707D-4F2E-BC38-3E824FA751A9}" destId="{0F47466C-DDF4-40F7-B3A8-89B1E0192583}" srcOrd="2" destOrd="0" presId="urn:microsoft.com/office/officeart/2018/2/layout/IconVerticalSolidList"/>
    <dgm:cxn modelId="{FC27943E-826A-4F23-88EB-7D6446DECF06}" type="presParOf" srcId="{0F47466C-DDF4-40F7-B3A8-89B1E0192583}" destId="{642CD5FF-A360-4FFC-8D60-B46BC65787D3}" srcOrd="0" destOrd="0" presId="urn:microsoft.com/office/officeart/2018/2/layout/IconVerticalSolidList"/>
    <dgm:cxn modelId="{62BB9164-9166-4FB0-AF28-95F05B792B10}" type="presParOf" srcId="{0F47466C-DDF4-40F7-B3A8-89B1E0192583}" destId="{AF9DDC59-769A-48DC-BBD0-EE4D4C49E67C}" srcOrd="1" destOrd="0" presId="urn:microsoft.com/office/officeart/2018/2/layout/IconVerticalSolidList"/>
    <dgm:cxn modelId="{EB757FAB-0B40-4668-91F2-A9E1382FE08D}" type="presParOf" srcId="{0F47466C-DDF4-40F7-B3A8-89B1E0192583}" destId="{F6E0AD33-5751-45C4-9236-49F42309CF16}" srcOrd="2" destOrd="0" presId="urn:microsoft.com/office/officeart/2018/2/layout/IconVerticalSolidList"/>
    <dgm:cxn modelId="{33C11DB2-3E0B-44A6-A2E4-8FEF782487E4}" type="presParOf" srcId="{0F47466C-DDF4-40F7-B3A8-89B1E0192583}" destId="{CD35E7BD-D322-4943-ACAC-26810C6C2BB1}" srcOrd="3" destOrd="0" presId="urn:microsoft.com/office/officeart/2018/2/layout/IconVerticalSolidList"/>
    <dgm:cxn modelId="{45233184-4516-4569-98B2-3E1B3FC7B3B2}" type="presParOf" srcId="{484BADEB-707D-4F2E-BC38-3E824FA751A9}" destId="{1329133A-1C9F-434F-B3D6-17B1D3FFCCC4}" srcOrd="3" destOrd="0" presId="urn:microsoft.com/office/officeart/2018/2/layout/IconVerticalSolidList"/>
    <dgm:cxn modelId="{795D64A2-8410-4D5E-9EB0-177493C2B224}" type="presParOf" srcId="{484BADEB-707D-4F2E-BC38-3E824FA751A9}" destId="{AE3CD22F-5589-4C98-99F0-5ADF1777F5D3}" srcOrd="4" destOrd="0" presId="urn:microsoft.com/office/officeart/2018/2/layout/IconVerticalSolidList"/>
    <dgm:cxn modelId="{1D76D22A-3C4D-413C-8B84-1366288A9CB2}" type="presParOf" srcId="{AE3CD22F-5589-4C98-99F0-5ADF1777F5D3}" destId="{50279919-7C9C-4145-AA91-885BFFFBF301}" srcOrd="0" destOrd="0" presId="urn:microsoft.com/office/officeart/2018/2/layout/IconVerticalSolidList"/>
    <dgm:cxn modelId="{CB9A204A-118D-45B4-A116-C4DDBF8F4590}" type="presParOf" srcId="{AE3CD22F-5589-4C98-99F0-5ADF1777F5D3}" destId="{97830F2B-5AF7-4F9C-BF04-5584D4B21D6D}" srcOrd="1" destOrd="0" presId="urn:microsoft.com/office/officeart/2018/2/layout/IconVerticalSolidList"/>
    <dgm:cxn modelId="{31034A9A-5FC5-4657-868E-6097E0AC61B0}" type="presParOf" srcId="{AE3CD22F-5589-4C98-99F0-5ADF1777F5D3}" destId="{91A881C5-1A35-4101-8665-87B6A06E9DA3}" srcOrd="2" destOrd="0" presId="urn:microsoft.com/office/officeart/2018/2/layout/IconVerticalSolidList"/>
    <dgm:cxn modelId="{04D6F133-317A-47D3-B87C-52764F70C821}" type="presParOf" srcId="{AE3CD22F-5589-4C98-99F0-5ADF1777F5D3}" destId="{65DE4C0B-8D89-4CF0-9856-17FD2B41DD1F}" srcOrd="3" destOrd="0" presId="urn:microsoft.com/office/officeart/2018/2/layout/IconVerticalSolidList"/>
    <dgm:cxn modelId="{8E650908-9A76-4537-A699-B43115C9D959}" type="presParOf" srcId="{484BADEB-707D-4F2E-BC38-3E824FA751A9}" destId="{45FF611F-3AB0-422B-8BCB-7BDE41EB9B67}" srcOrd="5" destOrd="0" presId="urn:microsoft.com/office/officeart/2018/2/layout/IconVerticalSolidList"/>
    <dgm:cxn modelId="{028CF191-3B2B-4E5D-9859-90E185E708CF}" type="presParOf" srcId="{484BADEB-707D-4F2E-BC38-3E824FA751A9}" destId="{C64C6CA3-F886-4938-B85C-CC7018AFAC05}" srcOrd="6" destOrd="0" presId="urn:microsoft.com/office/officeart/2018/2/layout/IconVerticalSolidList"/>
    <dgm:cxn modelId="{5C9E1AA3-98A6-4BCC-BBF6-4585F8BDC7A1}" type="presParOf" srcId="{C64C6CA3-F886-4938-B85C-CC7018AFAC05}" destId="{00B0F078-E00F-4915-AC68-004474C33E5E}" srcOrd="0" destOrd="0" presId="urn:microsoft.com/office/officeart/2018/2/layout/IconVerticalSolidList"/>
    <dgm:cxn modelId="{630B731D-CBF9-4231-A3AF-7FC708ECB191}" type="presParOf" srcId="{C64C6CA3-F886-4938-B85C-CC7018AFAC05}" destId="{D5A5C875-EF0B-4904-A6A8-2CD83219751A}" srcOrd="1" destOrd="0" presId="urn:microsoft.com/office/officeart/2018/2/layout/IconVerticalSolidList"/>
    <dgm:cxn modelId="{664A6CFB-B4D1-4EAA-BCBB-90503962E119}" type="presParOf" srcId="{C64C6CA3-F886-4938-B85C-CC7018AFAC05}" destId="{073BA147-3699-4ABD-AE49-0A1579234CA0}" srcOrd="2" destOrd="0" presId="urn:microsoft.com/office/officeart/2018/2/layout/IconVerticalSolidList"/>
    <dgm:cxn modelId="{69F6F2CA-863B-4AFB-A159-6A308DA6C30A}" type="presParOf" srcId="{C64C6CA3-F886-4938-B85C-CC7018AFAC05}" destId="{515FA052-2C82-4CBD-B583-DA2C27714CDE}" srcOrd="3" destOrd="0" presId="urn:microsoft.com/office/officeart/2018/2/layout/IconVerticalSolidList"/>
    <dgm:cxn modelId="{E5565121-9791-4D8A-837E-5A208AD3C0DA}" type="presParOf" srcId="{484BADEB-707D-4F2E-BC38-3E824FA751A9}" destId="{66864692-B459-43A6-AF52-8D4345A9AE8A}" srcOrd="7" destOrd="0" presId="urn:microsoft.com/office/officeart/2018/2/layout/IconVerticalSolidList"/>
    <dgm:cxn modelId="{6DC329B3-45B6-462B-A702-2B9351A12C8F}" type="presParOf" srcId="{484BADEB-707D-4F2E-BC38-3E824FA751A9}" destId="{5B272169-0B4E-4F1A-91D1-ABFC881FBC6B}" srcOrd="8" destOrd="0" presId="urn:microsoft.com/office/officeart/2018/2/layout/IconVerticalSolidList"/>
    <dgm:cxn modelId="{B3361FD3-8888-45FD-AC41-52DF5A09EFF9}" type="presParOf" srcId="{5B272169-0B4E-4F1A-91D1-ABFC881FBC6B}" destId="{31F2C5B8-28A7-4CAF-90D6-25C80E1272F9}" srcOrd="0" destOrd="0" presId="urn:microsoft.com/office/officeart/2018/2/layout/IconVerticalSolidList"/>
    <dgm:cxn modelId="{AB1ACCA9-66AD-48C2-B195-9DE3C925ABAC}" type="presParOf" srcId="{5B272169-0B4E-4F1A-91D1-ABFC881FBC6B}" destId="{62B7A11B-3BB1-4DC9-93A8-17FD4318BF0F}" srcOrd="1" destOrd="0" presId="urn:microsoft.com/office/officeart/2018/2/layout/IconVerticalSolidList"/>
    <dgm:cxn modelId="{421D07B4-93E2-419C-BD01-67356FB9A9FF}" type="presParOf" srcId="{5B272169-0B4E-4F1A-91D1-ABFC881FBC6B}" destId="{352B3F1B-2FC1-4EE9-8C40-590CB014D09C}" srcOrd="2" destOrd="0" presId="urn:microsoft.com/office/officeart/2018/2/layout/IconVerticalSolidList"/>
    <dgm:cxn modelId="{93B2D47A-A1CB-424C-9FFA-3E7D509ECAD9}" type="presParOf" srcId="{5B272169-0B4E-4F1A-91D1-ABFC881FBC6B}" destId="{D4B2F970-63CB-4A70-8374-FEB6C618D615}" srcOrd="3" destOrd="0" presId="urn:microsoft.com/office/officeart/2018/2/layout/IconVerticalSolidList"/>
    <dgm:cxn modelId="{9A027A8E-FD2A-41DB-A8FC-E32830EF9737}" type="presParOf" srcId="{484BADEB-707D-4F2E-BC38-3E824FA751A9}" destId="{2C583CDE-E138-4F32-BE32-0F255F2A8A32}" srcOrd="9" destOrd="0" presId="urn:microsoft.com/office/officeart/2018/2/layout/IconVerticalSolidList"/>
    <dgm:cxn modelId="{5A1B1355-194B-46A8-BD76-565C9BB25BAA}" type="presParOf" srcId="{484BADEB-707D-4F2E-BC38-3E824FA751A9}" destId="{02B5E63F-1563-4294-84AE-D58ECE192687}" srcOrd="10" destOrd="0" presId="urn:microsoft.com/office/officeart/2018/2/layout/IconVerticalSolidList"/>
    <dgm:cxn modelId="{D5C6E0F8-E60D-4239-8AFF-D33F90E6F46D}" type="presParOf" srcId="{02B5E63F-1563-4294-84AE-D58ECE192687}" destId="{7A5E8648-81DB-4A09-9455-72648D35E77D}" srcOrd="0" destOrd="0" presId="urn:microsoft.com/office/officeart/2018/2/layout/IconVerticalSolidList"/>
    <dgm:cxn modelId="{6F76743B-CEFB-4618-B51B-98EEE397F66C}" type="presParOf" srcId="{02B5E63F-1563-4294-84AE-D58ECE192687}" destId="{6F41B610-7D3E-4ACB-811C-48E97E3FCC53}" srcOrd="1" destOrd="0" presId="urn:microsoft.com/office/officeart/2018/2/layout/IconVerticalSolidList"/>
    <dgm:cxn modelId="{9B071249-1E61-4CD2-AA15-4634B41A05D0}" type="presParOf" srcId="{02B5E63F-1563-4294-84AE-D58ECE192687}" destId="{C976C3D9-A7F2-48D3-98F2-913A3AFC458B}" srcOrd="2" destOrd="0" presId="urn:microsoft.com/office/officeart/2018/2/layout/IconVerticalSolidList"/>
    <dgm:cxn modelId="{AED64ED1-C484-4796-8CE6-DDF54F0EDCF7}" type="presParOf" srcId="{02B5E63F-1563-4294-84AE-D58ECE192687}" destId="{4271DB2C-0ECB-4C24-AB5B-1070A2176C54}" srcOrd="3" destOrd="0" presId="urn:microsoft.com/office/officeart/2018/2/layout/IconVerticalSolidList"/>
    <dgm:cxn modelId="{F17B34D1-405F-49D0-9B3B-EECCE7AF2138}" type="presParOf" srcId="{484BADEB-707D-4F2E-BC38-3E824FA751A9}" destId="{00E05ADF-DF17-4D26-8B88-E6CBFFF9B328}" srcOrd="11" destOrd="0" presId="urn:microsoft.com/office/officeart/2018/2/layout/IconVerticalSolidList"/>
    <dgm:cxn modelId="{4B8B8499-98B1-40F9-A0C0-1E48CB8956F0}" type="presParOf" srcId="{484BADEB-707D-4F2E-BC38-3E824FA751A9}" destId="{AC283A3C-EB7E-4254-8861-90A1CD9BF411}" srcOrd="12" destOrd="0" presId="urn:microsoft.com/office/officeart/2018/2/layout/IconVerticalSolidList"/>
    <dgm:cxn modelId="{9A1D3B95-82A0-4BA4-8EBB-A5927C83245F}" type="presParOf" srcId="{AC283A3C-EB7E-4254-8861-90A1CD9BF411}" destId="{A58EF3DE-82A3-41B6-A294-7E43494F73A9}" srcOrd="0" destOrd="0" presId="urn:microsoft.com/office/officeart/2018/2/layout/IconVerticalSolidList"/>
    <dgm:cxn modelId="{04C3E6C5-EEEC-45A9-B492-9E22F918AF97}" type="presParOf" srcId="{AC283A3C-EB7E-4254-8861-90A1CD9BF411}" destId="{16F00D44-4FD5-40C3-8CEE-2EA63BDD38C3}" srcOrd="1" destOrd="0" presId="urn:microsoft.com/office/officeart/2018/2/layout/IconVerticalSolidList"/>
    <dgm:cxn modelId="{47039D6C-1548-439E-B206-84305320E251}" type="presParOf" srcId="{AC283A3C-EB7E-4254-8861-90A1CD9BF411}" destId="{B0EC774B-7B48-46EE-BCBC-57EA09958206}" srcOrd="2" destOrd="0" presId="urn:microsoft.com/office/officeart/2018/2/layout/IconVerticalSolidList"/>
    <dgm:cxn modelId="{826BF56C-1829-4FF0-A0E9-4F968D329E81}" type="presParOf" srcId="{AC283A3C-EB7E-4254-8861-90A1CD9BF411}" destId="{81D3047F-2E96-414F-9C23-3F61086D8FBF}" srcOrd="3" destOrd="0" presId="urn:microsoft.com/office/officeart/2018/2/layout/IconVerticalSolidList"/>
    <dgm:cxn modelId="{EA01CC47-3EED-4680-A301-0CD55ED09AD6}" type="presParOf" srcId="{484BADEB-707D-4F2E-BC38-3E824FA751A9}" destId="{6B3664E8-1F7F-4718-8C28-2F008CC1B9D5}" srcOrd="13" destOrd="0" presId="urn:microsoft.com/office/officeart/2018/2/layout/IconVerticalSolidList"/>
    <dgm:cxn modelId="{CCC7CCA3-D7CC-43DD-B8BB-F1963C9FA8A3}" type="presParOf" srcId="{484BADEB-707D-4F2E-BC38-3E824FA751A9}" destId="{9F3E6496-F65C-41D1-A4D3-83112D3B5EDD}" srcOrd="14" destOrd="0" presId="urn:microsoft.com/office/officeart/2018/2/layout/IconVerticalSolidList"/>
    <dgm:cxn modelId="{BB809F6F-ADFC-41B8-AE82-927A64F7099C}" type="presParOf" srcId="{9F3E6496-F65C-41D1-A4D3-83112D3B5EDD}" destId="{E98377DD-C10F-46DF-80EE-5A00075A21DF}" srcOrd="0" destOrd="0" presId="urn:microsoft.com/office/officeart/2018/2/layout/IconVerticalSolidList"/>
    <dgm:cxn modelId="{05AA7E2D-BA17-43E9-AC16-5E58B513AB9F}" type="presParOf" srcId="{9F3E6496-F65C-41D1-A4D3-83112D3B5EDD}" destId="{7FD49E80-0C30-4513-BE02-A7F4B08E0F4E}" srcOrd="1" destOrd="0" presId="urn:microsoft.com/office/officeart/2018/2/layout/IconVerticalSolidList"/>
    <dgm:cxn modelId="{5703FCCD-9A3E-40BA-9D43-0527830D15DE}" type="presParOf" srcId="{9F3E6496-F65C-41D1-A4D3-83112D3B5EDD}" destId="{A07B5BF0-B28F-4AA3-AACA-151E107B251E}" srcOrd="2" destOrd="0" presId="urn:microsoft.com/office/officeart/2018/2/layout/IconVerticalSolidList"/>
    <dgm:cxn modelId="{8E9BCE46-B6B3-44EF-8953-2FBC5D747997}" type="presParOf" srcId="{9F3E6496-F65C-41D1-A4D3-83112D3B5EDD}" destId="{DD46E3FE-B118-44D4-B951-521912AE8A5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AD0A71-801E-4DA1-8432-4D139842D73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F939372-186A-4152-A96E-0437DA64B4A4}">
      <dgm:prSet/>
      <dgm:spPr/>
      <dgm:t>
        <a:bodyPr/>
        <a:lstStyle/>
        <a:p>
          <a:r>
            <a:rPr lang="en-IN" b="0" i="0"/>
            <a:t>Hard-Coded Credentials</a:t>
          </a:r>
          <a:endParaRPr lang="en-US"/>
        </a:p>
      </dgm:t>
    </dgm:pt>
    <dgm:pt modelId="{83EB5FEA-B6F5-458D-ACD3-789418BB7B6D}" type="parTrans" cxnId="{F93BAD77-C0DA-431C-9C6E-4EAA25160C56}">
      <dgm:prSet/>
      <dgm:spPr/>
      <dgm:t>
        <a:bodyPr/>
        <a:lstStyle/>
        <a:p>
          <a:endParaRPr lang="en-US"/>
        </a:p>
      </dgm:t>
    </dgm:pt>
    <dgm:pt modelId="{5DFA9C4A-9542-4E2B-8571-5D0CF1CA5303}" type="sibTrans" cxnId="{F93BAD77-C0DA-431C-9C6E-4EAA25160C56}">
      <dgm:prSet/>
      <dgm:spPr/>
      <dgm:t>
        <a:bodyPr/>
        <a:lstStyle/>
        <a:p>
          <a:endParaRPr lang="en-US"/>
        </a:p>
      </dgm:t>
    </dgm:pt>
    <dgm:pt modelId="{78FFC52C-11D1-42FF-90B8-B18A3DBDDA5F}">
      <dgm:prSet/>
      <dgm:spPr/>
      <dgm:t>
        <a:bodyPr/>
        <a:lstStyle/>
        <a:p>
          <a:r>
            <a:rPr lang="en-IN" b="0" i="0"/>
            <a:t>Improper Exception Handling</a:t>
          </a:r>
          <a:endParaRPr lang="en-US"/>
        </a:p>
      </dgm:t>
    </dgm:pt>
    <dgm:pt modelId="{BC726CC6-3027-4BB0-A192-DF63A2124BEB}" type="parTrans" cxnId="{26F8FBA4-DF9B-4325-B33A-EB337A4B47DA}">
      <dgm:prSet/>
      <dgm:spPr/>
      <dgm:t>
        <a:bodyPr/>
        <a:lstStyle/>
        <a:p>
          <a:endParaRPr lang="en-US"/>
        </a:p>
      </dgm:t>
    </dgm:pt>
    <dgm:pt modelId="{98C132E8-C77F-4D7F-858B-D9C08415D3B1}" type="sibTrans" cxnId="{26F8FBA4-DF9B-4325-B33A-EB337A4B47DA}">
      <dgm:prSet/>
      <dgm:spPr/>
      <dgm:t>
        <a:bodyPr/>
        <a:lstStyle/>
        <a:p>
          <a:endParaRPr lang="en-US"/>
        </a:p>
      </dgm:t>
    </dgm:pt>
    <dgm:pt modelId="{2751D5FB-B996-4DE0-BDF1-ABDFFC09117E}">
      <dgm:prSet/>
      <dgm:spPr/>
      <dgm:t>
        <a:bodyPr/>
        <a:lstStyle/>
        <a:p>
          <a:r>
            <a:rPr lang="en-IN" b="0" i="0"/>
            <a:t>Lack of Rate Limiting</a:t>
          </a:r>
          <a:endParaRPr lang="en-US"/>
        </a:p>
      </dgm:t>
    </dgm:pt>
    <dgm:pt modelId="{EE094F37-74E5-47C0-AD88-488D22E672BA}" type="parTrans" cxnId="{96D5FB79-0CD8-4A17-A92F-76C590D11423}">
      <dgm:prSet/>
      <dgm:spPr/>
      <dgm:t>
        <a:bodyPr/>
        <a:lstStyle/>
        <a:p>
          <a:endParaRPr lang="en-US"/>
        </a:p>
      </dgm:t>
    </dgm:pt>
    <dgm:pt modelId="{64881CCE-C5D2-453F-BE43-1FB65AE257A7}" type="sibTrans" cxnId="{96D5FB79-0CD8-4A17-A92F-76C590D11423}">
      <dgm:prSet/>
      <dgm:spPr/>
      <dgm:t>
        <a:bodyPr/>
        <a:lstStyle/>
        <a:p>
          <a:endParaRPr lang="en-US"/>
        </a:p>
      </dgm:t>
    </dgm:pt>
    <dgm:pt modelId="{0269F55C-2E40-492B-AF5F-42DC7530E7CD}">
      <dgm:prSet/>
      <dgm:spPr/>
      <dgm:t>
        <a:bodyPr/>
        <a:lstStyle/>
        <a:p>
          <a:r>
            <a:rPr lang="en-IN" b="0" i="0"/>
            <a:t>Single-Layered Defense</a:t>
          </a:r>
          <a:endParaRPr lang="en-US"/>
        </a:p>
      </dgm:t>
    </dgm:pt>
    <dgm:pt modelId="{29AB2CF9-5723-4B6E-B5F9-32606002DA5A}" type="parTrans" cxnId="{788DA54B-FF4A-46ED-903E-511A06680E10}">
      <dgm:prSet/>
      <dgm:spPr/>
      <dgm:t>
        <a:bodyPr/>
        <a:lstStyle/>
        <a:p>
          <a:endParaRPr lang="en-US"/>
        </a:p>
      </dgm:t>
    </dgm:pt>
    <dgm:pt modelId="{2AFF4C95-2F69-4703-A4F4-1C725A8EDF07}" type="sibTrans" cxnId="{788DA54B-FF4A-46ED-903E-511A06680E10}">
      <dgm:prSet/>
      <dgm:spPr/>
      <dgm:t>
        <a:bodyPr/>
        <a:lstStyle/>
        <a:p>
          <a:endParaRPr lang="en-US"/>
        </a:p>
      </dgm:t>
    </dgm:pt>
    <dgm:pt modelId="{C660D6BD-FE09-4001-A12E-75ECBA5233E5}">
      <dgm:prSet/>
      <dgm:spPr/>
      <dgm:t>
        <a:bodyPr/>
        <a:lstStyle/>
        <a:p>
          <a:r>
            <a:rPr lang="en-IN" b="1" i="0"/>
            <a:t>Improper Logging and Log handling</a:t>
          </a:r>
          <a:endParaRPr lang="en-US"/>
        </a:p>
      </dgm:t>
    </dgm:pt>
    <dgm:pt modelId="{418C98E5-6DBD-4583-85E7-9FA3F62B9FF8}" type="parTrans" cxnId="{B8D2AC52-B4FA-42ED-8528-973C42ECA434}">
      <dgm:prSet/>
      <dgm:spPr/>
      <dgm:t>
        <a:bodyPr/>
        <a:lstStyle/>
        <a:p>
          <a:endParaRPr lang="en-US"/>
        </a:p>
      </dgm:t>
    </dgm:pt>
    <dgm:pt modelId="{3D079D69-8979-481E-97D6-74DA0950FB00}" type="sibTrans" cxnId="{B8D2AC52-B4FA-42ED-8528-973C42ECA434}">
      <dgm:prSet/>
      <dgm:spPr/>
      <dgm:t>
        <a:bodyPr/>
        <a:lstStyle/>
        <a:p>
          <a:endParaRPr lang="en-US"/>
        </a:p>
      </dgm:t>
    </dgm:pt>
    <dgm:pt modelId="{F03B28D2-CD28-4B7A-99DE-A24B9BFCD251}" type="pres">
      <dgm:prSet presAssocID="{83AD0A71-801E-4DA1-8432-4D139842D738}" presName="linear" presStyleCnt="0">
        <dgm:presLayoutVars>
          <dgm:animLvl val="lvl"/>
          <dgm:resizeHandles val="exact"/>
        </dgm:presLayoutVars>
      </dgm:prSet>
      <dgm:spPr/>
    </dgm:pt>
    <dgm:pt modelId="{FEF6A54E-872B-4547-B3BC-E5E366B489CD}" type="pres">
      <dgm:prSet presAssocID="{7F939372-186A-4152-A96E-0437DA64B4A4}" presName="parentText" presStyleLbl="node1" presStyleIdx="0" presStyleCnt="5">
        <dgm:presLayoutVars>
          <dgm:chMax val="0"/>
          <dgm:bulletEnabled val="1"/>
        </dgm:presLayoutVars>
      </dgm:prSet>
      <dgm:spPr/>
    </dgm:pt>
    <dgm:pt modelId="{687C62D1-FC87-4167-8093-13AC904A063B}" type="pres">
      <dgm:prSet presAssocID="{5DFA9C4A-9542-4E2B-8571-5D0CF1CA5303}" presName="spacer" presStyleCnt="0"/>
      <dgm:spPr/>
    </dgm:pt>
    <dgm:pt modelId="{024E5A15-34B4-419A-97A7-0CF43C060B94}" type="pres">
      <dgm:prSet presAssocID="{78FFC52C-11D1-42FF-90B8-B18A3DBDDA5F}" presName="parentText" presStyleLbl="node1" presStyleIdx="1" presStyleCnt="5">
        <dgm:presLayoutVars>
          <dgm:chMax val="0"/>
          <dgm:bulletEnabled val="1"/>
        </dgm:presLayoutVars>
      </dgm:prSet>
      <dgm:spPr/>
    </dgm:pt>
    <dgm:pt modelId="{D1A993F2-74E2-4E1B-A354-8FDD51A1B2E4}" type="pres">
      <dgm:prSet presAssocID="{98C132E8-C77F-4D7F-858B-D9C08415D3B1}" presName="spacer" presStyleCnt="0"/>
      <dgm:spPr/>
    </dgm:pt>
    <dgm:pt modelId="{71E015F4-FD3D-4A98-9068-BB0E38E9C1F9}" type="pres">
      <dgm:prSet presAssocID="{2751D5FB-B996-4DE0-BDF1-ABDFFC09117E}" presName="parentText" presStyleLbl="node1" presStyleIdx="2" presStyleCnt="5">
        <dgm:presLayoutVars>
          <dgm:chMax val="0"/>
          <dgm:bulletEnabled val="1"/>
        </dgm:presLayoutVars>
      </dgm:prSet>
      <dgm:spPr/>
    </dgm:pt>
    <dgm:pt modelId="{12967958-AE60-4918-BF08-340A64840C96}" type="pres">
      <dgm:prSet presAssocID="{64881CCE-C5D2-453F-BE43-1FB65AE257A7}" presName="spacer" presStyleCnt="0"/>
      <dgm:spPr/>
    </dgm:pt>
    <dgm:pt modelId="{800C11B6-9016-4274-A326-F2F73DB740A7}" type="pres">
      <dgm:prSet presAssocID="{0269F55C-2E40-492B-AF5F-42DC7530E7CD}" presName="parentText" presStyleLbl="node1" presStyleIdx="3" presStyleCnt="5">
        <dgm:presLayoutVars>
          <dgm:chMax val="0"/>
          <dgm:bulletEnabled val="1"/>
        </dgm:presLayoutVars>
      </dgm:prSet>
      <dgm:spPr/>
    </dgm:pt>
    <dgm:pt modelId="{95361106-4FB2-4A53-933F-D5F934DDE014}" type="pres">
      <dgm:prSet presAssocID="{2AFF4C95-2F69-4703-A4F4-1C725A8EDF07}" presName="spacer" presStyleCnt="0"/>
      <dgm:spPr/>
    </dgm:pt>
    <dgm:pt modelId="{00223643-79CA-4EAB-BDCC-9D1A665738F7}" type="pres">
      <dgm:prSet presAssocID="{C660D6BD-FE09-4001-A12E-75ECBA5233E5}" presName="parentText" presStyleLbl="node1" presStyleIdx="4" presStyleCnt="5">
        <dgm:presLayoutVars>
          <dgm:chMax val="0"/>
          <dgm:bulletEnabled val="1"/>
        </dgm:presLayoutVars>
      </dgm:prSet>
      <dgm:spPr/>
    </dgm:pt>
  </dgm:ptLst>
  <dgm:cxnLst>
    <dgm:cxn modelId="{85C07B1B-C96E-4F84-B797-6655FF2B28D5}" type="presOf" srcId="{C660D6BD-FE09-4001-A12E-75ECBA5233E5}" destId="{00223643-79CA-4EAB-BDCC-9D1A665738F7}" srcOrd="0" destOrd="0" presId="urn:microsoft.com/office/officeart/2005/8/layout/vList2"/>
    <dgm:cxn modelId="{EB2A1B37-8973-47C5-8961-44995738ABEB}" type="presOf" srcId="{83AD0A71-801E-4DA1-8432-4D139842D738}" destId="{F03B28D2-CD28-4B7A-99DE-A24B9BFCD251}" srcOrd="0" destOrd="0" presId="urn:microsoft.com/office/officeart/2005/8/layout/vList2"/>
    <dgm:cxn modelId="{AC8FF93F-0828-4BEA-936D-F634F2476A33}" type="presOf" srcId="{2751D5FB-B996-4DE0-BDF1-ABDFFC09117E}" destId="{71E015F4-FD3D-4A98-9068-BB0E38E9C1F9}" srcOrd="0" destOrd="0" presId="urn:microsoft.com/office/officeart/2005/8/layout/vList2"/>
    <dgm:cxn modelId="{A2ED5463-C235-4A8C-B63E-6993FB9CF5D1}" type="presOf" srcId="{7F939372-186A-4152-A96E-0437DA64B4A4}" destId="{FEF6A54E-872B-4547-B3BC-E5E366B489CD}" srcOrd="0" destOrd="0" presId="urn:microsoft.com/office/officeart/2005/8/layout/vList2"/>
    <dgm:cxn modelId="{788DA54B-FF4A-46ED-903E-511A06680E10}" srcId="{83AD0A71-801E-4DA1-8432-4D139842D738}" destId="{0269F55C-2E40-492B-AF5F-42DC7530E7CD}" srcOrd="3" destOrd="0" parTransId="{29AB2CF9-5723-4B6E-B5F9-32606002DA5A}" sibTransId="{2AFF4C95-2F69-4703-A4F4-1C725A8EDF07}"/>
    <dgm:cxn modelId="{B8D2AC52-B4FA-42ED-8528-973C42ECA434}" srcId="{83AD0A71-801E-4DA1-8432-4D139842D738}" destId="{C660D6BD-FE09-4001-A12E-75ECBA5233E5}" srcOrd="4" destOrd="0" parTransId="{418C98E5-6DBD-4583-85E7-9FA3F62B9FF8}" sibTransId="{3D079D69-8979-481E-97D6-74DA0950FB00}"/>
    <dgm:cxn modelId="{F93BAD77-C0DA-431C-9C6E-4EAA25160C56}" srcId="{83AD0A71-801E-4DA1-8432-4D139842D738}" destId="{7F939372-186A-4152-A96E-0437DA64B4A4}" srcOrd="0" destOrd="0" parTransId="{83EB5FEA-B6F5-458D-ACD3-789418BB7B6D}" sibTransId="{5DFA9C4A-9542-4E2B-8571-5D0CF1CA5303}"/>
    <dgm:cxn modelId="{5F14C578-598C-4258-AC4E-C6591A25F065}" type="presOf" srcId="{0269F55C-2E40-492B-AF5F-42DC7530E7CD}" destId="{800C11B6-9016-4274-A326-F2F73DB740A7}" srcOrd="0" destOrd="0" presId="urn:microsoft.com/office/officeart/2005/8/layout/vList2"/>
    <dgm:cxn modelId="{96D5FB79-0CD8-4A17-A92F-76C590D11423}" srcId="{83AD0A71-801E-4DA1-8432-4D139842D738}" destId="{2751D5FB-B996-4DE0-BDF1-ABDFFC09117E}" srcOrd="2" destOrd="0" parTransId="{EE094F37-74E5-47C0-AD88-488D22E672BA}" sibTransId="{64881CCE-C5D2-453F-BE43-1FB65AE257A7}"/>
    <dgm:cxn modelId="{26F8FBA4-DF9B-4325-B33A-EB337A4B47DA}" srcId="{83AD0A71-801E-4DA1-8432-4D139842D738}" destId="{78FFC52C-11D1-42FF-90B8-B18A3DBDDA5F}" srcOrd="1" destOrd="0" parTransId="{BC726CC6-3027-4BB0-A192-DF63A2124BEB}" sibTransId="{98C132E8-C77F-4D7F-858B-D9C08415D3B1}"/>
    <dgm:cxn modelId="{9B915BD2-9CC2-4301-A298-32CADAF879E7}" type="presOf" srcId="{78FFC52C-11D1-42FF-90B8-B18A3DBDDA5F}" destId="{024E5A15-34B4-419A-97A7-0CF43C060B94}" srcOrd="0" destOrd="0" presId="urn:microsoft.com/office/officeart/2005/8/layout/vList2"/>
    <dgm:cxn modelId="{8814B45F-E60B-4F40-B7C5-4752F60558E0}" type="presParOf" srcId="{F03B28D2-CD28-4B7A-99DE-A24B9BFCD251}" destId="{FEF6A54E-872B-4547-B3BC-E5E366B489CD}" srcOrd="0" destOrd="0" presId="urn:microsoft.com/office/officeart/2005/8/layout/vList2"/>
    <dgm:cxn modelId="{BE4DCDAD-732B-40FC-8955-625CD38E8D5F}" type="presParOf" srcId="{F03B28D2-CD28-4B7A-99DE-A24B9BFCD251}" destId="{687C62D1-FC87-4167-8093-13AC904A063B}" srcOrd="1" destOrd="0" presId="urn:microsoft.com/office/officeart/2005/8/layout/vList2"/>
    <dgm:cxn modelId="{85EE68B4-003D-4A1B-962C-081FA039DAF5}" type="presParOf" srcId="{F03B28D2-CD28-4B7A-99DE-A24B9BFCD251}" destId="{024E5A15-34B4-419A-97A7-0CF43C060B94}" srcOrd="2" destOrd="0" presId="urn:microsoft.com/office/officeart/2005/8/layout/vList2"/>
    <dgm:cxn modelId="{A9CB9C4E-F154-4A69-9377-EC809A2CCA41}" type="presParOf" srcId="{F03B28D2-CD28-4B7A-99DE-A24B9BFCD251}" destId="{D1A993F2-74E2-4E1B-A354-8FDD51A1B2E4}" srcOrd="3" destOrd="0" presId="urn:microsoft.com/office/officeart/2005/8/layout/vList2"/>
    <dgm:cxn modelId="{58D96633-DE5F-45B2-A6AA-9FF5E68025E6}" type="presParOf" srcId="{F03B28D2-CD28-4B7A-99DE-A24B9BFCD251}" destId="{71E015F4-FD3D-4A98-9068-BB0E38E9C1F9}" srcOrd="4" destOrd="0" presId="urn:microsoft.com/office/officeart/2005/8/layout/vList2"/>
    <dgm:cxn modelId="{CA72751A-77B4-47A4-BC17-CB9ED6C66EFD}" type="presParOf" srcId="{F03B28D2-CD28-4B7A-99DE-A24B9BFCD251}" destId="{12967958-AE60-4918-BF08-340A64840C96}" srcOrd="5" destOrd="0" presId="urn:microsoft.com/office/officeart/2005/8/layout/vList2"/>
    <dgm:cxn modelId="{D140C895-476A-4FC8-9B8B-E534624BC1C6}" type="presParOf" srcId="{F03B28D2-CD28-4B7A-99DE-A24B9BFCD251}" destId="{800C11B6-9016-4274-A326-F2F73DB740A7}" srcOrd="6" destOrd="0" presId="urn:microsoft.com/office/officeart/2005/8/layout/vList2"/>
    <dgm:cxn modelId="{77DBBF38-0D36-4F4B-A08F-18A25458791B}" type="presParOf" srcId="{F03B28D2-CD28-4B7A-99DE-A24B9BFCD251}" destId="{95361106-4FB2-4A53-933F-D5F934DDE014}" srcOrd="7" destOrd="0" presId="urn:microsoft.com/office/officeart/2005/8/layout/vList2"/>
    <dgm:cxn modelId="{F26401D9-E348-4E99-853D-7010235E457F}" type="presParOf" srcId="{F03B28D2-CD28-4B7A-99DE-A24B9BFCD251}" destId="{00223643-79CA-4EAB-BDCC-9D1A665738F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0369C-2D30-4E3A-894F-962BCE41AFA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F98DC7F-02F1-4563-8778-874C671ACCA9}">
      <dgm:prSet/>
      <dgm:spPr/>
      <dgm:t>
        <a:bodyPr/>
        <a:lstStyle/>
        <a:p>
          <a:pPr>
            <a:defRPr cap="all"/>
          </a:pPr>
          <a:r>
            <a:rPr lang="en-US" b="0" i="0"/>
            <a:t>instructs a device on how to finish a task in logical steps. </a:t>
          </a:r>
          <a:endParaRPr lang="en-US"/>
        </a:p>
      </dgm:t>
    </dgm:pt>
    <dgm:pt modelId="{66D27334-78C6-41EC-98DD-59D9C9C04A07}" type="parTrans" cxnId="{08DEA136-49A0-48ED-A085-A293602EC179}">
      <dgm:prSet/>
      <dgm:spPr/>
      <dgm:t>
        <a:bodyPr/>
        <a:lstStyle/>
        <a:p>
          <a:endParaRPr lang="en-US"/>
        </a:p>
      </dgm:t>
    </dgm:pt>
    <dgm:pt modelId="{18441F47-D2C1-4690-84F8-834AACA868F0}" type="sibTrans" cxnId="{08DEA136-49A0-48ED-A085-A293602EC179}">
      <dgm:prSet/>
      <dgm:spPr/>
      <dgm:t>
        <a:bodyPr/>
        <a:lstStyle/>
        <a:p>
          <a:endParaRPr lang="en-US"/>
        </a:p>
      </dgm:t>
    </dgm:pt>
    <dgm:pt modelId="{4A737ED5-A128-4C36-B24F-7FC2D4EBF692}">
      <dgm:prSet/>
      <dgm:spPr/>
      <dgm:t>
        <a:bodyPr/>
        <a:lstStyle/>
        <a:p>
          <a:pPr>
            <a:defRPr cap="all"/>
          </a:pPr>
          <a:r>
            <a:rPr lang="en-US" b="0" i="0"/>
            <a:t>uses a linear top-down approach and treats data and procedures as two different entities</a:t>
          </a:r>
          <a:endParaRPr lang="en-US"/>
        </a:p>
      </dgm:t>
    </dgm:pt>
    <dgm:pt modelId="{B0F61AC5-1065-4A56-B6BA-1A5BE9A90F4D}" type="parTrans" cxnId="{FDCD3DB9-C8D0-41D1-8DCC-A61DACB03D34}">
      <dgm:prSet/>
      <dgm:spPr/>
      <dgm:t>
        <a:bodyPr/>
        <a:lstStyle/>
        <a:p>
          <a:endParaRPr lang="en-US"/>
        </a:p>
      </dgm:t>
    </dgm:pt>
    <dgm:pt modelId="{9DB07A1D-76DF-4ED3-8596-46D43B833B7B}" type="sibTrans" cxnId="{FDCD3DB9-C8D0-41D1-8DCC-A61DACB03D34}">
      <dgm:prSet/>
      <dgm:spPr/>
      <dgm:t>
        <a:bodyPr/>
        <a:lstStyle/>
        <a:p>
          <a:endParaRPr lang="en-US"/>
        </a:p>
      </dgm:t>
    </dgm:pt>
    <dgm:pt modelId="{AFB55734-FCE3-4132-AE16-40F49183DF0E}">
      <dgm:prSet/>
      <dgm:spPr/>
      <dgm:t>
        <a:bodyPr/>
        <a:lstStyle/>
        <a:p>
          <a:pPr>
            <a:defRPr cap="all"/>
          </a:pPr>
          <a:r>
            <a:rPr lang="en-US" b="0" i="0"/>
            <a:t>divides the program into procedures, which are also known as routines or functions</a:t>
          </a:r>
          <a:endParaRPr lang="en-US"/>
        </a:p>
      </dgm:t>
    </dgm:pt>
    <dgm:pt modelId="{39BB63DE-92A4-4B27-9901-12DDEC84C0DF}" type="parTrans" cxnId="{ECF1DF27-4340-46CE-B415-740A0ED6624E}">
      <dgm:prSet/>
      <dgm:spPr/>
      <dgm:t>
        <a:bodyPr/>
        <a:lstStyle/>
        <a:p>
          <a:endParaRPr lang="en-US"/>
        </a:p>
      </dgm:t>
    </dgm:pt>
    <dgm:pt modelId="{FEEB6989-5778-433E-9370-70755E9F82B5}" type="sibTrans" cxnId="{ECF1DF27-4340-46CE-B415-740A0ED6624E}">
      <dgm:prSet/>
      <dgm:spPr/>
      <dgm:t>
        <a:bodyPr/>
        <a:lstStyle/>
        <a:p>
          <a:endParaRPr lang="en-US"/>
        </a:p>
      </dgm:t>
    </dgm:pt>
    <dgm:pt modelId="{85E49AFD-7DC8-4EE8-A0D7-EAFBC8D9A664}">
      <dgm:prSet/>
      <dgm:spPr/>
      <dgm:t>
        <a:bodyPr/>
        <a:lstStyle/>
        <a:p>
          <a:pPr>
            <a:defRPr cap="all"/>
          </a:pPr>
          <a:r>
            <a:rPr lang="en-US" b="0" i="0"/>
            <a:t>simply containing a series of steps to be carried out.</a:t>
          </a:r>
          <a:endParaRPr lang="en-US"/>
        </a:p>
      </dgm:t>
    </dgm:pt>
    <dgm:pt modelId="{46796E6B-2ACB-4791-807F-14EA1E4C1F32}" type="parTrans" cxnId="{E3143145-2075-46C2-87AD-0183CBA8A24F}">
      <dgm:prSet/>
      <dgm:spPr/>
      <dgm:t>
        <a:bodyPr/>
        <a:lstStyle/>
        <a:p>
          <a:endParaRPr lang="en-US"/>
        </a:p>
      </dgm:t>
    </dgm:pt>
    <dgm:pt modelId="{893CBB94-F77A-4B79-B38A-A34DEFB72C57}" type="sibTrans" cxnId="{E3143145-2075-46C2-87AD-0183CBA8A24F}">
      <dgm:prSet/>
      <dgm:spPr/>
      <dgm:t>
        <a:bodyPr/>
        <a:lstStyle/>
        <a:p>
          <a:endParaRPr lang="en-US"/>
        </a:p>
      </dgm:t>
    </dgm:pt>
    <dgm:pt modelId="{A8DDBB02-03B4-4DF1-A1F4-0B76F12DD112}">
      <dgm:prSet/>
      <dgm:spPr/>
      <dgm:t>
        <a:bodyPr/>
        <a:lstStyle/>
        <a:p>
          <a:pPr>
            <a:defRPr cap="all"/>
          </a:pPr>
          <a:r>
            <a:rPr lang="en-US" b="0" i="0"/>
            <a:t>involves writing down a list of instructions to tell the computer what it should do step-by-step to finish the task at hand.</a:t>
          </a:r>
          <a:endParaRPr lang="en-US"/>
        </a:p>
      </dgm:t>
    </dgm:pt>
    <dgm:pt modelId="{0CC4D57A-53EC-4E7C-952B-8C8FD68C17BC}" type="parTrans" cxnId="{20250FE4-D40A-4A4C-895F-AF53309FE27E}">
      <dgm:prSet/>
      <dgm:spPr/>
      <dgm:t>
        <a:bodyPr/>
        <a:lstStyle/>
        <a:p>
          <a:endParaRPr lang="en-US"/>
        </a:p>
      </dgm:t>
    </dgm:pt>
    <dgm:pt modelId="{2EBF2178-234D-4AC8-BBE4-B5ADA2C3FCB4}" type="sibTrans" cxnId="{20250FE4-D40A-4A4C-895F-AF53309FE27E}">
      <dgm:prSet/>
      <dgm:spPr/>
      <dgm:t>
        <a:bodyPr/>
        <a:lstStyle/>
        <a:p>
          <a:endParaRPr lang="en-US"/>
        </a:p>
      </dgm:t>
    </dgm:pt>
    <dgm:pt modelId="{F06AAD81-2C85-4125-85A6-804F33454E7C}">
      <dgm:prSet/>
      <dgm:spPr/>
      <dgm:t>
        <a:bodyPr/>
        <a:lstStyle/>
        <a:p>
          <a:pPr>
            <a:defRPr cap="all"/>
          </a:pPr>
          <a:r>
            <a:rPr lang="en-US"/>
            <a:t>Eg: FORTRAN, COBOL, ALGOL, BASIC, C and Pascal.</a:t>
          </a:r>
        </a:p>
      </dgm:t>
    </dgm:pt>
    <dgm:pt modelId="{673474A7-B081-43CA-8576-4FF2592C8BE0}" type="parTrans" cxnId="{A31650F0-0845-41F6-94E3-033C17F59F30}">
      <dgm:prSet/>
      <dgm:spPr/>
      <dgm:t>
        <a:bodyPr/>
        <a:lstStyle/>
        <a:p>
          <a:endParaRPr lang="en-US"/>
        </a:p>
      </dgm:t>
    </dgm:pt>
    <dgm:pt modelId="{EF462361-3447-46EE-A993-59A62FBE1311}" type="sibTrans" cxnId="{A31650F0-0845-41F6-94E3-033C17F59F30}">
      <dgm:prSet/>
      <dgm:spPr/>
      <dgm:t>
        <a:bodyPr/>
        <a:lstStyle/>
        <a:p>
          <a:endParaRPr lang="en-US"/>
        </a:p>
      </dgm:t>
    </dgm:pt>
    <dgm:pt modelId="{D5E497D7-8AB5-4348-90C5-68325E4DB392}" type="pres">
      <dgm:prSet presAssocID="{0660369C-2D30-4E3A-894F-962BCE41AFAC}" presName="root" presStyleCnt="0">
        <dgm:presLayoutVars>
          <dgm:dir/>
          <dgm:resizeHandles val="exact"/>
        </dgm:presLayoutVars>
      </dgm:prSet>
      <dgm:spPr/>
    </dgm:pt>
    <dgm:pt modelId="{D447D8FE-3B93-4DE0-88E9-4D1A8594E5D2}" type="pres">
      <dgm:prSet presAssocID="{AF98DC7F-02F1-4563-8778-874C671ACCA9}" presName="compNode" presStyleCnt="0"/>
      <dgm:spPr/>
    </dgm:pt>
    <dgm:pt modelId="{49DB3F13-8CCF-458E-A06C-16B4AECA8C32}" type="pres">
      <dgm:prSet presAssocID="{AF98DC7F-02F1-4563-8778-874C671ACCA9}" presName="iconBgRect" presStyleLbl="bgShp" presStyleIdx="0" presStyleCnt="6"/>
      <dgm:spPr/>
    </dgm:pt>
    <dgm:pt modelId="{C0F85C56-3B86-447F-883D-682C1DB28F4D}" type="pres">
      <dgm:prSet presAssocID="{AF98DC7F-02F1-4563-8778-874C671ACCA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t"/>
        </a:ext>
      </dgm:extLst>
    </dgm:pt>
    <dgm:pt modelId="{EE8F94DC-D21C-465C-81AE-9FF7AB216440}" type="pres">
      <dgm:prSet presAssocID="{AF98DC7F-02F1-4563-8778-874C671ACCA9}" presName="spaceRect" presStyleCnt="0"/>
      <dgm:spPr/>
    </dgm:pt>
    <dgm:pt modelId="{CB599BDE-7842-469C-B93C-9F684526D913}" type="pres">
      <dgm:prSet presAssocID="{AF98DC7F-02F1-4563-8778-874C671ACCA9}" presName="textRect" presStyleLbl="revTx" presStyleIdx="0" presStyleCnt="6">
        <dgm:presLayoutVars>
          <dgm:chMax val="1"/>
          <dgm:chPref val="1"/>
        </dgm:presLayoutVars>
      </dgm:prSet>
      <dgm:spPr/>
    </dgm:pt>
    <dgm:pt modelId="{885B9817-DCE0-4DDC-AE3B-9C1E94239D38}" type="pres">
      <dgm:prSet presAssocID="{18441F47-D2C1-4690-84F8-834AACA868F0}" presName="sibTrans" presStyleCnt="0"/>
      <dgm:spPr/>
    </dgm:pt>
    <dgm:pt modelId="{8431BAB1-5AAF-4B87-9FF5-B8FAA2DC953E}" type="pres">
      <dgm:prSet presAssocID="{4A737ED5-A128-4C36-B24F-7FC2D4EBF692}" presName="compNode" presStyleCnt="0"/>
      <dgm:spPr/>
    </dgm:pt>
    <dgm:pt modelId="{C803A76A-912E-47C9-B590-89C097A9B3D4}" type="pres">
      <dgm:prSet presAssocID="{4A737ED5-A128-4C36-B24F-7FC2D4EBF692}" presName="iconBgRect" presStyleLbl="bgShp" presStyleIdx="1" presStyleCnt="6"/>
      <dgm:spPr/>
    </dgm:pt>
    <dgm:pt modelId="{E1D72B06-07C0-46BA-B46D-93DA8975CAF9}" type="pres">
      <dgm:prSet presAssocID="{4A737ED5-A128-4C36-B24F-7FC2D4EBF69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5126E879-631B-43EF-8FF5-FB6E6D46BB02}" type="pres">
      <dgm:prSet presAssocID="{4A737ED5-A128-4C36-B24F-7FC2D4EBF692}" presName="spaceRect" presStyleCnt="0"/>
      <dgm:spPr/>
    </dgm:pt>
    <dgm:pt modelId="{98E8051A-A711-44F6-BDB3-D26ED3EB476C}" type="pres">
      <dgm:prSet presAssocID="{4A737ED5-A128-4C36-B24F-7FC2D4EBF692}" presName="textRect" presStyleLbl="revTx" presStyleIdx="1" presStyleCnt="6">
        <dgm:presLayoutVars>
          <dgm:chMax val="1"/>
          <dgm:chPref val="1"/>
        </dgm:presLayoutVars>
      </dgm:prSet>
      <dgm:spPr/>
    </dgm:pt>
    <dgm:pt modelId="{C48F1937-1A9E-41B4-9F75-1CF7C652C9AF}" type="pres">
      <dgm:prSet presAssocID="{9DB07A1D-76DF-4ED3-8596-46D43B833B7B}" presName="sibTrans" presStyleCnt="0"/>
      <dgm:spPr/>
    </dgm:pt>
    <dgm:pt modelId="{B87BF866-EFEB-4CFF-B466-A36D6DE9D221}" type="pres">
      <dgm:prSet presAssocID="{AFB55734-FCE3-4132-AE16-40F49183DF0E}" presName="compNode" presStyleCnt="0"/>
      <dgm:spPr/>
    </dgm:pt>
    <dgm:pt modelId="{E2F09DA8-AA0F-4611-ADF0-56AEE18CF70A}" type="pres">
      <dgm:prSet presAssocID="{AFB55734-FCE3-4132-AE16-40F49183DF0E}" presName="iconBgRect" presStyleLbl="bgShp" presStyleIdx="2" presStyleCnt="6"/>
      <dgm:spPr/>
    </dgm:pt>
    <dgm:pt modelId="{B5CC8DDE-66A9-4784-878B-7195973698D6}" type="pres">
      <dgm:prSet presAssocID="{AFB55734-FCE3-4132-AE16-40F49183DF0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C0A1C5D5-038A-45C1-BD36-D125D3616208}" type="pres">
      <dgm:prSet presAssocID="{AFB55734-FCE3-4132-AE16-40F49183DF0E}" presName="spaceRect" presStyleCnt="0"/>
      <dgm:spPr/>
    </dgm:pt>
    <dgm:pt modelId="{2AC73A00-477E-4A3A-B627-85E3D0AFD02C}" type="pres">
      <dgm:prSet presAssocID="{AFB55734-FCE3-4132-AE16-40F49183DF0E}" presName="textRect" presStyleLbl="revTx" presStyleIdx="2" presStyleCnt="6">
        <dgm:presLayoutVars>
          <dgm:chMax val="1"/>
          <dgm:chPref val="1"/>
        </dgm:presLayoutVars>
      </dgm:prSet>
      <dgm:spPr/>
    </dgm:pt>
    <dgm:pt modelId="{4C779F02-D8DC-448B-B43E-F739C8E3B7D9}" type="pres">
      <dgm:prSet presAssocID="{FEEB6989-5778-433E-9370-70755E9F82B5}" presName="sibTrans" presStyleCnt="0"/>
      <dgm:spPr/>
    </dgm:pt>
    <dgm:pt modelId="{B2E3D726-6B15-4A90-B5A9-CF41305CC799}" type="pres">
      <dgm:prSet presAssocID="{85E49AFD-7DC8-4EE8-A0D7-EAFBC8D9A664}" presName="compNode" presStyleCnt="0"/>
      <dgm:spPr/>
    </dgm:pt>
    <dgm:pt modelId="{D09D9F1F-3358-47A8-B24B-A5B08613C91B}" type="pres">
      <dgm:prSet presAssocID="{85E49AFD-7DC8-4EE8-A0D7-EAFBC8D9A664}" presName="iconBgRect" presStyleLbl="bgShp" presStyleIdx="3" presStyleCnt="6"/>
      <dgm:spPr/>
    </dgm:pt>
    <dgm:pt modelId="{AF0052F8-F6F1-42D6-BF12-33131C5A5D5A}" type="pres">
      <dgm:prSet presAssocID="{85E49AFD-7DC8-4EE8-A0D7-EAFBC8D9A66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dozer"/>
        </a:ext>
      </dgm:extLst>
    </dgm:pt>
    <dgm:pt modelId="{077B78AC-8756-4171-8865-5A3F5671C612}" type="pres">
      <dgm:prSet presAssocID="{85E49AFD-7DC8-4EE8-A0D7-EAFBC8D9A664}" presName="spaceRect" presStyleCnt="0"/>
      <dgm:spPr/>
    </dgm:pt>
    <dgm:pt modelId="{E786473D-B46B-4445-99C8-8B80F3EAB98F}" type="pres">
      <dgm:prSet presAssocID="{85E49AFD-7DC8-4EE8-A0D7-EAFBC8D9A664}" presName="textRect" presStyleLbl="revTx" presStyleIdx="3" presStyleCnt="6">
        <dgm:presLayoutVars>
          <dgm:chMax val="1"/>
          <dgm:chPref val="1"/>
        </dgm:presLayoutVars>
      </dgm:prSet>
      <dgm:spPr/>
    </dgm:pt>
    <dgm:pt modelId="{70496EA6-1842-46EA-9351-757708449A92}" type="pres">
      <dgm:prSet presAssocID="{893CBB94-F77A-4B79-B38A-A34DEFB72C57}" presName="sibTrans" presStyleCnt="0"/>
      <dgm:spPr/>
    </dgm:pt>
    <dgm:pt modelId="{B353C303-0263-488A-8E1E-968E36587118}" type="pres">
      <dgm:prSet presAssocID="{A8DDBB02-03B4-4DF1-A1F4-0B76F12DD112}" presName="compNode" presStyleCnt="0"/>
      <dgm:spPr/>
    </dgm:pt>
    <dgm:pt modelId="{CAE25574-64B3-4E86-B009-6443B128BE65}" type="pres">
      <dgm:prSet presAssocID="{A8DDBB02-03B4-4DF1-A1F4-0B76F12DD112}" presName="iconBgRect" presStyleLbl="bgShp" presStyleIdx="4" presStyleCnt="6"/>
      <dgm:spPr/>
    </dgm:pt>
    <dgm:pt modelId="{28B65667-2D36-4278-8082-E8FBE01CD55E}" type="pres">
      <dgm:prSet presAssocID="{A8DDBB02-03B4-4DF1-A1F4-0B76F12DD11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ncil"/>
        </a:ext>
      </dgm:extLst>
    </dgm:pt>
    <dgm:pt modelId="{1C37BECF-00D9-4022-9D4C-AE97DFAF9EC5}" type="pres">
      <dgm:prSet presAssocID="{A8DDBB02-03B4-4DF1-A1F4-0B76F12DD112}" presName="spaceRect" presStyleCnt="0"/>
      <dgm:spPr/>
    </dgm:pt>
    <dgm:pt modelId="{034D99EE-6370-47AA-B2FC-FD081E862BDF}" type="pres">
      <dgm:prSet presAssocID="{A8DDBB02-03B4-4DF1-A1F4-0B76F12DD112}" presName="textRect" presStyleLbl="revTx" presStyleIdx="4" presStyleCnt="6">
        <dgm:presLayoutVars>
          <dgm:chMax val="1"/>
          <dgm:chPref val="1"/>
        </dgm:presLayoutVars>
      </dgm:prSet>
      <dgm:spPr/>
    </dgm:pt>
    <dgm:pt modelId="{9475E82E-B9DD-44E9-856E-42D9E1CD8E7E}" type="pres">
      <dgm:prSet presAssocID="{2EBF2178-234D-4AC8-BBE4-B5ADA2C3FCB4}" presName="sibTrans" presStyleCnt="0"/>
      <dgm:spPr/>
    </dgm:pt>
    <dgm:pt modelId="{B3C04DF1-9935-45DA-96E3-AB0E336FD115}" type="pres">
      <dgm:prSet presAssocID="{F06AAD81-2C85-4125-85A6-804F33454E7C}" presName="compNode" presStyleCnt="0"/>
      <dgm:spPr/>
    </dgm:pt>
    <dgm:pt modelId="{871F161B-F95E-4331-A36B-842668AEB7F7}" type="pres">
      <dgm:prSet presAssocID="{F06AAD81-2C85-4125-85A6-804F33454E7C}" presName="iconBgRect" presStyleLbl="bgShp" presStyleIdx="5" presStyleCnt="6"/>
      <dgm:spPr/>
    </dgm:pt>
    <dgm:pt modelId="{0BB94C7F-CEFA-4BBB-AE5F-71F58AA83FF2}" type="pres">
      <dgm:prSet presAssocID="{F06AAD81-2C85-4125-85A6-804F33454E7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17E297B0-5DD3-4F1D-B9E2-CE65D93026AC}" type="pres">
      <dgm:prSet presAssocID="{F06AAD81-2C85-4125-85A6-804F33454E7C}" presName="spaceRect" presStyleCnt="0"/>
      <dgm:spPr/>
    </dgm:pt>
    <dgm:pt modelId="{415B777B-72E9-496A-921F-0239F7D3CF77}" type="pres">
      <dgm:prSet presAssocID="{F06AAD81-2C85-4125-85A6-804F33454E7C}" presName="textRect" presStyleLbl="revTx" presStyleIdx="5" presStyleCnt="6">
        <dgm:presLayoutVars>
          <dgm:chMax val="1"/>
          <dgm:chPref val="1"/>
        </dgm:presLayoutVars>
      </dgm:prSet>
      <dgm:spPr/>
    </dgm:pt>
  </dgm:ptLst>
  <dgm:cxnLst>
    <dgm:cxn modelId="{9FC3DA08-27C1-462B-BD0A-C48B15A511B4}" type="presOf" srcId="{F06AAD81-2C85-4125-85A6-804F33454E7C}" destId="{415B777B-72E9-496A-921F-0239F7D3CF77}" srcOrd="0" destOrd="0" presId="urn:microsoft.com/office/officeart/2018/5/layout/IconCircleLabelList"/>
    <dgm:cxn modelId="{ECF1DF27-4340-46CE-B415-740A0ED6624E}" srcId="{0660369C-2D30-4E3A-894F-962BCE41AFAC}" destId="{AFB55734-FCE3-4132-AE16-40F49183DF0E}" srcOrd="2" destOrd="0" parTransId="{39BB63DE-92A4-4B27-9901-12DDEC84C0DF}" sibTransId="{FEEB6989-5778-433E-9370-70755E9F82B5}"/>
    <dgm:cxn modelId="{08DEA136-49A0-48ED-A085-A293602EC179}" srcId="{0660369C-2D30-4E3A-894F-962BCE41AFAC}" destId="{AF98DC7F-02F1-4563-8778-874C671ACCA9}" srcOrd="0" destOrd="0" parTransId="{66D27334-78C6-41EC-98DD-59D9C9C04A07}" sibTransId="{18441F47-D2C1-4690-84F8-834AACA868F0}"/>
    <dgm:cxn modelId="{8E9F2645-7D64-4871-B1D0-4A6228687797}" type="presOf" srcId="{4A737ED5-A128-4C36-B24F-7FC2D4EBF692}" destId="{98E8051A-A711-44F6-BDB3-D26ED3EB476C}" srcOrd="0" destOrd="0" presId="urn:microsoft.com/office/officeart/2018/5/layout/IconCircleLabelList"/>
    <dgm:cxn modelId="{E3143145-2075-46C2-87AD-0183CBA8A24F}" srcId="{0660369C-2D30-4E3A-894F-962BCE41AFAC}" destId="{85E49AFD-7DC8-4EE8-A0D7-EAFBC8D9A664}" srcOrd="3" destOrd="0" parTransId="{46796E6B-2ACB-4791-807F-14EA1E4C1F32}" sibTransId="{893CBB94-F77A-4B79-B38A-A34DEFB72C57}"/>
    <dgm:cxn modelId="{BCE78B53-B760-4764-B6A2-9852C0584DAF}" type="presOf" srcId="{0660369C-2D30-4E3A-894F-962BCE41AFAC}" destId="{D5E497D7-8AB5-4348-90C5-68325E4DB392}" srcOrd="0" destOrd="0" presId="urn:microsoft.com/office/officeart/2018/5/layout/IconCircleLabelList"/>
    <dgm:cxn modelId="{FDCD3DB9-C8D0-41D1-8DCC-A61DACB03D34}" srcId="{0660369C-2D30-4E3A-894F-962BCE41AFAC}" destId="{4A737ED5-A128-4C36-B24F-7FC2D4EBF692}" srcOrd="1" destOrd="0" parTransId="{B0F61AC5-1065-4A56-B6BA-1A5BE9A90F4D}" sibTransId="{9DB07A1D-76DF-4ED3-8596-46D43B833B7B}"/>
    <dgm:cxn modelId="{5CD308BC-B0FF-4CC3-A27A-FEDDED13354F}" type="presOf" srcId="{AFB55734-FCE3-4132-AE16-40F49183DF0E}" destId="{2AC73A00-477E-4A3A-B627-85E3D0AFD02C}" srcOrd="0" destOrd="0" presId="urn:microsoft.com/office/officeart/2018/5/layout/IconCircleLabelList"/>
    <dgm:cxn modelId="{8EAFB4CF-48CA-4B18-AEC4-D9770E4E4F37}" type="presOf" srcId="{AF98DC7F-02F1-4563-8778-874C671ACCA9}" destId="{CB599BDE-7842-469C-B93C-9F684526D913}" srcOrd="0" destOrd="0" presId="urn:microsoft.com/office/officeart/2018/5/layout/IconCircleLabelList"/>
    <dgm:cxn modelId="{003356E0-FEBD-4846-9076-B5011B364B7D}" type="presOf" srcId="{A8DDBB02-03B4-4DF1-A1F4-0B76F12DD112}" destId="{034D99EE-6370-47AA-B2FC-FD081E862BDF}" srcOrd="0" destOrd="0" presId="urn:microsoft.com/office/officeart/2018/5/layout/IconCircleLabelList"/>
    <dgm:cxn modelId="{20250FE4-D40A-4A4C-895F-AF53309FE27E}" srcId="{0660369C-2D30-4E3A-894F-962BCE41AFAC}" destId="{A8DDBB02-03B4-4DF1-A1F4-0B76F12DD112}" srcOrd="4" destOrd="0" parTransId="{0CC4D57A-53EC-4E7C-952B-8C8FD68C17BC}" sibTransId="{2EBF2178-234D-4AC8-BBE4-B5ADA2C3FCB4}"/>
    <dgm:cxn modelId="{F7A8AEE7-9048-4694-B722-538234C779DC}" type="presOf" srcId="{85E49AFD-7DC8-4EE8-A0D7-EAFBC8D9A664}" destId="{E786473D-B46B-4445-99C8-8B80F3EAB98F}" srcOrd="0" destOrd="0" presId="urn:microsoft.com/office/officeart/2018/5/layout/IconCircleLabelList"/>
    <dgm:cxn modelId="{A31650F0-0845-41F6-94E3-033C17F59F30}" srcId="{0660369C-2D30-4E3A-894F-962BCE41AFAC}" destId="{F06AAD81-2C85-4125-85A6-804F33454E7C}" srcOrd="5" destOrd="0" parTransId="{673474A7-B081-43CA-8576-4FF2592C8BE0}" sibTransId="{EF462361-3447-46EE-A993-59A62FBE1311}"/>
    <dgm:cxn modelId="{9629D1A1-41FB-44FB-BE46-59583E6FD4D5}" type="presParOf" srcId="{D5E497D7-8AB5-4348-90C5-68325E4DB392}" destId="{D447D8FE-3B93-4DE0-88E9-4D1A8594E5D2}" srcOrd="0" destOrd="0" presId="urn:microsoft.com/office/officeart/2018/5/layout/IconCircleLabelList"/>
    <dgm:cxn modelId="{DBE2D3A8-85E2-4571-AB93-1CE46522C042}" type="presParOf" srcId="{D447D8FE-3B93-4DE0-88E9-4D1A8594E5D2}" destId="{49DB3F13-8CCF-458E-A06C-16B4AECA8C32}" srcOrd="0" destOrd="0" presId="urn:microsoft.com/office/officeart/2018/5/layout/IconCircleLabelList"/>
    <dgm:cxn modelId="{27DDBF56-EC89-4CFC-ADAE-B1F9C254D3F8}" type="presParOf" srcId="{D447D8FE-3B93-4DE0-88E9-4D1A8594E5D2}" destId="{C0F85C56-3B86-447F-883D-682C1DB28F4D}" srcOrd="1" destOrd="0" presId="urn:microsoft.com/office/officeart/2018/5/layout/IconCircleLabelList"/>
    <dgm:cxn modelId="{AB7D5071-7DD2-46F3-8E25-842B1F958E34}" type="presParOf" srcId="{D447D8FE-3B93-4DE0-88E9-4D1A8594E5D2}" destId="{EE8F94DC-D21C-465C-81AE-9FF7AB216440}" srcOrd="2" destOrd="0" presId="urn:microsoft.com/office/officeart/2018/5/layout/IconCircleLabelList"/>
    <dgm:cxn modelId="{4EDACD5F-8F28-4C27-BC16-385E0B4E6C4D}" type="presParOf" srcId="{D447D8FE-3B93-4DE0-88E9-4D1A8594E5D2}" destId="{CB599BDE-7842-469C-B93C-9F684526D913}" srcOrd="3" destOrd="0" presId="urn:microsoft.com/office/officeart/2018/5/layout/IconCircleLabelList"/>
    <dgm:cxn modelId="{641C46F2-2BD0-4E62-81BB-DB64539C2B27}" type="presParOf" srcId="{D5E497D7-8AB5-4348-90C5-68325E4DB392}" destId="{885B9817-DCE0-4DDC-AE3B-9C1E94239D38}" srcOrd="1" destOrd="0" presId="urn:microsoft.com/office/officeart/2018/5/layout/IconCircleLabelList"/>
    <dgm:cxn modelId="{5641851F-D926-40A7-AD8F-029677567E1E}" type="presParOf" srcId="{D5E497D7-8AB5-4348-90C5-68325E4DB392}" destId="{8431BAB1-5AAF-4B87-9FF5-B8FAA2DC953E}" srcOrd="2" destOrd="0" presId="urn:microsoft.com/office/officeart/2018/5/layout/IconCircleLabelList"/>
    <dgm:cxn modelId="{E88D3FAF-953E-4F1F-93E0-7C132D1D2F12}" type="presParOf" srcId="{8431BAB1-5AAF-4B87-9FF5-B8FAA2DC953E}" destId="{C803A76A-912E-47C9-B590-89C097A9B3D4}" srcOrd="0" destOrd="0" presId="urn:microsoft.com/office/officeart/2018/5/layout/IconCircleLabelList"/>
    <dgm:cxn modelId="{712299B1-BD49-4B36-BD6D-AA695C6037B0}" type="presParOf" srcId="{8431BAB1-5AAF-4B87-9FF5-B8FAA2DC953E}" destId="{E1D72B06-07C0-46BA-B46D-93DA8975CAF9}" srcOrd="1" destOrd="0" presId="urn:microsoft.com/office/officeart/2018/5/layout/IconCircleLabelList"/>
    <dgm:cxn modelId="{668A860F-71AE-48F4-A744-E32F3535E376}" type="presParOf" srcId="{8431BAB1-5AAF-4B87-9FF5-B8FAA2DC953E}" destId="{5126E879-631B-43EF-8FF5-FB6E6D46BB02}" srcOrd="2" destOrd="0" presId="urn:microsoft.com/office/officeart/2018/5/layout/IconCircleLabelList"/>
    <dgm:cxn modelId="{B187F12B-EA99-48D8-B02A-7A73EE0A3636}" type="presParOf" srcId="{8431BAB1-5AAF-4B87-9FF5-B8FAA2DC953E}" destId="{98E8051A-A711-44F6-BDB3-D26ED3EB476C}" srcOrd="3" destOrd="0" presId="urn:microsoft.com/office/officeart/2018/5/layout/IconCircleLabelList"/>
    <dgm:cxn modelId="{7D604234-65DD-4CDA-81C8-3BC4E4871F28}" type="presParOf" srcId="{D5E497D7-8AB5-4348-90C5-68325E4DB392}" destId="{C48F1937-1A9E-41B4-9F75-1CF7C652C9AF}" srcOrd="3" destOrd="0" presId="urn:microsoft.com/office/officeart/2018/5/layout/IconCircleLabelList"/>
    <dgm:cxn modelId="{62B7EDAA-1366-4FBB-BDB5-737128DB3934}" type="presParOf" srcId="{D5E497D7-8AB5-4348-90C5-68325E4DB392}" destId="{B87BF866-EFEB-4CFF-B466-A36D6DE9D221}" srcOrd="4" destOrd="0" presId="urn:microsoft.com/office/officeart/2018/5/layout/IconCircleLabelList"/>
    <dgm:cxn modelId="{F0E31794-D2A1-4F77-8B93-451AE49FE456}" type="presParOf" srcId="{B87BF866-EFEB-4CFF-B466-A36D6DE9D221}" destId="{E2F09DA8-AA0F-4611-ADF0-56AEE18CF70A}" srcOrd="0" destOrd="0" presId="urn:microsoft.com/office/officeart/2018/5/layout/IconCircleLabelList"/>
    <dgm:cxn modelId="{4619EEA4-A5A6-4B4F-830D-3E17EA8D480B}" type="presParOf" srcId="{B87BF866-EFEB-4CFF-B466-A36D6DE9D221}" destId="{B5CC8DDE-66A9-4784-878B-7195973698D6}" srcOrd="1" destOrd="0" presId="urn:microsoft.com/office/officeart/2018/5/layout/IconCircleLabelList"/>
    <dgm:cxn modelId="{C56DCC73-84DB-415E-B958-B0842BBE2A98}" type="presParOf" srcId="{B87BF866-EFEB-4CFF-B466-A36D6DE9D221}" destId="{C0A1C5D5-038A-45C1-BD36-D125D3616208}" srcOrd="2" destOrd="0" presId="urn:microsoft.com/office/officeart/2018/5/layout/IconCircleLabelList"/>
    <dgm:cxn modelId="{EC1EF7B4-DF8A-406A-81D5-A44D87681AF1}" type="presParOf" srcId="{B87BF866-EFEB-4CFF-B466-A36D6DE9D221}" destId="{2AC73A00-477E-4A3A-B627-85E3D0AFD02C}" srcOrd="3" destOrd="0" presId="urn:microsoft.com/office/officeart/2018/5/layout/IconCircleLabelList"/>
    <dgm:cxn modelId="{C5218D25-A9E5-442C-8467-1DF9ACDAB306}" type="presParOf" srcId="{D5E497D7-8AB5-4348-90C5-68325E4DB392}" destId="{4C779F02-D8DC-448B-B43E-F739C8E3B7D9}" srcOrd="5" destOrd="0" presId="urn:microsoft.com/office/officeart/2018/5/layout/IconCircleLabelList"/>
    <dgm:cxn modelId="{9F3C378D-D037-4B95-9817-327411C032C1}" type="presParOf" srcId="{D5E497D7-8AB5-4348-90C5-68325E4DB392}" destId="{B2E3D726-6B15-4A90-B5A9-CF41305CC799}" srcOrd="6" destOrd="0" presId="urn:microsoft.com/office/officeart/2018/5/layout/IconCircleLabelList"/>
    <dgm:cxn modelId="{C93CCE51-18BE-4F62-B754-1E19A728E078}" type="presParOf" srcId="{B2E3D726-6B15-4A90-B5A9-CF41305CC799}" destId="{D09D9F1F-3358-47A8-B24B-A5B08613C91B}" srcOrd="0" destOrd="0" presId="urn:microsoft.com/office/officeart/2018/5/layout/IconCircleLabelList"/>
    <dgm:cxn modelId="{5AFA8EFA-2B05-4A63-B963-DC3A3664A9B1}" type="presParOf" srcId="{B2E3D726-6B15-4A90-B5A9-CF41305CC799}" destId="{AF0052F8-F6F1-42D6-BF12-33131C5A5D5A}" srcOrd="1" destOrd="0" presId="urn:microsoft.com/office/officeart/2018/5/layout/IconCircleLabelList"/>
    <dgm:cxn modelId="{2BD284E0-DCB3-4C75-AD4A-46EA18F13757}" type="presParOf" srcId="{B2E3D726-6B15-4A90-B5A9-CF41305CC799}" destId="{077B78AC-8756-4171-8865-5A3F5671C612}" srcOrd="2" destOrd="0" presId="urn:microsoft.com/office/officeart/2018/5/layout/IconCircleLabelList"/>
    <dgm:cxn modelId="{0A2BC238-BB9A-4DD9-966F-B2BD156F0668}" type="presParOf" srcId="{B2E3D726-6B15-4A90-B5A9-CF41305CC799}" destId="{E786473D-B46B-4445-99C8-8B80F3EAB98F}" srcOrd="3" destOrd="0" presId="urn:microsoft.com/office/officeart/2018/5/layout/IconCircleLabelList"/>
    <dgm:cxn modelId="{453A5217-F54B-4B29-A690-18392BB97F48}" type="presParOf" srcId="{D5E497D7-8AB5-4348-90C5-68325E4DB392}" destId="{70496EA6-1842-46EA-9351-757708449A92}" srcOrd="7" destOrd="0" presId="urn:microsoft.com/office/officeart/2018/5/layout/IconCircleLabelList"/>
    <dgm:cxn modelId="{7060E718-2F97-4290-AE33-707BE81A5568}" type="presParOf" srcId="{D5E497D7-8AB5-4348-90C5-68325E4DB392}" destId="{B353C303-0263-488A-8E1E-968E36587118}" srcOrd="8" destOrd="0" presId="urn:microsoft.com/office/officeart/2018/5/layout/IconCircleLabelList"/>
    <dgm:cxn modelId="{99AF4C3E-23BF-4034-8D5B-0F65A86065F8}" type="presParOf" srcId="{B353C303-0263-488A-8E1E-968E36587118}" destId="{CAE25574-64B3-4E86-B009-6443B128BE65}" srcOrd="0" destOrd="0" presId="urn:microsoft.com/office/officeart/2018/5/layout/IconCircleLabelList"/>
    <dgm:cxn modelId="{DF4DF8DE-584B-40CA-9A19-4858484A23A5}" type="presParOf" srcId="{B353C303-0263-488A-8E1E-968E36587118}" destId="{28B65667-2D36-4278-8082-E8FBE01CD55E}" srcOrd="1" destOrd="0" presId="urn:microsoft.com/office/officeart/2018/5/layout/IconCircleLabelList"/>
    <dgm:cxn modelId="{4AFBAD31-D9F0-4552-BCB8-313B5890E06B}" type="presParOf" srcId="{B353C303-0263-488A-8E1E-968E36587118}" destId="{1C37BECF-00D9-4022-9D4C-AE97DFAF9EC5}" srcOrd="2" destOrd="0" presId="urn:microsoft.com/office/officeart/2018/5/layout/IconCircleLabelList"/>
    <dgm:cxn modelId="{C3D30641-6EC1-4A2F-AD5D-25F17E8A9563}" type="presParOf" srcId="{B353C303-0263-488A-8E1E-968E36587118}" destId="{034D99EE-6370-47AA-B2FC-FD081E862BDF}" srcOrd="3" destOrd="0" presId="urn:microsoft.com/office/officeart/2018/5/layout/IconCircleLabelList"/>
    <dgm:cxn modelId="{A2A2D594-3778-48F8-9070-03465EBBEAB9}" type="presParOf" srcId="{D5E497D7-8AB5-4348-90C5-68325E4DB392}" destId="{9475E82E-B9DD-44E9-856E-42D9E1CD8E7E}" srcOrd="9" destOrd="0" presId="urn:microsoft.com/office/officeart/2018/5/layout/IconCircleLabelList"/>
    <dgm:cxn modelId="{315B5E04-9556-45F3-AC42-BDF98D0CE70D}" type="presParOf" srcId="{D5E497D7-8AB5-4348-90C5-68325E4DB392}" destId="{B3C04DF1-9935-45DA-96E3-AB0E336FD115}" srcOrd="10" destOrd="0" presId="urn:microsoft.com/office/officeart/2018/5/layout/IconCircleLabelList"/>
    <dgm:cxn modelId="{F3C951C9-8CE0-416B-BDD6-FDB57C6DC68C}" type="presParOf" srcId="{B3C04DF1-9935-45DA-96E3-AB0E336FD115}" destId="{871F161B-F95E-4331-A36B-842668AEB7F7}" srcOrd="0" destOrd="0" presId="urn:microsoft.com/office/officeart/2018/5/layout/IconCircleLabelList"/>
    <dgm:cxn modelId="{8E50DA65-7BB3-46A4-9902-1BAC780B8A26}" type="presParOf" srcId="{B3C04DF1-9935-45DA-96E3-AB0E336FD115}" destId="{0BB94C7F-CEFA-4BBB-AE5F-71F58AA83FF2}" srcOrd="1" destOrd="0" presId="urn:microsoft.com/office/officeart/2018/5/layout/IconCircleLabelList"/>
    <dgm:cxn modelId="{331E2FFC-2738-47BD-ADC1-456A8BB5E346}" type="presParOf" srcId="{B3C04DF1-9935-45DA-96E3-AB0E336FD115}" destId="{17E297B0-5DD3-4F1D-B9E2-CE65D93026AC}" srcOrd="2" destOrd="0" presId="urn:microsoft.com/office/officeart/2018/5/layout/IconCircleLabelList"/>
    <dgm:cxn modelId="{59DA813A-EFF4-4414-B83C-771604441A08}" type="presParOf" srcId="{B3C04DF1-9935-45DA-96E3-AB0E336FD115}" destId="{415B777B-72E9-496A-921F-0239F7D3CF7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CE059-0D8A-4732-85C1-7217194C08D1}"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0455D9FE-0094-4712-B89E-7B04728AC44C}">
      <dgm:prSet/>
      <dgm:spPr/>
      <dgm:t>
        <a:bodyPr/>
        <a:lstStyle/>
        <a:p>
          <a:r>
            <a:rPr lang="en-US"/>
            <a:t>DRY(Don’t Repeat Yourself)</a:t>
          </a:r>
        </a:p>
      </dgm:t>
    </dgm:pt>
    <dgm:pt modelId="{A1B8A662-902A-461E-89B5-93C1E2BDA2A5}" type="parTrans" cxnId="{63088024-C505-4B66-B9E1-F51D74284BD7}">
      <dgm:prSet/>
      <dgm:spPr/>
      <dgm:t>
        <a:bodyPr/>
        <a:lstStyle/>
        <a:p>
          <a:endParaRPr lang="en-US"/>
        </a:p>
      </dgm:t>
    </dgm:pt>
    <dgm:pt modelId="{F12C5AA4-22DA-4989-AF3A-DDEC7BC6003F}" type="sibTrans" cxnId="{63088024-C505-4B66-B9E1-F51D74284BD7}">
      <dgm:prSet/>
      <dgm:spPr/>
      <dgm:t>
        <a:bodyPr/>
        <a:lstStyle/>
        <a:p>
          <a:endParaRPr lang="en-US"/>
        </a:p>
      </dgm:t>
    </dgm:pt>
    <dgm:pt modelId="{EFC40A99-43A9-4CAC-8C73-469D28F8ABDC}">
      <dgm:prSet/>
      <dgm:spPr/>
      <dgm:t>
        <a:bodyPr/>
        <a:lstStyle/>
        <a:p>
          <a:r>
            <a:rPr lang="en-US"/>
            <a:t>SRP(Single Responsibility Principle)</a:t>
          </a:r>
        </a:p>
      </dgm:t>
    </dgm:pt>
    <dgm:pt modelId="{D6A0173F-77C8-48B8-83BD-8867ADB18D6D}" type="parTrans" cxnId="{4899FEBC-56C8-420B-AEDA-AC98D6AD62E6}">
      <dgm:prSet/>
      <dgm:spPr/>
      <dgm:t>
        <a:bodyPr/>
        <a:lstStyle/>
        <a:p>
          <a:endParaRPr lang="en-US"/>
        </a:p>
      </dgm:t>
    </dgm:pt>
    <dgm:pt modelId="{7E8578C6-B97F-41D5-85D6-C435BB466135}" type="sibTrans" cxnId="{4899FEBC-56C8-420B-AEDA-AC98D6AD62E6}">
      <dgm:prSet/>
      <dgm:spPr/>
      <dgm:t>
        <a:bodyPr/>
        <a:lstStyle/>
        <a:p>
          <a:endParaRPr lang="en-US"/>
        </a:p>
      </dgm:t>
    </dgm:pt>
    <dgm:pt modelId="{FAB888B1-DF5F-4A05-BEB2-0B69646B48F9}">
      <dgm:prSet/>
      <dgm:spPr/>
      <dgm:t>
        <a:bodyPr/>
        <a:lstStyle/>
        <a:p>
          <a:r>
            <a:rPr lang="en-US"/>
            <a:t>SOLID</a:t>
          </a:r>
        </a:p>
      </dgm:t>
    </dgm:pt>
    <dgm:pt modelId="{9E00A24E-C7E1-439A-AA9F-1EC596027F99}" type="parTrans" cxnId="{BE317898-8FCF-47C0-8C47-ABBA0107CDDA}">
      <dgm:prSet/>
      <dgm:spPr/>
      <dgm:t>
        <a:bodyPr/>
        <a:lstStyle/>
        <a:p>
          <a:endParaRPr lang="en-US"/>
        </a:p>
      </dgm:t>
    </dgm:pt>
    <dgm:pt modelId="{BC8E6218-6F94-4040-8806-2E240AA6C482}" type="sibTrans" cxnId="{BE317898-8FCF-47C0-8C47-ABBA0107CDDA}">
      <dgm:prSet/>
      <dgm:spPr/>
      <dgm:t>
        <a:bodyPr/>
        <a:lstStyle/>
        <a:p>
          <a:endParaRPr lang="en-US"/>
        </a:p>
      </dgm:t>
    </dgm:pt>
    <dgm:pt modelId="{05417A38-B84E-4B15-B043-6D78EC7B6CDB}">
      <dgm:prSet/>
      <dgm:spPr/>
      <dgm:t>
        <a:bodyPr/>
        <a:lstStyle/>
        <a:p>
          <a:r>
            <a:rPr lang="en-US"/>
            <a:t>SOC(Separation of Concern)</a:t>
          </a:r>
        </a:p>
      </dgm:t>
    </dgm:pt>
    <dgm:pt modelId="{10735009-60CB-41DB-8F44-E2F80576379B}" type="parTrans" cxnId="{36D1F10C-A29F-4C9D-AFDD-FD04E12EFEEB}">
      <dgm:prSet/>
      <dgm:spPr/>
      <dgm:t>
        <a:bodyPr/>
        <a:lstStyle/>
        <a:p>
          <a:endParaRPr lang="en-US"/>
        </a:p>
      </dgm:t>
    </dgm:pt>
    <dgm:pt modelId="{58481B0D-4E65-43A7-8DDD-4E91BB7355ED}" type="sibTrans" cxnId="{36D1F10C-A29F-4C9D-AFDD-FD04E12EFEEB}">
      <dgm:prSet/>
      <dgm:spPr/>
      <dgm:t>
        <a:bodyPr/>
        <a:lstStyle/>
        <a:p>
          <a:endParaRPr lang="en-US"/>
        </a:p>
      </dgm:t>
    </dgm:pt>
    <dgm:pt modelId="{B50DEF1A-CE3C-42ED-98DA-DF81F70E92CB}">
      <dgm:prSet/>
      <dgm:spPr/>
      <dgm:t>
        <a:bodyPr/>
        <a:lstStyle/>
        <a:p>
          <a:r>
            <a:rPr lang="en-US"/>
            <a:t>YAGNI(You Aren’t Going to Need It)</a:t>
          </a:r>
        </a:p>
      </dgm:t>
    </dgm:pt>
    <dgm:pt modelId="{B6805941-300B-43F5-AE87-A7933CD4FD0F}" type="parTrans" cxnId="{894A19E2-CDB8-4388-97D5-137CF736F9E6}">
      <dgm:prSet/>
      <dgm:spPr/>
      <dgm:t>
        <a:bodyPr/>
        <a:lstStyle/>
        <a:p>
          <a:endParaRPr lang="en-US"/>
        </a:p>
      </dgm:t>
    </dgm:pt>
    <dgm:pt modelId="{FBA0435F-ED96-4662-85FA-1B6B678387F6}" type="sibTrans" cxnId="{894A19E2-CDB8-4388-97D5-137CF736F9E6}">
      <dgm:prSet/>
      <dgm:spPr/>
      <dgm:t>
        <a:bodyPr/>
        <a:lstStyle/>
        <a:p>
          <a:endParaRPr lang="en-US"/>
        </a:p>
      </dgm:t>
    </dgm:pt>
    <dgm:pt modelId="{EAD17E46-80C8-4983-B623-CD7DAF178CB6}">
      <dgm:prSet/>
      <dgm:spPr/>
      <dgm:t>
        <a:bodyPr/>
        <a:lstStyle/>
        <a:p>
          <a:r>
            <a:rPr lang="en-US"/>
            <a:t>KIS(Keep it simple)</a:t>
          </a:r>
        </a:p>
      </dgm:t>
    </dgm:pt>
    <dgm:pt modelId="{C3283425-C76D-492B-A97C-5380B08FD9BD}" type="parTrans" cxnId="{C9839407-6621-41E8-B452-B004277509A6}">
      <dgm:prSet/>
      <dgm:spPr/>
      <dgm:t>
        <a:bodyPr/>
        <a:lstStyle/>
        <a:p>
          <a:endParaRPr lang="en-US"/>
        </a:p>
      </dgm:t>
    </dgm:pt>
    <dgm:pt modelId="{5E6D3CDA-F370-47CC-892D-F8A0C72BE670}" type="sibTrans" cxnId="{C9839407-6621-41E8-B452-B004277509A6}">
      <dgm:prSet/>
      <dgm:spPr/>
      <dgm:t>
        <a:bodyPr/>
        <a:lstStyle/>
        <a:p>
          <a:endParaRPr lang="en-US"/>
        </a:p>
      </dgm:t>
    </dgm:pt>
    <dgm:pt modelId="{0FF62556-EAF7-4FCC-A188-23ECC7433626}">
      <dgm:prSet/>
      <dgm:spPr/>
      <dgm:t>
        <a:bodyPr/>
        <a:lstStyle/>
        <a:p>
          <a:r>
            <a:rPr lang="en-US"/>
            <a:t>ISP(Interface Segregation Principle)</a:t>
          </a:r>
        </a:p>
      </dgm:t>
    </dgm:pt>
    <dgm:pt modelId="{CEE2CA90-AA80-45E0-A4D7-1CE37A5706D1}" type="parTrans" cxnId="{FB3D5199-9AB8-452F-93D7-A97D0F987B8D}">
      <dgm:prSet/>
      <dgm:spPr/>
      <dgm:t>
        <a:bodyPr/>
        <a:lstStyle/>
        <a:p>
          <a:endParaRPr lang="en-US"/>
        </a:p>
      </dgm:t>
    </dgm:pt>
    <dgm:pt modelId="{C9D81F86-8BAE-44DB-84DF-979EA1083AD3}" type="sibTrans" cxnId="{FB3D5199-9AB8-452F-93D7-A97D0F987B8D}">
      <dgm:prSet/>
      <dgm:spPr/>
      <dgm:t>
        <a:bodyPr/>
        <a:lstStyle/>
        <a:p>
          <a:endParaRPr lang="en-US"/>
        </a:p>
      </dgm:t>
    </dgm:pt>
    <dgm:pt modelId="{E792AF02-7AA3-403F-ABED-BD28FF8367F2}">
      <dgm:prSet/>
      <dgm:spPr/>
      <dgm:t>
        <a:bodyPr/>
        <a:lstStyle/>
        <a:p>
          <a:r>
            <a:rPr lang="en-IN"/>
            <a:t>Delegation</a:t>
          </a:r>
          <a:endParaRPr lang="en-US"/>
        </a:p>
      </dgm:t>
    </dgm:pt>
    <dgm:pt modelId="{557F1036-E6FE-419B-B451-6510A0C6141E}" type="parTrans" cxnId="{7AEC5C99-A746-41C3-881A-B1831C34A902}">
      <dgm:prSet/>
      <dgm:spPr/>
      <dgm:t>
        <a:bodyPr/>
        <a:lstStyle/>
        <a:p>
          <a:endParaRPr lang="en-US"/>
        </a:p>
      </dgm:t>
    </dgm:pt>
    <dgm:pt modelId="{51D345B9-9EDE-4B2D-BA79-D74679EA31EF}" type="sibTrans" cxnId="{7AEC5C99-A746-41C3-881A-B1831C34A902}">
      <dgm:prSet/>
      <dgm:spPr/>
      <dgm:t>
        <a:bodyPr/>
        <a:lstStyle/>
        <a:p>
          <a:endParaRPr lang="en-US"/>
        </a:p>
      </dgm:t>
    </dgm:pt>
    <dgm:pt modelId="{87EDDFC0-98C8-4B73-A7E8-3E07FDB8D73C}">
      <dgm:prSet/>
      <dgm:spPr/>
      <dgm:t>
        <a:bodyPr/>
        <a:lstStyle/>
        <a:p>
          <a:r>
            <a:rPr lang="en-IN"/>
            <a:t>LSP(Liskov Substitution Principle)</a:t>
          </a:r>
          <a:endParaRPr lang="en-US"/>
        </a:p>
      </dgm:t>
    </dgm:pt>
    <dgm:pt modelId="{CE33872A-C6BE-485E-A536-5576DD786CCA}" type="parTrans" cxnId="{33FDA57C-3E6D-47C8-BBC0-4E6244404460}">
      <dgm:prSet/>
      <dgm:spPr/>
      <dgm:t>
        <a:bodyPr/>
        <a:lstStyle/>
        <a:p>
          <a:endParaRPr lang="en-US"/>
        </a:p>
      </dgm:t>
    </dgm:pt>
    <dgm:pt modelId="{B28912A7-3CC5-407C-9C53-3F17B23F233F}" type="sibTrans" cxnId="{33FDA57C-3E6D-47C8-BBC0-4E6244404460}">
      <dgm:prSet/>
      <dgm:spPr/>
      <dgm:t>
        <a:bodyPr/>
        <a:lstStyle/>
        <a:p>
          <a:endParaRPr lang="en-US"/>
        </a:p>
      </dgm:t>
    </dgm:pt>
    <dgm:pt modelId="{F9D1B074-6136-4A1C-8CDB-7BFC521E04AB}">
      <dgm:prSet/>
      <dgm:spPr/>
      <dgm:t>
        <a:bodyPr/>
        <a:lstStyle/>
        <a:p>
          <a:r>
            <a:rPr lang="en-IN"/>
            <a:t>Dependency Inversion</a:t>
          </a:r>
          <a:endParaRPr lang="en-US"/>
        </a:p>
      </dgm:t>
    </dgm:pt>
    <dgm:pt modelId="{CBB339FD-4397-4BB4-8464-D145644C2E27}" type="parTrans" cxnId="{CAAF89BF-FDD8-4884-8627-25981E985909}">
      <dgm:prSet/>
      <dgm:spPr/>
      <dgm:t>
        <a:bodyPr/>
        <a:lstStyle/>
        <a:p>
          <a:endParaRPr lang="en-US"/>
        </a:p>
      </dgm:t>
    </dgm:pt>
    <dgm:pt modelId="{863B74A6-4A47-4AAE-A853-38826986F09D}" type="sibTrans" cxnId="{CAAF89BF-FDD8-4884-8627-25981E985909}">
      <dgm:prSet/>
      <dgm:spPr/>
      <dgm:t>
        <a:bodyPr/>
        <a:lstStyle/>
        <a:p>
          <a:endParaRPr lang="en-US"/>
        </a:p>
      </dgm:t>
    </dgm:pt>
    <dgm:pt modelId="{C91DE070-6254-4CC3-A142-ABACA17CF720}" type="pres">
      <dgm:prSet presAssocID="{08FCE059-0D8A-4732-85C1-7217194C08D1}" presName="diagram" presStyleCnt="0">
        <dgm:presLayoutVars>
          <dgm:dir/>
          <dgm:resizeHandles val="exact"/>
        </dgm:presLayoutVars>
      </dgm:prSet>
      <dgm:spPr/>
    </dgm:pt>
    <dgm:pt modelId="{ABA38A8D-64D5-46A9-B40E-C714ADB7307D}" type="pres">
      <dgm:prSet presAssocID="{0455D9FE-0094-4712-B89E-7B04728AC44C}" presName="node" presStyleLbl="node1" presStyleIdx="0" presStyleCnt="10">
        <dgm:presLayoutVars>
          <dgm:bulletEnabled val="1"/>
        </dgm:presLayoutVars>
      </dgm:prSet>
      <dgm:spPr/>
    </dgm:pt>
    <dgm:pt modelId="{C75460AF-CB76-4C77-816C-3D372220F33B}" type="pres">
      <dgm:prSet presAssocID="{F12C5AA4-22DA-4989-AF3A-DDEC7BC6003F}" presName="sibTrans" presStyleCnt="0"/>
      <dgm:spPr/>
    </dgm:pt>
    <dgm:pt modelId="{B843B353-784B-4742-8AD1-1DC8B5F6F23B}" type="pres">
      <dgm:prSet presAssocID="{EFC40A99-43A9-4CAC-8C73-469D28F8ABDC}" presName="node" presStyleLbl="node1" presStyleIdx="1" presStyleCnt="10">
        <dgm:presLayoutVars>
          <dgm:bulletEnabled val="1"/>
        </dgm:presLayoutVars>
      </dgm:prSet>
      <dgm:spPr/>
    </dgm:pt>
    <dgm:pt modelId="{6936F0F0-BC29-4535-ADC0-21CCE9141107}" type="pres">
      <dgm:prSet presAssocID="{7E8578C6-B97F-41D5-85D6-C435BB466135}" presName="sibTrans" presStyleCnt="0"/>
      <dgm:spPr/>
    </dgm:pt>
    <dgm:pt modelId="{BB580BC2-D778-4BCB-B44A-BF262D7B5E61}" type="pres">
      <dgm:prSet presAssocID="{FAB888B1-DF5F-4A05-BEB2-0B69646B48F9}" presName="node" presStyleLbl="node1" presStyleIdx="2" presStyleCnt="10">
        <dgm:presLayoutVars>
          <dgm:bulletEnabled val="1"/>
        </dgm:presLayoutVars>
      </dgm:prSet>
      <dgm:spPr/>
    </dgm:pt>
    <dgm:pt modelId="{F3EB9636-74AE-4606-B8A9-E6877C535F58}" type="pres">
      <dgm:prSet presAssocID="{BC8E6218-6F94-4040-8806-2E240AA6C482}" presName="sibTrans" presStyleCnt="0"/>
      <dgm:spPr/>
    </dgm:pt>
    <dgm:pt modelId="{FE25DE57-4800-4F9E-87E7-7EE1DB1D9E11}" type="pres">
      <dgm:prSet presAssocID="{05417A38-B84E-4B15-B043-6D78EC7B6CDB}" presName="node" presStyleLbl="node1" presStyleIdx="3" presStyleCnt="10">
        <dgm:presLayoutVars>
          <dgm:bulletEnabled val="1"/>
        </dgm:presLayoutVars>
      </dgm:prSet>
      <dgm:spPr/>
    </dgm:pt>
    <dgm:pt modelId="{8FC365FF-EAEA-4A74-A66C-DB4FB3C7305B}" type="pres">
      <dgm:prSet presAssocID="{58481B0D-4E65-43A7-8DDD-4E91BB7355ED}" presName="sibTrans" presStyleCnt="0"/>
      <dgm:spPr/>
    </dgm:pt>
    <dgm:pt modelId="{C30BDA0F-A374-4964-989A-885F2A5A8A1D}" type="pres">
      <dgm:prSet presAssocID="{B50DEF1A-CE3C-42ED-98DA-DF81F70E92CB}" presName="node" presStyleLbl="node1" presStyleIdx="4" presStyleCnt="10">
        <dgm:presLayoutVars>
          <dgm:bulletEnabled val="1"/>
        </dgm:presLayoutVars>
      </dgm:prSet>
      <dgm:spPr/>
    </dgm:pt>
    <dgm:pt modelId="{F6242450-4E80-4EE5-BF37-1F7FB1E9D4AC}" type="pres">
      <dgm:prSet presAssocID="{FBA0435F-ED96-4662-85FA-1B6B678387F6}" presName="sibTrans" presStyleCnt="0"/>
      <dgm:spPr/>
    </dgm:pt>
    <dgm:pt modelId="{582B6202-F4AB-4A46-A95F-C52BB3B14C6F}" type="pres">
      <dgm:prSet presAssocID="{EAD17E46-80C8-4983-B623-CD7DAF178CB6}" presName="node" presStyleLbl="node1" presStyleIdx="5" presStyleCnt="10">
        <dgm:presLayoutVars>
          <dgm:bulletEnabled val="1"/>
        </dgm:presLayoutVars>
      </dgm:prSet>
      <dgm:spPr/>
    </dgm:pt>
    <dgm:pt modelId="{0559BEBE-03FB-4413-9FC4-E4F0B9BF4FE6}" type="pres">
      <dgm:prSet presAssocID="{5E6D3CDA-F370-47CC-892D-F8A0C72BE670}" presName="sibTrans" presStyleCnt="0"/>
      <dgm:spPr/>
    </dgm:pt>
    <dgm:pt modelId="{62422C25-3B45-42C6-A4BE-61DFC72B1A37}" type="pres">
      <dgm:prSet presAssocID="{0FF62556-EAF7-4FCC-A188-23ECC7433626}" presName="node" presStyleLbl="node1" presStyleIdx="6" presStyleCnt="10">
        <dgm:presLayoutVars>
          <dgm:bulletEnabled val="1"/>
        </dgm:presLayoutVars>
      </dgm:prSet>
      <dgm:spPr/>
    </dgm:pt>
    <dgm:pt modelId="{A21F228A-638D-4237-ACC2-A0FEC7E2CE48}" type="pres">
      <dgm:prSet presAssocID="{C9D81F86-8BAE-44DB-84DF-979EA1083AD3}" presName="sibTrans" presStyleCnt="0"/>
      <dgm:spPr/>
    </dgm:pt>
    <dgm:pt modelId="{55508365-5068-4683-AA16-B7D2EBB2950B}" type="pres">
      <dgm:prSet presAssocID="{E792AF02-7AA3-403F-ABED-BD28FF8367F2}" presName="node" presStyleLbl="node1" presStyleIdx="7" presStyleCnt="10">
        <dgm:presLayoutVars>
          <dgm:bulletEnabled val="1"/>
        </dgm:presLayoutVars>
      </dgm:prSet>
      <dgm:spPr/>
    </dgm:pt>
    <dgm:pt modelId="{E2E69699-AF4F-4962-86C3-283F2926BCF4}" type="pres">
      <dgm:prSet presAssocID="{51D345B9-9EDE-4B2D-BA79-D74679EA31EF}" presName="sibTrans" presStyleCnt="0"/>
      <dgm:spPr/>
    </dgm:pt>
    <dgm:pt modelId="{F5442917-1F1A-45CF-B96D-6BC72E8DF9F8}" type="pres">
      <dgm:prSet presAssocID="{87EDDFC0-98C8-4B73-A7E8-3E07FDB8D73C}" presName="node" presStyleLbl="node1" presStyleIdx="8" presStyleCnt="10">
        <dgm:presLayoutVars>
          <dgm:bulletEnabled val="1"/>
        </dgm:presLayoutVars>
      </dgm:prSet>
      <dgm:spPr/>
    </dgm:pt>
    <dgm:pt modelId="{0C62F139-E0A1-4B59-9E58-BDE1F38A7E87}" type="pres">
      <dgm:prSet presAssocID="{B28912A7-3CC5-407C-9C53-3F17B23F233F}" presName="sibTrans" presStyleCnt="0"/>
      <dgm:spPr/>
    </dgm:pt>
    <dgm:pt modelId="{F89D423F-FF6D-4308-8CD4-38C8914B6DA6}" type="pres">
      <dgm:prSet presAssocID="{F9D1B074-6136-4A1C-8CDB-7BFC521E04AB}" presName="node" presStyleLbl="node1" presStyleIdx="9" presStyleCnt="10">
        <dgm:presLayoutVars>
          <dgm:bulletEnabled val="1"/>
        </dgm:presLayoutVars>
      </dgm:prSet>
      <dgm:spPr/>
    </dgm:pt>
  </dgm:ptLst>
  <dgm:cxnLst>
    <dgm:cxn modelId="{C9839407-6621-41E8-B452-B004277509A6}" srcId="{08FCE059-0D8A-4732-85C1-7217194C08D1}" destId="{EAD17E46-80C8-4983-B623-CD7DAF178CB6}" srcOrd="5" destOrd="0" parTransId="{C3283425-C76D-492B-A97C-5380B08FD9BD}" sibTransId="{5E6D3CDA-F370-47CC-892D-F8A0C72BE670}"/>
    <dgm:cxn modelId="{36D1F10C-A29F-4C9D-AFDD-FD04E12EFEEB}" srcId="{08FCE059-0D8A-4732-85C1-7217194C08D1}" destId="{05417A38-B84E-4B15-B043-6D78EC7B6CDB}" srcOrd="3" destOrd="0" parTransId="{10735009-60CB-41DB-8F44-E2F80576379B}" sibTransId="{58481B0D-4E65-43A7-8DDD-4E91BB7355ED}"/>
    <dgm:cxn modelId="{63088024-C505-4B66-B9E1-F51D74284BD7}" srcId="{08FCE059-0D8A-4732-85C1-7217194C08D1}" destId="{0455D9FE-0094-4712-B89E-7B04728AC44C}" srcOrd="0" destOrd="0" parTransId="{A1B8A662-902A-461E-89B5-93C1E2BDA2A5}" sibTransId="{F12C5AA4-22DA-4989-AF3A-DDEC7BC6003F}"/>
    <dgm:cxn modelId="{ED183433-85AD-474F-B614-BB105931FF0F}" type="presOf" srcId="{F9D1B074-6136-4A1C-8CDB-7BFC521E04AB}" destId="{F89D423F-FF6D-4308-8CD4-38C8914B6DA6}" srcOrd="0" destOrd="0" presId="urn:microsoft.com/office/officeart/2005/8/layout/default"/>
    <dgm:cxn modelId="{C202FC5F-842B-41EE-AD40-5A6315C1DDCF}" type="presOf" srcId="{B50DEF1A-CE3C-42ED-98DA-DF81F70E92CB}" destId="{C30BDA0F-A374-4964-989A-885F2A5A8A1D}" srcOrd="0" destOrd="0" presId="urn:microsoft.com/office/officeart/2005/8/layout/default"/>
    <dgm:cxn modelId="{508F9D61-112D-4F4F-9DE8-D82CAE138831}" type="presOf" srcId="{EFC40A99-43A9-4CAC-8C73-469D28F8ABDC}" destId="{B843B353-784B-4742-8AD1-1DC8B5F6F23B}" srcOrd="0" destOrd="0" presId="urn:microsoft.com/office/officeart/2005/8/layout/default"/>
    <dgm:cxn modelId="{BB9CB944-02A8-4194-9D70-55176455DAA4}" type="presOf" srcId="{08FCE059-0D8A-4732-85C1-7217194C08D1}" destId="{C91DE070-6254-4CC3-A142-ABACA17CF720}" srcOrd="0" destOrd="0" presId="urn:microsoft.com/office/officeart/2005/8/layout/default"/>
    <dgm:cxn modelId="{0B453746-563F-4592-B7AF-505F33D294AF}" type="presOf" srcId="{FAB888B1-DF5F-4A05-BEB2-0B69646B48F9}" destId="{BB580BC2-D778-4BCB-B44A-BF262D7B5E61}" srcOrd="0" destOrd="0" presId="urn:microsoft.com/office/officeart/2005/8/layout/default"/>
    <dgm:cxn modelId="{6A7E5272-9F87-4B84-B684-C705BBFD593D}" type="presOf" srcId="{0455D9FE-0094-4712-B89E-7B04728AC44C}" destId="{ABA38A8D-64D5-46A9-B40E-C714ADB7307D}" srcOrd="0" destOrd="0" presId="urn:microsoft.com/office/officeart/2005/8/layout/default"/>
    <dgm:cxn modelId="{B4DB857B-9246-4246-9D3F-67BBD5F46385}" type="presOf" srcId="{05417A38-B84E-4B15-B043-6D78EC7B6CDB}" destId="{FE25DE57-4800-4F9E-87E7-7EE1DB1D9E11}" srcOrd="0" destOrd="0" presId="urn:microsoft.com/office/officeart/2005/8/layout/default"/>
    <dgm:cxn modelId="{33FDA57C-3E6D-47C8-BBC0-4E6244404460}" srcId="{08FCE059-0D8A-4732-85C1-7217194C08D1}" destId="{87EDDFC0-98C8-4B73-A7E8-3E07FDB8D73C}" srcOrd="8" destOrd="0" parTransId="{CE33872A-C6BE-485E-A536-5576DD786CCA}" sibTransId="{B28912A7-3CC5-407C-9C53-3F17B23F233F}"/>
    <dgm:cxn modelId="{87BDB78A-0715-4F1A-B3C3-79DB3A7FFE38}" type="presOf" srcId="{EAD17E46-80C8-4983-B623-CD7DAF178CB6}" destId="{582B6202-F4AB-4A46-A95F-C52BB3B14C6F}" srcOrd="0" destOrd="0" presId="urn:microsoft.com/office/officeart/2005/8/layout/default"/>
    <dgm:cxn modelId="{BE317898-8FCF-47C0-8C47-ABBA0107CDDA}" srcId="{08FCE059-0D8A-4732-85C1-7217194C08D1}" destId="{FAB888B1-DF5F-4A05-BEB2-0B69646B48F9}" srcOrd="2" destOrd="0" parTransId="{9E00A24E-C7E1-439A-AA9F-1EC596027F99}" sibTransId="{BC8E6218-6F94-4040-8806-2E240AA6C482}"/>
    <dgm:cxn modelId="{7AEC5C99-A746-41C3-881A-B1831C34A902}" srcId="{08FCE059-0D8A-4732-85C1-7217194C08D1}" destId="{E792AF02-7AA3-403F-ABED-BD28FF8367F2}" srcOrd="7" destOrd="0" parTransId="{557F1036-E6FE-419B-B451-6510A0C6141E}" sibTransId="{51D345B9-9EDE-4B2D-BA79-D74679EA31EF}"/>
    <dgm:cxn modelId="{FB3D5199-9AB8-452F-93D7-A97D0F987B8D}" srcId="{08FCE059-0D8A-4732-85C1-7217194C08D1}" destId="{0FF62556-EAF7-4FCC-A188-23ECC7433626}" srcOrd="6" destOrd="0" parTransId="{CEE2CA90-AA80-45E0-A4D7-1CE37A5706D1}" sibTransId="{C9D81F86-8BAE-44DB-84DF-979EA1083AD3}"/>
    <dgm:cxn modelId="{E0E5DA9E-7F8D-4B4C-8BAB-E5EC9C76B30D}" type="presOf" srcId="{87EDDFC0-98C8-4B73-A7E8-3E07FDB8D73C}" destId="{F5442917-1F1A-45CF-B96D-6BC72E8DF9F8}" srcOrd="0" destOrd="0" presId="urn:microsoft.com/office/officeart/2005/8/layout/default"/>
    <dgm:cxn modelId="{4899FEBC-56C8-420B-AEDA-AC98D6AD62E6}" srcId="{08FCE059-0D8A-4732-85C1-7217194C08D1}" destId="{EFC40A99-43A9-4CAC-8C73-469D28F8ABDC}" srcOrd="1" destOrd="0" parTransId="{D6A0173F-77C8-48B8-83BD-8867ADB18D6D}" sibTransId="{7E8578C6-B97F-41D5-85D6-C435BB466135}"/>
    <dgm:cxn modelId="{CAAF89BF-FDD8-4884-8627-25981E985909}" srcId="{08FCE059-0D8A-4732-85C1-7217194C08D1}" destId="{F9D1B074-6136-4A1C-8CDB-7BFC521E04AB}" srcOrd="9" destOrd="0" parTransId="{CBB339FD-4397-4BB4-8464-D145644C2E27}" sibTransId="{863B74A6-4A47-4AAE-A853-38826986F09D}"/>
    <dgm:cxn modelId="{894A19E2-CDB8-4388-97D5-137CF736F9E6}" srcId="{08FCE059-0D8A-4732-85C1-7217194C08D1}" destId="{B50DEF1A-CE3C-42ED-98DA-DF81F70E92CB}" srcOrd="4" destOrd="0" parTransId="{B6805941-300B-43F5-AE87-A7933CD4FD0F}" sibTransId="{FBA0435F-ED96-4662-85FA-1B6B678387F6}"/>
    <dgm:cxn modelId="{DF1CFEF8-56CA-4DBC-B9CB-094F6A825719}" type="presOf" srcId="{E792AF02-7AA3-403F-ABED-BD28FF8367F2}" destId="{55508365-5068-4683-AA16-B7D2EBB2950B}" srcOrd="0" destOrd="0" presId="urn:microsoft.com/office/officeart/2005/8/layout/default"/>
    <dgm:cxn modelId="{98246AFE-90B2-474B-A583-5C1663C6BBF9}" type="presOf" srcId="{0FF62556-EAF7-4FCC-A188-23ECC7433626}" destId="{62422C25-3B45-42C6-A4BE-61DFC72B1A37}" srcOrd="0" destOrd="0" presId="urn:microsoft.com/office/officeart/2005/8/layout/default"/>
    <dgm:cxn modelId="{8ADCAE14-A3B8-4AB3-AE7B-D4CA3E83286C}" type="presParOf" srcId="{C91DE070-6254-4CC3-A142-ABACA17CF720}" destId="{ABA38A8D-64D5-46A9-B40E-C714ADB7307D}" srcOrd="0" destOrd="0" presId="urn:microsoft.com/office/officeart/2005/8/layout/default"/>
    <dgm:cxn modelId="{2C12327C-5782-4F3F-9BEE-80149C860E0D}" type="presParOf" srcId="{C91DE070-6254-4CC3-A142-ABACA17CF720}" destId="{C75460AF-CB76-4C77-816C-3D372220F33B}" srcOrd="1" destOrd="0" presId="urn:microsoft.com/office/officeart/2005/8/layout/default"/>
    <dgm:cxn modelId="{B67C5CFE-6E6E-4B85-84DD-7D2D0BAFF8DD}" type="presParOf" srcId="{C91DE070-6254-4CC3-A142-ABACA17CF720}" destId="{B843B353-784B-4742-8AD1-1DC8B5F6F23B}" srcOrd="2" destOrd="0" presId="urn:microsoft.com/office/officeart/2005/8/layout/default"/>
    <dgm:cxn modelId="{BEC4F441-45E7-41C9-9F60-513F296A99C4}" type="presParOf" srcId="{C91DE070-6254-4CC3-A142-ABACA17CF720}" destId="{6936F0F0-BC29-4535-ADC0-21CCE9141107}" srcOrd="3" destOrd="0" presId="urn:microsoft.com/office/officeart/2005/8/layout/default"/>
    <dgm:cxn modelId="{007BDB51-4B90-4E89-B4A0-015C0A4266A7}" type="presParOf" srcId="{C91DE070-6254-4CC3-A142-ABACA17CF720}" destId="{BB580BC2-D778-4BCB-B44A-BF262D7B5E61}" srcOrd="4" destOrd="0" presId="urn:microsoft.com/office/officeart/2005/8/layout/default"/>
    <dgm:cxn modelId="{085851E6-415A-44FC-99DF-65F73A28E93C}" type="presParOf" srcId="{C91DE070-6254-4CC3-A142-ABACA17CF720}" destId="{F3EB9636-74AE-4606-B8A9-E6877C535F58}" srcOrd="5" destOrd="0" presId="urn:microsoft.com/office/officeart/2005/8/layout/default"/>
    <dgm:cxn modelId="{02AFE0D1-F8BD-4296-8930-EBB05226BA2E}" type="presParOf" srcId="{C91DE070-6254-4CC3-A142-ABACA17CF720}" destId="{FE25DE57-4800-4F9E-87E7-7EE1DB1D9E11}" srcOrd="6" destOrd="0" presId="urn:microsoft.com/office/officeart/2005/8/layout/default"/>
    <dgm:cxn modelId="{3FD8FD4E-1B64-49B6-9B20-D6540B02AB2B}" type="presParOf" srcId="{C91DE070-6254-4CC3-A142-ABACA17CF720}" destId="{8FC365FF-EAEA-4A74-A66C-DB4FB3C7305B}" srcOrd="7" destOrd="0" presId="urn:microsoft.com/office/officeart/2005/8/layout/default"/>
    <dgm:cxn modelId="{F9FBF6A2-038F-4953-938F-BE2A4C9A2295}" type="presParOf" srcId="{C91DE070-6254-4CC3-A142-ABACA17CF720}" destId="{C30BDA0F-A374-4964-989A-885F2A5A8A1D}" srcOrd="8" destOrd="0" presId="urn:microsoft.com/office/officeart/2005/8/layout/default"/>
    <dgm:cxn modelId="{FB0A78B8-9A09-4CE3-9192-C63E813FA421}" type="presParOf" srcId="{C91DE070-6254-4CC3-A142-ABACA17CF720}" destId="{F6242450-4E80-4EE5-BF37-1F7FB1E9D4AC}" srcOrd="9" destOrd="0" presId="urn:microsoft.com/office/officeart/2005/8/layout/default"/>
    <dgm:cxn modelId="{0045BAF4-FF6E-48FC-AEF5-20321B97F35C}" type="presParOf" srcId="{C91DE070-6254-4CC3-A142-ABACA17CF720}" destId="{582B6202-F4AB-4A46-A95F-C52BB3B14C6F}" srcOrd="10" destOrd="0" presId="urn:microsoft.com/office/officeart/2005/8/layout/default"/>
    <dgm:cxn modelId="{93EC0CCA-E9A6-4BCB-AE76-E9E7D0337860}" type="presParOf" srcId="{C91DE070-6254-4CC3-A142-ABACA17CF720}" destId="{0559BEBE-03FB-4413-9FC4-E4F0B9BF4FE6}" srcOrd="11" destOrd="0" presId="urn:microsoft.com/office/officeart/2005/8/layout/default"/>
    <dgm:cxn modelId="{A3AF4F2A-39CF-4BA8-BB6D-80AB8ECF851E}" type="presParOf" srcId="{C91DE070-6254-4CC3-A142-ABACA17CF720}" destId="{62422C25-3B45-42C6-A4BE-61DFC72B1A37}" srcOrd="12" destOrd="0" presId="urn:microsoft.com/office/officeart/2005/8/layout/default"/>
    <dgm:cxn modelId="{E3258916-B694-42F9-A94B-CF74E570A91D}" type="presParOf" srcId="{C91DE070-6254-4CC3-A142-ABACA17CF720}" destId="{A21F228A-638D-4237-ACC2-A0FEC7E2CE48}" srcOrd="13" destOrd="0" presId="urn:microsoft.com/office/officeart/2005/8/layout/default"/>
    <dgm:cxn modelId="{B17E3BD5-54B6-44D3-90C1-171E9718BAD5}" type="presParOf" srcId="{C91DE070-6254-4CC3-A142-ABACA17CF720}" destId="{55508365-5068-4683-AA16-B7D2EBB2950B}" srcOrd="14" destOrd="0" presId="urn:microsoft.com/office/officeart/2005/8/layout/default"/>
    <dgm:cxn modelId="{B56D8541-D76E-4055-AF2C-92B4FBD0BC59}" type="presParOf" srcId="{C91DE070-6254-4CC3-A142-ABACA17CF720}" destId="{E2E69699-AF4F-4962-86C3-283F2926BCF4}" srcOrd="15" destOrd="0" presId="urn:microsoft.com/office/officeart/2005/8/layout/default"/>
    <dgm:cxn modelId="{93BD996F-E1E9-4831-9185-A7899A5B9E3A}" type="presParOf" srcId="{C91DE070-6254-4CC3-A142-ABACA17CF720}" destId="{F5442917-1F1A-45CF-B96D-6BC72E8DF9F8}" srcOrd="16" destOrd="0" presId="urn:microsoft.com/office/officeart/2005/8/layout/default"/>
    <dgm:cxn modelId="{C830FFB8-0BBC-49C9-A27A-7B07109D8F0D}" type="presParOf" srcId="{C91DE070-6254-4CC3-A142-ABACA17CF720}" destId="{0C62F139-E0A1-4B59-9E58-BDE1F38A7E87}" srcOrd="17" destOrd="0" presId="urn:microsoft.com/office/officeart/2005/8/layout/default"/>
    <dgm:cxn modelId="{EBC557A3-0840-49E7-B818-E9F4EEB2B05B}" type="presParOf" srcId="{C91DE070-6254-4CC3-A142-ABACA17CF720}" destId="{F89D423F-FF6D-4308-8CD4-38C8914B6DA6}"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E8424A-B00F-4067-B483-43A7DA3738F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51B2F8-B91C-47F3-B890-AF6807B2DAA2}">
      <dgm:prSet/>
      <dgm:spPr/>
      <dgm:t>
        <a:bodyPr/>
        <a:lstStyle/>
        <a:p>
          <a:r>
            <a:rPr lang="en-US" b="0" i="0"/>
            <a:t>make classes loosely coupled through </a:t>
          </a:r>
          <a:r>
            <a:rPr lang="en-US" b="0" i="1"/>
            <a:t>abstraction</a:t>
          </a:r>
          <a:r>
            <a:rPr lang="en-US" b="0" i="0"/>
            <a:t>.</a:t>
          </a:r>
          <a:endParaRPr lang="en-US"/>
        </a:p>
      </dgm:t>
    </dgm:pt>
    <dgm:pt modelId="{716D0289-B89A-4CC6-B549-32EA74F089E1}" type="parTrans" cxnId="{60F58781-CC7F-4E32-A78E-1EC61620FCAC}">
      <dgm:prSet/>
      <dgm:spPr/>
      <dgm:t>
        <a:bodyPr/>
        <a:lstStyle/>
        <a:p>
          <a:endParaRPr lang="en-US"/>
        </a:p>
      </dgm:t>
    </dgm:pt>
    <dgm:pt modelId="{921381B2-D3EB-4BCB-B205-EDE31EC16FAF}" type="sibTrans" cxnId="{60F58781-CC7F-4E32-A78E-1EC61620FCAC}">
      <dgm:prSet/>
      <dgm:spPr/>
      <dgm:t>
        <a:bodyPr/>
        <a:lstStyle/>
        <a:p>
          <a:endParaRPr lang="en-US"/>
        </a:p>
      </dgm:t>
    </dgm:pt>
    <dgm:pt modelId="{3F70EC6B-B382-4487-B1A0-18B081DF50E0}">
      <dgm:prSet/>
      <dgm:spPr/>
      <dgm:t>
        <a:bodyPr/>
        <a:lstStyle/>
        <a:p>
          <a:r>
            <a:rPr lang="en-US" b="0" i="0"/>
            <a:t>Abstractions should not depend upon details. Details should depend upon abstractions.</a:t>
          </a:r>
          <a:endParaRPr lang="en-US"/>
        </a:p>
      </dgm:t>
    </dgm:pt>
    <dgm:pt modelId="{38B7B6FC-D863-482E-99AC-C0B827D91ADB}" type="parTrans" cxnId="{6D60FC23-E6FC-40E0-BE7D-130E760C623B}">
      <dgm:prSet/>
      <dgm:spPr/>
      <dgm:t>
        <a:bodyPr/>
        <a:lstStyle/>
        <a:p>
          <a:endParaRPr lang="en-US"/>
        </a:p>
      </dgm:t>
    </dgm:pt>
    <dgm:pt modelId="{781CEC83-A941-4686-AA55-33E26A0B9717}" type="sibTrans" cxnId="{6D60FC23-E6FC-40E0-BE7D-130E760C623B}">
      <dgm:prSet/>
      <dgm:spPr/>
      <dgm:t>
        <a:bodyPr/>
        <a:lstStyle/>
        <a:p>
          <a:endParaRPr lang="en-US"/>
        </a:p>
      </dgm:t>
    </dgm:pt>
    <dgm:pt modelId="{BD962625-868F-4554-8349-7F2E2D211752}">
      <dgm:prSet/>
      <dgm:spPr/>
      <dgm:t>
        <a:bodyPr/>
        <a:lstStyle/>
        <a:p>
          <a:r>
            <a:rPr lang="en-US"/>
            <a:t>Eg: Remote is depending upon battery to operate but not on a particular battery brand. So Remote is loosely coupled with brand.</a:t>
          </a:r>
        </a:p>
      </dgm:t>
    </dgm:pt>
    <dgm:pt modelId="{8CE6ADD1-7685-4C46-AD87-5AE726BD9F08}" type="parTrans" cxnId="{3DB664BE-499E-475A-BCAA-664AAFFCD47A}">
      <dgm:prSet/>
      <dgm:spPr/>
      <dgm:t>
        <a:bodyPr/>
        <a:lstStyle/>
        <a:p>
          <a:endParaRPr lang="en-US"/>
        </a:p>
      </dgm:t>
    </dgm:pt>
    <dgm:pt modelId="{4C5484B7-F1E7-4B2B-BABA-246EB108D6AA}" type="sibTrans" cxnId="{3DB664BE-499E-475A-BCAA-664AAFFCD47A}">
      <dgm:prSet/>
      <dgm:spPr/>
      <dgm:t>
        <a:bodyPr/>
        <a:lstStyle/>
        <a:p>
          <a:endParaRPr lang="en-US"/>
        </a:p>
      </dgm:t>
    </dgm:pt>
    <dgm:pt modelId="{2FEC449C-1063-4DF7-8191-5BA4D765157E}" type="pres">
      <dgm:prSet presAssocID="{95E8424A-B00F-4067-B483-43A7DA3738F6}" presName="root" presStyleCnt="0">
        <dgm:presLayoutVars>
          <dgm:dir/>
          <dgm:resizeHandles val="exact"/>
        </dgm:presLayoutVars>
      </dgm:prSet>
      <dgm:spPr/>
    </dgm:pt>
    <dgm:pt modelId="{8E15B892-C36B-4839-AD73-1F6BC282571E}" type="pres">
      <dgm:prSet presAssocID="{1851B2F8-B91C-47F3-B890-AF6807B2DAA2}" presName="compNode" presStyleCnt="0"/>
      <dgm:spPr/>
    </dgm:pt>
    <dgm:pt modelId="{482EF31A-C92A-4C3B-B76A-B7E3E4CF1A43}" type="pres">
      <dgm:prSet presAssocID="{1851B2F8-B91C-47F3-B890-AF6807B2DA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7BCE6B29-1641-4C94-A916-FBF90DE391DE}" type="pres">
      <dgm:prSet presAssocID="{1851B2F8-B91C-47F3-B890-AF6807B2DAA2}" presName="spaceRect" presStyleCnt="0"/>
      <dgm:spPr/>
    </dgm:pt>
    <dgm:pt modelId="{8FE29AB8-8669-46A1-A786-C3050761103C}" type="pres">
      <dgm:prSet presAssocID="{1851B2F8-B91C-47F3-B890-AF6807B2DAA2}" presName="textRect" presStyleLbl="revTx" presStyleIdx="0" presStyleCnt="3">
        <dgm:presLayoutVars>
          <dgm:chMax val="1"/>
          <dgm:chPref val="1"/>
        </dgm:presLayoutVars>
      </dgm:prSet>
      <dgm:spPr/>
    </dgm:pt>
    <dgm:pt modelId="{950854B1-BA49-4F40-ABE9-55A9B45ECE10}" type="pres">
      <dgm:prSet presAssocID="{921381B2-D3EB-4BCB-B205-EDE31EC16FAF}" presName="sibTrans" presStyleCnt="0"/>
      <dgm:spPr/>
    </dgm:pt>
    <dgm:pt modelId="{BE510F2E-3789-4E7F-A755-AF1B93F5AF48}" type="pres">
      <dgm:prSet presAssocID="{3F70EC6B-B382-4487-B1A0-18B081DF50E0}" presName="compNode" presStyleCnt="0"/>
      <dgm:spPr/>
    </dgm:pt>
    <dgm:pt modelId="{60B220F5-2360-430F-A61E-DF208FCEF8B6}" type="pres">
      <dgm:prSet presAssocID="{3F70EC6B-B382-4487-B1A0-18B081DF50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B301F7E8-1069-4359-B7AF-2F84345B1505}" type="pres">
      <dgm:prSet presAssocID="{3F70EC6B-B382-4487-B1A0-18B081DF50E0}" presName="spaceRect" presStyleCnt="0"/>
      <dgm:spPr/>
    </dgm:pt>
    <dgm:pt modelId="{A68636C2-42DA-4FEA-AB44-39386A52297E}" type="pres">
      <dgm:prSet presAssocID="{3F70EC6B-B382-4487-B1A0-18B081DF50E0}" presName="textRect" presStyleLbl="revTx" presStyleIdx="1" presStyleCnt="3">
        <dgm:presLayoutVars>
          <dgm:chMax val="1"/>
          <dgm:chPref val="1"/>
        </dgm:presLayoutVars>
      </dgm:prSet>
      <dgm:spPr/>
    </dgm:pt>
    <dgm:pt modelId="{BFD16DF7-7EC9-4B11-804E-06E1785BCD8A}" type="pres">
      <dgm:prSet presAssocID="{781CEC83-A941-4686-AA55-33E26A0B9717}" presName="sibTrans" presStyleCnt="0"/>
      <dgm:spPr/>
    </dgm:pt>
    <dgm:pt modelId="{DFD1CE15-42CE-4B29-BE47-FC3F48FBE531}" type="pres">
      <dgm:prSet presAssocID="{BD962625-868F-4554-8349-7F2E2D211752}" presName="compNode" presStyleCnt="0"/>
      <dgm:spPr/>
    </dgm:pt>
    <dgm:pt modelId="{81B95871-776C-4927-9CFF-E958E3867FC1}" type="pres">
      <dgm:prSet presAssocID="{BD962625-868F-4554-8349-7F2E2D2117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ttery Charging"/>
        </a:ext>
      </dgm:extLst>
    </dgm:pt>
    <dgm:pt modelId="{EB8F6EC9-C019-4E7F-91D8-2C31AC5D126B}" type="pres">
      <dgm:prSet presAssocID="{BD962625-868F-4554-8349-7F2E2D211752}" presName="spaceRect" presStyleCnt="0"/>
      <dgm:spPr/>
    </dgm:pt>
    <dgm:pt modelId="{1221F588-5A4C-4FB4-9E89-750ABB34BE92}" type="pres">
      <dgm:prSet presAssocID="{BD962625-868F-4554-8349-7F2E2D211752}" presName="textRect" presStyleLbl="revTx" presStyleIdx="2" presStyleCnt="3">
        <dgm:presLayoutVars>
          <dgm:chMax val="1"/>
          <dgm:chPref val="1"/>
        </dgm:presLayoutVars>
      </dgm:prSet>
      <dgm:spPr/>
    </dgm:pt>
  </dgm:ptLst>
  <dgm:cxnLst>
    <dgm:cxn modelId="{6D60FC23-E6FC-40E0-BE7D-130E760C623B}" srcId="{95E8424A-B00F-4067-B483-43A7DA3738F6}" destId="{3F70EC6B-B382-4487-B1A0-18B081DF50E0}" srcOrd="1" destOrd="0" parTransId="{38B7B6FC-D863-482E-99AC-C0B827D91ADB}" sibTransId="{781CEC83-A941-4686-AA55-33E26A0B9717}"/>
    <dgm:cxn modelId="{60F58781-CC7F-4E32-A78E-1EC61620FCAC}" srcId="{95E8424A-B00F-4067-B483-43A7DA3738F6}" destId="{1851B2F8-B91C-47F3-B890-AF6807B2DAA2}" srcOrd="0" destOrd="0" parTransId="{716D0289-B89A-4CC6-B549-32EA74F089E1}" sibTransId="{921381B2-D3EB-4BCB-B205-EDE31EC16FAF}"/>
    <dgm:cxn modelId="{3DB664BE-499E-475A-BCAA-664AAFFCD47A}" srcId="{95E8424A-B00F-4067-B483-43A7DA3738F6}" destId="{BD962625-868F-4554-8349-7F2E2D211752}" srcOrd="2" destOrd="0" parTransId="{8CE6ADD1-7685-4C46-AD87-5AE726BD9F08}" sibTransId="{4C5484B7-F1E7-4B2B-BABA-246EB108D6AA}"/>
    <dgm:cxn modelId="{5DE213C9-DBE9-4038-83DC-FBB7F4D985B1}" type="presOf" srcId="{BD962625-868F-4554-8349-7F2E2D211752}" destId="{1221F588-5A4C-4FB4-9E89-750ABB34BE92}" srcOrd="0" destOrd="0" presId="urn:microsoft.com/office/officeart/2018/2/layout/IconLabelList"/>
    <dgm:cxn modelId="{1E3966CD-36D5-402A-9B59-C3B4932B6021}" type="presOf" srcId="{1851B2F8-B91C-47F3-B890-AF6807B2DAA2}" destId="{8FE29AB8-8669-46A1-A786-C3050761103C}" srcOrd="0" destOrd="0" presId="urn:microsoft.com/office/officeart/2018/2/layout/IconLabelList"/>
    <dgm:cxn modelId="{C777FFE4-7D9F-4D42-8923-A6E4BE5FCCD7}" type="presOf" srcId="{95E8424A-B00F-4067-B483-43A7DA3738F6}" destId="{2FEC449C-1063-4DF7-8191-5BA4D765157E}" srcOrd="0" destOrd="0" presId="urn:microsoft.com/office/officeart/2018/2/layout/IconLabelList"/>
    <dgm:cxn modelId="{80EA02F9-817E-4FE1-9EE5-31FEE8F267F9}" type="presOf" srcId="{3F70EC6B-B382-4487-B1A0-18B081DF50E0}" destId="{A68636C2-42DA-4FEA-AB44-39386A52297E}" srcOrd="0" destOrd="0" presId="urn:microsoft.com/office/officeart/2018/2/layout/IconLabelList"/>
    <dgm:cxn modelId="{CC4E9279-A4AC-48B5-B382-DFA2B5C2F3C0}" type="presParOf" srcId="{2FEC449C-1063-4DF7-8191-5BA4D765157E}" destId="{8E15B892-C36B-4839-AD73-1F6BC282571E}" srcOrd="0" destOrd="0" presId="urn:microsoft.com/office/officeart/2018/2/layout/IconLabelList"/>
    <dgm:cxn modelId="{19508D3A-EE4F-4C2C-9D26-AD90B6E017FD}" type="presParOf" srcId="{8E15B892-C36B-4839-AD73-1F6BC282571E}" destId="{482EF31A-C92A-4C3B-B76A-B7E3E4CF1A43}" srcOrd="0" destOrd="0" presId="urn:microsoft.com/office/officeart/2018/2/layout/IconLabelList"/>
    <dgm:cxn modelId="{6E04EF6A-C345-4449-B808-054E59CC2747}" type="presParOf" srcId="{8E15B892-C36B-4839-AD73-1F6BC282571E}" destId="{7BCE6B29-1641-4C94-A916-FBF90DE391DE}" srcOrd="1" destOrd="0" presId="urn:microsoft.com/office/officeart/2018/2/layout/IconLabelList"/>
    <dgm:cxn modelId="{40489F0F-DEBA-4A74-8FFD-5BAFAECE2E91}" type="presParOf" srcId="{8E15B892-C36B-4839-AD73-1F6BC282571E}" destId="{8FE29AB8-8669-46A1-A786-C3050761103C}" srcOrd="2" destOrd="0" presId="urn:microsoft.com/office/officeart/2018/2/layout/IconLabelList"/>
    <dgm:cxn modelId="{1E2284D1-D4FF-4782-9695-CB04DF2B41A9}" type="presParOf" srcId="{2FEC449C-1063-4DF7-8191-5BA4D765157E}" destId="{950854B1-BA49-4F40-ABE9-55A9B45ECE10}" srcOrd="1" destOrd="0" presId="urn:microsoft.com/office/officeart/2018/2/layout/IconLabelList"/>
    <dgm:cxn modelId="{E617AA29-B89B-438D-B397-F7920CE6B2FF}" type="presParOf" srcId="{2FEC449C-1063-4DF7-8191-5BA4D765157E}" destId="{BE510F2E-3789-4E7F-A755-AF1B93F5AF48}" srcOrd="2" destOrd="0" presId="urn:microsoft.com/office/officeart/2018/2/layout/IconLabelList"/>
    <dgm:cxn modelId="{3D474850-CF6D-4CD4-8CDC-DEBC16E17FDF}" type="presParOf" srcId="{BE510F2E-3789-4E7F-A755-AF1B93F5AF48}" destId="{60B220F5-2360-430F-A61E-DF208FCEF8B6}" srcOrd="0" destOrd="0" presId="urn:microsoft.com/office/officeart/2018/2/layout/IconLabelList"/>
    <dgm:cxn modelId="{B3E942C6-ECBD-4006-A0D2-1FD7D7BBE648}" type="presParOf" srcId="{BE510F2E-3789-4E7F-A755-AF1B93F5AF48}" destId="{B301F7E8-1069-4359-B7AF-2F84345B1505}" srcOrd="1" destOrd="0" presId="urn:microsoft.com/office/officeart/2018/2/layout/IconLabelList"/>
    <dgm:cxn modelId="{8595D5AB-1F2F-4C94-AEEE-732AEB55A38B}" type="presParOf" srcId="{BE510F2E-3789-4E7F-A755-AF1B93F5AF48}" destId="{A68636C2-42DA-4FEA-AB44-39386A52297E}" srcOrd="2" destOrd="0" presId="urn:microsoft.com/office/officeart/2018/2/layout/IconLabelList"/>
    <dgm:cxn modelId="{211F6657-7A9A-45AF-A221-51396D56CD4B}" type="presParOf" srcId="{2FEC449C-1063-4DF7-8191-5BA4D765157E}" destId="{BFD16DF7-7EC9-4B11-804E-06E1785BCD8A}" srcOrd="3" destOrd="0" presId="urn:microsoft.com/office/officeart/2018/2/layout/IconLabelList"/>
    <dgm:cxn modelId="{3278E21E-A4B6-4DAA-B07C-37B14B6C1BD5}" type="presParOf" srcId="{2FEC449C-1063-4DF7-8191-5BA4D765157E}" destId="{DFD1CE15-42CE-4B29-BE47-FC3F48FBE531}" srcOrd="4" destOrd="0" presId="urn:microsoft.com/office/officeart/2018/2/layout/IconLabelList"/>
    <dgm:cxn modelId="{26FB7968-70D0-4E45-B739-89D49E87F826}" type="presParOf" srcId="{DFD1CE15-42CE-4B29-BE47-FC3F48FBE531}" destId="{81B95871-776C-4927-9CFF-E958E3867FC1}" srcOrd="0" destOrd="0" presId="urn:microsoft.com/office/officeart/2018/2/layout/IconLabelList"/>
    <dgm:cxn modelId="{B317B1BE-A396-4608-9FE9-C4412F9271AE}" type="presParOf" srcId="{DFD1CE15-42CE-4B29-BE47-FC3F48FBE531}" destId="{EB8F6EC9-C019-4E7F-91D8-2C31AC5D126B}" srcOrd="1" destOrd="0" presId="urn:microsoft.com/office/officeart/2018/2/layout/IconLabelList"/>
    <dgm:cxn modelId="{460CD191-084A-42A9-BF58-E9249A280FF5}" type="presParOf" srcId="{DFD1CE15-42CE-4B29-BE47-FC3F48FBE531}" destId="{1221F588-5A4C-4FB4-9E89-750ABB34BE9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BA0D3A-56F7-4B56-9E63-28658FACCA4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2E8DBE-475A-4448-A76B-4E6C0C3DF080}">
      <dgm:prSet/>
      <dgm:spPr/>
      <dgm:t>
        <a:bodyPr/>
        <a:lstStyle/>
        <a:p>
          <a:pPr>
            <a:lnSpc>
              <a:spcPct val="100000"/>
            </a:lnSpc>
          </a:pPr>
          <a:r>
            <a:rPr lang="en-US"/>
            <a:t>Patterns originated as an architectural concept by Christopher Alexander as early as 1977</a:t>
          </a:r>
        </a:p>
      </dgm:t>
    </dgm:pt>
    <dgm:pt modelId="{2B417C6F-D2B1-4437-9888-067C9CCA3A79}" type="parTrans" cxnId="{C24A23E3-0C44-41A7-99D7-60459E77153F}">
      <dgm:prSet/>
      <dgm:spPr/>
      <dgm:t>
        <a:bodyPr/>
        <a:lstStyle/>
        <a:p>
          <a:endParaRPr lang="en-US"/>
        </a:p>
      </dgm:t>
    </dgm:pt>
    <dgm:pt modelId="{5DA89F3C-E28A-4932-B2C8-5D0CC984D61B}" type="sibTrans" cxnId="{C24A23E3-0C44-41A7-99D7-60459E77153F}">
      <dgm:prSet phldrT="01"/>
      <dgm:spPr/>
      <dgm:t>
        <a:bodyPr/>
        <a:lstStyle/>
        <a:p>
          <a:pPr>
            <a:lnSpc>
              <a:spcPct val="100000"/>
            </a:lnSpc>
          </a:pPr>
          <a:endParaRPr lang="en-US"/>
        </a:p>
      </dgm:t>
    </dgm:pt>
    <dgm:pt modelId="{D9CEF8FE-F0ED-4BE5-8CB4-5F9C0AF65E53}">
      <dgm:prSet/>
      <dgm:spPr/>
      <dgm:t>
        <a:bodyPr/>
        <a:lstStyle/>
        <a:p>
          <a:pPr>
            <a:lnSpc>
              <a:spcPct val="100000"/>
            </a:lnSpc>
          </a:pPr>
          <a:r>
            <a:rPr lang="en-US"/>
            <a:t>Software design pattern is a general, reusable solution to a commonly occurring problem within a given context in software design.</a:t>
          </a:r>
        </a:p>
      </dgm:t>
    </dgm:pt>
    <dgm:pt modelId="{F56AFFD3-79D9-4627-BB8E-C9A45A311341}" type="parTrans" cxnId="{A63A168D-2669-42BD-8F3B-33F0D2265FC0}">
      <dgm:prSet/>
      <dgm:spPr/>
      <dgm:t>
        <a:bodyPr/>
        <a:lstStyle/>
        <a:p>
          <a:endParaRPr lang="en-US"/>
        </a:p>
      </dgm:t>
    </dgm:pt>
    <dgm:pt modelId="{A3BF92C2-520D-400B-8DE9-BF22167603BD}" type="sibTrans" cxnId="{A63A168D-2669-42BD-8F3B-33F0D2265FC0}">
      <dgm:prSet phldrT="02"/>
      <dgm:spPr/>
      <dgm:t>
        <a:bodyPr/>
        <a:lstStyle/>
        <a:p>
          <a:pPr>
            <a:lnSpc>
              <a:spcPct val="100000"/>
            </a:lnSpc>
          </a:pPr>
          <a:endParaRPr lang="en-US"/>
        </a:p>
      </dgm:t>
    </dgm:pt>
    <dgm:pt modelId="{C21BD89C-D348-4C41-9CB6-F4480DC920C8}">
      <dgm:prSet/>
      <dgm:spPr/>
      <dgm:t>
        <a:bodyPr/>
        <a:lstStyle/>
        <a:p>
          <a:pPr>
            <a:lnSpc>
              <a:spcPct val="100000"/>
            </a:lnSpc>
          </a:pPr>
          <a:r>
            <a:rPr lang="en-US" b="0" i="0"/>
            <a:t>Description or template for how to solve a problem that can be used in many different situations</a:t>
          </a:r>
          <a:endParaRPr lang="en-US"/>
        </a:p>
      </dgm:t>
    </dgm:pt>
    <dgm:pt modelId="{53462E58-CC7D-4390-9DF0-EA3CC0B71162}" type="parTrans" cxnId="{18B33E0D-D971-41BC-8568-6D50BB7A5711}">
      <dgm:prSet/>
      <dgm:spPr/>
      <dgm:t>
        <a:bodyPr/>
        <a:lstStyle/>
        <a:p>
          <a:endParaRPr lang="en-US"/>
        </a:p>
      </dgm:t>
    </dgm:pt>
    <dgm:pt modelId="{FFA1A1A4-1334-40A6-A7E7-667FFA48A50B}" type="sibTrans" cxnId="{18B33E0D-D971-41BC-8568-6D50BB7A5711}">
      <dgm:prSet phldrT="03"/>
      <dgm:spPr/>
      <dgm:t>
        <a:bodyPr/>
        <a:lstStyle/>
        <a:p>
          <a:pPr>
            <a:lnSpc>
              <a:spcPct val="100000"/>
            </a:lnSpc>
          </a:pPr>
          <a:endParaRPr lang="en-US"/>
        </a:p>
      </dgm:t>
    </dgm:pt>
    <dgm:pt modelId="{76E63BBB-342F-4EBE-8460-F602C23A5CA4}">
      <dgm:prSet/>
      <dgm:spPr/>
      <dgm:t>
        <a:bodyPr/>
        <a:lstStyle/>
        <a:p>
          <a:pPr>
            <a:lnSpc>
              <a:spcPct val="100000"/>
            </a:lnSpc>
          </a:pPr>
          <a:r>
            <a:rPr lang="en-US" b="0" i="0"/>
            <a:t>Design patterns may be viewed as a structured approach to computer programming intermediate between the levels of a programming paradigm and a concrete algorithm.</a:t>
          </a:r>
          <a:endParaRPr lang="en-US"/>
        </a:p>
      </dgm:t>
    </dgm:pt>
    <dgm:pt modelId="{1A22A785-0631-4FEB-BBB5-99F813967043}" type="parTrans" cxnId="{2B09F2C0-00CB-4761-B7B3-A482CD319435}">
      <dgm:prSet/>
      <dgm:spPr/>
      <dgm:t>
        <a:bodyPr/>
        <a:lstStyle/>
        <a:p>
          <a:endParaRPr lang="en-US"/>
        </a:p>
      </dgm:t>
    </dgm:pt>
    <dgm:pt modelId="{38C82F93-2493-4B41-96BF-466A9B296DDC}" type="sibTrans" cxnId="{2B09F2C0-00CB-4761-B7B3-A482CD319435}">
      <dgm:prSet phldrT="04"/>
      <dgm:spPr/>
      <dgm:t>
        <a:bodyPr/>
        <a:lstStyle/>
        <a:p>
          <a:endParaRPr lang="en-US"/>
        </a:p>
      </dgm:t>
    </dgm:pt>
    <dgm:pt modelId="{CFF57BB2-360E-44F1-B7A4-0997C18F1F14}" type="pres">
      <dgm:prSet presAssocID="{8FBA0D3A-56F7-4B56-9E63-28658FACCA4D}" presName="root" presStyleCnt="0">
        <dgm:presLayoutVars>
          <dgm:dir/>
          <dgm:resizeHandles val="exact"/>
        </dgm:presLayoutVars>
      </dgm:prSet>
      <dgm:spPr/>
    </dgm:pt>
    <dgm:pt modelId="{79CA6CD3-595C-4687-B04E-72309F10F66E}" type="pres">
      <dgm:prSet presAssocID="{8FBA0D3A-56F7-4B56-9E63-28658FACCA4D}" presName="container" presStyleCnt="0">
        <dgm:presLayoutVars>
          <dgm:dir/>
          <dgm:resizeHandles val="exact"/>
        </dgm:presLayoutVars>
      </dgm:prSet>
      <dgm:spPr/>
    </dgm:pt>
    <dgm:pt modelId="{A719A657-755B-4FFA-AD34-4241129D4B0C}" type="pres">
      <dgm:prSet presAssocID="{CE2E8DBE-475A-4448-A76B-4E6C0C3DF080}" presName="compNode" presStyleCnt="0"/>
      <dgm:spPr/>
    </dgm:pt>
    <dgm:pt modelId="{F23F47E7-CE7F-4C76-9722-ABF1EB5583DA}" type="pres">
      <dgm:prSet presAssocID="{CE2E8DBE-475A-4448-A76B-4E6C0C3DF080}" presName="iconBgRect" presStyleLbl="bgShp" presStyleIdx="0" presStyleCnt="4"/>
      <dgm:spPr/>
    </dgm:pt>
    <dgm:pt modelId="{5F785263-C8CA-49C1-A7EA-753494101D4D}" type="pres">
      <dgm:prSet presAssocID="{CE2E8DBE-475A-4448-A76B-4E6C0C3DF0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A9C33F1E-1309-4A1D-9070-7F76FC84FFA1}" type="pres">
      <dgm:prSet presAssocID="{CE2E8DBE-475A-4448-A76B-4E6C0C3DF080}" presName="spaceRect" presStyleCnt="0"/>
      <dgm:spPr/>
    </dgm:pt>
    <dgm:pt modelId="{9AFBA99A-2C95-4D50-AE5A-C5E9AD2F10ED}" type="pres">
      <dgm:prSet presAssocID="{CE2E8DBE-475A-4448-A76B-4E6C0C3DF080}" presName="textRect" presStyleLbl="revTx" presStyleIdx="0" presStyleCnt="4">
        <dgm:presLayoutVars>
          <dgm:chMax val="1"/>
          <dgm:chPref val="1"/>
        </dgm:presLayoutVars>
      </dgm:prSet>
      <dgm:spPr/>
    </dgm:pt>
    <dgm:pt modelId="{5155F812-7C56-485B-AFCD-6A513830F56A}" type="pres">
      <dgm:prSet presAssocID="{5DA89F3C-E28A-4932-B2C8-5D0CC984D61B}" presName="sibTrans" presStyleLbl="sibTrans2D1" presStyleIdx="0" presStyleCnt="0"/>
      <dgm:spPr/>
    </dgm:pt>
    <dgm:pt modelId="{C14E55B2-0495-4CB2-B310-B6590911040F}" type="pres">
      <dgm:prSet presAssocID="{D9CEF8FE-F0ED-4BE5-8CB4-5F9C0AF65E53}" presName="compNode" presStyleCnt="0"/>
      <dgm:spPr/>
    </dgm:pt>
    <dgm:pt modelId="{CA3692DA-B5C7-44BD-930E-B8EAE2EE8C7F}" type="pres">
      <dgm:prSet presAssocID="{D9CEF8FE-F0ED-4BE5-8CB4-5F9C0AF65E53}" presName="iconBgRect" presStyleLbl="bgShp" presStyleIdx="1" presStyleCnt="4"/>
      <dgm:spPr/>
    </dgm:pt>
    <dgm:pt modelId="{8852689E-BA2C-427A-A42F-369C689182D7}" type="pres">
      <dgm:prSet presAssocID="{D9CEF8FE-F0ED-4BE5-8CB4-5F9C0AF65E5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4EF21C58-7B32-4C8B-B046-92EC43AED982}" type="pres">
      <dgm:prSet presAssocID="{D9CEF8FE-F0ED-4BE5-8CB4-5F9C0AF65E53}" presName="spaceRect" presStyleCnt="0"/>
      <dgm:spPr/>
    </dgm:pt>
    <dgm:pt modelId="{E6050FFB-5D7A-4F7C-BA02-935DC3745495}" type="pres">
      <dgm:prSet presAssocID="{D9CEF8FE-F0ED-4BE5-8CB4-5F9C0AF65E53}" presName="textRect" presStyleLbl="revTx" presStyleIdx="1" presStyleCnt="4">
        <dgm:presLayoutVars>
          <dgm:chMax val="1"/>
          <dgm:chPref val="1"/>
        </dgm:presLayoutVars>
      </dgm:prSet>
      <dgm:spPr/>
    </dgm:pt>
    <dgm:pt modelId="{908CAC84-C1E2-4C25-AFF3-F81E8851A10D}" type="pres">
      <dgm:prSet presAssocID="{A3BF92C2-520D-400B-8DE9-BF22167603BD}" presName="sibTrans" presStyleLbl="sibTrans2D1" presStyleIdx="0" presStyleCnt="0"/>
      <dgm:spPr/>
    </dgm:pt>
    <dgm:pt modelId="{FA5D5737-E81F-4907-8D12-A5B3CBE470F9}" type="pres">
      <dgm:prSet presAssocID="{C21BD89C-D348-4C41-9CB6-F4480DC920C8}" presName="compNode" presStyleCnt="0"/>
      <dgm:spPr/>
    </dgm:pt>
    <dgm:pt modelId="{433A37A7-36E0-47AD-9A14-7440AC39E282}" type="pres">
      <dgm:prSet presAssocID="{C21BD89C-D348-4C41-9CB6-F4480DC920C8}" presName="iconBgRect" presStyleLbl="bgShp" presStyleIdx="2" presStyleCnt="4"/>
      <dgm:spPr/>
    </dgm:pt>
    <dgm:pt modelId="{2A3537AE-3C45-4AB6-997C-FAD231073D38}" type="pres">
      <dgm:prSet presAssocID="{C21BD89C-D348-4C41-9CB6-F4480DC920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A53E8502-97FE-4F76-B860-D18CF56414D3}" type="pres">
      <dgm:prSet presAssocID="{C21BD89C-D348-4C41-9CB6-F4480DC920C8}" presName="spaceRect" presStyleCnt="0"/>
      <dgm:spPr/>
    </dgm:pt>
    <dgm:pt modelId="{13F0F6F2-7005-42B5-B596-4E9E8D846C55}" type="pres">
      <dgm:prSet presAssocID="{C21BD89C-D348-4C41-9CB6-F4480DC920C8}" presName="textRect" presStyleLbl="revTx" presStyleIdx="2" presStyleCnt="4">
        <dgm:presLayoutVars>
          <dgm:chMax val="1"/>
          <dgm:chPref val="1"/>
        </dgm:presLayoutVars>
      </dgm:prSet>
      <dgm:spPr/>
    </dgm:pt>
    <dgm:pt modelId="{2876BC65-6A9B-429A-AF92-DB657E609A49}" type="pres">
      <dgm:prSet presAssocID="{FFA1A1A4-1334-40A6-A7E7-667FFA48A50B}" presName="sibTrans" presStyleLbl="sibTrans2D1" presStyleIdx="0" presStyleCnt="0"/>
      <dgm:spPr/>
    </dgm:pt>
    <dgm:pt modelId="{2B82A0CC-DBD2-4665-9ACC-6BB9154EC761}" type="pres">
      <dgm:prSet presAssocID="{76E63BBB-342F-4EBE-8460-F602C23A5CA4}" presName="compNode" presStyleCnt="0"/>
      <dgm:spPr/>
    </dgm:pt>
    <dgm:pt modelId="{071467BC-7920-4623-8899-BFB098E522FD}" type="pres">
      <dgm:prSet presAssocID="{76E63BBB-342F-4EBE-8460-F602C23A5CA4}" presName="iconBgRect" presStyleLbl="bgShp" presStyleIdx="3" presStyleCnt="4"/>
      <dgm:spPr/>
    </dgm:pt>
    <dgm:pt modelId="{482EBC82-4CE7-4974-858F-668C43E569AB}" type="pres">
      <dgm:prSet presAssocID="{76E63BBB-342F-4EBE-8460-F602C23A5C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7AE9346F-B9E3-44E4-9F0C-AB4BD5875C72}" type="pres">
      <dgm:prSet presAssocID="{76E63BBB-342F-4EBE-8460-F602C23A5CA4}" presName="spaceRect" presStyleCnt="0"/>
      <dgm:spPr/>
    </dgm:pt>
    <dgm:pt modelId="{FC74A387-EAF0-4BBB-81B4-63EA5C8AE521}" type="pres">
      <dgm:prSet presAssocID="{76E63BBB-342F-4EBE-8460-F602C23A5CA4}" presName="textRect" presStyleLbl="revTx" presStyleIdx="3" presStyleCnt="4">
        <dgm:presLayoutVars>
          <dgm:chMax val="1"/>
          <dgm:chPref val="1"/>
        </dgm:presLayoutVars>
      </dgm:prSet>
      <dgm:spPr/>
    </dgm:pt>
  </dgm:ptLst>
  <dgm:cxnLst>
    <dgm:cxn modelId="{18B33E0D-D971-41BC-8568-6D50BB7A5711}" srcId="{8FBA0D3A-56F7-4B56-9E63-28658FACCA4D}" destId="{C21BD89C-D348-4C41-9CB6-F4480DC920C8}" srcOrd="2" destOrd="0" parTransId="{53462E58-CC7D-4390-9DF0-EA3CC0B71162}" sibTransId="{FFA1A1A4-1334-40A6-A7E7-667FFA48A50B}"/>
    <dgm:cxn modelId="{85E4D71B-EF04-49BB-92CD-B2417C3E756A}" type="presOf" srcId="{FFA1A1A4-1334-40A6-A7E7-667FFA48A50B}" destId="{2876BC65-6A9B-429A-AF92-DB657E609A49}" srcOrd="0" destOrd="0" presId="urn:microsoft.com/office/officeart/2018/2/layout/IconCircleList"/>
    <dgm:cxn modelId="{B86B5B65-5185-48D4-B94C-D3C70E187040}" type="presOf" srcId="{CE2E8DBE-475A-4448-A76B-4E6C0C3DF080}" destId="{9AFBA99A-2C95-4D50-AE5A-C5E9AD2F10ED}" srcOrd="0" destOrd="0" presId="urn:microsoft.com/office/officeart/2018/2/layout/IconCircleList"/>
    <dgm:cxn modelId="{E369B452-93C6-4AF6-9F91-751F84F77676}" type="presOf" srcId="{C21BD89C-D348-4C41-9CB6-F4480DC920C8}" destId="{13F0F6F2-7005-42B5-B596-4E9E8D846C55}" srcOrd="0" destOrd="0" presId="urn:microsoft.com/office/officeart/2018/2/layout/IconCircleList"/>
    <dgm:cxn modelId="{13F64383-70CD-4C10-9D8C-B456FE7B7D57}" type="presOf" srcId="{A3BF92C2-520D-400B-8DE9-BF22167603BD}" destId="{908CAC84-C1E2-4C25-AFF3-F81E8851A10D}" srcOrd="0" destOrd="0" presId="urn:microsoft.com/office/officeart/2018/2/layout/IconCircleList"/>
    <dgm:cxn modelId="{3213088D-8E0E-4BE7-8819-48CB37FAE3AD}" type="presOf" srcId="{5DA89F3C-E28A-4932-B2C8-5D0CC984D61B}" destId="{5155F812-7C56-485B-AFCD-6A513830F56A}" srcOrd="0" destOrd="0" presId="urn:microsoft.com/office/officeart/2018/2/layout/IconCircleList"/>
    <dgm:cxn modelId="{A63A168D-2669-42BD-8F3B-33F0D2265FC0}" srcId="{8FBA0D3A-56F7-4B56-9E63-28658FACCA4D}" destId="{D9CEF8FE-F0ED-4BE5-8CB4-5F9C0AF65E53}" srcOrd="1" destOrd="0" parTransId="{F56AFFD3-79D9-4627-BB8E-C9A45A311341}" sibTransId="{A3BF92C2-520D-400B-8DE9-BF22167603BD}"/>
    <dgm:cxn modelId="{B18A6F8E-BF54-4132-8CAD-74D9271D537D}" type="presOf" srcId="{D9CEF8FE-F0ED-4BE5-8CB4-5F9C0AF65E53}" destId="{E6050FFB-5D7A-4F7C-BA02-935DC3745495}" srcOrd="0" destOrd="0" presId="urn:microsoft.com/office/officeart/2018/2/layout/IconCircleList"/>
    <dgm:cxn modelId="{BBE597AC-7E83-4034-B8E6-2C3BE41B3F75}" type="presOf" srcId="{76E63BBB-342F-4EBE-8460-F602C23A5CA4}" destId="{FC74A387-EAF0-4BBB-81B4-63EA5C8AE521}" srcOrd="0" destOrd="0" presId="urn:microsoft.com/office/officeart/2018/2/layout/IconCircleList"/>
    <dgm:cxn modelId="{2B09F2C0-00CB-4761-B7B3-A482CD319435}" srcId="{8FBA0D3A-56F7-4B56-9E63-28658FACCA4D}" destId="{76E63BBB-342F-4EBE-8460-F602C23A5CA4}" srcOrd="3" destOrd="0" parTransId="{1A22A785-0631-4FEB-BBB5-99F813967043}" sibTransId="{38C82F93-2493-4B41-96BF-466A9B296DDC}"/>
    <dgm:cxn modelId="{C24A23E3-0C44-41A7-99D7-60459E77153F}" srcId="{8FBA0D3A-56F7-4B56-9E63-28658FACCA4D}" destId="{CE2E8DBE-475A-4448-A76B-4E6C0C3DF080}" srcOrd="0" destOrd="0" parTransId="{2B417C6F-D2B1-4437-9888-067C9CCA3A79}" sibTransId="{5DA89F3C-E28A-4932-B2C8-5D0CC984D61B}"/>
    <dgm:cxn modelId="{479AC2F6-84E0-4DFD-91BF-6D46F8F7F922}" type="presOf" srcId="{8FBA0D3A-56F7-4B56-9E63-28658FACCA4D}" destId="{CFF57BB2-360E-44F1-B7A4-0997C18F1F14}" srcOrd="0" destOrd="0" presId="urn:microsoft.com/office/officeart/2018/2/layout/IconCircleList"/>
    <dgm:cxn modelId="{1A79E6F7-8D52-4B5F-9A77-9BACF0DED762}" type="presParOf" srcId="{CFF57BB2-360E-44F1-B7A4-0997C18F1F14}" destId="{79CA6CD3-595C-4687-B04E-72309F10F66E}" srcOrd="0" destOrd="0" presId="urn:microsoft.com/office/officeart/2018/2/layout/IconCircleList"/>
    <dgm:cxn modelId="{2FE3AB91-244D-41EB-A1CF-2A82C3D5729A}" type="presParOf" srcId="{79CA6CD3-595C-4687-B04E-72309F10F66E}" destId="{A719A657-755B-4FFA-AD34-4241129D4B0C}" srcOrd="0" destOrd="0" presId="urn:microsoft.com/office/officeart/2018/2/layout/IconCircleList"/>
    <dgm:cxn modelId="{FF75842A-A94C-42FD-9AFF-F6CE204AA217}" type="presParOf" srcId="{A719A657-755B-4FFA-AD34-4241129D4B0C}" destId="{F23F47E7-CE7F-4C76-9722-ABF1EB5583DA}" srcOrd="0" destOrd="0" presId="urn:microsoft.com/office/officeart/2018/2/layout/IconCircleList"/>
    <dgm:cxn modelId="{ACE7D37D-A851-42D2-90D8-513069F35857}" type="presParOf" srcId="{A719A657-755B-4FFA-AD34-4241129D4B0C}" destId="{5F785263-C8CA-49C1-A7EA-753494101D4D}" srcOrd="1" destOrd="0" presId="urn:microsoft.com/office/officeart/2018/2/layout/IconCircleList"/>
    <dgm:cxn modelId="{F4BAC74D-A288-4E99-82B0-F5FCBE03BCF8}" type="presParOf" srcId="{A719A657-755B-4FFA-AD34-4241129D4B0C}" destId="{A9C33F1E-1309-4A1D-9070-7F76FC84FFA1}" srcOrd="2" destOrd="0" presId="urn:microsoft.com/office/officeart/2018/2/layout/IconCircleList"/>
    <dgm:cxn modelId="{424175B5-76F3-4E5D-9F29-5FCE5DDEACD7}" type="presParOf" srcId="{A719A657-755B-4FFA-AD34-4241129D4B0C}" destId="{9AFBA99A-2C95-4D50-AE5A-C5E9AD2F10ED}" srcOrd="3" destOrd="0" presId="urn:microsoft.com/office/officeart/2018/2/layout/IconCircleList"/>
    <dgm:cxn modelId="{025EE260-7909-41A3-8949-BD2873890275}" type="presParOf" srcId="{79CA6CD3-595C-4687-B04E-72309F10F66E}" destId="{5155F812-7C56-485B-AFCD-6A513830F56A}" srcOrd="1" destOrd="0" presId="urn:microsoft.com/office/officeart/2018/2/layout/IconCircleList"/>
    <dgm:cxn modelId="{CF9AB99A-239C-4535-9D52-40A3785369C6}" type="presParOf" srcId="{79CA6CD3-595C-4687-B04E-72309F10F66E}" destId="{C14E55B2-0495-4CB2-B310-B6590911040F}" srcOrd="2" destOrd="0" presId="urn:microsoft.com/office/officeart/2018/2/layout/IconCircleList"/>
    <dgm:cxn modelId="{F3F7A933-EE91-4C50-98C0-FECC1D7F68E9}" type="presParOf" srcId="{C14E55B2-0495-4CB2-B310-B6590911040F}" destId="{CA3692DA-B5C7-44BD-930E-B8EAE2EE8C7F}" srcOrd="0" destOrd="0" presId="urn:microsoft.com/office/officeart/2018/2/layout/IconCircleList"/>
    <dgm:cxn modelId="{513EBA84-F0DA-416D-804B-40C31F5FE726}" type="presParOf" srcId="{C14E55B2-0495-4CB2-B310-B6590911040F}" destId="{8852689E-BA2C-427A-A42F-369C689182D7}" srcOrd="1" destOrd="0" presId="urn:microsoft.com/office/officeart/2018/2/layout/IconCircleList"/>
    <dgm:cxn modelId="{26773401-D024-4206-9327-44E4A75FAEB7}" type="presParOf" srcId="{C14E55B2-0495-4CB2-B310-B6590911040F}" destId="{4EF21C58-7B32-4C8B-B046-92EC43AED982}" srcOrd="2" destOrd="0" presId="urn:microsoft.com/office/officeart/2018/2/layout/IconCircleList"/>
    <dgm:cxn modelId="{C1825B5D-F380-469D-9154-E2D45230693B}" type="presParOf" srcId="{C14E55B2-0495-4CB2-B310-B6590911040F}" destId="{E6050FFB-5D7A-4F7C-BA02-935DC3745495}" srcOrd="3" destOrd="0" presId="urn:microsoft.com/office/officeart/2018/2/layout/IconCircleList"/>
    <dgm:cxn modelId="{629D84A3-1CE3-4BC2-BC14-C0DC0ACC121C}" type="presParOf" srcId="{79CA6CD3-595C-4687-B04E-72309F10F66E}" destId="{908CAC84-C1E2-4C25-AFF3-F81E8851A10D}" srcOrd="3" destOrd="0" presId="urn:microsoft.com/office/officeart/2018/2/layout/IconCircleList"/>
    <dgm:cxn modelId="{D6495301-BCD0-4D38-A8B5-83D3D10B9563}" type="presParOf" srcId="{79CA6CD3-595C-4687-B04E-72309F10F66E}" destId="{FA5D5737-E81F-4907-8D12-A5B3CBE470F9}" srcOrd="4" destOrd="0" presId="urn:microsoft.com/office/officeart/2018/2/layout/IconCircleList"/>
    <dgm:cxn modelId="{6B658CDC-6105-4224-8170-FD6D5396A60C}" type="presParOf" srcId="{FA5D5737-E81F-4907-8D12-A5B3CBE470F9}" destId="{433A37A7-36E0-47AD-9A14-7440AC39E282}" srcOrd="0" destOrd="0" presId="urn:microsoft.com/office/officeart/2018/2/layout/IconCircleList"/>
    <dgm:cxn modelId="{7EA313B4-B805-4121-8B1E-F244923E5FA6}" type="presParOf" srcId="{FA5D5737-E81F-4907-8D12-A5B3CBE470F9}" destId="{2A3537AE-3C45-4AB6-997C-FAD231073D38}" srcOrd="1" destOrd="0" presId="urn:microsoft.com/office/officeart/2018/2/layout/IconCircleList"/>
    <dgm:cxn modelId="{F45E5B59-6C33-4258-AD47-625350C8E8DC}" type="presParOf" srcId="{FA5D5737-E81F-4907-8D12-A5B3CBE470F9}" destId="{A53E8502-97FE-4F76-B860-D18CF56414D3}" srcOrd="2" destOrd="0" presId="urn:microsoft.com/office/officeart/2018/2/layout/IconCircleList"/>
    <dgm:cxn modelId="{C71C2548-70E1-4858-B369-9D13EC5E4161}" type="presParOf" srcId="{FA5D5737-E81F-4907-8D12-A5B3CBE470F9}" destId="{13F0F6F2-7005-42B5-B596-4E9E8D846C55}" srcOrd="3" destOrd="0" presId="urn:microsoft.com/office/officeart/2018/2/layout/IconCircleList"/>
    <dgm:cxn modelId="{0EBAB53C-BB7B-4978-A1AE-33982EE979CE}" type="presParOf" srcId="{79CA6CD3-595C-4687-B04E-72309F10F66E}" destId="{2876BC65-6A9B-429A-AF92-DB657E609A49}" srcOrd="5" destOrd="0" presId="urn:microsoft.com/office/officeart/2018/2/layout/IconCircleList"/>
    <dgm:cxn modelId="{B8CAA499-CCB7-4E9E-8691-E7FDE3433AF3}" type="presParOf" srcId="{79CA6CD3-595C-4687-B04E-72309F10F66E}" destId="{2B82A0CC-DBD2-4665-9ACC-6BB9154EC761}" srcOrd="6" destOrd="0" presId="urn:microsoft.com/office/officeart/2018/2/layout/IconCircleList"/>
    <dgm:cxn modelId="{F35E7F58-C659-4D01-BDFD-37009AE9769D}" type="presParOf" srcId="{2B82A0CC-DBD2-4665-9ACC-6BB9154EC761}" destId="{071467BC-7920-4623-8899-BFB098E522FD}" srcOrd="0" destOrd="0" presId="urn:microsoft.com/office/officeart/2018/2/layout/IconCircleList"/>
    <dgm:cxn modelId="{0A3DE6F5-BACA-47DE-96CB-4CA6A3860149}" type="presParOf" srcId="{2B82A0CC-DBD2-4665-9ACC-6BB9154EC761}" destId="{482EBC82-4CE7-4974-858F-668C43E569AB}" srcOrd="1" destOrd="0" presId="urn:microsoft.com/office/officeart/2018/2/layout/IconCircleList"/>
    <dgm:cxn modelId="{DD99D039-3C5A-4771-B2FA-6032142A83A7}" type="presParOf" srcId="{2B82A0CC-DBD2-4665-9ACC-6BB9154EC761}" destId="{7AE9346F-B9E3-44E4-9F0C-AB4BD5875C72}" srcOrd="2" destOrd="0" presId="urn:microsoft.com/office/officeart/2018/2/layout/IconCircleList"/>
    <dgm:cxn modelId="{2BF9ACAF-54AD-4E02-BC9A-768125D952D1}" type="presParOf" srcId="{2B82A0CC-DBD2-4665-9ACC-6BB9154EC761}" destId="{FC74A387-EAF0-4BBB-81B4-63EA5C8AE52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EEDA83-9078-4B8E-9DA8-011BE62EC078}"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6B955C31-9A61-4B0D-96DC-C37B767B358F}">
      <dgm:prSet/>
      <dgm:spPr/>
      <dgm:t>
        <a:bodyPr/>
        <a:lstStyle/>
        <a:p>
          <a:r>
            <a:rPr lang="en-US"/>
            <a:t>Creational</a:t>
          </a:r>
        </a:p>
      </dgm:t>
    </dgm:pt>
    <dgm:pt modelId="{DE746715-F693-4A72-A4D2-8C1FC52F93E5}" type="parTrans" cxnId="{217A69DB-30B6-4CEE-97E2-6B499009E89C}">
      <dgm:prSet/>
      <dgm:spPr/>
      <dgm:t>
        <a:bodyPr/>
        <a:lstStyle/>
        <a:p>
          <a:endParaRPr lang="en-US"/>
        </a:p>
      </dgm:t>
    </dgm:pt>
    <dgm:pt modelId="{C0F7D44D-5F5B-4723-B123-52A57D761501}" type="sibTrans" cxnId="{217A69DB-30B6-4CEE-97E2-6B499009E89C}">
      <dgm:prSet/>
      <dgm:spPr/>
      <dgm:t>
        <a:bodyPr/>
        <a:lstStyle/>
        <a:p>
          <a:endParaRPr lang="en-US"/>
        </a:p>
      </dgm:t>
    </dgm:pt>
    <dgm:pt modelId="{8856658D-0F7E-44A5-92E7-630E042206CC}">
      <dgm:prSet/>
      <dgm:spPr/>
      <dgm:t>
        <a:bodyPr/>
        <a:lstStyle/>
        <a:p>
          <a:r>
            <a:rPr lang="en-US"/>
            <a:t>Structural</a:t>
          </a:r>
        </a:p>
      </dgm:t>
    </dgm:pt>
    <dgm:pt modelId="{8EB7C334-7198-4BDC-BA3D-8FC7CCCE9BD4}" type="parTrans" cxnId="{91220802-A17E-4B51-B226-9C9A9E78A5BA}">
      <dgm:prSet/>
      <dgm:spPr/>
      <dgm:t>
        <a:bodyPr/>
        <a:lstStyle/>
        <a:p>
          <a:endParaRPr lang="en-US"/>
        </a:p>
      </dgm:t>
    </dgm:pt>
    <dgm:pt modelId="{D1312E62-4674-42E2-8D73-ACFE6D7BA786}" type="sibTrans" cxnId="{91220802-A17E-4B51-B226-9C9A9E78A5BA}">
      <dgm:prSet/>
      <dgm:spPr/>
      <dgm:t>
        <a:bodyPr/>
        <a:lstStyle/>
        <a:p>
          <a:endParaRPr lang="en-US"/>
        </a:p>
      </dgm:t>
    </dgm:pt>
    <dgm:pt modelId="{AC63D328-9588-437C-B606-5104480E7530}">
      <dgm:prSet/>
      <dgm:spPr/>
      <dgm:t>
        <a:bodyPr/>
        <a:lstStyle/>
        <a:p>
          <a:r>
            <a:rPr lang="en-US"/>
            <a:t>Behavioral</a:t>
          </a:r>
        </a:p>
      </dgm:t>
    </dgm:pt>
    <dgm:pt modelId="{AF48B3E2-C51B-4B17-BBBA-96AA04F0D391}" type="parTrans" cxnId="{2B5FDAAA-0845-41CA-AFF9-2B8D50B89980}">
      <dgm:prSet/>
      <dgm:spPr/>
      <dgm:t>
        <a:bodyPr/>
        <a:lstStyle/>
        <a:p>
          <a:endParaRPr lang="en-US"/>
        </a:p>
      </dgm:t>
    </dgm:pt>
    <dgm:pt modelId="{50D0E0F5-8D15-40D4-BFF2-48812FA07A73}" type="sibTrans" cxnId="{2B5FDAAA-0845-41CA-AFF9-2B8D50B89980}">
      <dgm:prSet/>
      <dgm:spPr/>
      <dgm:t>
        <a:bodyPr/>
        <a:lstStyle/>
        <a:p>
          <a:endParaRPr lang="en-US"/>
        </a:p>
      </dgm:t>
    </dgm:pt>
    <dgm:pt modelId="{37DB4965-C192-4E38-8F6F-9386B74FFB63}" type="pres">
      <dgm:prSet presAssocID="{61EEDA83-9078-4B8E-9DA8-011BE62EC078}" presName="linear" presStyleCnt="0">
        <dgm:presLayoutVars>
          <dgm:dir/>
          <dgm:animLvl val="lvl"/>
          <dgm:resizeHandles val="exact"/>
        </dgm:presLayoutVars>
      </dgm:prSet>
      <dgm:spPr/>
    </dgm:pt>
    <dgm:pt modelId="{8E8FFB90-A708-46ED-86AA-B3FF9A643E44}" type="pres">
      <dgm:prSet presAssocID="{6B955C31-9A61-4B0D-96DC-C37B767B358F}" presName="parentLin" presStyleCnt="0"/>
      <dgm:spPr/>
    </dgm:pt>
    <dgm:pt modelId="{FE16A417-E21D-424F-A1BA-54C007BFE87A}" type="pres">
      <dgm:prSet presAssocID="{6B955C31-9A61-4B0D-96DC-C37B767B358F}" presName="parentLeftMargin" presStyleLbl="node1" presStyleIdx="0" presStyleCnt="3"/>
      <dgm:spPr/>
    </dgm:pt>
    <dgm:pt modelId="{5D892210-FD3B-4DDB-BF11-758C5F6597FE}" type="pres">
      <dgm:prSet presAssocID="{6B955C31-9A61-4B0D-96DC-C37B767B358F}" presName="parentText" presStyleLbl="node1" presStyleIdx="0" presStyleCnt="3">
        <dgm:presLayoutVars>
          <dgm:chMax val="0"/>
          <dgm:bulletEnabled val="1"/>
        </dgm:presLayoutVars>
      </dgm:prSet>
      <dgm:spPr/>
    </dgm:pt>
    <dgm:pt modelId="{5D78AD26-1456-4AB1-955B-92831DC6AD96}" type="pres">
      <dgm:prSet presAssocID="{6B955C31-9A61-4B0D-96DC-C37B767B358F}" presName="negativeSpace" presStyleCnt="0"/>
      <dgm:spPr/>
    </dgm:pt>
    <dgm:pt modelId="{3E0BC363-83A0-4481-A626-FA38020AC3CF}" type="pres">
      <dgm:prSet presAssocID="{6B955C31-9A61-4B0D-96DC-C37B767B358F}" presName="childText" presStyleLbl="conFgAcc1" presStyleIdx="0" presStyleCnt="3">
        <dgm:presLayoutVars>
          <dgm:bulletEnabled val="1"/>
        </dgm:presLayoutVars>
      </dgm:prSet>
      <dgm:spPr/>
    </dgm:pt>
    <dgm:pt modelId="{51F0AD97-59E1-4947-8700-B337C72F6B76}" type="pres">
      <dgm:prSet presAssocID="{C0F7D44D-5F5B-4723-B123-52A57D761501}" presName="spaceBetweenRectangles" presStyleCnt="0"/>
      <dgm:spPr/>
    </dgm:pt>
    <dgm:pt modelId="{BA0CE992-C6EB-4664-8BB6-8939DE489781}" type="pres">
      <dgm:prSet presAssocID="{8856658D-0F7E-44A5-92E7-630E042206CC}" presName="parentLin" presStyleCnt="0"/>
      <dgm:spPr/>
    </dgm:pt>
    <dgm:pt modelId="{79946CB4-5C92-491A-AAD5-1B5B49D354DD}" type="pres">
      <dgm:prSet presAssocID="{8856658D-0F7E-44A5-92E7-630E042206CC}" presName="parentLeftMargin" presStyleLbl="node1" presStyleIdx="0" presStyleCnt="3"/>
      <dgm:spPr/>
    </dgm:pt>
    <dgm:pt modelId="{966B9188-D3DC-4B49-9EA3-615590AC5076}" type="pres">
      <dgm:prSet presAssocID="{8856658D-0F7E-44A5-92E7-630E042206CC}" presName="parentText" presStyleLbl="node1" presStyleIdx="1" presStyleCnt="3">
        <dgm:presLayoutVars>
          <dgm:chMax val="0"/>
          <dgm:bulletEnabled val="1"/>
        </dgm:presLayoutVars>
      </dgm:prSet>
      <dgm:spPr/>
    </dgm:pt>
    <dgm:pt modelId="{40DB6CC4-88B8-45E2-A88C-E4794DCA9CEB}" type="pres">
      <dgm:prSet presAssocID="{8856658D-0F7E-44A5-92E7-630E042206CC}" presName="negativeSpace" presStyleCnt="0"/>
      <dgm:spPr/>
    </dgm:pt>
    <dgm:pt modelId="{735DD418-38DC-40E4-A98A-AC5E1A58DBEC}" type="pres">
      <dgm:prSet presAssocID="{8856658D-0F7E-44A5-92E7-630E042206CC}" presName="childText" presStyleLbl="conFgAcc1" presStyleIdx="1" presStyleCnt="3">
        <dgm:presLayoutVars>
          <dgm:bulletEnabled val="1"/>
        </dgm:presLayoutVars>
      </dgm:prSet>
      <dgm:spPr/>
    </dgm:pt>
    <dgm:pt modelId="{C7FF4703-F2EB-4C8B-965C-A242D3F2A61A}" type="pres">
      <dgm:prSet presAssocID="{D1312E62-4674-42E2-8D73-ACFE6D7BA786}" presName="spaceBetweenRectangles" presStyleCnt="0"/>
      <dgm:spPr/>
    </dgm:pt>
    <dgm:pt modelId="{C6A68751-1AB8-4F44-81FA-FAD6612BA17E}" type="pres">
      <dgm:prSet presAssocID="{AC63D328-9588-437C-B606-5104480E7530}" presName="parentLin" presStyleCnt="0"/>
      <dgm:spPr/>
    </dgm:pt>
    <dgm:pt modelId="{A3B62083-49E2-4729-802B-37F7BC537338}" type="pres">
      <dgm:prSet presAssocID="{AC63D328-9588-437C-B606-5104480E7530}" presName="parentLeftMargin" presStyleLbl="node1" presStyleIdx="1" presStyleCnt="3"/>
      <dgm:spPr/>
    </dgm:pt>
    <dgm:pt modelId="{4A682BAE-E035-4DEC-819C-3A78E9DB53D3}" type="pres">
      <dgm:prSet presAssocID="{AC63D328-9588-437C-B606-5104480E7530}" presName="parentText" presStyleLbl="node1" presStyleIdx="2" presStyleCnt="3">
        <dgm:presLayoutVars>
          <dgm:chMax val="0"/>
          <dgm:bulletEnabled val="1"/>
        </dgm:presLayoutVars>
      </dgm:prSet>
      <dgm:spPr/>
    </dgm:pt>
    <dgm:pt modelId="{9D1054B9-5ACE-475B-8B77-397BF347E787}" type="pres">
      <dgm:prSet presAssocID="{AC63D328-9588-437C-B606-5104480E7530}" presName="negativeSpace" presStyleCnt="0"/>
      <dgm:spPr/>
    </dgm:pt>
    <dgm:pt modelId="{5B0F43BA-3C25-4A73-812B-8FDD733F2CCC}" type="pres">
      <dgm:prSet presAssocID="{AC63D328-9588-437C-B606-5104480E7530}" presName="childText" presStyleLbl="conFgAcc1" presStyleIdx="2" presStyleCnt="3">
        <dgm:presLayoutVars>
          <dgm:bulletEnabled val="1"/>
        </dgm:presLayoutVars>
      </dgm:prSet>
      <dgm:spPr/>
    </dgm:pt>
  </dgm:ptLst>
  <dgm:cxnLst>
    <dgm:cxn modelId="{91220802-A17E-4B51-B226-9C9A9E78A5BA}" srcId="{61EEDA83-9078-4B8E-9DA8-011BE62EC078}" destId="{8856658D-0F7E-44A5-92E7-630E042206CC}" srcOrd="1" destOrd="0" parTransId="{8EB7C334-7198-4BDC-BA3D-8FC7CCCE9BD4}" sibTransId="{D1312E62-4674-42E2-8D73-ACFE6D7BA786}"/>
    <dgm:cxn modelId="{32AD765C-C334-4256-ADBE-9639E937C0D8}" type="presOf" srcId="{6B955C31-9A61-4B0D-96DC-C37B767B358F}" destId="{5D892210-FD3B-4DDB-BF11-758C5F6597FE}" srcOrd="1" destOrd="0" presId="urn:microsoft.com/office/officeart/2005/8/layout/list1"/>
    <dgm:cxn modelId="{309F3965-B6A3-4CDC-961E-A8B6589C41D0}" type="presOf" srcId="{8856658D-0F7E-44A5-92E7-630E042206CC}" destId="{966B9188-D3DC-4B49-9EA3-615590AC5076}" srcOrd="1" destOrd="0" presId="urn:microsoft.com/office/officeart/2005/8/layout/list1"/>
    <dgm:cxn modelId="{161DF266-E09B-4119-93BB-25E3C3F79743}" type="presOf" srcId="{61EEDA83-9078-4B8E-9DA8-011BE62EC078}" destId="{37DB4965-C192-4E38-8F6F-9386B74FFB63}" srcOrd="0" destOrd="0" presId="urn:microsoft.com/office/officeart/2005/8/layout/list1"/>
    <dgm:cxn modelId="{43948555-0E40-4C46-9D30-CD000B83BE62}" type="presOf" srcId="{8856658D-0F7E-44A5-92E7-630E042206CC}" destId="{79946CB4-5C92-491A-AAD5-1B5B49D354DD}" srcOrd="0" destOrd="0" presId="urn:microsoft.com/office/officeart/2005/8/layout/list1"/>
    <dgm:cxn modelId="{AF49B459-C551-4413-8860-929C4C97BA6F}" type="presOf" srcId="{AC63D328-9588-437C-B606-5104480E7530}" destId="{A3B62083-49E2-4729-802B-37F7BC537338}" srcOrd="0" destOrd="0" presId="urn:microsoft.com/office/officeart/2005/8/layout/list1"/>
    <dgm:cxn modelId="{C70D0795-1E4F-470E-812D-DA8DDDC527A9}" type="presOf" srcId="{AC63D328-9588-437C-B606-5104480E7530}" destId="{4A682BAE-E035-4DEC-819C-3A78E9DB53D3}" srcOrd="1" destOrd="0" presId="urn:microsoft.com/office/officeart/2005/8/layout/list1"/>
    <dgm:cxn modelId="{2B5FDAAA-0845-41CA-AFF9-2B8D50B89980}" srcId="{61EEDA83-9078-4B8E-9DA8-011BE62EC078}" destId="{AC63D328-9588-437C-B606-5104480E7530}" srcOrd="2" destOrd="0" parTransId="{AF48B3E2-C51B-4B17-BBBA-96AA04F0D391}" sibTransId="{50D0E0F5-8D15-40D4-BFF2-48812FA07A73}"/>
    <dgm:cxn modelId="{D7133FD9-7A3C-4A21-BD62-63E6F5E0EEE4}" type="presOf" srcId="{6B955C31-9A61-4B0D-96DC-C37B767B358F}" destId="{FE16A417-E21D-424F-A1BA-54C007BFE87A}" srcOrd="0" destOrd="0" presId="urn:microsoft.com/office/officeart/2005/8/layout/list1"/>
    <dgm:cxn modelId="{217A69DB-30B6-4CEE-97E2-6B499009E89C}" srcId="{61EEDA83-9078-4B8E-9DA8-011BE62EC078}" destId="{6B955C31-9A61-4B0D-96DC-C37B767B358F}" srcOrd="0" destOrd="0" parTransId="{DE746715-F693-4A72-A4D2-8C1FC52F93E5}" sibTransId="{C0F7D44D-5F5B-4723-B123-52A57D761501}"/>
    <dgm:cxn modelId="{C716EE9D-6878-44F9-BE41-C61B2EF65D54}" type="presParOf" srcId="{37DB4965-C192-4E38-8F6F-9386B74FFB63}" destId="{8E8FFB90-A708-46ED-86AA-B3FF9A643E44}" srcOrd="0" destOrd="0" presId="urn:microsoft.com/office/officeart/2005/8/layout/list1"/>
    <dgm:cxn modelId="{8C3EA9B4-FB61-4741-811A-A0B5811F3ECB}" type="presParOf" srcId="{8E8FFB90-A708-46ED-86AA-B3FF9A643E44}" destId="{FE16A417-E21D-424F-A1BA-54C007BFE87A}" srcOrd="0" destOrd="0" presId="urn:microsoft.com/office/officeart/2005/8/layout/list1"/>
    <dgm:cxn modelId="{7DC31176-2E39-4A0C-96F6-08010F7C0B35}" type="presParOf" srcId="{8E8FFB90-A708-46ED-86AA-B3FF9A643E44}" destId="{5D892210-FD3B-4DDB-BF11-758C5F6597FE}" srcOrd="1" destOrd="0" presId="urn:microsoft.com/office/officeart/2005/8/layout/list1"/>
    <dgm:cxn modelId="{9BD5A30D-70C7-4DCF-A243-EEA2563174A7}" type="presParOf" srcId="{37DB4965-C192-4E38-8F6F-9386B74FFB63}" destId="{5D78AD26-1456-4AB1-955B-92831DC6AD96}" srcOrd="1" destOrd="0" presId="urn:microsoft.com/office/officeart/2005/8/layout/list1"/>
    <dgm:cxn modelId="{E5967A3A-1A56-49B5-A671-0D9854D56C5E}" type="presParOf" srcId="{37DB4965-C192-4E38-8F6F-9386B74FFB63}" destId="{3E0BC363-83A0-4481-A626-FA38020AC3CF}" srcOrd="2" destOrd="0" presId="urn:microsoft.com/office/officeart/2005/8/layout/list1"/>
    <dgm:cxn modelId="{055988FB-D9A6-4837-B2C4-A15EB4D9B0EE}" type="presParOf" srcId="{37DB4965-C192-4E38-8F6F-9386B74FFB63}" destId="{51F0AD97-59E1-4947-8700-B337C72F6B76}" srcOrd="3" destOrd="0" presId="urn:microsoft.com/office/officeart/2005/8/layout/list1"/>
    <dgm:cxn modelId="{C649FE68-4AFC-47EE-8109-7536BA1EB109}" type="presParOf" srcId="{37DB4965-C192-4E38-8F6F-9386B74FFB63}" destId="{BA0CE992-C6EB-4664-8BB6-8939DE489781}" srcOrd="4" destOrd="0" presId="urn:microsoft.com/office/officeart/2005/8/layout/list1"/>
    <dgm:cxn modelId="{B4BCF1EA-C89C-45EC-BAF5-3DD6EE15EAE8}" type="presParOf" srcId="{BA0CE992-C6EB-4664-8BB6-8939DE489781}" destId="{79946CB4-5C92-491A-AAD5-1B5B49D354DD}" srcOrd="0" destOrd="0" presId="urn:microsoft.com/office/officeart/2005/8/layout/list1"/>
    <dgm:cxn modelId="{DD27A945-906E-4327-BBB6-4C40C2706709}" type="presParOf" srcId="{BA0CE992-C6EB-4664-8BB6-8939DE489781}" destId="{966B9188-D3DC-4B49-9EA3-615590AC5076}" srcOrd="1" destOrd="0" presId="urn:microsoft.com/office/officeart/2005/8/layout/list1"/>
    <dgm:cxn modelId="{BD80AE07-508B-4B10-AE8E-869BCBDDC520}" type="presParOf" srcId="{37DB4965-C192-4E38-8F6F-9386B74FFB63}" destId="{40DB6CC4-88B8-45E2-A88C-E4794DCA9CEB}" srcOrd="5" destOrd="0" presId="urn:microsoft.com/office/officeart/2005/8/layout/list1"/>
    <dgm:cxn modelId="{1D6A34C7-E537-4CCF-ACAB-D5333BEE989B}" type="presParOf" srcId="{37DB4965-C192-4E38-8F6F-9386B74FFB63}" destId="{735DD418-38DC-40E4-A98A-AC5E1A58DBEC}" srcOrd="6" destOrd="0" presId="urn:microsoft.com/office/officeart/2005/8/layout/list1"/>
    <dgm:cxn modelId="{B469614F-0956-40B6-ABC5-E9B402383405}" type="presParOf" srcId="{37DB4965-C192-4E38-8F6F-9386B74FFB63}" destId="{C7FF4703-F2EB-4C8B-965C-A242D3F2A61A}" srcOrd="7" destOrd="0" presId="urn:microsoft.com/office/officeart/2005/8/layout/list1"/>
    <dgm:cxn modelId="{85FCCFF4-47CB-4028-B761-CBB6195D7DF2}" type="presParOf" srcId="{37DB4965-C192-4E38-8F6F-9386B74FFB63}" destId="{C6A68751-1AB8-4F44-81FA-FAD6612BA17E}" srcOrd="8" destOrd="0" presId="urn:microsoft.com/office/officeart/2005/8/layout/list1"/>
    <dgm:cxn modelId="{B2C0E1B4-FE38-4D89-BFD8-5ACB0A30A94E}" type="presParOf" srcId="{C6A68751-1AB8-4F44-81FA-FAD6612BA17E}" destId="{A3B62083-49E2-4729-802B-37F7BC537338}" srcOrd="0" destOrd="0" presId="urn:microsoft.com/office/officeart/2005/8/layout/list1"/>
    <dgm:cxn modelId="{4B020262-2B70-4360-A559-5AA064D1E29E}" type="presParOf" srcId="{C6A68751-1AB8-4F44-81FA-FAD6612BA17E}" destId="{4A682BAE-E035-4DEC-819C-3A78E9DB53D3}" srcOrd="1" destOrd="0" presId="urn:microsoft.com/office/officeart/2005/8/layout/list1"/>
    <dgm:cxn modelId="{969AFDC2-8D59-4CB5-AA9A-0645075115A3}" type="presParOf" srcId="{37DB4965-C192-4E38-8F6F-9386B74FFB63}" destId="{9D1054B9-5ACE-475B-8B77-397BF347E787}" srcOrd="9" destOrd="0" presId="urn:microsoft.com/office/officeart/2005/8/layout/list1"/>
    <dgm:cxn modelId="{A8C8664B-D716-4195-859A-DA7E231CD729}" type="presParOf" srcId="{37DB4965-C192-4E38-8F6F-9386B74FFB63}" destId="{5B0F43BA-3C25-4A73-812B-8FDD733F2CC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3A0F1B-D457-4712-96DD-5E823077CE3A}" type="doc">
      <dgm:prSet loTypeId="urn:microsoft.com/office/officeart/2008/layout/LinedList" loCatId="list" qsTypeId="urn:microsoft.com/office/officeart/2005/8/quickstyle/simple2" qsCatId="simple" csTypeId="urn:microsoft.com/office/officeart/2005/8/colors/colorful2" csCatId="colorful" phldr="1"/>
      <dgm:spPr/>
      <dgm:t>
        <a:bodyPr/>
        <a:lstStyle/>
        <a:p>
          <a:endParaRPr lang="en-US"/>
        </a:p>
      </dgm:t>
    </dgm:pt>
    <dgm:pt modelId="{EDF775F9-05EC-4C9D-B51F-A137913D41DC}">
      <dgm:prSet/>
      <dgm:spPr/>
      <dgm:t>
        <a:bodyPr/>
        <a:lstStyle/>
        <a:p>
          <a:r>
            <a:rPr lang="en-US" b="0" i="1"/>
            <a:t>The singleton pattern is a design pattern that restricts the instantiation of a class to one object.</a:t>
          </a:r>
          <a:r>
            <a:rPr lang="en-US" b="0" i="0"/>
            <a:t> </a:t>
          </a:r>
          <a:endParaRPr lang="en-US"/>
        </a:p>
      </dgm:t>
    </dgm:pt>
    <dgm:pt modelId="{90638713-A3F4-4974-A7FD-D5FD49BF11C5}" type="parTrans" cxnId="{1502B588-4F3C-45F1-B3F0-38EB21D4BE73}">
      <dgm:prSet/>
      <dgm:spPr/>
      <dgm:t>
        <a:bodyPr/>
        <a:lstStyle/>
        <a:p>
          <a:endParaRPr lang="en-US"/>
        </a:p>
      </dgm:t>
    </dgm:pt>
    <dgm:pt modelId="{36592169-E333-41DB-A71D-70BB4F9E7D56}" type="sibTrans" cxnId="{1502B588-4F3C-45F1-B3F0-38EB21D4BE73}">
      <dgm:prSet/>
      <dgm:spPr/>
      <dgm:t>
        <a:bodyPr/>
        <a:lstStyle/>
        <a:p>
          <a:endParaRPr lang="en-US"/>
        </a:p>
      </dgm:t>
    </dgm:pt>
    <dgm:pt modelId="{AEE58CE1-0C13-464C-8674-ABFD22390DE4}">
      <dgm:prSet/>
      <dgm:spPr/>
      <dgm:t>
        <a:bodyPr/>
        <a:lstStyle/>
        <a:p>
          <a:r>
            <a:rPr lang="en-US" b="0" i="0" dirty="0"/>
            <a:t>One of the simplest design patterns.</a:t>
          </a:r>
          <a:endParaRPr lang="en-US" dirty="0"/>
        </a:p>
      </dgm:t>
    </dgm:pt>
    <dgm:pt modelId="{0A8D0612-AD3E-49D5-A52C-5292B621B9A6}" type="parTrans" cxnId="{05F14DFE-B3D9-4EFA-9450-11BD3D322831}">
      <dgm:prSet/>
      <dgm:spPr/>
      <dgm:t>
        <a:bodyPr/>
        <a:lstStyle/>
        <a:p>
          <a:endParaRPr lang="en-US"/>
        </a:p>
      </dgm:t>
    </dgm:pt>
    <dgm:pt modelId="{2ECD2806-FB33-431B-B135-E0EB89A290B7}" type="sibTrans" cxnId="{05F14DFE-B3D9-4EFA-9450-11BD3D322831}">
      <dgm:prSet/>
      <dgm:spPr/>
      <dgm:t>
        <a:bodyPr/>
        <a:lstStyle/>
        <a:p>
          <a:endParaRPr lang="en-US"/>
        </a:p>
      </dgm:t>
    </dgm:pt>
    <dgm:pt modelId="{30F63BF2-6DA5-4302-AC56-0F4E00114BFC}">
      <dgm:prSet/>
      <dgm:spPr/>
      <dgm:t>
        <a:bodyPr/>
        <a:lstStyle/>
        <a:p>
          <a:r>
            <a:rPr lang="en-US"/>
            <a:t>Eg: class with DB connection shared by multiple objects. Multiple objects creation may be costly for 	every object.</a:t>
          </a:r>
        </a:p>
      </dgm:t>
    </dgm:pt>
    <dgm:pt modelId="{C9EE5FBB-89C6-495E-9C3E-37B6B6906AE5}" type="parTrans" cxnId="{0168E1A0-B589-4F63-A4F5-33F8B81D5F27}">
      <dgm:prSet/>
      <dgm:spPr/>
      <dgm:t>
        <a:bodyPr/>
        <a:lstStyle/>
        <a:p>
          <a:endParaRPr lang="en-US"/>
        </a:p>
      </dgm:t>
    </dgm:pt>
    <dgm:pt modelId="{FAC73EF4-BB52-48A4-92C0-61AB6277EF50}" type="sibTrans" cxnId="{0168E1A0-B589-4F63-A4F5-33F8B81D5F27}">
      <dgm:prSet/>
      <dgm:spPr/>
      <dgm:t>
        <a:bodyPr/>
        <a:lstStyle/>
        <a:p>
          <a:endParaRPr lang="en-US"/>
        </a:p>
      </dgm:t>
    </dgm:pt>
    <dgm:pt modelId="{2B8162E5-A3AC-44A8-9C81-6859AC13E64B}">
      <dgm:prSet/>
      <dgm:spPr/>
      <dgm:t>
        <a:bodyPr/>
        <a:lstStyle/>
        <a:p>
          <a:r>
            <a:rPr lang="en-US" b="0" i="0"/>
            <a:t>There can be a single configuration manager or error manager in an application that handles all problems instead of creating multiple managers.</a:t>
          </a:r>
          <a:endParaRPr lang="en-US"/>
        </a:p>
      </dgm:t>
    </dgm:pt>
    <dgm:pt modelId="{487CDF71-1061-453E-A450-54A1FFCAFE9C}" type="parTrans" cxnId="{449D2298-3BD8-4C4A-A77C-9FC5AD7B0D55}">
      <dgm:prSet/>
      <dgm:spPr/>
      <dgm:t>
        <a:bodyPr/>
        <a:lstStyle/>
        <a:p>
          <a:endParaRPr lang="en-US"/>
        </a:p>
      </dgm:t>
    </dgm:pt>
    <dgm:pt modelId="{6D3DB774-405C-4BC7-9C22-B59E11C51964}" type="sibTrans" cxnId="{449D2298-3BD8-4C4A-A77C-9FC5AD7B0D55}">
      <dgm:prSet/>
      <dgm:spPr/>
      <dgm:t>
        <a:bodyPr/>
        <a:lstStyle/>
        <a:p>
          <a:endParaRPr lang="en-US"/>
        </a:p>
      </dgm:t>
    </dgm:pt>
    <dgm:pt modelId="{3C43CA24-F9B0-4E10-83D6-8BA59A13F972}" type="pres">
      <dgm:prSet presAssocID="{283A0F1B-D457-4712-96DD-5E823077CE3A}" presName="vert0" presStyleCnt="0">
        <dgm:presLayoutVars>
          <dgm:dir/>
          <dgm:animOne val="branch"/>
          <dgm:animLvl val="lvl"/>
        </dgm:presLayoutVars>
      </dgm:prSet>
      <dgm:spPr/>
    </dgm:pt>
    <dgm:pt modelId="{007FE612-395A-4459-9389-40CA7D51A8ED}" type="pres">
      <dgm:prSet presAssocID="{EDF775F9-05EC-4C9D-B51F-A137913D41DC}" presName="thickLine" presStyleLbl="alignNode1" presStyleIdx="0" presStyleCnt="4"/>
      <dgm:spPr/>
    </dgm:pt>
    <dgm:pt modelId="{0289DC32-883B-40C7-8753-539A920B51C3}" type="pres">
      <dgm:prSet presAssocID="{EDF775F9-05EC-4C9D-B51F-A137913D41DC}" presName="horz1" presStyleCnt="0"/>
      <dgm:spPr/>
    </dgm:pt>
    <dgm:pt modelId="{CDD8B3A4-60E9-4B03-BC0C-86DC7F191A16}" type="pres">
      <dgm:prSet presAssocID="{EDF775F9-05EC-4C9D-B51F-A137913D41DC}" presName="tx1" presStyleLbl="revTx" presStyleIdx="0" presStyleCnt="4"/>
      <dgm:spPr/>
    </dgm:pt>
    <dgm:pt modelId="{151CE9E6-07E0-4A83-AB27-4843B83F7AA5}" type="pres">
      <dgm:prSet presAssocID="{EDF775F9-05EC-4C9D-B51F-A137913D41DC}" presName="vert1" presStyleCnt="0"/>
      <dgm:spPr/>
    </dgm:pt>
    <dgm:pt modelId="{34CD4E5A-E330-4D11-80EB-54A07B040F61}" type="pres">
      <dgm:prSet presAssocID="{AEE58CE1-0C13-464C-8674-ABFD22390DE4}" presName="thickLine" presStyleLbl="alignNode1" presStyleIdx="1" presStyleCnt="4"/>
      <dgm:spPr/>
    </dgm:pt>
    <dgm:pt modelId="{6B001122-EAF4-4251-8E52-33023BEA7F44}" type="pres">
      <dgm:prSet presAssocID="{AEE58CE1-0C13-464C-8674-ABFD22390DE4}" presName="horz1" presStyleCnt="0"/>
      <dgm:spPr/>
    </dgm:pt>
    <dgm:pt modelId="{AC2B3191-7C60-410E-9C2F-B1935CCD8480}" type="pres">
      <dgm:prSet presAssocID="{AEE58CE1-0C13-464C-8674-ABFD22390DE4}" presName="tx1" presStyleLbl="revTx" presStyleIdx="1" presStyleCnt="4"/>
      <dgm:spPr/>
    </dgm:pt>
    <dgm:pt modelId="{96D7708F-839F-45B0-B258-2BB3CCBA46FE}" type="pres">
      <dgm:prSet presAssocID="{AEE58CE1-0C13-464C-8674-ABFD22390DE4}" presName="vert1" presStyleCnt="0"/>
      <dgm:spPr/>
    </dgm:pt>
    <dgm:pt modelId="{E27781CD-CC16-4CA4-943A-9D33D3CE1CDE}" type="pres">
      <dgm:prSet presAssocID="{30F63BF2-6DA5-4302-AC56-0F4E00114BFC}" presName="thickLine" presStyleLbl="alignNode1" presStyleIdx="2" presStyleCnt="4"/>
      <dgm:spPr/>
    </dgm:pt>
    <dgm:pt modelId="{99EADF12-D43B-4C68-A6D4-9727BE63DFE1}" type="pres">
      <dgm:prSet presAssocID="{30F63BF2-6DA5-4302-AC56-0F4E00114BFC}" presName="horz1" presStyleCnt="0"/>
      <dgm:spPr/>
    </dgm:pt>
    <dgm:pt modelId="{2EEA8855-4F2B-41B7-8B57-D16A07A03883}" type="pres">
      <dgm:prSet presAssocID="{30F63BF2-6DA5-4302-AC56-0F4E00114BFC}" presName="tx1" presStyleLbl="revTx" presStyleIdx="2" presStyleCnt="4"/>
      <dgm:spPr/>
    </dgm:pt>
    <dgm:pt modelId="{6F157332-3724-4327-82C2-E60ABF9B14B3}" type="pres">
      <dgm:prSet presAssocID="{30F63BF2-6DA5-4302-AC56-0F4E00114BFC}" presName="vert1" presStyleCnt="0"/>
      <dgm:spPr/>
    </dgm:pt>
    <dgm:pt modelId="{1638F9EE-669F-47C0-9770-27E54D877009}" type="pres">
      <dgm:prSet presAssocID="{2B8162E5-A3AC-44A8-9C81-6859AC13E64B}" presName="thickLine" presStyleLbl="alignNode1" presStyleIdx="3" presStyleCnt="4"/>
      <dgm:spPr/>
    </dgm:pt>
    <dgm:pt modelId="{8FB68DFE-625D-4AEE-85EC-AFC15B635292}" type="pres">
      <dgm:prSet presAssocID="{2B8162E5-A3AC-44A8-9C81-6859AC13E64B}" presName="horz1" presStyleCnt="0"/>
      <dgm:spPr/>
    </dgm:pt>
    <dgm:pt modelId="{08FE89FC-DA3D-4526-9E97-FB84B8C3E340}" type="pres">
      <dgm:prSet presAssocID="{2B8162E5-A3AC-44A8-9C81-6859AC13E64B}" presName="tx1" presStyleLbl="revTx" presStyleIdx="3" presStyleCnt="4"/>
      <dgm:spPr/>
    </dgm:pt>
    <dgm:pt modelId="{09C8DA20-1F4F-4B8D-9C99-30B7531E3821}" type="pres">
      <dgm:prSet presAssocID="{2B8162E5-A3AC-44A8-9C81-6859AC13E64B}" presName="vert1" presStyleCnt="0"/>
      <dgm:spPr/>
    </dgm:pt>
  </dgm:ptLst>
  <dgm:cxnLst>
    <dgm:cxn modelId="{B188B041-68BB-4A95-A465-A8945628E58B}" type="presOf" srcId="{AEE58CE1-0C13-464C-8674-ABFD22390DE4}" destId="{AC2B3191-7C60-410E-9C2F-B1935CCD8480}" srcOrd="0" destOrd="0" presId="urn:microsoft.com/office/officeart/2008/layout/LinedList"/>
    <dgm:cxn modelId="{02B2D971-8422-4114-BBCD-843AA3E29C6A}" type="presOf" srcId="{EDF775F9-05EC-4C9D-B51F-A137913D41DC}" destId="{CDD8B3A4-60E9-4B03-BC0C-86DC7F191A16}" srcOrd="0" destOrd="0" presId="urn:microsoft.com/office/officeart/2008/layout/LinedList"/>
    <dgm:cxn modelId="{1502B588-4F3C-45F1-B3F0-38EB21D4BE73}" srcId="{283A0F1B-D457-4712-96DD-5E823077CE3A}" destId="{EDF775F9-05EC-4C9D-B51F-A137913D41DC}" srcOrd="0" destOrd="0" parTransId="{90638713-A3F4-4974-A7FD-D5FD49BF11C5}" sibTransId="{36592169-E333-41DB-A71D-70BB4F9E7D56}"/>
    <dgm:cxn modelId="{449D2298-3BD8-4C4A-A77C-9FC5AD7B0D55}" srcId="{283A0F1B-D457-4712-96DD-5E823077CE3A}" destId="{2B8162E5-A3AC-44A8-9C81-6859AC13E64B}" srcOrd="3" destOrd="0" parTransId="{487CDF71-1061-453E-A450-54A1FFCAFE9C}" sibTransId="{6D3DB774-405C-4BC7-9C22-B59E11C51964}"/>
    <dgm:cxn modelId="{0168E1A0-B589-4F63-A4F5-33F8B81D5F27}" srcId="{283A0F1B-D457-4712-96DD-5E823077CE3A}" destId="{30F63BF2-6DA5-4302-AC56-0F4E00114BFC}" srcOrd="2" destOrd="0" parTransId="{C9EE5FBB-89C6-495E-9C3E-37B6B6906AE5}" sibTransId="{FAC73EF4-BB52-48A4-92C0-61AB6277EF50}"/>
    <dgm:cxn modelId="{0B11D8EE-D7CD-43E5-AF60-9EC839F9AFF0}" type="presOf" srcId="{283A0F1B-D457-4712-96DD-5E823077CE3A}" destId="{3C43CA24-F9B0-4E10-83D6-8BA59A13F972}" srcOrd="0" destOrd="0" presId="urn:microsoft.com/office/officeart/2008/layout/LinedList"/>
    <dgm:cxn modelId="{673871F3-93A0-4354-9DD7-C3B1E8460397}" type="presOf" srcId="{2B8162E5-A3AC-44A8-9C81-6859AC13E64B}" destId="{08FE89FC-DA3D-4526-9E97-FB84B8C3E340}" srcOrd="0" destOrd="0" presId="urn:microsoft.com/office/officeart/2008/layout/LinedList"/>
    <dgm:cxn modelId="{05F14DFE-B3D9-4EFA-9450-11BD3D322831}" srcId="{283A0F1B-D457-4712-96DD-5E823077CE3A}" destId="{AEE58CE1-0C13-464C-8674-ABFD22390DE4}" srcOrd="1" destOrd="0" parTransId="{0A8D0612-AD3E-49D5-A52C-5292B621B9A6}" sibTransId="{2ECD2806-FB33-431B-B135-E0EB89A290B7}"/>
    <dgm:cxn modelId="{5E564BFF-9B5C-4A3F-97F8-00AB33A12DE4}" type="presOf" srcId="{30F63BF2-6DA5-4302-AC56-0F4E00114BFC}" destId="{2EEA8855-4F2B-41B7-8B57-D16A07A03883}" srcOrd="0" destOrd="0" presId="urn:microsoft.com/office/officeart/2008/layout/LinedList"/>
    <dgm:cxn modelId="{2A023980-66B2-41F9-BF01-8B9FEFDF7406}" type="presParOf" srcId="{3C43CA24-F9B0-4E10-83D6-8BA59A13F972}" destId="{007FE612-395A-4459-9389-40CA7D51A8ED}" srcOrd="0" destOrd="0" presId="urn:microsoft.com/office/officeart/2008/layout/LinedList"/>
    <dgm:cxn modelId="{53911BE3-BD87-48AB-8B5F-A46CF57A1FCC}" type="presParOf" srcId="{3C43CA24-F9B0-4E10-83D6-8BA59A13F972}" destId="{0289DC32-883B-40C7-8753-539A920B51C3}" srcOrd="1" destOrd="0" presId="urn:microsoft.com/office/officeart/2008/layout/LinedList"/>
    <dgm:cxn modelId="{6A284AD6-4CD7-468E-A86F-1E79F1C0BF3B}" type="presParOf" srcId="{0289DC32-883B-40C7-8753-539A920B51C3}" destId="{CDD8B3A4-60E9-4B03-BC0C-86DC7F191A16}" srcOrd="0" destOrd="0" presId="urn:microsoft.com/office/officeart/2008/layout/LinedList"/>
    <dgm:cxn modelId="{F57A9E6B-745A-4985-B9B0-495F4CCDA735}" type="presParOf" srcId="{0289DC32-883B-40C7-8753-539A920B51C3}" destId="{151CE9E6-07E0-4A83-AB27-4843B83F7AA5}" srcOrd="1" destOrd="0" presId="urn:microsoft.com/office/officeart/2008/layout/LinedList"/>
    <dgm:cxn modelId="{24657AB1-776C-4049-8C46-D525BE0AC441}" type="presParOf" srcId="{3C43CA24-F9B0-4E10-83D6-8BA59A13F972}" destId="{34CD4E5A-E330-4D11-80EB-54A07B040F61}" srcOrd="2" destOrd="0" presId="urn:microsoft.com/office/officeart/2008/layout/LinedList"/>
    <dgm:cxn modelId="{46E6CD69-63F1-4AC2-B2E9-45AFD1738816}" type="presParOf" srcId="{3C43CA24-F9B0-4E10-83D6-8BA59A13F972}" destId="{6B001122-EAF4-4251-8E52-33023BEA7F44}" srcOrd="3" destOrd="0" presId="urn:microsoft.com/office/officeart/2008/layout/LinedList"/>
    <dgm:cxn modelId="{952FBE19-AE03-407F-BD4F-F01893080495}" type="presParOf" srcId="{6B001122-EAF4-4251-8E52-33023BEA7F44}" destId="{AC2B3191-7C60-410E-9C2F-B1935CCD8480}" srcOrd="0" destOrd="0" presId="urn:microsoft.com/office/officeart/2008/layout/LinedList"/>
    <dgm:cxn modelId="{9B83357C-5C90-4F8B-875C-F1B9A7062C98}" type="presParOf" srcId="{6B001122-EAF4-4251-8E52-33023BEA7F44}" destId="{96D7708F-839F-45B0-B258-2BB3CCBA46FE}" srcOrd="1" destOrd="0" presId="urn:microsoft.com/office/officeart/2008/layout/LinedList"/>
    <dgm:cxn modelId="{872AC178-2790-4A98-AA37-B860D77B34EC}" type="presParOf" srcId="{3C43CA24-F9B0-4E10-83D6-8BA59A13F972}" destId="{E27781CD-CC16-4CA4-943A-9D33D3CE1CDE}" srcOrd="4" destOrd="0" presId="urn:microsoft.com/office/officeart/2008/layout/LinedList"/>
    <dgm:cxn modelId="{2BC418B8-24A1-40AB-822E-C84CAD8C90B9}" type="presParOf" srcId="{3C43CA24-F9B0-4E10-83D6-8BA59A13F972}" destId="{99EADF12-D43B-4C68-A6D4-9727BE63DFE1}" srcOrd="5" destOrd="0" presId="urn:microsoft.com/office/officeart/2008/layout/LinedList"/>
    <dgm:cxn modelId="{CC08301B-11CC-49EB-B8AC-139690DBA58E}" type="presParOf" srcId="{99EADF12-D43B-4C68-A6D4-9727BE63DFE1}" destId="{2EEA8855-4F2B-41B7-8B57-D16A07A03883}" srcOrd="0" destOrd="0" presId="urn:microsoft.com/office/officeart/2008/layout/LinedList"/>
    <dgm:cxn modelId="{55AEACC0-4E94-4854-9FAC-F42EEB52F9F6}" type="presParOf" srcId="{99EADF12-D43B-4C68-A6D4-9727BE63DFE1}" destId="{6F157332-3724-4327-82C2-E60ABF9B14B3}" srcOrd="1" destOrd="0" presId="urn:microsoft.com/office/officeart/2008/layout/LinedList"/>
    <dgm:cxn modelId="{602FE42A-C41F-4AAA-AB9C-3BF343B3854B}" type="presParOf" srcId="{3C43CA24-F9B0-4E10-83D6-8BA59A13F972}" destId="{1638F9EE-669F-47C0-9770-27E54D877009}" srcOrd="6" destOrd="0" presId="urn:microsoft.com/office/officeart/2008/layout/LinedList"/>
    <dgm:cxn modelId="{098EE3F7-184C-42D3-BBB1-35F9F60C7D68}" type="presParOf" srcId="{3C43CA24-F9B0-4E10-83D6-8BA59A13F972}" destId="{8FB68DFE-625D-4AEE-85EC-AFC15B635292}" srcOrd="7" destOrd="0" presId="urn:microsoft.com/office/officeart/2008/layout/LinedList"/>
    <dgm:cxn modelId="{DCFE292A-6E78-4660-8CF0-29939BC1926E}" type="presParOf" srcId="{8FB68DFE-625D-4AEE-85EC-AFC15B635292}" destId="{08FE89FC-DA3D-4526-9E97-FB84B8C3E340}" srcOrd="0" destOrd="0" presId="urn:microsoft.com/office/officeart/2008/layout/LinedList"/>
    <dgm:cxn modelId="{4FE04B57-B962-4696-B048-B02EEBD6AB1B}" type="presParOf" srcId="{8FB68DFE-625D-4AEE-85EC-AFC15B635292}" destId="{09C8DA20-1F4F-4B8D-9C99-30B7531E382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016D76D-40B9-40E2-B3E1-FC4DA568A92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6CA3272-F964-40D9-B741-FF22B5B1376E}">
      <dgm:prSet/>
      <dgm:spPr/>
      <dgm:t>
        <a:bodyPr/>
        <a:lstStyle/>
        <a:p>
          <a:r>
            <a:rPr lang="en-US"/>
            <a:t>1) in a ‘Drawing Art’ system, depending on user’s input, different pictures like square, rectangle, circle can be drawn. Here we can use factory method to create instances depending on user’s input. For adding new type of shape, no need to change client’s code.</a:t>
          </a:r>
        </a:p>
      </dgm:t>
    </dgm:pt>
    <dgm:pt modelId="{605DEBC7-5D19-48E1-895F-0856C491A796}" type="parTrans" cxnId="{F6289E9E-806D-4121-9B26-4292D9FE9F03}">
      <dgm:prSet/>
      <dgm:spPr/>
      <dgm:t>
        <a:bodyPr/>
        <a:lstStyle/>
        <a:p>
          <a:endParaRPr lang="en-US"/>
        </a:p>
      </dgm:t>
    </dgm:pt>
    <dgm:pt modelId="{9B56BD20-252B-41DA-B1D9-87E81EE55612}" type="sibTrans" cxnId="{F6289E9E-806D-4121-9B26-4292D9FE9F03}">
      <dgm:prSet/>
      <dgm:spPr/>
      <dgm:t>
        <a:bodyPr/>
        <a:lstStyle/>
        <a:p>
          <a:endParaRPr lang="en-US"/>
        </a:p>
      </dgm:t>
    </dgm:pt>
    <dgm:pt modelId="{BBAE0B7F-E2F7-485F-8B95-397407F02073}">
      <dgm:prSet/>
      <dgm:spPr/>
      <dgm:t>
        <a:bodyPr/>
        <a:lstStyle/>
        <a:p>
          <a:r>
            <a:rPr lang="en-US"/>
            <a:t>2) In travel booking site, we can book train ticket as well bus tickets and flight ticket. In this case user can give his travel type as ‘bus’, ‘train’ or ‘flight’.</a:t>
          </a:r>
        </a:p>
      </dgm:t>
    </dgm:pt>
    <dgm:pt modelId="{9716F300-75D4-4087-9053-4683A3141476}" type="parTrans" cxnId="{8A25188E-05DD-4BB6-A12F-B19C660A4782}">
      <dgm:prSet/>
      <dgm:spPr/>
      <dgm:t>
        <a:bodyPr/>
        <a:lstStyle/>
        <a:p>
          <a:endParaRPr lang="en-US"/>
        </a:p>
      </dgm:t>
    </dgm:pt>
    <dgm:pt modelId="{B8B40240-A8C2-49B3-A636-2276B48D5133}" type="sibTrans" cxnId="{8A25188E-05DD-4BB6-A12F-B19C660A4782}">
      <dgm:prSet/>
      <dgm:spPr/>
      <dgm:t>
        <a:bodyPr/>
        <a:lstStyle/>
        <a:p>
          <a:endParaRPr lang="en-US"/>
        </a:p>
      </dgm:t>
    </dgm:pt>
    <dgm:pt modelId="{8D248E46-A0E5-4385-BBBF-C981C6BF5545}">
      <dgm:prSet/>
      <dgm:spPr/>
      <dgm:t>
        <a:bodyPr/>
        <a:lstStyle/>
        <a:p>
          <a:r>
            <a:rPr lang="en-US"/>
            <a:t>Here we have an abstract class ‘AnyTravel’ with a static member function ‘GetObject’ which depending on user’s travel type, will create &amp; return object of ‘BusTravel’ or ‘ TrainTravel’. ‘BusTravel’ or ‘ TrainTravel’ have common functions like passenger name, Origin, destinationparameters.</a:t>
          </a:r>
        </a:p>
      </dgm:t>
    </dgm:pt>
    <dgm:pt modelId="{001FACD6-126A-44A7-B4BD-FCB1207911E6}" type="parTrans" cxnId="{97196964-4EC1-4346-AE84-9B78D5920C3A}">
      <dgm:prSet/>
      <dgm:spPr/>
      <dgm:t>
        <a:bodyPr/>
        <a:lstStyle/>
        <a:p>
          <a:endParaRPr lang="en-US"/>
        </a:p>
      </dgm:t>
    </dgm:pt>
    <dgm:pt modelId="{F4981C47-D899-4EC3-971C-E719B1829BA2}" type="sibTrans" cxnId="{97196964-4EC1-4346-AE84-9B78D5920C3A}">
      <dgm:prSet/>
      <dgm:spPr/>
      <dgm:t>
        <a:bodyPr/>
        <a:lstStyle/>
        <a:p>
          <a:endParaRPr lang="en-US"/>
        </a:p>
      </dgm:t>
    </dgm:pt>
    <dgm:pt modelId="{C1180A30-409D-4FF9-BE1B-3B1D3F298EEE}" type="pres">
      <dgm:prSet presAssocID="{A016D76D-40B9-40E2-B3E1-FC4DA568A92E}" presName="vert0" presStyleCnt="0">
        <dgm:presLayoutVars>
          <dgm:dir/>
          <dgm:animOne val="branch"/>
          <dgm:animLvl val="lvl"/>
        </dgm:presLayoutVars>
      </dgm:prSet>
      <dgm:spPr/>
    </dgm:pt>
    <dgm:pt modelId="{F3E8290F-622D-4029-81EF-3F9CC1B6E0B8}" type="pres">
      <dgm:prSet presAssocID="{C6CA3272-F964-40D9-B741-FF22B5B1376E}" presName="thickLine" presStyleLbl="alignNode1" presStyleIdx="0" presStyleCnt="3"/>
      <dgm:spPr/>
    </dgm:pt>
    <dgm:pt modelId="{99FA5AE7-1D00-4368-98ED-9F2B403C7647}" type="pres">
      <dgm:prSet presAssocID="{C6CA3272-F964-40D9-B741-FF22B5B1376E}" presName="horz1" presStyleCnt="0"/>
      <dgm:spPr/>
    </dgm:pt>
    <dgm:pt modelId="{3CAA6594-CC62-4D2D-B772-26C75A151BE8}" type="pres">
      <dgm:prSet presAssocID="{C6CA3272-F964-40D9-B741-FF22B5B1376E}" presName="tx1" presStyleLbl="revTx" presStyleIdx="0" presStyleCnt="3"/>
      <dgm:spPr/>
    </dgm:pt>
    <dgm:pt modelId="{2338DDD7-614C-4953-883C-EF46CEAD0C34}" type="pres">
      <dgm:prSet presAssocID="{C6CA3272-F964-40D9-B741-FF22B5B1376E}" presName="vert1" presStyleCnt="0"/>
      <dgm:spPr/>
    </dgm:pt>
    <dgm:pt modelId="{AAE111A4-F1B5-4F11-AF0F-4CAB5CCE7B46}" type="pres">
      <dgm:prSet presAssocID="{BBAE0B7F-E2F7-485F-8B95-397407F02073}" presName="thickLine" presStyleLbl="alignNode1" presStyleIdx="1" presStyleCnt="3"/>
      <dgm:spPr/>
    </dgm:pt>
    <dgm:pt modelId="{2DC406FB-B875-4011-B9EC-7B6DCBD8204F}" type="pres">
      <dgm:prSet presAssocID="{BBAE0B7F-E2F7-485F-8B95-397407F02073}" presName="horz1" presStyleCnt="0"/>
      <dgm:spPr/>
    </dgm:pt>
    <dgm:pt modelId="{4285D712-679C-4363-84B9-3ACD89271BFB}" type="pres">
      <dgm:prSet presAssocID="{BBAE0B7F-E2F7-485F-8B95-397407F02073}" presName="tx1" presStyleLbl="revTx" presStyleIdx="1" presStyleCnt="3"/>
      <dgm:spPr/>
    </dgm:pt>
    <dgm:pt modelId="{35D80CE0-67D1-4C3A-98FD-C2DB8FB864CF}" type="pres">
      <dgm:prSet presAssocID="{BBAE0B7F-E2F7-485F-8B95-397407F02073}" presName="vert1" presStyleCnt="0"/>
      <dgm:spPr/>
    </dgm:pt>
    <dgm:pt modelId="{EE1755E8-D512-4277-8A82-68B3F2E4AC8F}" type="pres">
      <dgm:prSet presAssocID="{8D248E46-A0E5-4385-BBBF-C981C6BF5545}" presName="thickLine" presStyleLbl="alignNode1" presStyleIdx="2" presStyleCnt="3"/>
      <dgm:spPr/>
    </dgm:pt>
    <dgm:pt modelId="{723C3664-1A36-4F72-818A-57C976B826B8}" type="pres">
      <dgm:prSet presAssocID="{8D248E46-A0E5-4385-BBBF-C981C6BF5545}" presName="horz1" presStyleCnt="0"/>
      <dgm:spPr/>
    </dgm:pt>
    <dgm:pt modelId="{D6ECFEB5-E7A5-4E79-A54D-D7678B089D7F}" type="pres">
      <dgm:prSet presAssocID="{8D248E46-A0E5-4385-BBBF-C981C6BF5545}" presName="tx1" presStyleLbl="revTx" presStyleIdx="2" presStyleCnt="3"/>
      <dgm:spPr/>
    </dgm:pt>
    <dgm:pt modelId="{2C094D15-253F-4EBD-A49F-A51B3EAAC7F7}" type="pres">
      <dgm:prSet presAssocID="{8D248E46-A0E5-4385-BBBF-C981C6BF5545}" presName="vert1" presStyleCnt="0"/>
      <dgm:spPr/>
    </dgm:pt>
  </dgm:ptLst>
  <dgm:cxnLst>
    <dgm:cxn modelId="{F0B3DB0D-0144-4961-A2BE-226A38F797DF}" type="presOf" srcId="{8D248E46-A0E5-4385-BBBF-C981C6BF5545}" destId="{D6ECFEB5-E7A5-4E79-A54D-D7678B089D7F}" srcOrd="0" destOrd="0" presId="urn:microsoft.com/office/officeart/2008/layout/LinedList"/>
    <dgm:cxn modelId="{2D898F16-614C-489A-B4D4-AB191D77F2BE}" type="presOf" srcId="{BBAE0B7F-E2F7-485F-8B95-397407F02073}" destId="{4285D712-679C-4363-84B9-3ACD89271BFB}" srcOrd="0" destOrd="0" presId="urn:microsoft.com/office/officeart/2008/layout/LinedList"/>
    <dgm:cxn modelId="{97196964-4EC1-4346-AE84-9B78D5920C3A}" srcId="{A016D76D-40B9-40E2-B3E1-FC4DA568A92E}" destId="{8D248E46-A0E5-4385-BBBF-C981C6BF5545}" srcOrd="2" destOrd="0" parTransId="{001FACD6-126A-44A7-B4BD-FCB1207911E6}" sibTransId="{F4981C47-D899-4EC3-971C-E719B1829BA2}"/>
    <dgm:cxn modelId="{7CD1FD59-5FF1-41D5-924D-549CC286899A}" type="presOf" srcId="{C6CA3272-F964-40D9-B741-FF22B5B1376E}" destId="{3CAA6594-CC62-4D2D-B772-26C75A151BE8}" srcOrd="0" destOrd="0" presId="urn:microsoft.com/office/officeart/2008/layout/LinedList"/>
    <dgm:cxn modelId="{8A25188E-05DD-4BB6-A12F-B19C660A4782}" srcId="{A016D76D-40B9-40E2-B3E1-FC4DA568A92E}" destId="{BBAE0B7F-E2F7-485F-8B95-397407F02073}" srcOrd="1" destOrd="0" parTransId="{9716F300-75D4-4087-9053-4683A3141476}" sibTransId="{B8B40240-A8C2-49B3-A636-2276B48D5133}"/>
    <dgm:cxn modelId="{F6289E9E-806D-4121-9B26-4292D9FE9F03}" srcId="{A016D76D-40B9-40E2-B3E1-FC4DA568A92E}" destId="{C6CA3272-F964-40D9-B741-FF22B5B1376E}" srcOrd="0" destOrd="0" parTransId="{605DEBC7-5D19-48E1-895F-0856C491A796}" sibTransId="{9B56BD20-252B-41DA-B1D9-87E81EE55612}"/>
    <dgm:cxn modelId="{350ADDC5-B826-4769-BE2C-9494203AFD7D}" type="presOf" srcId="{A016D76D-40B9-40E2-B3E1-FC4DA568A92E}" destId="{C1180A30-409D-4FF9-BE1B-3B1D3F298EEE}" srcOrd="0" destOrd="0" presId="urn:microsoft.com/office/officeart/2008/layout/LinedList"/>
    <dgm:cxn modelId="{7C9297DC-C703-4767-93AD-EA506E59807F}" type="presParOf" srcId="{C1180A30-409D-4FF9-BE1B-3B1D3F298EEE}" destId="{F3E8290F-622D-4029-81EF-3F9CC1B6E0B8}" srcOrd="0" destOrd="0" presId="urn:microsoft.com/office/officeart/2008/layout/LinedList"/>
    <dgm:cxn modelId="{51B96757-25E5-4186-8514-96D6E482AEC3}" type="presParOf" srcId="{C1180A30-409D-4FF9-BE1B-3B1D3F298EEE}" destId="{99FA5AE7-1D00-4368-98ED-9F2B403C7647}" srcOrd="1" destOrd="0" presId="urn:microsoft.com/office/officeart/2008/layout/LinedList"/>
    <dgm:cxn modelId="{32EE525A-B9E3-4391-B97E-A3888C3C73D6}" type="presParOf" srcId="{99FA5AE7-1D00-4368-98ED-9F2B403C7647}" destId="{3CAA6594-CC62-4D2D-B772-26C75A151BE8}" srcOrd="0" destOrd="0" presId="urn:microsoft.com/office/officeart/2008/layout/LinedList"/>
    <dgm:cxn modelId="{9B89B5E1-48F0-4FE9-B4C1-68AA6D7712F8}" type="presParOf" srcId="{99FA5AE7-1D00-4368-98ED-9F2B403C7647}" destId="{2338DDD7-614C-4953-883C-EF46CEAD0C34}" srcOrd="1" destOrd="0" presId="urn:microsoft.com/office/officeart/2008/layout/LinedList"/>
    <dgm:cxn modelId="{F62570B4-BA00-43F9-85A0-7CB983706BF5}" type="presParOf" srcId="{C1180A30-409D-4FF9-BE1B-3B1D3F298EEE}" destId="{AAE111A4-F1B5-4F11-AF0F-4CAB5CCE7B46}" srcOrd="2" destOrd="0" presId="urn:microsoft.com/office/officeart/2008/layout/LinedList"/>
    <dgm:cxn modelId="{8BCAD027-C9C4-4AB0-9C6E-5433859CB567}" type="presParOf" srcId="{C1180A30-409D-4FF9-BE1B-3B1D3F298EEE}" destId="{2DC406FB-B875-4011-B9EC-7B6DCBD8204F}" srcOrd="3" destOrd="0" presId="urn:microsoft.com/office/officeart/2008/layout/LinedList"/>
    <dgm:cxn modelId="{F738D3D1-C9B5-4A54-9D3D-FE8E57B822D6}" type="presParOf" srcId="{2DC406FB-B875-4011-B9EC-7B6DCBD8204F}" destId="{4285D712-679C-4363-84B9-3ACD89271BFB}" srcOrd="0" destOrd="0" presId="urn:microsoft.com/office/officeart/2008/layout/LinedList"/>
    <dgm:cxn modelId="{6073DB23-1480-49D6-A233-0B50FA495C85}" type="presParOf" srcId="{2DC406FB-B875-4011-B9EC-7B6DCBD8204F}" destId="{35D80CE0-67D1-4C3A-98FD-C2DB8FB864CF}" srcOrd="1" destOrd="0" presId="urn:microsoft.com/office/officeart/2008/layout/LinedList"/>
    <dgm:cxn modelId="{6933D74B-8FB3-425F-802B-D0DA082DB5C7}" type="presParOf" srcId="{C1180A30-409D-4FF9-BE1B-3B1D3F298EEE}" destId="{EE1755E8-D512-4277-8A82-68B3F2E4AC8F}" srcOrd="4" destOrd="0" presId="urn:microsoft.com/office/officeart/2008/layout/LinedList"/>
    <dgm:cxn modelId="{DE07F116-AE30-4EF3-BD23-AF816B19BB80}" type="presParOf" srcId="{C1180A30-409D-4FF9-BE1B-3B1D3F298EEE}" destId="{723C3664-1A36-4F72-818A-57C976B826B8}" srcOrd="5" destOrd="0" presId="urn:microsoft.com/office/officeart/2008/layout/LinedList"/>
    <dgm:cxn modelId="{D95088BE-1F71-45BE-A086-EB275633942C}" type="presParOf" srcId="{723C3664-1A36-4F72-818A-57C976B826B8}" destId="{D6ECFEB5-E7A5-4E79-A54D-D7678B089D7F}" srcOrd="0" destOrd="0" presId="urn:microsoft.com/office/officeart/2008/layout/LinedList"/>
    <dgm:cxn modelId="{7DA73F45-3287-4BC2-AB76-2B407F7B5DDD}" type="presParOf" srcId="{723C3664-1A36-4F72-818A-57C976B826B8}" destId="{2C094D15-253F-4EBD-A49F-A51B3EAAC7F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979DE5-BA80-43A2-9C43-BC496932989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5092E15-34E9-4834-BE5A-9C4206F3A9F2}">
      <dgm:prSet/>
      <dgm:spPr/>
      <dgm:t>
        <a:bodyPr/>
        <a:lstStyle/>
        <a:p>
          <a:r>
            <a:rPr lang="en-US"/>
            <a:t>Your code needs to be optimized and changed if it has following properties:</a:t>
          </a:r>
        </a:p>
      </dgm:t>
    </dgm:pt>
    <dgm:pt modelId="{836F06B0-3623-4AED-A9F0-6102D06460E4}" type="parTrans" cxnId="{2CDEED5B-A36D-4F5F-9367-BF9EAF40F90F}">
      <dgm:prSet/>
      <dgm:spPr/>
      <dgm:t>
        <a:bodyPr/>
        <a:lstStyle/>
        <a:p>
          <a:endParaRPr lang="en-US"/>
        </a:p>
      </dgm:t>
    </dgm:pt>
    <dgm:pt modelId="{B822B11B-CAAE-45F3-AB0F-65F020870EE3}" type="sibTrans" cxnId="{2CDEED5B-A36D-4F5F-9367-BF9EAF40F90F}">
      <dgm:prSet/>
      <dgm:spPr/>
      <dgm:t>
        <a:bodyPr/>
        <a:lstStyle/>
        <a:p>
          <a:endParaRPr lang="en-US"/>
        </a:p>
      </dgm:t>
    </dgm:pt>
    <dgm:pt modelId="{6E461B2F-B4E7-4634-8F95-928FAF3A2DC4}">
      <dgm:prSet/>
      <dgm:spPr/>
      <dgm:t>
        <a:bodyPr/>
        <a:lstStyle/>
        <a:p>
          <a:r>
            <a:rPr lang="en-US" b="1" i="1"/>
            <a:t>Functions are too lengthy and do too much</a:t>
          </a:r>
          <a:endParaRPr lang="en-US"/>
        </a:p>
      </dgm:t>
    </dgm:pt>
    <dgm:pt modelId="{4D221507-036A-4E46-A027-69B82D957891}" type="parTrans" cxnId="{22BFFED3-2A62-4142-9131-F2E87F382AC0}">
      <dgm:prSet/>
      <dgm:spPr/>
      <dgm:t>
        <a:bodyPr/>
        <a:lstStyle/>
        <a:p>
          <a:endParaRPr lang="en-US"/>
        </a:p>
      </dgm:t>
    </dgm:pt>
    <dgm:pt modelId="{F055BB98-C9FC-4BEA-B823-C38DF7054B2E}" type="sibTrans" cxnId="{22BFFED3-2A62-4142-9131-F2E87F382AC0}">
      <dgm:prSet/>
      <dgm:spPr/>
      <dgm:t>
        <a:bodyPr/>
        <a:lstStyle/>
        <a:p>
          <a:endParaRPr lang="en-US"/>
        </a:p>
      </dgm:t>
    </dgm:pt>
    <dgm:pt modelId="{557E10E1-641E-4551-81C8-5ADE68DBB8EE}">
      <dgm:prSet/>
      <dgm:spPr/>
      <dgm:t>
        <a:bodyPr/>
        <a:lstStyle/>
        <a:p>
          <a:r>
            <a:rPr lang="en-US" b="1" i="1"/>
            <a:t>Functions also have side effects that are difficult to comprehend or even test</a:t>
          </a:r>
          <a:endParaRPr lang="en-US"/>
        </a:p>
      </dgm:t>
    </dgm:pt>
    <dgm:pt modelId="{3F13C91E-5CC1-429F-AC41-DBD14182D032}" type="parTrans" cxnId="{6AD79546-CA7B-40CD-BB37-9C107C71678E}">
      <dgm:prSet/>
      <dgm:spPr/>
      <dgm:t>
        <a:bodyPr/>
        <a:lstStyle/>
        <a:p>
          <a:endParaRPr lang="en-US"/>
        </a:p>
      </dgm:t>
    </dgm:pt>
    <dgm:pt modelId="{052387E1-EEA7-421E-832D-A804801DE4B0}" type="sibTrans" cxnId="{6AD79546-CA7B-40CD-BB37-9C107C71678E}">
      <dgm:prSet/>
      <dgm:spPr/>
      <dgm:t>
        <a:bodyPr/>
        <a:lstStyle/>
        <a:p>
          <a:endParaRPr lang="en-US"/>
        </a:p>
      </dgm:t>
    </dgm:pt>
    <dgm:pt modelId="{428C3A43-22A7-4113-9B6C-DB325A7BDFB9}">
      <dgm:prSet/>
      <dgm:spPr/>
      <dgm:t>
        <a:bodyPr/>
        <a:lstStyle/>
        <a:p>
          <a:r>
            <a:rPr lang="en-US" b="1" i="1" dirty="0"/>
            <a:t>The naming of functions and variables are vague</a:t>
          </a:r>
          <a:endParaRPr lang="en-US" dirty="0"/>
        </a:p>
      </dgm:t>
    </dgm:pt>
    <dgm:pt modelId="{3C5F6B50-7CDC-4FBB-A177-067A6B9CBD3E}" type="parTrans" cxnId="{9E4F038A-AFC7-4021-92A2-7972900C3B51}">
      <dgm:prSet/>
      <dgm:spPr/>
      <dgm:t>
        <a:bodyPr/>
        <a:lstStyle/>
        <a:p>
          <a:endParaRPr lang="en-US"/>
        </a:p>
      </dgm:t>
    </dgm:pt>
    <dgm:pt modelId="{2DC2AB49-1547-4A66-8734-9223E13DDD3F}" type="sibTrans" cxnId="{9E4F038A-AFC7-4021-92A2-7972900C3B51}">
      <dgm:prSet/>
      <dgm:spPr/>
      <dgm:t>
        <a:bodyPr/>
        <a:lstStyle/>
        <a:p>
          <a:endParaRPr lang="en-US"/>
        </a:p>
      </dgm:t>
    </dgm:pt>
    <dgm:pt modelId="{4FF72E19-06E3-45B8-B055-13C2E883A8B9}">
      <dgm:prSet/>
      <dgm:spPr/>
      <dgm:t>
        <a:bodyPr/>
        <a:lstStyle/>
        <a:p>
          <a:r>
            <a:rPr lang="en-US" b="1" i="1"/>
            <a:t>Fragile code: a small improvement unexpectedly damages certain components of the program</a:t>
          </a:r>
          <a:endParaRPr lang="en-US"/>
        </a:p>
      </dgm:t>
    </dgm:pt>
    <dgm:pt modelId="{8D9FB6C7-9D20-4644-BC69-B1CF0D3CD12F}" type="parTrans" cxnId="{F444FD31-91DB-4E81-8D39-726393E0522D}">
      <dgm:prSet/>
      <dgm:spPr/>
      <dgm:t>
        <a:bodyPr/>
        <a:lstStyle/>
        <a:p>
          <a:endParaRPr lang="en-US"/>
        </a:p>
      </dgm:t>
    </dgm:pt>
    <dgm:pt modelId="{15B3DDD1-8408-42A9-A6BB-88579EC1227D}" type="sibTrans" cxnId="{F444FD31-91DB-4E81-8D39-726393E0522D}">
      <dgm:prSet/>
      <dgm:spPr/>
      <dgm:t>
        <a:bodyPr/>
        <a:lstStyle/>
        <a:p>
          <a:endParaRPr lang="en-US"/>
        </a:p>
      </dgm:t>
    </dgm:pt>
    <dgm:pt modelId="{1C0976FE-A03E-4A6B-80BA-1D1E07367EE0}">
      <dgm:prSet/>
      <dgm:spPr/>
      <dgm:t>
        <a:bodyPr/>
        <a:lstStyle/>
        <a:p>
          <a:r>
            <a:rPr lang="en-US" b="1" i="1"/>
            <a:t>Bad or incomplete coverage of the code</a:t>
          </a:r>
          <a:endParaRPr lang="en-US"/>
        </a:p>
      </dgm:t>
    </dgm:pt>
    <dgm:pt modelId="{E65E1051-EB43-4976-AC39-CFA9AA754BC6}" type="parTrans" cxnId="{DAA9C3B1-E4E9-4552-9AEF-E8AEB366DFA8}">
      <dgm:prSet/>
      <dgm:spPr/>
      <dgm:t>
        <a:bodyPr/>
        <a:lstStyle/>
        <a:p>
          <a:endParaRPr lang="en-US"/>
        </a:p>
      </dgm:t>
    </dgm:pt>
    <dgm:pt modelId="{9421979C-2D38-49A7-8BC5-193279FF6EB6}" type="sibTrans" cxnId="{DAA9C3B1-E4E9-4552-9AEF-E8AEB366DFA8}">
      <dgm:prSet/>
      <dgm:spPr/>
      <dgm:t>
        <a:bodyPr/>
        <a:lstStyle/>
        <a:p>
          <a:endParaRPr lang="en-US"/>
        </a:p>
      </dgm:t>
    </dgm:pt>
    <dgm:pt modelId="{23FC678C-7859-4643-A16A-B629A1E4CE20}" type="pres">
      <dgm:prSet presAssocID="{A9979DE5-BA80-43A2-9C43-BC4969329895}" presName="linear" presStyleCnt="0">
        <dgm:presLayoutVars>
          <dgm:animLvl val="lvl"/>
          <dgm:resizeHandles val="exact"/>
        </dgm:presLayoutVars>
      </dgm:prSet>
      <dgm:spPr/>
    </dgm:pt>
    <dgm:pt modelId="{97C6EA5C-D58E-4246-B20B-4370C8758053}" type="pres">
      <dgm:prSet presAssocID="{25092E15-34E9-4834-BE5A-9C4206F3A9F2}" presName="parentText" presStyleLbl="node1" presStyleIdx="0" presStyleCnt="6">
        <dgm:presLayoutVars>
          <dgm:chMax val="0"/>
          <dgm:bulletEnabled val="1"/>
        </dgm:presLayoutVars>
      </dgm:prSet>
      <dgm:spPr/>
    </dgm:pt>
    <dgm:pt modelId="{484DF303-22A7-4CEA-926C-6F02BC56D3C8}" type="pres">
      <dgm:prSet presAssocID="{B822B11B-CAAE-45F3-AB0F-65F020870EE3}" presName="spacer" presStyleCnt="0"/>
      <dgm:spPr/>
    </dgm:pt>
    <dgm:pt modelId="{DD868FDD-A22F-4AA0-B478-5948CE39584E}" type="pres">
      <dgm:prSet presAssocID="{6E461B2F-B4E7-4634-8F95-928FAF3A2DC4}" presName="parentText" presStyleLbl="node1" presStyleIdx="1" presStyleCnt="6">
        <dgm:presLayoutVars>
          <dgm:chMax val="0"/>
          <dgm:bulletEnabled val="1"/>
        </dgm:presLayoutVars>
      </dgm:prSet>
      <dgm:spPr/>
    </dgm:pt>
    <dgm:pt modelId="{F1D111BC-731F-485B-8271-CC58DB5FE377}" type="pres">
      <dgm:prSet presAssocID="{F055BB98-C9FC-4BEA-B823-C38DF7054B2E}" presName="spacer" presStyleCnt="0"/>
      <dgm:spPr/>
    </dgm:pt>
    <dgm:pt modelId="{6C1A7A05-0CDC-4818-84FE-229B641150C4}" type="pres">
      <dgm:prSet presAssocID="{557E10E1-641E-4551-81C8-5ADE68DBB8EE}" presName="parentText" presStyleLbl="node1" presStyleIdx="2" presStyleCnt="6">
        <dgm:presLayoutVars>
          <dgm:chMax val="0"/>
          <dgm:bulletEnabled val="1"/>
        </dgm:presLayoutVars>
      </dgm:prSet>
      <dgm:spPr/>
    </dgm:pt>
    <dgm:pt modelId="{4D21EF65-D9BD-42DB-B051-9B5E223C2853}" type="pres">
      <dgm:prSet presAssocID="{052387E1-EEA7-421E-832D-A804801DE4B0}" presName="spacer" presStyleCnt="0"/>
      <dgm:spPr/>
    </dgm:pt>
    <dgm:pt modelId="{8E37A8AD-8177-466B-BDD2-E9294FC764C4}" type="pres">
      <dgm:prSet presAssocID="{428C3A43-22A7-4113-9B6C-DB325A7BDFB9}" presName="parentText" presStyleLbl="node1" presStyleIdx="3" presStyleCnt="6">
        <dgm:presLayoutVars>
          <dgm:chMax val="0"/>
          <dgm:bulletEnabled val="1"/>
        </dgm:presLayoutVars>
      </dgm:prSet>
      <dgm:spPr/>
    </dgm:pt>
    <dgm:pt modelId="{89695378-D33C-42F3-969E-1B65D62E38BC}" type="pres">
      <dgm:prSet presAssocID="{2DC2AB49-1547-4A66-8734-9223E13DDD3F}" presName="spacer" presStyleCnt="0"/>
      <dgm:spPr/>
    </dgm:pt>
    <dgm:pt modelId="{D7CBCAA0-35A8-4B44-BFED-3AC965BDEA8C}" type="pres">
      <dgm:prSet presAssocID="{4FF72E19-06E3-45B8-B055-13C2E883A8B9}" presName="parentText" presStyleLbl="node1" presStyleIdx="4" presStyleCnt="6">
        <dgm:presLayoutVars>
          <dgm:chMax val="0"/>
          <dgm:bulletEnabled val="1"/>
        </dgm:presLayoutVars>
      </dgm:prSet>
      <dgm:spPr/>
    </dgm:pt>
    <dgm:pt modelId="{06714E5B-1644-46AE-8E58-2C10BB161B34}" type="pres">
      <dgm:prSet presAssocID="{15B3DDD1-8408-42A9-A6BB-88579EC1227D}" presName="spacer" presStyleCnt="0"/>
      <dgm:spPr/>
    </dgm:pt>
    <dgm:pt modelId="{E8A0C86E-8700-4264-9D30-5752D4781A19}" type="pres">
      <dgm:prSet presAssocID="{1C0976FE-A03E-4A6B-80BA-1D1E07367EE0}" presName="parentText" presStyleLbl="node1" presStyleIdx="5" presStyleCnt="6">
        <dgm:presLayoutVars>
          <dgm:chMax val="0"/>
          <dgm:bulletEnabled val="1"/>
        </dgm:presLayoutVars>
      </dgm:prSet>
      <dgm:spPr/>
    </dgm:pt>
  </dgm:ptLst>
  <dgm:cxnLst>
    <dgm:cxn modelId="{D0D28A29-67B9-47E8-BFED-A348DF6E7EB2}" type="presOf" srcId="{6E461B2F-B4E7-4634-8F95-928FAF3A2DC4}" destId="{DD868FDD-A22F-4AA0-B478-5948CE39584E}" srcOrd="0" destOrd="0" presId="urn:microsoft.com/office/officeart/2005/8/layout/vList2"/>
    <dgm:cxn modelId="{F444FD31-91DB-4E81-8D39-726393E0522D}" srcId="{A9979DE5-BA80-43A2-9C43-BC4969329895}" destId="{4FF72E19-06E3-45B8-B055-13C2E883A8B9}" srcOrd="4" destOrd="0" parTransId="{8D9FB6C7-9D20-4644-BC69-B1CF0D3CD12F}" sibTransId="{15B3DDD1-8408-42A9-A6BB-88579EC1227D}"/>
    <dgm:cxn modelId="{9E46C036-9A66-4E0B-BDCC-869CEC61B23E}" type="presOf" srcId="{A9979DE5-BA80-43A2-9C43-BC4969329895}" destId="{23FC678C-7859-4643-A16A-B629A1E4CE20}" srcOrd="0" destOrd="0" presId="urn:microsoft.com/office/officeart/2005/8/layout/vList2"/>
    <dgm:cxn modelId="{2CDEED5B-A36D-4F5F-9367-BF9EAF40F90F}" srcId="{A9979DE5-BA80-43A2-9C43-BC4969329895}" destId="{25092E15-34E9-4834-BE5A-9C4206F3A9F2}" srcOrd="0" destOrd="0" parTransId="{836F06B0-3623-4AED-A9F0-6102D06460E4}" sibTransId="{B822B11B-CAAE-45F3-AB0F-65F020870EE3}"/>
    <dgm:cxn modelId="{6AD79546-CA7B-40CD-BB37-9C107C71678E}" srcId="{A9979DE5-BA80-43A2-9C43-BC4969329895}" destId="{557E10E1-641E-4551-81C8-5ADE68DBB8EE}" srcOrd="2" destOrd="0" parTransId="{3F13C91E-5CC1-429F-AC41-DBD14182D032}" sibTransId="{052387E1-EEA7-421E-832D-A804801DE4B0}"/>
    <dgm:cxn modelId="{51EA5977-C34D-4958-909D-4466D31E9918}" type="presOf" srcId="{557E10E1-641E-4551-81C8-5ADE68DBB8EE}" destId="{6C1A7A05-0CDC-4818-84FE-229B641150C4}" srcOrd="0" destOrd="0" presId="urn:microsoft.com/office/officeart/2005/8/layout/vList2"/>
    <dgm:cxn modelId="{BC92A283-32B4-42C5-B8DD-F53D44DC0BA0}" type="presOf" srcId="{4FF72E19-06E3-45B8-B055-13C2E883A8B9}" destId="{D7CBCAA0-35A8-4B44-BFED-3AC965BDEA8C}" srcOrd="0" destOrd="0" presId="urn:microsoft.com/office/officeart/2005/8/layout/vList2"/>
    <dgm:cxn modelId="{9E4F038A-AFC7-4021-92A2-7972900C3B51}" srcId="{A9979DE5-BA80-43A2-9C43-BC4969329895}" destId="{428C3A43-22A7-4113-9B6C-DB325A7BDFB9}" srcOrd="3" destOrd="0" parTransId="{3C5F6B50-7CDC-4FBB-A177-067A6B9CBD3E}" sibTransId="{2DC2AB49-1547-4A66-8734-9223E13DDD3F}"/>
    <dgm:cxn modelId="{DAA9C3B1-E4E9-4552-9AEF-E8AEB366DFA8}" srcId="{A9979DE5-BA80-43A2-9C43-BC4969329895}" destId="{1C0976FE-A03E-4A6B-80BA-1D1E07367EE0}" srcOrd="5" destOrd="0" parTransId="{E65E1051-EB43-4976-AC39-CFA9AA754BC6}" sibTransId="{9421979C-2D38-49A7-8BC5-193279FF6EB6}"/>
    <dgm:cxn modelId="{2C7B1FCB-D583-4163-960A-6D37DF61BDDF}" type="presOf" srcId="{1C0976FE-A03E-4A6B-80BA-1D1E07367EE0}" destId="{E8A0C86E-8700-4264-9D30-5752D4781A19}" srcOrd="0" destOrd="0" presId="urn:microsoft.com/office/officeart/2005/8/layout/vList2"/>
    <dgm:cxn modelId="{22BFFED3-2A62-4142-9131-F2E87F382AC0}" srcId="{A9979DE5-BA80-43A2-9C43-BC4969329895}" destId="{6E461B2F-B4E7-4634-8F95-928FAF3A2DC4}" srcOrd="1" destOrd="0" parTransId="{4D221507-036A-4E46-A027-69B82D957891}" sibTransId="{F055BB98-C9FC-4BEA-B823-C38DF7054B2E}"/>
    <dgm:cxn modelId="{51EDE6E8-E901-416F-841A-738B5F78D92E}" type="presOf" srcId="{25092E15-34E9-4834-BE5A-9C4206F3A9F2}" destId="{97C6EA5C-D58E-4246-B20B-4370C8758053}" srcOrd="0" destOrd="0" presId="urn:microsoft.com/office/officeart/2005/8/layout/vList2"/>
    <dgm:cxn modelId="{38311AFB-54E5-4A7E-920D-C5CFE2F90911}" type="presOf" srcId="{428C3A43-22A7-4113-9B6C-DB325A7BDFB9}" destId="{8E37A8AD-8177-466B-BDD2-E9294FC764C4}" srcOrd="0" destOrd="0" presId="urn:microsoft.com/office/officeart/2005/8/layout/vList2"/>
    <dgm:cxn modelId="{E6E38BE1-6A03-4CCD-98F0-63D6D0B87B0C}" type="presParOf" srcId="{23FC678C-7859-4643-A16A-B629A1E4CE20}" destId="{97C6EA5C-D58E-4246-B20B-4370C8758053}" srcOrd="0" destOrd="0" presId="urn:microsoft.com/office/officeart/2005/8/layout/vList2"/>
    <dgm:cxn modelId="{120C7D9E-926A-46FC-A550-9A14ED860F86}" type="presParOf" srcId="{23FC678C-7859-4643-A16A-B629A1E4CE20}" destId="{484DF303-22A7-4CEA-926C-6F02BC56D3C8}" srcOrd="1" destOrd="0" presId="urn:microsoft.com/office/officeart/2005/8/layout/vList2"/>
    <dgm:cxn modelId="{03C2FD74-7353-4A3A-81A6-FC0A4E5A02E7}" type="presParOf" srcId="{23FC678C-7859-4643-A16A-B629A1E4CE20}" destId="{DD868FDD-A22F-4AA0-B478-5948CE39584E}" srcOrd="2" destOrd="0" presId="urn:microsoft.com/office/officeart/2005/8/layout/vList2"/>
    <dgm:cxn modelId="{22FB123C-37B8-498C-91DE-9E228423499F}" type="presParOf" srcId="{23FC678C-7859-4643-A16A-B629A1E4CE20}" destId="{F1D111BC-731F-485B-8271-CC58DB5FE377}" srcOrd="3" destOrd="0" presId="urn:microsoft.com/office/officeart/2005/8/layout/vList2"/>
    <dgm:cxn modelId="{30164CFB-841C-4E91-9EFF-447A93D81C75}" type="presParOf" srcId="{23FC678C-7859-4643-A16A-B629A1E4CE20}" destId="{6C1A7A05-0CDC-4818-84FE-229B641150C4}" srcOrd="4" destOrd="0" presId="urn:microsoft.com/office/officeart/2005/8/layout/vList2"/>
    <dgm:cxn modelId="{7AC002B1-1379-4CBD-AE48-D0A1A2D2EE38}" type="presParOf" srcId="{23FC678C-7859-4643-A16A-B629A1E4CE20}" destId="{4D21EF65-D9BD-42DB-B051-9B5E223C2853}" srcOrd="5" destOrd="0" presId="urn:microsoft.com/office/officeart/2005/8/layout/vList2"/>
    <dgm:cxn modelId="{0B15E5EF-C8D1-4648-A80C-B526BADA39B6}" type="presParOf" srcId="{23FC678C-7859-4643-A16A-B629A1E4CE20}" destId="{8E37A8AD-8177-466B-BDD2-E9294FC764C4}" srcOrd="6" destOrd="0" presId="urn:microsoft.com/office/officeart/2005/8/layout/vList2"/>
    <dgm:cxn modelId="{6A70209E-2E87-4FE7-B885-D13C6C53B586}" type="presParOf" srcId="{23FC678C-7859-4643-A16A-B629A1E4CE20}" destId="{89695378-D33C-42F3-969E-1B65D62E38BC}" srcOrd="7" destOrd="0" presId="urn:microsoft.com/office/officeart/2005/8/layout/vList2"/>
    <dgm:cxn modelId="{882CD1D5-E03D-4ACE-81AD-A27079B36A92}" type="presParOf" srcId="{23FC678C-7859-4643-A16A-B629A1E4CE20}" destId="{D7CBCAA0-35A8-4B44-BFED-3AC965BDEA8C}" srcOrd="8" destOrd="0" presId="urn:microsoft.com/office/officeart/2005/8/layout/vList2"/>
    <dgm:cxn modelId="{58270AFD-F5B3-4448-A94F-794D265D3D00}" type="presParOf" srcId="{23FC678C-7859-4643-A16A-B629A1E4CE20}" destId="{06714E5B-1644-46AE-8E58-2C10BB161B34}" srcOrd="9" destOrd="0" presId="urn:microsoft.com/office/officeart/2005/8/layout/vList2"/>
    <dgm:cxn modelId="{BCB84712-539E-438C-A723-3F5EDDB508FE}" type="presParOf" srcId="{23FC678C-7859-4643-A16A-B629A1E4CE20}" destId="{E8A0C86E-8700-4264-9D30-5752D4781A1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24DA0-B004-4DBA-A2D4-AFDE5C575736}">
      <dsp:nvSpPr>
        <dsp:cNvPr id="0" name=""/>
        <dsp:cNvSpPr/>
      </dsp:nvSpPr>
      <dsp:spPr>
        <a:xfrm>
          <a:off x="0" y="791"/>
          <a:ext cx="118270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41108B-95D2-487E-BED9-D0BA4CED62D2}">
      <dsp:nvSpPr>
        <dsp:cNvPr id="0" name=""/>
        <dsp:cNvSpPr/>
      </dsp:nvSpPr>
      <dsp:spPr>
        <a:xfrm>
          <a:off x="0" y="791"/>
          <a:ext cx="11827042" cy="1296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Don’t Be Offensive/Cute</a:t>
          </a:r>
          <a:endParaRPr lang="en-US" sz="3600" kern="1200"/>
        </a:p>
      </dsp:txBody>
      <dsp:txXfrm>
        <a:off x="0" y="791"/>
        <a:ext cx="11827042" cy="1296687"/>
      </dsp:txXfrm>
    </dsp:sp>
    <dsp:sp modelId="{0BE09729-8627-453B-9188-6520F102673B}">
      <dsp:nvSpPr>
        <dsp:cNvPr id="0" name=""/>
        <dsp:cNvSpPr/>
      </dsp:nvSpPr>
      <dsp:spPr>
        <a:xfrm>
          <a:off x="0" y="1297479"/>
          <a:ext cx="118270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C29AD-575A-44B5-9B17-EFBF694955B7}">
      <dsp:nvSpPr>
        <dsp:cNvPr id="0" name=""/>
        <dsp:cNvSpPr/>
      </dsp:nvSpPr>
      <dsp:spPr>
        <a:xfrm>
          <a:off x="0" y="1297479"/>
          <a:ext cx="11827042" cy="1296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Don’t be a serial killer behind your code</a:t>
          </a:r>
          <a:endParaRPr lang="en-US" sz="3600" kern="1200"/>
        </a:p>
      </dsp:txBody>
      <dsp:txXfrm>
        <a:off x="0" y="1297479"/>
        <a:ext cx="11827042" cy="1296687"/>
      </dsp:txXfrm>
    </dsp:sp>
    <dsp:sp modelId="{6FEADF67-B0E0-4320-8C2B-F158FB821012}">
      <dsp:nvSpPr>
        <dsp:cNvPr id="0" name=""/>
        <dsp:cNvSpPr/>
      </dsp:nvSpPr>
      <dsp:spPr>
        <a:xfrm>
          <a:off x="0" y="2594166"/>
          <a:ext cx="118270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E5A39C-3435-4088-9717-B22B889EE96A}">
      <dsp:nvSpPr>
        <dsp:cNvPr id="0" name=""/>
        <dsp:cNvSpPr/>
      </dsp:nvSpPr>
      <dsp:spPr>
        <a:xfrm>
          <a:off x="0" y="2594166"/>
          <a:ext cx="11827042" cy="1296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b="1" i="1" kern="1200" dirty="0"/>
            <a:t>function </a:t>
          </a:r>
          <a:r>
            <a:rPr lang="en-US" sz="3600" b="1" i="1" kern="1200" dirty="0" err="1"/>
            <a:t>killThemAll</a:t>
          </a:r>
          <a:r>
            <a:rPr lang="en-US" sz="3600" b="1" i="1" kern="1200" dirty="0"/>
            <a:t>();</a:t>
          </a:r>
          <a:br>
            <a:rPr lang="en-US" sz="3600" b="1" i="1" kern="1200" dirty="0"/>
          </a:br>
          <a:r>
            <a:rPr lang="en-US" sz="3600" b="1" i="1" kern="1200" dirty="0"/>
            <a:t>function whack();</a:t>
          </a:r>
          <a:endParaRPr lang="en-US" sz="3600" kern="1200" dirty="0"/>
        </a:p>
      </dsp:txBody>
      <dsp:txXfrm>
        <a:off x="0" y="2594166"/>
        <a:ext cx="11827042" cy="1296687"/>
      </dsp:txXfrm>
    </dsp:sp>
    <dsp:sp modelId="{21D5AC29-7BAD-4C95-89E7-F9091290F6AA}">
      <dsp:nvSpPr>
        <dsp:cNvPr id="0" name=""/>
        <dsp:cNvSpPr/>
      </dsp:nvSpPr>
      <dsp:spPr>
        <a:xfrm>
          <a:off x="0" y="3890854"/>
          <a:ext cx="118270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1B9AF8-843B-4F7F-BFD3-108DF220E64D}">
      <dsp:nvSpPr>
        <dsp:cNvPr id="0" name=""/>
        <dsp:cNvSpPr/>
      </dsp:nvSpPr>
      <dsp:spPr>
        <a:xfrm>
          <a:off x="0" y="3890854"/>
          <a:ext cx="11827042" cy="1296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b="1" i="1" kern="1200" dirty="0"/>
            <a:t>Vs</a:t>
          </a:r>
          <a:endParaRPr lang="en-US" sz="3600" kern="1200" dirty="0"/>
        </a:p>
      </dsp:txBody>
      <dsp:txXfrm>
        <a:off x="0" y="3890854"/>
        <a:ext cx="11827042" cy="1296687"/>
      </dsp:txXfrm>
    </dsp:sp>
    <dsp:sp modelId="{80BA84AE-9F65-4351-9C63-8778C5038161}">
      <dsp:nvSpPr>
        <dsp:cNvPr id="0" name=""/>
        <dsp:cNvSpPr/>
      </dsp:nvSpPr>
      <dsp:spPr>
        <a:xfrm>
          <a:off x="0" y="5187541"/>
          <a:ext cx="118270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5642D7-5DB6-4470-B481-BFB47A11B03E}">
      <dsp:nvSpPr>
        <dsp:cNvPr id="0" name=""/>
        <dsp:cNvSpPr/>
      </dsp:nvSpPr>
      <dsp:spPr>
        <a:xfrm>
          <a:off x="0" y="5187541"/>
          <a:ext cx="11827042" cy="1296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b="1" i="1" kern="1200" dirty="0"/>
            <a:t>function </a:t>
          </a:r>
          <a:r>
            <a:rPr lang="en-US" sz="3600" b="1" i="1" kern="1200" dirty="0" err="1"/>
            <a:t>removeAll</a:t>
          </a:r>
          <a:r>
            <a:rPr lang="en-US" sz="3600" b="1" i="1" kern="1200" dirty="0"/>
            <a:t>();</a:t>
          </a:r>
          <a:br>
            <a:rPr lang="en-US" sz="3600" b="1" i="1" kern="1200" dirty="0"/>
          </a:br>
          <a:r>
            <a:rPr lang="en-US" sz="3600" b="1" i="1" kern="1200" dirty="0"/>
            <a:t>function </a:t>
          </a:r>
          <a:r>
            <a:rPr lang="en-US" sz="3600" b="1" i="1" kern="1200" dirty="0" err="1"/>
            <a:t>deleteItem</a:t>
          </a:r>
          <a:r>
            <a:rPr lang="en-US" sz="3600" b="1" i="1" kern="1200" dirty="0"/>
            <a:t>();</a:t>
          </a:r>
          <a:endParaRPr lang="en-US" sz="3600" kern="1200" dirty="0"/>
        </a:p>
      </dsp:txBody>
      <dsp:txXfrm>
        <a:off x="0" y="5187541"/>
        <a:ext cx="11827042" cy="12966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DCEF9-0D38-4F5E-942D-BB0167291C56}">
      <dsp:nvSpPr>
        <dsp:cNvPr id="0" name=""/>
        <dsp:cNvSpPr/>
      </dsp:nvSpPr>
      <dsp:spPr>
        <a:xfrm>
          <a:off x="0" y="671"/>
          <a:ext cx="6263640" cy="564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F622EA-3C88-4CAA-8E56-1CBEDDF15D38}">
      <dsp:nvSpPr>
        <dsp:cNvPr id="0" name=""/>
        <dsp:cNvSpPr/>
      </dsp:nvSpPr>
      <dsp:spPr>
        <a:xfrm>
          <a:off x="170744" y="127672"/>
          <a:ext cx="310445" cy="310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333B86-19F9-4F29-8537-32C04A003486}">
      <dsp:nvSpPr>
        <dsp:cNvPr id="0" name=""/>
        <dsp:cNvSpPr/>
      </dsp:nvSpPr>
      <dsp:spPr>
        <a:xfrm>
          <a:off x="651934" y="671"/>
          <a:ext cx="5611705" cy="56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37" tIns="59737" rIns="59737" bIns="59737" numCol="1" spcCol="1270" anchor="ctr" anchorCtr="0">
          <a:noAutofit/>
        </a:bodyPr>
        <a:lstStyle/>
        <a:p>
          <a:pPr marL="0" lvl="0" indent="0" algn="l" defTabSz="711200">
            <a:lnSpc>
              <a:spcPct val="90000"/>
            </a:lnSpc>
            <a:spcBef>
              <a:spcPct val="0"/>
            </a:spcBef>
            <a:spcAft>
              <a:spcPct val="35000"/>
            </a:spcAft>
            <a:buNone/>
          </a:pPr>
          <a:r>
            <a:rPr lang="en-IN" sz="1600" b="1" i="0" kern="1200"/>
            <a:t>Commit Changes Atomically</a:t>
          </a:r>
          <a:endParaRPr lang="en-US" sz="1600" kern="1200"/>
        </a:p>
      </dsp:txBody>
      <dsp:txXfrm>
        <a:off x="651934" y="671"/>
        <a:ext cx="5611705" cy="564445"/>
      </dsp:txXfrm>
    </dsp:sp>
    <dsp:sp modelId="{642CD5FF-A360-4FFC-8D60-B46BC65787D3}">
      <dsp:nvSpPr>
        <dsp:cNvPr id="0" name=""/>
        <dsp:cNvSpPr/>
      </dsp:nvSpPr>
      <dsp:spPr>
        <a:xfrm>
          <a:off x="0" y="706228"/>
          <a:ext cx="6263640" cy="564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9DDC59-769A-48DC-BBD0-EE4D4C49E67C}">
      <dsp:nvSpPr>
        <dsp:cNvPr id="0" name=""/>
        <dsp:cNvSpPr/>
      </dsp:nvSpPr>
      <dsp:spPr>
        <a:xfrm>
          <a:off x="170744" y="833229"/>
          <a:ext cx="310445" cy="310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35E7BD-D322-4943-ACAC-26810C6C2BB1}">
      <dsp:nvSpPr>
        <dsp:cNvPr id="0" name=""/>
        <dsp:cNvSpPr/>
      </dsp:nvSpPr>
      <dsp:spPr>
        <a:xfrm>
          <a:off x="651934" y="706228"/>
          <a:ext cx="5611705" cy="56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37" tIns="59737" rIns="59737" bIns="59737" numCol="1" spcCol="1270" anchor="ctr" anchorCtr="0">
          <a:noAutofit/>
        </a:bodyPr>
        <a:lstStyle/>
        <a:p>
          <a:pPr marL="0" lvl="0" indent="0" algn="l" defTabSz="711200">
            <a:lnSpc>
              <a:spcPct val="90000"/>
            </a:lnSpc>
            <a:spcBef>
              <a:spcPct val="0"/>
            </a:spcBef>
            <a:spcAft>
              <a:spcPct val="35000"/>
            </a:spcAft>
            <a:buNone/>
          </a:pPr>
          <a:r>
            <a:rPr lang="en-US" sz="1600" b="1" i="0" kern="1200"/>
            <a:t>Commit Files With a Single Purpose — Not as a Backup</a:t>
          </a:r>
          <a:endParaRPr lang="en-US" sz="1600" kern="1200"/>
        </a:p>
      </dsp:txBody>
      <dsp:txXfrm>
        <a:off x="651934" y="706228"/>
        <a:ext cx="5611705" cy="564445"/>
      </dsp:txXfrm>
    </dsp:sp>
    <dsp:sp modelId="{50279919-7C9C-4145-AA91-885BFFFBF301}">
      <dsp:nvSpPr>
        <dsp:cNvPr id="0" name=""/>
        <dsp:cNvSpPr/>
      </dsp:nvSpPr>
      <dsp:spPr>
        <a:xfrm>
          <a:off x="0" y="1411785"/>
          <a:ext cx="6263640" cy="564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30F2B-5AF7-4F9C-BF04-5584D4B21D6D}">
      <dsp:nvSpPr>
        <dsp:cNvPr id="0" name=""/>
        <dsp:cNvSpPr/>
      </dsp:nvSpPr>
      <dsp:spPr>
        <a:xfrm>
          <a:off x="170744" y="1538786"/>
          <a:ext cx="310445" cy="310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DE4C0B-8D89-4CF0-9856-17FD2B41DD1F}">
      <dsp:nvSpPr>
        <dsp:cNvPr id="0" name=""/>
        <dsp:cNvSpPr/>
      </dsp:nvSpPr>
      <dsp:spPr>
        <a:xfrm>
          <a:off x="651934" y="1411785"/>
          <a:ext cx="5611705" cy="56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37" tIns="59737" rIns="59737" bIns="59737" numCol="1" spcCol="1270" anchor="ctr" anchorCtr="0">
          <a:noAutofit/>
        </a:bodyPr>
        <a:lstStyle/>
        <a:p>
          <a:pPr marL="0" lvl="0" indent="0" algn="l" defTabSz="711200">
            <a:lnSpc>
              <a:spcPct val="90000"/>
            </a:lnSpc>
            <a:spcBef>
              <a:spcPct val="0"/>
            </a:spcBef>
            <a:spcAft>
              <a:spcPct val="35000"/>
            </a:spcAft>
            <a:buNone/>
          </a:pPr>
          <a:r>
            <a:rPr lang="en-IN" sz="1600" b="1" i="0" kern="1200"/>
            <a:t>Write Good Commit Messages</a:t>
          </a:r>
          <a:endParaRPr lang="en-US" sz="1600" kern="1200"/>
        </a:p>
      </dsp:txBody>
      <dsp:txXfrm>
        <a:off x="651934" y="1411785"/>
        <a:ext cx="5611705" cy="564445"/>
      </dsp:txXfrm>
    </dsp:sp>
    <dsp:sp modelId="{00B0F078-E00F-4915-AC68-004474C33E5E}">
      <dsp:nvSpPr>
        <dsp:cNvPr id="0" name=""/>
        <dsp:cNvSpPr/>
      </dsp:nvSpPr>
      <dsp:spPr>
        <a:xfrm>
          <a:off x="0" y="2117342"/>
          <a:ext cx="6263640" cy="564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5C875-EF0B-4904-A6A8-2CD83219751A}">
      <dsp:nvSpPr>
        <dsp:cNvPr id="0" name=""/>
        <dsp:cNvSpPr/>
      </dsp:nvSpPr>
      <dsp:spPr>
        <a:xfrm>
          <a:off x="170744" y="2244343"/>
          <a:ext cx="310445" cy="310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5FA052-2C82-4CBD-B583-DA2C27714CDE}">
      <dsp:nvSpPr>
        <dsp:cNvPr id="0" name=""/>
        <dsp:cNvSpPr/>
      </dsp:nvSpPr>
      <dsp:spPr>
        <a:xfrm>
          <a:off x="651934" y="2117342"/>
          <a:ext cx="5611705" cy="56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37" tIns="59737" rIns="59737" bIns="59737" numCol="1" spcCol="1270" anchor="ctr" anchorCtr="0">
          <a:noAutofit/>
        </a:bodyPr>
        <a:lstStyle/>
        <a:p>
          <a:pPr marL="0" lvl="0" indent="0" algn="l" defTabSz="711200">
            <a:lnSpc>
              <a:spcPct val="90000"/>
            </a:lnSpc>
            <a:spcBef>
              <a:spcPct val="0"/>
            </a:spcBef>
            <a:spcAft>
              <a:spcPct val="35000"/>
            </a:spcAft>
            <a:buNone/>
          </a:pPr>
          <a:r>
            <a:rPr lang="en-IN" sz="1600" b="1" i="0" kern="1200"/>
            <a:t>Don’t Break Builds</a:t>
          </a:r>
          <a:endParaRPr lang="en-US" sz="1600" kern="1200"/>
        </a:p>
      </dsp:txBody>
      <dsp:txXfrm>
        <a:off x="651934" y="2117342"/>
        <a:ext cx="5611705" cy="564445"/>
      </dsp:txXfrm>
    </dsp:sp>
    <dsp:sp modelId="{31F2C5B8-28A7-4CAF-90D6-25C80E1272F9}">
      <dsp:nvSpPr>
        <dsp:cNvPr id="0" name=""/>
        <dsp:cNvSpPr/>
      </dsp:nvSpPr>
      <dsp:spPr>
        <a:xfrm>
          <a:off x="0" y="2822899"/>
          <a:ext cx="6263640" cy="564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7A11B-3BB1-4DC9-93A8-17FD4318BF0F}">
      <dsp:nvSpPr>
        <dsp:cNvPr id="0" name=""/>
        <dsp:cNvSpPr/>
      </dsp:nvSpPr>
      <dsp:spPr>
        <a:xfrm>
          <a:off x="170744" y="2949899"/>
          <a:ext cx="310445" cy="310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B2F970-63CB-4A70-8374-FEB6C618D615}">
      <dsp:nvSpPr>
        <dsp:cNvPr id="0" name=""/>
        <dsp:cNvSpPr/>
      </dsp:nvSpPr>
      <dsp:spPr>
        <a:xfrm>
          <a:off x="651934" y="2822899"/>
          <a:ext cx="5611705" cy="56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37" tIns="59737" rIns="59737" bIns="59737" numCol="1" spcCol="1270" anchor="ctr" anchorCtr="0">
          <a:noAutofit/>
        </a:bodyPr>
        <a:lstStyle/>
        <a:p>
          <a:pPr marL="0" lvl="0" indent="0" algn="l" defTabSz="711200">
            <a:lnSpc>
              <a:spcPct val="90000"/>
            </a:lnSpc>
            <a:spcBef>
              <a:spcPct val="0"/>
            </a:spcBef>
            <a:spcAft>
              <a:spcPct val="35000"/>
            </a:spcAft>
            <a:buNone/>
          </a:pPr>
          <a:r>
            <a:rPr lang="en-US" sz="1600" b="1" i="0" kern="1200"/>
            <a:t>Do Reviews Before Committing to a Shared Repository</a:t>
          </a:r>
          <a:endParaRPr lang="en-US" sz="1600" kern="1200"/>
        </a:p>
      </dsp:txBody>
      <dsp:txXfrm>
        <a:off x="651934" y="2822899"/>
        <a:ext cx="5611705" cy="564445"/>
      </dsp:txXfrm>
    </dsp:sp>
    <dsp:sp modelId="{7A5E8648-81DB-4A09-9455-72648D35E77D}">
      <dsp:nvSpPr>
        <dsp:cNvPr id="0" name=""/>
        <dsp:cNvSpPr/>
      </dsp:nvSpPr>
      <dsp:spPr>
        <a:xfrm>
          <a:off x="0" y="3528456"/>
          <a:ext cx="6263640" cy="564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1B610-7D3E-4ACB-811C-48E97E3FCC53}">
      <dsp:nvSpPr>
        <dsp:cNvPr id="0" name=""/>
        <dsp:cNvSpPr/>
      </dsp:nvSpPr>
      <dsp:spPr>
        <a:xfrm>
          <a:off x="170744" y="3655456"/>
          <a:ext cx="310445" cy="3104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71DB2C-0ECB-4C24-AB5B-1070A2176C54}">
      <dsp:nvSpPr>
        <dsp:cNvPr id="0" name=""/>
        <dsp:cNvSpPr/>
      </dsp:nvSpPr>
      <dsp:spPr>
        <a:xfrm>
          <a:off x="651934" y="3528456"/>
          <a:ext cx="5611705" cy="56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37" tIns="59737" rIns="59737" bIns="59737" numCol="1" spcCol="1270" anchor="ctr" anchorCtr="0">
          <a:noAutofit/>
        </a:bodyPr>
        <a:lstStyle/>
        <a:p>
          <a:pPr marL="0" lvl="0" indent="0" algn="l" defTabSz="711200">
            <a:lnSpc>
              <a:spcPct val="90000"/>
            </a:lnSpc>
            <a:spcBef>
              <a:spcPct val="0"/>
            </a:spcBef>
            <a:spcAft>
              <a:spcPct val="35000"/>
            </a:spcAft>
            <a:buNone/>
          </a:pPr>
          <a:r>
            <a:rPr lang="en-US" sz="1600" b="1" i="0" kern="1200"/>
            <a:t>Make Sure Every Commit Is Traceable</a:t>
          </a:r>
          <a:endParaRPr lang="en-US" sz="1600" kern="1200"/>
        </a:p>
      </dsp:txBody>
      <dsp:txXfrm>
        <a:off x="651934" y="3528456"/>
        <a:ext cx="5611705" cy="564445"/>
      </dsp:txXfrm>
    </dsp:sp>
    <dsp:sp modelId="{A58EF3DE-82A3-41B6-A294-7E43494F73A9}">
      <dsp:nvSpPr>
        <dsp:cNvPr id="0" name=""/>
        <dsp:cNvSpPr/>
      </dsp:nvSpPr>
      <dsp:spPr>
        <a:xfrm>
          <a:off x="0" y="4234013"/>
          <a:ext cx="6263640" cy="564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F00D44-4FD5-40C3-8CEE-2EA63BDD38C3}">
      <dsp:nvSpPr>
        <dsp:cNvPr id="0" name=""/>
        <dsp:cNvSpPr/>
      </dsp:nvSpPr>
      <dsp:spPr>
        <a:xfrm>
          <a:off x="170744" y="4361013"/>
          <a:ext cx="310445" cy="31044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D3047F-2E96-414F-9C23-3F61086D8FBF}">
      <dsp:nvSpPr>
        <dsp:cNvPr id="0" name=""/>
        <dsp:cNvSpPr/>
      </dsp:nvSpPr>
      <dsp:spPr>
        <a:xfrm>
          <a:off x="651934" y="4234013"/>
          <a:ext cx="5611705" cy="56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37" tIns="59737" rIns="59737" bIns="59737" numCol="1" spcCol="1270" anchor="ctr" anchorCtr="0">
          <a:noAutofit/>
        </a:bodyPr>
        <a:lstStyle/>
        <a:p>
          <a:pPr marL="0" lvl="0" indent="0" algn="l" defTabSz="711200">
            <a:lnSpc>
              <a:spcPct val="90000"/>
            </a:lnSpc>
            <a:spcBef>
              <a:spcPct val="0"/>
            </a:spcBef>
            <a:spcAft>
              <a:spcPct val="35000"/>
            </a:spcAft>
            <a:buNone/>
          </a:pPr>
          <a:r>
            <a:rPr lang="en-IN" sz="1600" b="1" i="0" kern="1200"/>
            <a:t>Follow Branching Best Practices</a:t>
          </a:r>
          <a:endParaRPr lang="en-US" sz="1600" kern="1200"/>
        </a:p>
      </dsp:txBody>
      <dsp:txXfrm>
        <a:off x="651934" y="4234013"/>
        <a:ext cx="5611705" cy="564445"/>
      </dsp:txXfrm>
    </dsp:sp>
    <dsp:sp modelId="{E98377DD-C10F-46DF-80EE-5A00075A21DF}">
      <dsp:nvSpPr>
        <dsp:cNvPr id="0" name=""/>
        <dsp:cNvSpPr/>
      </dsp:nvSpPr>
      <dsp:spPr>
        <a:xfrm>
          <a:off x="0" y="4939570"/>
          <a:ext cx="6263640" cy="564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49E80-0C30-4513-BE02-A7F4B08E0F4E}">
      <dsp:nvSpPr>
        <dsp:cNvPr id="0" name=""/>
        <dsp:cNvSpPr/>
      </dsp:nvSpPr>
      <dsp:spPr>
        <a:xfrm>
          <a:off x="170744" y="5066570"/>
          <a:ext cx="310445" cy="31044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46E3FE-B118-44D4-B951-521912AE8A55}">
      <dsp:nvSpPr>
        <dsp:cNvPr id="0" name=""/>
        <dsp:cNvSpPr/>
      </dsp:nvSpPr>
      <dsp:spPr>
        <a:xfrm>
          <a:off x="651934" y="4939570"/>
          <a:ext cx="5611705" cy="56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37" tIns="59737" rIns="59737" bIns="59737" numCol="1" spcCol="1270" anchor="ctr" anchorCtr="0">
          <a:noAutofit/>
        </a:bodyPr>
        <a:lstStyle/>
        <a:p>
          <a:pPr marL="0" lvl="0" indent="0" algn="l" defTabSz="711200">
            <a:lnSpc>
              <a:spcPct val="90000"/>
            </a:lnSpc>
            <a:spcBef>
              <a:spcPct val="0"/>
            </a:spcBef>
            <a:spcAft>
              <a:spcPct val="35000"/>
            </a:spcAft>
            <a:buNone/>
          </a:pPr>
          <a:r>
            <a:rPr lang="en-IN" sz="1600" b="1" i="0" kern="1200"/>
            <a:t>Protect Your Assets</a:t>
          </a:r>
          <a:endParaRPr lang="en-US" sz="1600" kern="1200"/>
        </a:p>
      </dsp:txBody>
      <dsp:txXfrm>
        <a:off x="651934" y="4939570"/>
        <a:ext cx="5611705" cy="5644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6A54E-872B-4547-B3BC-E5E366B489CD}">
      <dsp:nvSpPr>
        <dsp:cNvPr id="0" name=""/>
        <dsp:cNvSpPr/>
      </dsp:nvSpPr>
      <dsp:spPr>
        <a:xfrm>
          <a:off x="0" y="649223"/>
          <a:ext cx="6263640"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0" i="0" kern="1200"/>
            <a:t>Hard-Coded Credentials</a:t>
          </a:r>
          <a:endParaRPr lang="en-US" sz="3200" kern="1200"/>
        </a:p>
      </dsp:txBody>
      <dsp:txXfrm>
        <a:off x="37467" y="686690"/>
        <a:ext cx="6188706" cy="692586"/>
      </dsp:txXfrm>
    </dsp:sp>
    <dsp:sp modelId="{024E5A15-34B4-419A-97A7-0CF43C060B94}">
      <dsp:nvSpPr>
        <dsp:cNvPr id="0" name=""/>
        <dsp:cNvSpPr/>
      </dsp:nvSpPr>
      <dsp:spPr>
        <a:xfrm>
          <a:off x="0" y="1508903"/>
          <a:ext cx="6263640" cy="7675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0" i="0" kern="1200"/>
            <a:t>Improper Exception Handling</a:t>
          </a:r>
          <a:endParaRPr lang="en-US" sz="3200" kern="1200"/>
        </a:p>
      </dsp:txBody>
      <dsp:txXfrm>
        <a:off x="37467" y="1546370"/>
        <a:ext cx="6188706" cy="692586"/>
      </dsp:txXfrm>
    </dsp:sp>
    <dsp:sp modelId="{71E015F4-FD3D-4A98-9068-BB0E38E9C1F9}">
      <dsp:nvSpPr>
        <dsp:cNvPr id="0" name=""/>
        <dsp:cNvSpPr/>
      </dsp:nvSpPr>
      <dsp:spPr>
        <a:xfrm>
          <a:off x="0" y="2368583"/>
          <a:ext cx="6263640" cy="7675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0" i="0" kern="1200"/>
            <a:t>Lack of Rate Limiting</a:t>
          </a:r>
          <a:endParaRPr lang="en-US" sz="3200" kern="1200"/>
        </a:p>
      </dsp:txBody>
      <dsp:txXfrm>
        <a:off x="37467" y="2406050"/>
        <a:ext cx="6188706" cy="692586"/>
      </dsp:txXfrm>
    </dsp:sp>
    <dsp:sp modelId="{800C11B6-9016-4274-A326-F2F73DB740A7}">
      <dsp:nvSpPr>
        <dsp:cNvPr id="0" name=""/>
        <dsp:cNvSpPr/>
      </dsp:nvSpPr>
      <dsp:spPr>
        <a:xfrm>
          <a:off x="0" y="3228263"/>
          <a:ext cx="6263640" cy="7675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0" i="0" kern="1200"/>
            <a:t>Single-Layered Defense</a:t>
          </a:r>
          <a:endParaRPr lang="en-US" sz="3200" kern="1200"/>
        </a:p>
      </dsp:txBody>
      <dsp:txXfrm>
        <a:off x="37467" y="3265730"/>
        <a:ext cx="6188706" cy="692586"/>
      </dsp:txXfrm>
    </dsp:sp>
    <dsp:sp modelId="{00223643-79CA-4EAB-BDCC-9D1A665738F7}">
      <dsp:nvSpPr>
        <dsp:cNvPr id="0" name=""/>
        <dsp:cNvSpPr/>
      </dsp:nvSpPr>
      <dsp:spPr>
        <a:xfrm>
          <a:off x="0" y="4087944"/>
          <a:ext cx="6263640" cy="767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i="0" kern="1200"/>
            <a:t>Improper Logging and Log handling</a:t>
          </a:r>
          <a:endParaRPr lang="en-US" sz="3200" kern="1200"/>
        </a:p>
      </dsp:txBody>
      <dsp:txXfrm>
        <a:off x="37467" y="4125411"/>
        <a:ext cx="618870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B3F13-8CCF-458E-A06C-16B4AECA8C32}">
      <dsp:nvSpPr>
        <dsp:cNvPr id="0" name=""/>
        <dsp:cNvSpPr/>
      </dsp:nvSpPr>
      <dsp:spPr>
        <a:xfrm>
          <a:off x="311379" y="1113170"/>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85C56-3B86-447F-883D-682C1DB28F4D}">
      <dsp:nvSpPr>
        <dsp:cNvPr id="0" name=""/>
        <dsp:cNvSpPr/>
      </dsp:nvSpPr>
      <dsp:spPr>
        <a:xfrm>
          <a:off x="517957" y="1319748"/>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599BDE-7842-469C-B93C-9F684526D913}">
      <dsp:nvSpPr>
        <dsp:cNvPr id="0" name=""/>
        <dsp:cNvSpPr/>
      </dsp:nvSpPr>
      <dsp:spPr>
        <a:xfrm>
          <a:off x="1512" y="2384420"/>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instructs a device on how to finish a task in logical steps. </a:t>
          </a:r>
          <a:endParaRPr lang="en-US" sz="1100" kern="1200"/>
        </a:p>
      </dsp:txBody>
      <dsp:txXfrm>
        <a:off x="1512" y="2384420"/>
        <a:ext cx="1589062" cy="695214"/>
      </dsp:txXfrm>
    </dsp:sp>
    <dsp:sp modelId="{C803A76A-912E-47C9-B590-89C097A9B3D4}">
      <dsp:nvSpPr>
        <dsp:cNvPr id="0" name=""/>
        <dsp:cNvSpPr/>
      </dsp:nvSpPr>
      <dsp:spPr>
        <a:xfrm>
          <a:off x="2178527" y="1113170"/>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D72B06-07C0-46BA-B46D-93DA8975CAF9}">
      <dsp:nvSpPr>
        <dsp:cNvPr id="0" name=""/>
        <dsp:cNvSpPr/>
      </dsp:nvSpPr>
      <dsp:spPr>
        <a:xfrm>
          <a:off x="2385105" y="1319748"/>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E8051A-A711-44F6-BDB3-D26ED3EB476C}">
      <dsp:nvSpPr>
        <dsp:cNvPr id="0" name=""/>
        <dsp:cNvSpPr/>
      </dsp:nvSpPr>
      <dsp:spPr>
        <a:xfrm>
          <a:off x="1868660" y="2384420"/>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uses a linear top-down approach and treats data and procedures as two different entities</a:t>
          </a:r>
          <a:endParaRPr lang="en-US" sz="1100" kern="1200"/>
        </a:p>
      </dsp:txBody>
      <dsp:txXfrm>
        <a:off x="1868660" y="2384420"/>
        <a:ext cx="1589062" cy="695214"/>
      </dsp:txXfrm>
    </dsp:sp>
    <dsp:sp modelId="{E2F09DA8-AA0F-4611-ADF0-56AEE18CF70A}">
      <dsp:nvSpPr>
        <dsp:cNvPr id="0" name=""/>
        <dsp:cNvSpPr/>
      </dsp:nvSpPr>
      <dsp:spPr>
        <a:xfrm>
          <a:off x="4045676" y="1113170"/>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C8DDE-66A9-4784-878B-7195973698D6}">
      <dsp:nvSpPr>
        <dsp:cNvPr id="0" name=""/>
        <dsp:cNvSpPr/>
      </dsp:nvSpPr>
      <dsp:spPr>
        <a:xfrm>
          <a:off x="4252254" y="1319748"/>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73A00-477E-4A3A-B627-85E3D0AFD02C}">
      <dsp:nvSpPr>
        <dsp:cNvPr id="0" name=""/>
        <dsp:cNvSpPr/>
      </dsp:nvSpPr>
      <dsp:spPr>
        <a:xfrm>
          <a:off x="3735809" y="2384420"/>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divides the program into procedures, which are also known as routines or functions</a:t>
          </a:r>
          <a:endParaRPr lang="en-US" sz="1100" kern="1200"/>
        </a:p>
      </dsp:txBody>
      <dsp:txXfrm>
        <a:off x="3735809" y="2384420"/>
        <a:ext cx="1589062" cy="695214"/>
      </dsp:txXfrm>
    </dsp:sp>
    <dsp:sp modelId="{D09D9F1F-3358-47A8-B24B-A5B08613C91B}">
      <dsp:nvSpPr>
        <dsp:cNvPr id="0" name=""/>
        <dsp:cNvSpPr/>
      </dsp:nvSpPr>
      <dsp:spPr>
        <a:xfrm>
          <a:off x="5912824" y="1113170"/>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0052F8-F6F1-42D6-BF12-33131C5A5D5A}">
      <dsp:nvSpPr>
        <dsp:cNvPr id="0" name=""/>
        <dsp:cNvSpPr/>
      </dsp:nvSpPr>
      <dsp:spPr>
        <a:xfrm>
          <a:off x="6119402" y="1319748"/>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86473D-B46B-4445-99C8-8B80F3EAB98F}">
      <dsp:nvSpPr>
        <dsp:cNvPr id="0" name=""/>
        <dsp:cNvSpPr/>
      </dsp:nvSpPr>
      <dsp:spPr>
        <a:xfrm>
          <a:off x="5602957" y="2384420"/>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simply containing a series of steps to be carried out.</a:t>
          </a:r>
          <a:endParaRPr lang="en-US" sz="1100" kern="1200"/>
        </a:p>
      </dsp:txBody>
      <dsp:txXfrm>
        <a:off x="5602957" y="2384420"/>
        <a:ext cx="1589062" cy="695214"/>
      </dsp:txXfrm>
    </dsp:sp>
    <dsp:sp modelId="{CAE25574-64B3-4E86-B009-6443B128BE65}">
      <dsp:nvSpPr>
        <dsp:cNvPr id="0" name=""/>
        <dsp:cNvSpPr/>
      </dsp:nvSpPr>
      <dsp:spPr>
        <a:xfrm>
          <a:off x="7779973" y="1113170"/>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65667-2D36-4278-8082-E8FBE01CD55E}">
      <dsp:nvSpPr>
        <dsp:cNvPr id="0" name=""/>
        <dsp:cNvSpPr/>
      </dsp:nvSpPr>
      <dsp:spPr>
        <a:xfrm>
          <a:off x="7986551" y="1319748"/>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4D99EE-6370-47AA-B2FC-FD081E862BDF}">
      <dsp:nvSpPr>
        <dsp:cNvPr id="0" name=""/>
        <dsp:cNvSpPr/>
      </dsp:nvSpPr>
      <dsp:spPr>
        <a:xfrm>
          <a:off x="7470105" y="2384420"/>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involves writing down a list of instructions to tell the computer what it should do step-by-step to finish the task at hand.</a:t>
          </a:r>
          <a:endParaRPr lang="en-US" sz="1100" kern="1200"/>
        </a:p>
      </dsp:txBody>
      <dsp:txXfrm>
        <a:off x="7470105" y="2384420"/>
        <a:ext cx="1589062" cy="695214"/>
      </dsp:txXfrm>
    </dsp:sp>
    <dsp:sp modelId="{871F161B-F95E-4331-A36B-842668AEB7F7}">
      <dsp:nvSpPr>
        <dsp:cNvPr id="0" name=""/>
        <dsp:cNvSpPr/>
      </dsp:nvSpPr>
      <dsp:spPr>
        <a:xfrm>
          <a:off x="9647121" y="1113170"/>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B94C7F-CEFA-4BBB-AE5F-71F58AA83FF2}">
      <dsp:nvSpPr>
        <dsp:cNvPr id="0" name=""/>
        <dsp:cNvSpPr/>
      </dsp:nvSpPr>
      <dsp:spPr>
        <a:xfrm>
          <a:off x="9853699" y="1319748"/>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5B777B-72E9-496A-921F-0239F7D3CF77}">
      <dsp:nvSpPr>
        <dsp:cNvPr id="0" name=""/>
        <dsp:cNvSpPr/>
      </dsp:nvSpPr>
      <dsp:spPr>
        <a:xfrm>
          <a:off x="9337254" y="2384420"/>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Eg: FORTRAN, COBOL, ALGOL, BASIC, C and Pascal.</a:t>
          </a:r>
        </a:p>
      </dsp:txBody>
      <dsp:txXfrm>
        <a:off x="9337254" y="2384420"/>
        <a:ext cx="1589062" cy="695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38A8D-64D5-46A9-B40E-C714ADB7307D}">
      <dsp:nvSpPr>
        <dsp:cNvPr id="0" name=""/>
        <dsp:cNvSpPr/>
      </dsp:nvSpPr>
      <dsp:spPr>
        <a:xfrm>
          <a:off x="582645" y="1178"/>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DRY(Don’t Repeat Yourself)</a:t>
          </a:r>
        </a:p>
      </dsp:txBody>
      <dsp:txXfrm>
        <a:off x="582645" y="1178"/>
        <a:ext cx="2174490" cy="1304694"/>
      </dsp:txXfrm>
    </dsp:sp>
    <dsp:sp modelId="{B843B353-784B-4742-8AD1-1DC8B5F6F23B}">
      <dsp:nvSpPr>
        <dsp:cNvPr id="0" name=""/>
        <dsp:cNvSpPr/>
      </dsp:nvSpPr>
      <dsp:spPr>
        <a:xfrm>
          <a:off x="2974584" y="1178"/>
          <a:ext cx="2174490" cy="1304694"/>
        </a:xfrm>
        <a:prstGeom prst="rect">
          <a:avLst/>
        </a:prstGeom>
        <a:gradFill rotWithShape="0">
          <a:gsLst>
            <a:gs pos="0">
              <a:schemeClr val="accent5">
                <a:hueOff val="-750949"/>
                <a:satOff val="-1935"/>
                <a:lumOff val="-1307"/>
                <a:alphaOff val="0"/>
                <a:satMod val="103000"/>
                <a:lumMod val="102000"/>
                <a:tint val="94000"/>
              </a:schemeClr>
            </a:gs>
            <a:gs pos="50000">
              <a:schemeClr val="accent5">
                <a:hueOff val="-750949"/>
                <a:satOff val="-1935"/>
                <a:lumOff val="-1307"/>
                <a:alphaOff val="0"/>
                <a:satMod val="110000"/>
                <a:lumMod val="100000"/>
                <a:shade val="100000"/>
              </a:schemeClr>
            </a:gs>
            <a:gs pos="100000">
              <a:schemeClr val="accent5">
                <a:hueOff val="-750949"/>
                <a:satOff val="-1935"/>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SRP(Single Responsibility Principle)</a:t>
          </a:r>
        </a:p>
      </dsp:txBody>
      <dsp:txXfrm>
        <a:off x="2974584" y="1178"/>
        <a:ext cx="2174490" cy="1304694"/>
      </dsp:txXfrm>
    </dsp:sp>
    <dsp:sp modelId="{BB580BC2-D778-4BCB-B44A-BF262D7B5E61}">
      <dsp:nvSpPr>
        <dsp:cNvPr id="0" name=""/>
        <dsp:cNvSpPr/>
      </dsp:nvSpPr>
      <dsp:spPr>
        <a:xfrm>
          <a:off x="5366524" y="1178"/>
          <a:ext cx="2174490" cy="1304694"/>
        </a:xfrm>
        <a:prstGeom prst="rect">
          <a:avLst/>
        </a:prstGeom>
        <a:gradFill rotWithShape="0">
          <a:gsLst>
            <a:gs pos="0">
              <a:schemeClr val="accent5">
                <a:hueOff val="-1501898"/>
                <a:satOff val="-3871"/>
                <a:lumOff val="-2614"/>
                <a:alphaOff val="0"/>
                <a:satMod val="103000"/>
                <a:lumMod val="102000"/>
                <a:tint val="94000"/>
              </a:schemeClr>
            </a:gs>
            <a:gs pos="50000">
              <a:schemeClr val="accent5">
                <a:hueOff val="-1501898"/>
                <a:satOff val="-3871"/>
                <a:lumOff val="-2614"/>
                <a:alphaOff val="0"/>
                <a:satMod val="110000"/>
                <a:lumMod val="100000"/>
                <a:shade val="100000"/>
              </a:schemeClr>
            </a:gs>
            <a:gs pos="100000">
              <a:schemeClr val="accent5">
                <a:hueOff val="-1501898"/>
                <a:satOff val="-3871"/>
                <a:lumOff val="-26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SOLID</a:t>
          </a:r>
        </a:p>
      </dsp:txBody>
      <dsp:txXfrm>
        <a:off x="5366524" y="1178"/>
        <a:ext cx="2174490" cy="1304694"/>
      </dsp:txXfrm>
    </dsp:sp>
    <dsp:sp modelId="{FE25DE57-4800-4F9E-87E7-7EE1DB1D9E11}">
      <dsp:nvSpPr>
        <dsp:cNvPr id="0" name=""/>
        <dsp:cNvSpPr/>
      </dsp:nvSpPr>
      <dsp:spPr>
        <a:xfrm>
          <a:off x="7758464" y="1178"/>
          <a:ext cx="2174490" cy="130469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SOC(Separation of Concern)</a:t>
          </a:r>
        </a:p>
      </dsp:txBody>
      <dsp:txXfrm>
        <a:off x="7758464" y="1178"/>
        <a:ext cx="2174490" cy="1304694"/>
      </dsp:txXfrm>
    </dsp:sp>
    <dsp:sp modelId="{C30BDA0F-A374-4964-989A-885F2A5A8A1D}">
      <dsp:nvSpPr>
        <dsp:cNvPr id="0" name=""/>
        <dsp:cNvSpPr/>
      </dsp:nvSpPr>
      <dsp:spPr>
        <a:xfrm>
          <a:off x="582645" y="1523321"/>
          <a:ext cx="2174490" cy="1304694"/>
        </a:xfrm>
        <a:prstGeom prst="rect">
          <a:avLst/>
        </a:prstGeom>
        <a:gradFill rotWithShape="0">
          <a:gsLst>
            <a:gs pos="0">
              <a:schemeClr val="accent5">
                <a:hueOff val="-3003797"/>
                <a:satOff val="-7742"/>
                <a:lumOff val="-5229"/>
                <a:alphaOff val="0"/>
                <a:satMod val="103000"/>
                <a:lumMod val="102000"/>
                <a:tint val="94000"/>
              </a:schemeClr>
            </a:gs>
            <a:gs pos="50000">
              <a:schemeClr val="accent5">
                <a:hueOff val="-3003797"/>
                <a:satOff val="-7742"/>
                <a:lumOff val="-5229"/>
                <a:alphaOff val="0"/>
                <a:satMod val="110000"/>
                <a:lumMod val="100000"/>
                <a:shade val="100000"/>
              </a:schemeClr>
            </a:gs>
            <a:gs pos="100000">
              <a:schemeClr val="accent5">
                <a:hueOff val="-3003797"/>
                <a:satOff val="-7742"/>
                <a:lumOff val="-522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YAGNI(You Aren’t Going to Need It)</a:t>
          </a:r>
        </a:p>
      </dsp:txBody>
      <dsp:txXfrm>
        <a:off x="582645" y="1523321"/>
        <a:ext cx="2174490" cy="1304694"/>
      </dsp:txXfrm>
    </dsp:sp>
    <dsp:sp modelId="{582B6202-F4AB-4A46-A95F-C52BB3B14C6F}">
      <dsp:nvSpPr>
        <dsp:cNvPr id="0" name=""/>
        <dsp:cNvSpPr/>
      </dsp:nvSpPr>
      <dsp:spPr>
        <a:xfrm>
          <a:off x="2974584" y="1523321"/>
          <a:ext cx="2174490" cy="1304694"/>
        </a:xfrm>
        <a:prstGeom prst="rect">
          <a:avLst/>
        </a:prstGeom>
        <a:gradFill rotWithShape="0">
          <a:gsLst>
            <a:gs pos="0">
              <a:schemeClr val="accent5">
                <a:hueOff val="-3754746"/>
                <a:satOff val="-9677"/>
                <a:lumOff val="-6536"/>
                <a:alphaOff val="0"/>
                <a:satMod val="103000"/>
                <a:lumMod val="102000"/>
                <a:tint val="94000"/>
              </a:schemeClr>
            </a:gs>
            <a:gs pos="50000">
              <a:schemeClr val="accent5">
                <a:hueOff val="-3754746"/>
                <a:satOff val="-9677"/>
                <a:lumOff val="-6536"/>
                <a:alphaOff val="0"/>
                <a:satMod val="110000"/>
                <a:lumMod val="100000"/>
                <a:shade val="100000"/>
              </a:schemeClr>
            </a:gs>
            <a:gs pos="100000">
              <a:schemeClr val="accent5">
                <a:hueOff val="-3754746"/>
                <a:satOff val="-9677"/>
                <a:lumOff val="-65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KIS(Keep it simple)</a:t>
          </a:r>
        </a:p>
      </dsp:txBody>
      <dsp:txXfrm>
        <a:off x="2974584" y="1523321"/>
        <a:ext cx="2174490" cy="1304694"/>
      </dsp:txXfrm>
    </dsp:sp>
    <dsp:sp modelId="{62422C25-3B45-42C6-A4BE-61DFC72B1A37}">
      <dsp:nvSpPr>
        <dsp:cNvPr id="0" name=""/>
        <dsp:cNvSpPr/>
      </dsp:nvSpPr>
      <dsp:spPr>
        <a:xfrm>
          <a:off x="5366524" y="1523321"/>
          <a:ext cx="2174490" cy="130469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ISP(Interface Segregation Principle)</a:t>
          </a:r>
        </a:p>
      </dsp:txBody>
      <dsp:txXfrm>
        <a:off x="5366524" y="1523321"/>
        <a:ext cx="2174490" cy="1304694"/>
      </dsp:txXfrm>
    </dsp:sp>
    <dsp:sp modelId="{55508365-5068-4683-AA16-B7D2EBB2950B}">
      <dsp:nvSpPr>
        <dsp:cNvPr id="0" name=""/>
        <dsp:cNvSpPr/>
      </dsp:nvSpPr>
      <dsp:spPr>
        <a:xfrm>
          <a:off x="7758464" y="1523321"/>
          <a:ext cx="2174490" cy="1304694"/>
        </a:xfrm>
        <a:prstGeom prst="rect">
          <a:avLst/>
        </a:prstGeom>
        <a:gradFill rotWithShape="0">
          <a:gsLst>
            <a:gs pos="0">
              <a:schemeClr val="accent5">
                <a:hueOff val="-5256644"/>
                <a:satOff val="-13548"/>
                <a:lumOff val="-9151"/>
                <a:alphaOff val="0"/>
                <a:satMod val="103000"/>
                <a:lumMod val="102000"/>
                <a:tint val="94000"/>
              </a:schemeClr>
            </a:gs>
            <a:gs pos="50000">
              <a:schemeClr val="accent5">
                <a:hueOff val="-5256644"/>
                <a:satOff val="-13548"/>
                <a:lumOff val="-9151"/>
                <a:alphaOff val="0"/>
                <a:satMod val="110000"/>
                <a:lumMod val="100000"/>
                <a:shade val="100000"/>
              </a:schemeClr>
            </a:gs>
            <a:gs pos="100000">
              <a:schemeClr val="accent5">
                <a:hueOff val="-5256644"/>
                <a:satOff val="-13548"/>
                <a:lumOff val="-91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Delegation</a:t>
          </a:r>
          <a:endParaRPr lang="en-US" sz="2400" kern="1200"/>
        </a:p>
      </dsp:txBody>
      <dsp:txXfrm>
        <a:off x="7758464" y="1523321"/>
        <a:ext cx="2174490" cy="1304694"/>
      </dsp:txXfrm>
    </dsp:sp>
    <dsp:sp modelId="{F5442917-1F1A-45CF-B96D-6BC72E8DF9F8}">
      <dsp:nvSpPr>
        <dsp:cNvPr id="0" name=""/>
        <dsp:cNvSpPr/>
      </dsp:nvSpPr>
      <dsp:spPr>
        <a:xfrm>
          <a:off x="2974584" y="3045465"/>
          <a:ext cx="2174490" cy="1304694"/>
        </a:xfrm>
        <a:prstGeom prst="rect">
          <a:avLst/>
        </a:prstGeom>
        <a:gradFill rotWithShape="0">
          <a:gsLst>
            <a:gs pos="0">
              <a:schemeClr val="accent5">
                <a:hueOff val="-6007594"/>
                <a:satOff val="-15484"/>
                <a:lumOff val="-10458"/>
                <a:alphaOff val="0"/>
                <a:satMod val="103000"/>
                <a:lumMod val="102000"/>
                <a:tint val="94000"/>
              </a:schemeClr>
            </a:gs>
            <a:gs pos="50000">
              <a:schemeClr val="accent5">
                <a:hueOff val="-6007594"/>
                <a:satOff val="-15484"/>
                <a:lumOff val="-10458"/>
                <a:alphaOff val="0"/>
                <a:satMod val="110000"/>
                <a:lumMod val="100000"/>
                <a:shade val="100000"/>
              </a:schemeClr>
            </a:gs>
            <a:gs pos="100000">
              <a:schemeClr val="accent5">
                <a:hueOff val="-6007594"/>
                <a:satOff val="-15484"/>
                <a:lumOff val="-1045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LSP(Liskov Substitution Principle)</a:t>
          </a:r>
          <a:endParaRPr lang="en-US" sz="2400" kern="1200"/>
        </a:p>
      </dsp:txBody>
      <dsp:txXfrm>
        <a:off x="2974584" y="3045465"/>
        <a:ext cx="2174490" cy="1304694"/>
      </dsp:txXfrm>
    </dsp:sp>
    <dsp:sp modelId="{F89D423F-FF6D-4308-8CD4-38C8914B6DA6}">
      <dsp:nvSpPr>
        <dsp:cNvPr id="0" name=""/>
        <dsp:cNvSpPr/>
      </dsp:nvSpPr>
      <dsp:spPr>
        <a:xfrm>
          <a:off x="5366524" y="3045465"/>
          <a:ext cx="2174490" cy="130469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Dependency Inversion</a:t>
          </a:r>
          <a:endParaRPr lang="en-US" sz="2400" kern="1200"/>
        </a:p>
      </dsp:txBody>
      <dsp:txXfrm>
        <a:off x="5366524" y="3045465"/>
        <a:ext cx="2174490" cy="1304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EF31A-C92A-4C3B-B76A-B7E3E4CF1A43}">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E29AB8-8669-46A1-A786-C3050761103C}">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make classes loosely coupled through </a:t>
          </a:r>
          <a:r>
            <a:rPr lang="en-US" sz="1300" b="0" i="1" kern="1200"/>
            <a:t>abstraction</a:t>
          </a:r>
          <a:r>
            <a:rPr lang="en-US" sz="1300" b="0" i="0" kern="1200"/>
            <a:t>.</a:t>
          </a:r>
          <a:endParaRPr lang="en-US" sz="1300" kern="1200"/>
        </a:p>
      </dsp:txBody>
      <dsp:txXfrm>
        <a:off x="59990" y="2654049"/>
        <a:ext cx="3226223" cy="720000"/>
      </dsp:txXfrm>
    </dsp:sp>
    <dsp:sp modelId="{60B220F5-2360-430F-A61E-DF208FCEF8B6}">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8636C2-42DA-4FEA-AB44-39386A52297E}">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Abstractions should not depend upon details. Details should depend upon abstractions.</a:t>
          </a:r>
          <a:endParaRPr lang="en-US" sz="1300" kern="1200"/>
        </a:p>
      </dsp:txBody>
      <dsp:txXfrm>
        <a:off x="3850802" y="2654049"/>
        <a:ext cx="3226223" cy="720000"/>
      </dsp:txXfrm>
    </dsp:sp>
    <dsp:sp modelId="{81B95871-776C-4927-9CFF-E958E3867FC1}">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21F588-5A4C-4FB4-9E89-750ABB34BE92}">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Eg: Remote is depending upon battery to operate but not on a particular battery brand. So Remote is loosely coupled with brand.</a:t>
          </a:r>
        </a:p>
      </dsp:txBody>
      <dsp:txXfrm>
        <a:off x="7641615" y="2654049"/>
        <a:ext cx="3226223"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F47E7-CE7F-4C76-9722-ABF1EB5583DA}">
      <dsp:nvSpPr>
        <dsp:cNvPr id="0" name=""/>
        <dsp:cNvSpPr/>
      </dsp:nvSpPr>
      <dsp:spPr>
        <a:xfrm>
          <a:off x="212335" y="47245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85263-C8CA-49C1-A7EA-753494101D4D}">
      <dsp:nvSpPr>
        <dsp:cNvPr id="0" name=""/>
        <dsp:cNvSpPr/>
      </dsp:nvSpPr>
      <dsp:spPr>
        <a:xfrm>
          <a:off x="492877" y="75299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FBA99A-2C95-4D50-AE5A-C5E9AD2F10ED}">
      <dsp:nvSpPr>
        <dsp:cNvPr id="0" name=""/>
        <dsp:cNvSpPr/>
      </dsp:nvSpPr>
      <dsp:spPr>
        <a:xfrm>
          <a:off x="1834517"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Patterns originated as an architectural concept by Christopher Alexander as early as 1977</a:t>
          </a:r>
        </a:p>
      </dsp:txBody>
      <dsp:txXfrm>
        <a:off x="1834517" y="472457"/>
        <a:ext cx="3148942" cy="1335915"/>
      </dsp:txXfrm>
    </dsp:sp>
    <dsp:sp modelId="{CA3692DA-B5C7-44BD-930E-B8EAE2EE8C7F}">
      <dsp:nvSpPr>
        <dsp:cNvPr id="0" name=""/>
        <dsp:cNvSpPr/>
      </dsp:nvSpPr>
      <dsp:spPr>
        <a:xfrm>
          <a:off x="5532139" y="47245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52689E-BA2C-427A-A42F-369C689182D7}">
      <dsp:nvSpPr>
        <dsp:cNvPr id="0" name=""/>
        <dsp:cNvSpPr/>
      </dsp:nvSpPr>
      <dsp:spPr>
        <a:xfrm>
          <a:off x="5812681" y="75299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050FFB-5D7A-4F7C-BA02-935DC3745495}">
      <dsp:nvSpPr>
        <dsp:cNvPr id="0" name=""/>
        <dsp:cNvSpPr/>
      </dsp:nvSpPr>
      <dsp:spPr>
        <a:xfrm>
          <a:off x="7154322"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Software design pattern is a general, reusable solution to a commonly occurring problem within a given context in software design.</a:t>
          </a:r>
        </a:p>
      </dsp:txBody>
      <dsp:txXfrm>
        <a:off x="7154322" y="472457"/>
        <a:ext cx="3148942" cy="1335915"/>
      </dsp:txXfrm>
    </dsp:sp>
    <dsp:sp modelId="{433A37A7-36E0-47AD-9A14-7440AC39E282}">
      <dsp:nvSpPr>
        <dsp:cNvPr id="0" name=""/>
        <dsp:cNvSpPr/>
      </dsp:nvSpPr>
      <dsp:spPr>
        <a:xfrm>
          <a:off x="212335" y="254915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537AE-3C45-4AB6-997C-FAD231073D38}">
      <dsp:nvSpPr>
        <dsp:cNvPr id="0" name=""/>
        <dsp:cNvSpPr/>
      </dsp:nvSpPr>
      <dsp:spPr>
        <a:xfrm>
          <a:off x="492877" y="282969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F0F6F2-7005-42B5-B596-4E9E8D846C55}">
      <dsp:nvSpPr>
        <dsp:cNvPr id="0" name=""/>
        <dsp:cNvSpPr/>
      </dsp:nvSpPr>
      <dsp:spPr>
        <a:xfrm>
          <a:off x="1834517"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Description or template for how to solve a problem that can be used in many different situations</a:t>
          </a:r>
          <a:endParaRPr lang="en-US" sz="1600" kern="1200"/>
        </a:p>
      </dsp:txBody>
      <dsp:txXfrm>
        <a:off x="1834517" y="2549151"/>
        <a:ext cx="3148942" cy="1335915"/>
      </dsp:txXfrm>
    </dsp:sp>
    <dsp:sp modelId="{071467BC-7920-4623-8899-BFB098E522FD}">
      <dsp:nvSpPr>
        <dsp:cNvPr id="0" name=""/>
        <dsp:cNvSpPr/>
      </dsp:nvSpPr>
      <dsp:spPr>
        <a:xfrm>
          <a:off x="5532139" y="254915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2EBC82-4CE7-4974-858F-668C43E569AB}">
      <dsp:nvSpPr>
        <dsp:cNvPr id="0" name=""/>
        <dsp:cNvSpPr/>
      </dsp:nvSpPr>
      <dsp:spPr>
        <a:xfrm>
          <a:off x="5812681" y="282969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74A387-EAF0-4BBB-81B4-63EA5C8AE521}">
      <dsp:nvSpPr>
        <dsp:cNvPr id="0" name=""/>
        <dsp:cNvSpPr/>
      </dsp:nvSpPr>
      <dsp:spPr>
        <a:xfrm>
          <a:off x="7154322"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Design patterns may be viewed as a structured approach to computer programming intermediate between the levels of a programming paradigm and a concrete algorithm.</a:t>
          </a:r>
          <a:endParaRPr lang="en-US" sz="1600" kern="1200"/>
        </a:p>
      </dsp:txBody>
      <dsp:txXfrm>
        <a:off x="7154322" y="2549151"/>
        <a:ext cx="3148942" cy="1335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BC363-83A0-4481-A626-FA38020AC3CF}">
      <dsp:nvSpPr>
        <dsp:cNvPr id="0" name=""/>
        <dsp:cNvSpPr/>
      </dsp:nvSpPr>
      <dsp:spPr>
        <a:xfrm>
          <a:off x="0" y="653180"/>
          <a:ext cx="6666833" cy="1033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D892210-FD3B-4DDB-BF11-758C5F6597FE}">
      <dsp:nvSpPr>
        <dsp:cNvPr id="0" name=""/>
        <dsp:cNvSpPr/>
      </dsp:nvSpPr>
      <dsp:spPr>
        <a:xfrm>
          <a:off x="333341" y="48020"/>
          <a:ext cx="4666783" cy="12103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en-US" sz="4100" kern="1200"/>
            <a:t>Creational</a:t>
          </a:r>
        </a:p>
      </dsp:txBody>
      <dsp:txXfrm>
        <a:off x="392424" y="107103"/>
        <a:ext cx="4548617" cy="1092154"/>
      </dsp:txXfrm>
    </dsp:sp>
    <dsp:sp modelId="{735DD418-38DC-40E4-A98A-AC5E1A58DBEC}">
      <dsp:nvSpPr>
        <dsp:cNvPr id="0" name=""/>
        <dsp:cNvSpPr/>
      </dsp:nvSpPr>
      <dsp:spPr>
        <a:xfrm>
          <a:off x="0" y="2512940"/>
          <a:ext cx="6666833" cy="10332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966B9188-D3DC-4B49-9EA3-615590AC5076}">
      <dsp:nvSpPr>
        <dsp:cNvPr id="0" name=""/>
        <dsp:cNvSpPr/>
      </dsp:nvSpPr>
      <dsp:spPr>
        <a:xfrm>
          <a:off x="333341" y="1907780"/>
          <a:ext cx="4666783" cy="121032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en-US" sz="4100" kern="1200"/>
            <a:t>Structural</a:t>
          </a:r>
        </a:p>
      </dsp:txBody>
      <dsp:txXfrm>
        <a:off x="392424" y="1966863"/>
        <a:ext cx="4548617" cy="1092154"/>
      </dsp:txXfrm>
    </dsp:sp>
    <dsp:sp modelId="{5B0F43BA-3C25-4A73-812B-8FDD733F2CCC}">
      <dsp:nvSpPr>
        <dsp:cNvPr id="0" name=""/>
        <dsp:cNvSpPr/>
      </dsp:nvSpPr>
      <dsp:spPr>
        <a:xfrm>
          <a:off x="0" y="4372700"/>
          <a:ext cx="6666833" cy="10332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4A682BAE-E035-4DEC-819C-3A78E9DB53D3}">
      <dsp:nvSpPr>
        <dsp:cNvPr id="0" name=""/>
        <dsp:cNvSpPr/>
      </dsp:nvSpPr>
      <dsp:spPr>
        <a:xfrm>
          <a:off x="333341" y="3767540"/>
          <a:ext cx="4666783" cy="121032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en-US" sz="4100" kern="1200"/>
            <a:t>Behavioral</a:t>
          </a:r>
        </a:p>
      </dsp:txBody>
      <dsp:txXfrm>
        <a:off x="392424" y="3826623"/>
        <a:ext cx="4548617" cy="10921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FE612-395A-4459-9389-40CA7D51A8ED}">
      <dsp:nvSpPr>
        <dsp:cNvPr id="0" name=""/>
        <dsp:cNvSpPr/>
      </dsp:nvSpPr>
      <dsp:spPr>
        <a:xfrm>
          <a:off x="0" y="0"/>
          <a:ext cx="671779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DD8B3A4-60E9-4B03-BC0C-86DC7F191A16}">
      <dsp:nvSpPr>
        <dsp:cNvPr id="0" name=""/>
        <dsp:cNvSpPr/>
      </dsp:nvSpPr>
      <dsp:spPr>
        <a:xfrm>
          <a:off x="0" y="0"/>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1" kern="1200"/>
            <a:t>The singleton pattern is a design pattern that restricts the instantiation of a class to one object.</a:t>
          </a:r>
          <a:r>
            <a:rPr lang="en-US" sz="2100" b="0" i="0" kern="1200"/>
            <a:t> </a:t>
          </a:r>
          <a:endParaRPr lang="en-US" sz="2100" kern="1200"/>
        </a:p>
      </dsp:txBody>
      <dsp:txXfrm>
        <a:off x="0" y="0"/>
        <a:ext cx="6717792" cy="1071450"/>
      </dsp:txXfrm>
    </dsp:sp>
    <dsp:sp modelId="{34CD4E5A-E330-4D11-80EB-54A07B040F61}">
      <dsp:nvSpPr>
        <dsp:cNvPr id="0" name=""/>
        <dsp:cNvSpPr/>
      </dsp:nvSpPr>
      <dsp:spPr>
        <a:xfrm>
          <a:off x="0" y="1071451"/>
          <a:ext cx="671779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C2B3191-7C60-410E-9C2F-B1935CCD8480}">
      <dsp:nvSpPr>
        <dsp:cNvPr id="0" name=""/>
        <dsp:cNvSpPr/>
      </dsp:nvSpPr>
      <dsp:spPr>
        <a:xfrm>
          <a:off x="0" y="1071450"/>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One of the simplest design patterns.</a:t>
          </a:r>
          <a:endParaRPr lang="en-US" sz="2100" kern="1200" dirty="0"/>
        </a:p>
      </dsp:txBody>
      <dsp:txXfrm>
        <a:off x="0" y="1071450"/>
        <a:ext cx="6717792" cy="1071450"/>
      </dsp:txXfrm>
    </dsp:sp>
    <dsp:sp modelId="{E27781CD-CC16-4CA4-943A-9D33D3CE1CDE}">
      <dsp:nvSpPr>
        <dsp:cNvPr id="0" name=""/>
        <dsp:cNvSpPr/>
      </dsp:nvSpPr>
      <dsp:spPr>
        <a:xfrm>
          <a:off x="0" y="2142902"/>
          <a:ext cx="671779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EEA8855-4F2B-41B7-8B57-D16A07A03883}">
      <dsp:nvSpPr>
        <dsp:cNvPr id="0" name=""/>
        <dsp:cNvSpPr/>
      </dsp:nvSpPr>
      <dsp:spPr>
        <a:xfrm>
          <a:off x="0" y="2142901"/>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Eg: class with DB connection shared by multiple objects. Multiple objects creation may be costly for 	every object.</a:t>
          </a:r>
        </a:p>
      </dsp:txBody>
      <dsp:txXfrm>
        <a:off x="0" y="2142901"/>
        <a:ext cx="6717792" cy="1071450"/>
      </dsp:txXfrm>
    </dsp:sp>
    <dsp:sp modelId="{1638F9EE-669F-47C0-9770-27E54D877009}">
      <dsp:nvSpPr>
        <dsp:cNvPr id="0" name=""/>
        <dsp:cNvSpPr/>
      </dsp:nvSpPr>
      <dsp:spPr>
        <a:xfrm>
          <a:off x="0" y="3214352"/>
          <a:ext cx="671779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8FE89FC-DA3D-4526-9E97-FB84B8C3E340}">
      <dsp:nvSpPr>
        <dsp:cNvPr id="0" name=""/>
        <dsp:cNvSpPr/>
      </dsp:nvSpPr>
      <dsp:spPr>
        <a:xfrm>
          <a:off x="0" y="3214352"/>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There can be a single configuration manager or error manager in an application that handles all problems instead of creating multiple managers.</a:t>
          </a:r>
          <a:endParaRPr lang="en-US" sz="2100" kern="1200"/>
        </a:p>
      </dsp:txBody>
      <dsp:txXfrm>
        <a:off x="0" y="3214352"/>
        <a:ext cx="6717792" cy="10714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8290F-622D-4029-81EF-3F9CC1B6E0B8}">
      <dsp:nvSpPr>
        <dsp:cNvPr id="0" name=""/>
        <dsp:cNvSpPr/>
      </dsp:nvSpPr>
      <dsp:spPr>
        <a:xfrm>
          <a:off x="0" y="2092"/>
          <a:ext cx="67177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AA6594-CC62-4D2D-B772-26C75A151BE8}">
      <dsp:nvSpPr>
        <dsp:cNvPr id="0" name=""/>
        <dsp:cNvSpPr/>
      </dsp:nvSpPr>
      <dsp:spPr>
        <a:xfrm>
          <a:off x="0" y="2092"/>
          <a:ext cx="6717792" cy="1427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1) in a ‘Drawing Art’ system, depending on user’s input, different pictures like square, rectangle, circle can be drawn. Here we can use factory method to create instances depending on user’s input. For adding new type of shape, no need to change client’s code.</a:t>
          </a:r>
        </a:p>
      </dsp:txBody>
      <dsp:txXfrm>
        <a:off x="0" y="2092"/>
        <a:ext cx="6717792" cy="1427206"/>
      </dsp:txXfrm>
    </dsp:sp>
    <dsp:sp modelId="{AAE111A4-F1B5-4F11-AF0F-4CAB5CCE7B46}">
      <dsp:nvSpPr>
        <dsp:cNvPr id="0" name=""/>
        <dsp:cNvSpPr/>
      </dsp:nvSpPr>
      <dsp:spPr>
        <a:xfrm>
          <a:off x="0" y="1429298"/>
          <a:ext cx="67177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85D712-679C-4363-84B9-3ACD89271BFB}">
      <dsp:nvSpPr>
        <dsp:cNvPr id="0" name=""/>
        <dsp:cNvSpPr/>
      </dsp:nvSpPr>
      <dsp:spPr>
        <a:xfrm>
          <a:off x="0" y="1429298"/>
          <a:ext cx="6717792" cy="1427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2) In travel booking site, we can book train ticket as well bus tickets and flight ticket. In this case user can give his travel type as ‘bus’, ‘train’ or ‘flight’.</a:t>
          </a:r>
        </a:p>
      </dsp:txBody>
      <dsp:txXfrm>
        <a:off x="0" y="1429298"/>
        <a:ext cx="6717792" cy="1427206"/>
      </dsp:txXfrm>
    </dsp:sp>
    <dsp:sp modelId="{EE1755E8-D512-4277-8A82-68B3F2E4AC8F}">
      <dsp:nvSpPr>
        <dsp:cNvPr id="0" name=""/>
        <dsp:cNvSpPr/>
      </dsp:nvSpPr>
      <dsp:spPr>
        <a:xfrm>
          <a:off x="0" y="2856505"/>
          <a:ext cx="67177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CFEB5-E7A5-4E79-A54D-D7678B089D7F}">
      <dsp:nvSpPr>
        <dsp:cNvPr id="0" name=""/>
        <dsp:cNvSpPr/>
      </dsp:nvSpPr>
      <dsp:spPr>
        <a:xfrm>
          <a:off x="0" y="2856505"/>
          <a:ext cx="6717792" cy="1427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Here we have an abstract class ‘AnyTravel’ with a static member function ‘GetObject’ which depending on user’s travel type, will create &amp; return object of ‘BusTravel’ or ‘ TrainTravel’. ‘BusTravel’ or ‘ TrainTravel’ have common functions like passenger name, Origin, destinationparameters.</a:t>
          </a:r>
        </a:p>
      </dsp:txBody>
      <dsp:txXfrm>
        <a:off x="0" y="2856505"/>
        <a:ext cx="6717792" cy="14272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6EA5C-D58E-4246-B20B-4370C8758053}">
      <dsp:nvSpPr>
        <dsp:cNvPr id="0" name=""/>
        <dsp:cNvSpPr/>
      </dsp:nvSpPr>
      <dsp:spPr>
        <a:xfrm>
          <a:off x="0" y="684611"/>
          <a:ext cx="10506456"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Your code needs to be optimized and changed if it has following properties:</a:t>
          </a:r>
        </a:p>
      </dsp:txBody>
      <dsp:txXfrm>
        <a:off x="23417" y="708028"/>
        <a:ext cx="10459622" cy="432866"/>
      </dsp:txXfrm>
    </dsp:sp>
    <dsp:sp modelId="{DD868FDD-A22F-4AA0-B478-5948CE39584E}">
      <dsp:nvSpPr>
        <dsp:cNvPr id="0" name=""/>
        <dsp:cNvSpPr/>
      </dsp:nvSpPr>
      <dsp:spPr>
        <a:xfrm>
          <a:off x="0" y="1221911"/>
          <a:ext cx="10506456"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1" kern="1200"/>
            <a:t>Functions are too lengthy and do too much</a:t>
          </a:r>
          <a:endParaRPr lang="en-US" sz="2000" kern="1200"/>
        </a:p>
      </dsp:txBody>
      <dsp:txXfrm>
        <a:off x="23417" y="1245328"/>
        <a:ext cx="10459622" cy="432866"/>
      </dsp:txXfrm>
    </dsp:sp>
    <dsp:sp modelId="{6C1A7A05-0CDC-4818-84FE-229B641150C4}">
      <dsp:nvSpPr>
        <dsp:cNvPr id="0" name=""/>
        <dsp:cNvSpPr/>
      </dsp:nvSpPr>
      <dsp:spPr>
        <a:xfrm>
          <a:off x="0" y="1759212"/>
          <a:ext cx="10506456"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1" kern="1200"/>
            <a:t>Functions also have side effects that are difficult to comprehend or even test</a:t>
          </a:r>
          <a:endParaRPr lang="en-US" sz="2000" kern="1200"/>
        </a:p>
      </dsp:txBody>
      <dsp:txXfrm>
        <a:off x="23417" y="1782629"/>
        <a:ext cx="10459622" cy="432866"/>
      </dsp:txXfrm>
    </dsp:sp>
    <dsp:sp modelId="{8E37A8AD-8177-466B-BDD2-E9294FC764C4}">
      <dsp:nvSpPr>
        <dsp:cNvPr id="0" name=""/>
        <dsp:cNvSpPr/>
      </dsp:nvSpPr>
      <dsp:spPr>
        <a:xfrm>
          <a:off x="0" y="2296512"/>
          <a:ext cx="10506456"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1" kern="1200" dirty="0"/>
            <a:t>The naming of functions and variables are vague</a:t>
          </a:r>
          <a:endParaRPr lang="en-US" sz="2000" kern="1200" dirty="0"/>
        </a:p>
      </dsp:txBody>
      <dsp:txXfrm>
        <a:off x="23417" y="2319929"/>
        <a:ext cx="10459622" cy="432866"/>
      </dsp:txXfrm>
    </dsp:sp>
    <dsp:sp modelId="{D7CBCAA0-35A8-4B44-BFED-3AC965BDEA8C}">
      <dsp:nvSpPr>
        <dsp:cNvPr id="0" name=""/>
        <dsp:cNvSpPr/>
      </dsp:nvSpPr>
      <dsp:spPr>
        <a:xfrm>
          <a:off x="0" y="2833812"/>
          <a:ext cx="10506456"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1" kern="1200"/>
            <a:t>Fragile code: a small improvement unexpectedly damages certain components of the program</a:t>
          </a:r>
          <a:endParaRPr lang="en-US" sz="2000" kern="1200"/>
        </a:p>
      </dsp:txBody>
      <dsp:txXfrm>
        <a:off x="23417" y="2857229"/>
        <a:ext cx="10459622" cy="432866"/>
      </dsp:txXfrm>
    </dsp:sp>
    <dsp:sp modelId="{E8A0C86E-8700-4264-9D30-5752D4781A19}">
      <dsp:nvSpPr>
        <dsp:cNvPr id="0" name=""/>
        <dsp:cNvSpPr/>
      </dsp:nvSpPr>
      <dsp:spPr>
        <a:xfrm>
          <a:off x="0" y="3371112"/>
          <a:ext cx="10506456"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1" kern="1200"/>
            <a:t>Bad or incomplete coverage of the code</a:t>
          </a:r>
          <a:endParaRPr lang="en-US" sz="2000" kern="1200"/>
        </a:p>
      </dsp:txBody>
      <dsp:txXfrm>
        <a:off x="23417" y="3394529"/>
        <a:ext cx="10459622" cy="43286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FE9E-6C2B-4EA5-969B-A8AEBFDFFCA8}" type="datetimeFigureOut">
              <a:rPr lang="en-IN" smtClean="0"/>
              <a:t>16-01-2022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220B6-6D4D-437C-9947-0F88BAAA82DC}" type="slidenum">
              <a:rPr lang="en-IN" smtClean="0"/>
              <a:t>‹#›</a:t>
            </a:fld>
            <a:endParaRPr lang="en-IN"/>
          </a:p>
        </p:txBody>
      </p:sp>
    </p:spTree>
    <p:extLst>
      <p:ext uri="{BB962C8B-B14F-4D97-AF65-F5344CB8AC3E}">
        <p14:creationId xmlns:p14="http://schemas.microsoft.com/office/powerpoint/2010/main" val="278936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ackr.io/blog/best-programming-languages-to-learn-2020-jobs-futu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javarevisited.blogspot.com/2011/12/final-variable-method-class-java.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click.linksynergy.com/fs-bin/click?id=JVFxdTr9V80&amp;subid=0&amp;offerid=562016.1&amp;type=10&amp;tmpid=14538&amp;RD_PARM1=https%3A%2F%2Fwww.udemy.com%2Fbasics-of-software-architecture-design-in-java%2F"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practice.geeksforgeeks.org/courses/competitive-programming-live?utm_source=geeksforgeeks&amp;utm_medium=article&amp;utm_campaign=gfg_article_cp_content_bottom" TargetMode="External"/><Relationship Id="rId3" Type="http://schemas.openxmlformats.org/officeDocument/2006/relationships/hyperlink" Target="https://www.youtube.com/watch?v=Jecou7B3nhc" TargetMode="External"/><Relationship Id="rId7" Type="http://schemas.openxmlformats.org/officeDocument/2006/relationships/hyperlink" Target="https://practice.geeksforgeeks.org/courses/geeks-classes-live?utm_source=geeksforgeeks&amp;utm_medium=article&amp;utm_campaign=gfg_article_dsa_content_bottom" TargetMode="External"/><Relationship Id="rId12" Type="http://schemas.openxmlformats.org/officeDocument/2006/relationships/hyperlink" Target="https://practice.geeksforgeeks.org/courses/Microsoft-Test-Series?utm_source=geeksforgeeks&amp;utm_medium=article&amp;utm_campaign=gfg_article_microsoft_content_bottom"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practice.geeksforgeeks.org/courses/complete-interview-preparation?utm_source=GeeksforGeeks&amp;utm_medium=Text&amp;utm_campaign=GFG_Article_Bottom_Text_CIP" TargetMode="External"/><Relationship Id="rId11" Type="http://schemas.openxmlformats.org/officeDocument/2006/relationships/hyperlink" Target="https://practice.geeksforgeeks.org/courses/Amazon-Test-Series?utm_source=geeksforgeeks&amp;utm_medium=article&amp;utm_campaign=gfg_article_amazon_content_bottom" TargetMode="External"/><Relationship Id="rId5" Type="http://schemas.openxmlformats.org/officeDocument/2006/relationships/hyperlink" Target="https://practice.geeksforgeeks.org/courses/dsa-self-paced?utm_source=geeksforgeeks&amp;utm_medium=article&amp;utm_campaign=gfg_article_dsa_content_bottom" TargetMode="External"/><Relationship Id="rId10" Type="http://schemas.openxmlformats.org/officeDocument/2006/relationships/hyperlink" Target="https://practice.geeksforgeeks.org/courses/wipro-enth-preparation?utm_source=geeksforgeeks&amp;utm_medium=article&amp;utm_campaign=gfg_article_wipro_content_bottom?utm_source=geeksforgeeks&amp;utm_medium=article&amp;utm_campaign=gfg_article_wipro_content_bottom" TargetMode="External"/><Relationship Id="rId4" Type="http://schemas.openxmlformats.org/officeDocument/2006/relationships/hyperlink" Target="https://en.wikipedia.org/wiki/Dependency_injection" TargetMode="External"/><Relationship Id="rId9" Type="http://schemas.openxmlformats.org/officeDocument/2006/relationships/hyperlink" Target="https://practice.geeksforgeeks.org/courses/tcs-interview-preparation?utm_source=geeksforgeeks&amp;utm_medium=article&amp;utm_campaign=gfg_article_tcs_content_bottom?utm_source=geeksforgeeks&amp;utm_medium=article&amp;utm_campaign=gfg_article_tcs_content_bott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javarevisited.blogspot.com/2011/12/final-variable-method-class-java.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click.linksynergy.com/fs-bin/click?id=JVFxdTr9V80&amp;subid=0&amp;offerid=562016.1&amp;type=10&amp;tmpid=14538&amp;RD_PARM1=https%3A%2F%2Fwww.udemy.com%2Fbasics-of-software-architecture-design-in-java%2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Jecou7B3nhc"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Dependency_inversion_principle#cite_note-2" TargetMode="External"/><Relationship Id="rId3" Type="http://schemas.openxmlformats.org/officeDocument/2006/relationships/hyperlink" Target="https://en.wikipedia.org/wiki/Object-oriented_design" TargetMode="External"/><Relationship Id="rId7" Type="http://schemas.openxmlformats.org/officeDocument/2006/relationships/hyperlink" Target="https://en.wikipedia.org/wiki/Dependency_inversion_principle#cite_note-Martin2003-1"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en.wikipedia.org/wiki/Dependency_(computer_science)" TargetMode="External"/><Relationship Id="rId5" Type="http://schemas.openxmlformats.org/officeDocument/2006/relationships/hyperlink" Target="https://en.wikipedia.org/wiki/Modular_programming" TargetMode="External"/><Relationship Id="rId4" Type="http://schemas.openxmlformats.org/officeDocument/2006/relationships/hyperlink" Target="https://en.wikipedia.org/wiki/Coupling_(computer_programming)"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Inheritance_(object-oriented_programming)" TargetMode="External"/><Relationship Id="rId13" Type="http://schemas.openxmlformats.org/officeDocument/2006/relationships/hyperlink" Target="https://en.wikipedia.org/wiki/Forwarding_(object-oriented_programming)" TargetMode="External"/><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Code_reuse" TargetMode="External"/><Relationship Id="rId12" Type="http://schemas.openxmlformats.org/officeDocument/2006/relationships/hyperlink" Target="https://en.wikipedia.org/wiki/Delegation_pattern#cite_note-1"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Object_composition" TargetMode="External"/><Relationship Id="rId11" Type="http://schemas.openxmlformats.org/officeDocument/2006/relationships/hyperlink" Target="https://en.wikipedia.org/wiki/Self_(computer_science)" TargetMode="External"/><Relationship Id="rId5" Type="http://schemas.openxmlformats.org/officeDocument/2006/relationships/hyperlink" Target="https://en.wikipedia.org/wiki/Design_pattern" TargetMode="External"/><Relationship Id="rId10" Type="http://schemas.openxmlformats.org/officeDocument/2006/relationships/hyperlink" Target="https://en.wikipedia.org/wiki/Helper_object" TargetMode="External"/><Relationship Id="rId4" Type="http://schemas.openxmlformats.org/officeDocument/2006/relationships/hyperlink" Target="https://en.wikipedia.org/wiki/Object-oriented_programming" TargetMode="External"/><Relationship Id="rId9" Type="http://schemas.openxmlformats.org/officeDocument/2006/relationships/hyperlink" Target="https://en.wikipedia.org/wiki/Object_(computer_scienc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geeksforgeeks.org/design-patterns-set-1-introduction/"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sktop.github.com/?ref=hackernoon.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eslint.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perforce.com/products/helix-core/free-version-control" TargetMode="External"/><Relationship Id="rId7" Type="http://schemas.openxmlformats.org/officeDocument/2006/relationships/hyperlink" Target="https://www.perforce.com/blog/vcs/what-is-version-control" TargetMode="External"/><Relationship Id="rId2" Type="http://schemas.openxmlformats.org/officeDocument/2006/relationships/slide" Target="../slides/slide48.xml"/><Relationship Id="rId1" Type="http://schemas.openxmlformats.org/officeDocument/2006/relationships/notesMaster" Target="../notesMasters/notesMaster1.xml"/><Relationship Id="rId6" Type="http://schemas.openxmlformats.org/officeDocument/2006/relationships/hyperlink" Target="https://www.perforce.com/blog/vcs/branching-definition-what-branch" TargetMode="External"/><Relationship Id="rId5" Type="http://schemas.openxmlformats.org/officeDocument/2006/relationships/hyperlink" Target="https://www.perforce.com/resources/vcs/version-control-branching" TargetMode="External"/><Relationship Id="rId4" Type="http://schemas.openxmlformats.org/officeDocument/2006/relationships/hyperlink" Target="https://www.perforce.com/blog/qac/9-best-practices-for-code-review"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8" Type="http://schemas.openxmlformats.org/officeDocument/2006/relationships/hyperlink" Target="https://www.whitehatsec.com/faq/content/top-vulnerabilities-list#xss" TargetMode="External"/><Relationship Id="rId3" Type="http://schemas.openxmlformats.org/officeDocument/2006/relationships/hyperlink" Target="https://www.whitehatsec.com/glossary/content/static-application-security-testing-sast" TargetMode="External"/><Relationship Id="rId7" Type="http://schemas.openxmlformats.org/officeDocument/2006/relationships/hyperlink" Target="https://www.whitehatsec.com/faq/content/top-vulnerabilities-list#vuln" TargetMode="External"/><Relationship Id="rId12" Type="http://schemas.openxmlformats.org/officeDocument/2006/relationships/hyperlink" Target="https://www.whitehatsec.com/faq/content/top-vulnerabilities-list#misconfiguration" TargetMode="External"/><Relationship Id="rId2" Type="http://schemas.openxmlformats.org/officeDocument/2006/relationships/slide" Target="../slides/slide51.xml"/><Relationship Id="rId1" Type="http://schemas.openxmlformats.org/officeDocument/2006/relationships/notesMaster" Target="../notesMasters/notesMaster1.xml"/><Relationship Id="rId6" Type="http://schemas.openxmlformats.org/officeDocument/2006/relationships/hyperlink" Target="https://www.whitehatsec.com/faq/content/top-vulnerabilities-list#dataexposure" TargetMode="External"/><Relationship Id="rId11" Type="http://schemas.openxmlformats.org/officeDocument/2006/relationships/hyperlink" Target="https://www.whitehatsec.com/faq/content/top-vulnerabilities-list#xxe" TargetMode="External"/><Relationship Id="rId5" Type="http://schemas.openxmlformats.org/officeDocument/2006/relationships/hyperlink" Target="https://www.whitehatsec.com/faq/content/top-vulnerabilities-list#injection" TargetMode="External"/><Relationship Id="rId10" Type="http://schemas.openxmlformats.org/officeDocument/2006/relationships/hyperlink" Target="https://www.whitehatsec.com/faq/content/top-vulnerabilities-list#accesscontrol" TargetMode="External"/><Relationship Id="rId4" Type="http://schemas.openxmlformats.org/officeDocument/2006/relationships/hyperlink" Target="https://www.whitehatsec.com/faq/content/top-vulnerabilities-list#monitoring" TargetMode="External"/><Relationship Id="rId9" Type="http://schemas.openxmlformats.org/officeDocument/2006/relationships/hyperlink" Target="https://www.whitehatsec.com/faq/content/top-vulnerabilities-list#authentication"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edureka.co/software-testing-fundamentals-training"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1</a:t>
            </a:fld>
            <a:endParaRPr lang="en-IN"/>
          </a:p>
        </p:txBody>
      </p:sp>
    </p:spTree>
    <p:extLst>
      <p:ext uri="{BB962C8B-B14F-4D97-AF65-F5344CB8AC3E}">
        <p14:creationId xmlns:p14="http://schemas.microsoft.com/office/powerpoint/2010/main" val="1611861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1C3B"/>
                </a:solidFill>
                <a:effectLst/>
                <a:latin typeface="proxima-nova"/>
              </a:rPr>
              <a:t>Key Features of Procedural Programming</a:t>
            </a:r>
            <a:endParaRPr lang="en-US" b="0" i="0" dirty="0">
              <a:solidFill>
                <a:srgbClr val="001C3B"/>
              </a:solidFill>
              <a:effectLst/>
              <a:latin typeface="proxima-nova"/>
            </a:endParaRPr>
          </a:p>
          <a:p>
            <a:pPr algn="just"/>
            <a:r>
              <a:rPr lang="en-US" b="0" i="0" dirty="0">
                <a:solidFill>
                  <a:srgbClr val="001C3B"/>
                </a:solidFill>
                <a:effectLst/>
                <a:latin typeface="proxima-nova"/>
              </a:rPr>
              <a:t>The key features of procedural programming are given below:</a:t>
            </a:r>
          </a:p>
          <a:p>
            <a:pPr algn="l">
              <a:buFont typeface="Arial" panose="020B0604020202020204" pitchFamily="34" charset="0"/>
              <a:buChar char="•"/>
            </a:pPr>
            <a:r>
              <a:rPr lang="en-US" b="1" i="0" dirty="0">
                <a:solidFill>
                  <a:srgbClr val="001C3B"/>
                </a:solidFill>
                <a:effectLst/>
                <a:latin typeface="proxima-nova"/>
              </a:rPr>
              <a:t>Predefined functions:</a:t>
            </a:r>
            <a:r>
              <a:rPr lang="en-US" b="0" i="0" dirty="0">
                <a:solidFill>
                  <a:srgbClr val="001C3B"/>
                </a:solidFill>
                <a:effectLst/>
                <a:latin typeface="proxima-nova"/>
              </a:rPr>
              <a:t> A predefined function is typically an instruction identified by a name. Usually, the predefined functions are built into higher-level </a:t>
            </a:r>
            <a:r>
              <a:rPr lang="en-US" b="0" i="0" u="none" strike="noStrike" dirty="0">
                <a:solidFill>
                  <a:srgbClr val="007AFF"/>
                </a:solidFill>
                <a:effectLst/>
                <a:latin typeface="proxima-nova"/>
                <a:hlinkClick r:id="rId3"/>
              </a:rPr>
              <a:t>programming languages</a:t>
            </a:r>
            <a:r>
              <a:rPr lang="en-US" b="0" i="0" dirty="0">
                <a:solidFill>
                  <a:srgbClr val="001C3B"/>
                </a:solidFill>
                <a:effectLst/>
                <a:latin typeface="proxima-nova"/>
              </a:rPr>
              <a:t>, but they are derived from the library or the registry, rather than the program. One example of a pre-defined function is ‘</a:t>
            </a:r>
            <a:r>
              <a:rPr lang="en-US" b="0" i="0" dirty="0" err="1">
                <a:solidFill>
                  <a:srgbClr val="001C3B"/>
                </a:solidFill>
                <a:effectLst/>
                <a:latin typeface="proxima-nova"/>
              </a:rPr>
              <a:t>charAt</a:t>
            </a:r>
            <a:r>
              <a:rPr lang="en-US" b="0" i="0" dirty="0">
                <a:solidFill>
                  <a:srgbClr val="001C3B"/>
                </a:solidFill>
                <a:effectLst/>
                <a:latin typeface="proxima-nova"/>
              </a:rPr>
              <a:t>()’, which searches for a character position in a string.</a:t>
            </a:r>
            <a:br>
              <a:rPr lang="en-US" b="0" i="0" dirty="0">
                <a:solidFill>
                  <a:srgbClr val="001C3B"/>
                </a:solidFill>
                <a:effectLst/>
                <a:latin typeface="proxima-nova"/>
              </a:rPr>
            </a:br>
            <a:endParaRPr lang="en-US" b="0" i="0" dirty="0">
              <a:solidFill>
                <a:srgbClr val="001C3B"/>
              </a:solidFill>
              <a:effectLst/>
              <a:latin typeface="proxima-nova"/>
            </a:endParaRPr>
          </a:p>
          <a:p>
            <a:pPr algn="l">
              <a:buFont typeface="Arial" panose="020B0604020202020204" pitchFamily="34" charset="0"/>
              <a:buChar char="•"/>
            </a:pPr>
            <a:r>
              <a:rPr lang="en-US" b="1" i="0" dirty="0">
                <a:solidFill>
                  <a:srgbClr val="001C3B"/>
                </a:solidFill>
                <a:effectLst/>
                <a:latin typeface="proxima-nova"/>
              </a:rPr>
              <a:t>Local Variable</a:t>
            </a:r>
            <a:r>
              <a:rPr lang="en-US" b="0" i="0" dirty="0">
                <a:solidFill>
                  <a:srgbClr val="001C3B"/>
                </a:solidFill>
                <a:effectLst/>
                <a:latin typeface="proxima-nova"/>
              </a:rPr>
              <a:t>: A local variable is a variable that is declared in the main structure of a method and is limited to the local scope it is given. The local variable can only be used in the method it is defined in, and if it were to be used outside the defined method, the code will cease to work.</a:t>
            </a:r>
            <a:br>
              <a:rPr lang="en-US" b="0" i="0" dirty="0">
                <a:solidFill>
                  <a:srgbClr val="001C3B"/>
                </a:solidFill>
                <a:effectLst/>
                <a:latin typeface="proxima-nova"/>
              </a:rPr>
            </a:br>
            <a:endParaRPr lang="en-US" b="0" i="0" dirty="0">
              <a:solidFill>
                <a:srgbClr val="001C3B"/>
              </a:solidFill>
              <a:effectLst/>
              <a:latin typeface="proxima-nova"/>
            </a:endParaRPr>
          </a:p>
          <a:p>
            <a:pPr algn="l">
              <a:buFont typeface="Arial" panose="020B0604020202020204" pitchFamily="34" charset="0"/>
              <a:buChar char="•"/>
            </a:pPr>
            <a:r>
              <a:rPr lang="en-US" b="1" i="0" dirty="0">
                <a:solidFill>
                  <a:srgbClr val="001C3B"/>
                </a:solidFill>
                <a:effectLst/>
                <a:latin typeface="proxima-nova"/>
              </a:rPr>
              <a:t>Global Variable</a:t>
            </a:r>
            <a:r>
              <a:rPr lang="en-US" b="0" i="0" dirty="0">
                <a:solidFill>
                  <a:srgbClr val="001C3B"/>
                </a:solidFill>
                <a:effectLst/>
                <a:latin typeface="proxima-nova"/>
              </a:rPr>
              <a:t>: A global variable is a variable which is declared outside every other function defined in the code. Due to this, global variables can be used in all functions, unlike a local variable.</a:t>
            </a:r>
            <a:br>
              <a:rPr lang="en-US" b="0" i="0" dirty="0">
                <a:solidFill>
                  <a:srgbClr val="001C3B"/>
                </a:solidFill>
                <a:effectLst/>
                <a:latin typeface="proxima-nova"/>
              </a:rPr>
            </a:br>
            <a:endParaRPr lang="en-US" b="0" i="0" dirty="0">
              <a:solidFill>
                <a:srgbClr val="001C3B"/>
              </a:solidFill>
              <a:effectLst/>
              <a:latin typeface="proxima-nova"/>
            </a:endParaRPr>
          </a:p>
          <a:p>
            <a:pPr algn="l">
              <a:buFont typeface="Arial" panose="020B0604020202020204" pitchFamily="34" charset="0"/>
              <a:buChar char="•"/>
            </a:pPr>
            <a:r>
              <a:rPr lang="en-US" b="1" i="0" dirty="0">
                <a:solidFill>
                  <a:srgbClr val="001C3B"/>
                </a:solidFill>
                <a:effectLst/>
                <a:latin typeface="proxima-nova"/>
              </a:rPr>
              <a:t>Modularity</a:t>
            </a:r>
            <a:r>
              <a:rPr lang="en-US" b="0" i="0" dirty="0">
                <a:solidFill>
                  <a:srgbClr val="001C3B"/>
                </a:solidFill>
                <a:effectLst/>
                <a:latin typeface="proxima-nova"/>
              </a:rPr>
              <a:t>: Modularity is when two dissimilar systems have two different tasks at hand but are grouped together to conclude a larger task first. Every group of systems then would have its own tasks finished one after the other until all tasks are complete.</a:t>
            </a:r>
            <a:br>
              <a:rPr lang="en-US" b="0" i="0" dirty="0">
                <a:solidFill>
                  <a:srgbClr val="001C3B"/>
                </a:solidFill>
                <a:effectLst/>
                <a:latin typeface="proxima-nova"/>
              </a:rPr>
            </a:br>
            <a:endParaRPr lang="en-US" b="0" i="0" dirty="0">
              <a:solidFill>
                <a:srgbClr val="001C3B"/>
              </a:solidFill>
              <a:effectLst/>
              <a:latin typeface="proxima-nova"/>
            </a:endParaRPr>
          </a:p>
          <a:p>
            <a:pPr algn="l">
              <a:buFont typeface="Arial" panose="020B0604020202020204" pitchFamily="34" charset="0"/>
              <a:buChar char="•"/>
            </a:pPr>
            <a:r>
              <a:rPr lang="en-US" b="1" i="0" dirty="0">
                <a:solidFill>
                  <a:srgbClr val="001C3B"/>
                </a:solidFill>
                <a:effectLst/>
                <a:latin typeface="proxima-nova"/>
              </a:rPr>
              <a:t>Parameter Passing:</a:t>
            </a:r>
            <a:r>
              <a:rPr lang="en-US" b="0" i="0" dirty="0">
                <a:solidFill>
                  <a:srgbClr val="001C3B"/>
                </a:solidFill>
                <a:effectLst/>
                <a:latin typeface="proxima-nova"/>
              </a:rPr>
              <a:t> Parameter Passing is a mechanism used to pass parameters to functions, subroutines or procedures. Parameter Passing can be done through ‘pass by value’, ‘pass by reference’, ‘pass by result’, ‘pass by value-result’ and ‘pass by the name’.</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15</a:t>
            </a:fld>
            <a:endParaRPr lang="en-IN"/>
          </a:p>
        </p:txBody>
      </p:sp>
    </p:spTree>
    <p:extLst>
      <p:ext uri="{BB962C8B-B14F-4D97-AF65-F5344CB8AC3E}">
        <p14:creationId xmlns:p14="http://schemas.microsoft.com/office/powerpoint/2010/main" val="11393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17</a:t>
            </a:fld>
            <a:endParaRPr lang="en-IN"/>
          </a:p>
        </p:txBody>
      </p:sp>
    </p:spTree>
    <p:extLst>
      <p:ext uri="{BB962C8B-B14F-4D97-AF65-F5344CB8AC3E}">
        <p14:creationId xmlns:p14="http://schemas.microsoft.com/office/powerpoint/2010/main" val="1048675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635"/>
                </a:solidFill>
                <a:effectLst/>
                <a:latin typeface="Helvetica Neue"/>
              </a:rPr>
              <a:t>1. DRY (Don’t repeat yourself)</a:t>
            </a:r>
          </a:p>
          <a:p>
            <a:pPr algn="l"/>
            <a:r>
              <a:rPr lang="en-US" b="0" i="0" dirty="0">
                <a:solidFill>
                  <a:srgbClr val="222635"/>
                </a:solidFill>
                <a:effectLst/>
                <a:latin typeface="Cambria" panose="02040503050406030204" pitchFamily="18" charset="0"/>
              </a:rPr>
              <a:t>Our first object-oriented design principle is DRY, as the name suggests </a:t>
            </a:r>
            <a:r>
              <a:rPr lang="en-US" b="1" i="0" dirty="0">
                <a:solidFill>
                  <a:srgbClr val="222635"/>
                </a:solidFill>
                <a:effectLst/>
                <a:latin typeface="Cambria" panose="02040503050406030204" pitchFamily="18" charset="0"/>
              </a:rPr>
              <a:t>DRY (don’t repeat yourself)</a:t>
            </a:r>
            <a:r>
              <a:rPr lang="en-US" b="0" i="0" dirty="0">
                <a:solidFill>
                  <a:srgbClr val="222635"/>
                </a:solidFill>
                <a:effectLst/>
                <a:latin typeface="Cambria" panose="02040503050406030204" pitchFamily="18" charset="0"/>
              </a:rPr>
              <a:t> means don’t write duplicate code, instead use Abstraction to abstract everyday things in one place.</a:t>
            </a:r>
          </a:p>
          <a:p>
            <a:pPr algn="l"/>
            <a:r>
              <a:rPr lang="en-US" b="0" i="0" dirty="0">
                <a:solidFill>
                  <a:srgbClr val="222635"/>
                </a:solidFill>
                <a:effectLst/>
                <a:latin typeface="Cambria" panose="02040503050406030204" pitchFamily="18" charset="0"/>
              </a:rPr>
              <a:t>If you have a block of code in more than two places, consider making it a separate method, or if you use a hard-coded value more than one time, make them </a:t>
            </a:r>
            <a:r>
              <a:rPr lang="en-US" b="0" i="0" u="none" strike="noStrike" dirty="0">
                <a:solidFill>
                  <a:srgbClr val="29A8FF"/>
                </a:solidFill>
                <a:effectLst/>
                <a:latin typeface="Cambria" panose="02040503050406030204" pitchFamily="18" charset="0"/>
                <a:hlinkClick r:id="rId3"/>
              </a:rPr>
              <a:t>public final constant</a:t>
            </a:r>
            <a:r>
              <a:rPr lang="en-US" b="0" i="0" dirty="0">
                <a:solidFill>
                  <a:srgbClr val="222635"/>
                </a:solidFill>
                <a:effectLst/>
                <a:latin typeface="Cambria" panose="02040503050406030204" pitchFamily="18" charset="0"/>
              </a:rPr>
              <a:t>. The benefit of this Object-oriented design principle is in </a:t>
            </a:r>
            <a:r>
              <a:rPr lang="en-US" b="1" i="0" dirty="0">
                <a:solidFill>
                  <a:srgbClr val="222635"/>
                </a:solidFill>
                <a:effectLst/>
                <a:latin typeface="Cambria" panose="02040503050406030204" pitchFamily="18" charset="0"/>
              </a:rPr>
              <a:t>maintenance</a:t>
            </a:r>
            <a:r>
              <a:rPr lang="en-US" b="0" i="0" dirty="0">
                <a:solidFill>
                  <a:srgbClr val="222635"/>
                </a:solidFill>
                <a:effectLst/>
                <a:latin typeface="Cambria" panose="02040503050406030204" pitchFamily="18" charset="0"/>
              </a:rPr>
              <a:t>.</a:t>
            </a:r>
          </a:p>
          <a:p>
            <a:r>
              <a:rPr lang="en-US" i="1" dirty="0">
                <a:effectLst/>
              </a:rPr>
              <a:t>It’s important not to abuse it, duplication is not for code, but for functionality.</a:t>
            </a:r>
            <a:endParaRPr lang="en-US" dirty="0">
              <a:effectLst/>
            </a:endParaRPr>
          </a:p>
          <a:p>
            <a:pPr algn="l"/>
            <a:r>
              <a:rPr lang="en-US" b="0" i="0" dirty="0">
                <a:solidFill>
                  <a:srgbClr val="222635"/>
                </a:solidFill>
                <a:effectLst/>
                <a:latin typeface="Cambria" panose="02040503050406030204" pitchFamily="18" charset="0"/>
              </a:rPr>
              <a:t>It means if you have used standard code to validate </a:t>
            </a:r>
            <a:r>
              <a:rPr lang="en-US" b="0" i="0" dirty="0" err="1">
                <a:solidFill>
                  <a:srgbClr val="222635"/>
                </a:solidFill>
                <a:effectLst/>
                <a:latin typeface="Cambria" panose="02040503050406030204" pitchFamily="18" charset="0"/>
              </a:rPr>
              <a:t>OrderId</a:t>
            </a:r>
            <a:r>
              <a:rPr lang="en-US" b="0" i="0" dirty="0">
                <a:solidFill>
                  <a:srgbClr val="222635"/>
                </a:solidFill>
                <a:effectLst/>
                <a:latin typeface="Cambria" panose="02040503050406030204" pitchFamily="18" charset="0"/>
              </a:rPr>
              <a:t> and SSN, it doesn’t mean they are the same, or they will remain the same in the future.</a:t>
            </a:r>
          </a:p>
          <a:p>
            <a:pPr algn="l"/>
            <a:r>
              <a:rPr lang="en-US" b="0" i="0" dirty="0">
                <a:solidFill>
                  <a:srgbClr val="222635"/>
                </a:solidFill>
                <a:effectLst/>
                <a:latin typeface="Cambria" panose="02040503050406030204" pitchFamily="18" charset="0"/>
              </a:rPr>
              <a:t>By using standard code for two different functionality or thing, you tightly couple them forever, and when your </a:t>
            </a:r>
            <a:r>
              <a:rPr lang="en-US" b="0" i="0" dirty="0" err="1">
                <a:solidFill>
                  <a:srgbClr val="222635"/>
                </a:solidFill>
                <a:effectLst/>
                <a:latin typeface="Cambria" panose="02040503050406030204" pitchFamily="18" charset="0"/>
              </a:rPr>
              <a:t>OrderId</a:t>
            </a:r>
            <a:r>
              <a:rPr lang="en-US" b="0" i="0" dirty="0">
                <a:solidFill>
                  <a:srgbClr val="222635"/>
                </a:solidFill>
                <a:effectLst/>
                <a:latin typeface="Cambria" panose="02040503050406030204" pitchFamily="18" charset="0"/>
              </a:rPr>
              <a:t> changes its format, your SSN validation code will break.</a:t>
            </a:r>
          </a:p>
          <a:p>
            <a:pPr algn="l"/>
            <a:r>
              <a:rPr lang="en-US" b="0" i="0" dirty="0">
                <a:solidFill>
                  <a:srgbClr val="222635"/>
                </a:solidFill>
                <a:effectLst/>
                <a:latin typeface="Cambria" panose="02040503050406030204" pitchFamily="18" charset="0"/>
              </a:rPr>
              <a:t>So beware of such coupling and don’t combine anything which uses similar code but is not related. You can further check out the </a:t>
            </a:r>
            <a:r>
              <a:rPr lang="en-US" b="1" i="0" u="none" strike="noStrike" dirty="0">
                <a:solidFill>
                  <a:srgbClr val="29A8FF"/>
                </a:solidFill>
                <a:effectLst/>
                <a:latin typeface="Cambria" panose="02040503050406030204" pitchFamily="18" charset="0"/>
                <a:hlinkClick r:id="rId4"/>
              </a:rPr>
              <a:t>Basics of Software Architecture &amp; Design Patterns</a:t>
            </a:r>
            <a:r>
              <a:rPr lang="en-US" b="0" i="0" dirty="0">
                <a:solidFill>
                  <a:srgbClr val="222635"/>
                </a:solidFill>
                <a:effectLst/>
                <a:latin typeface="Cambria" panose="02040503050406030204" pitchFamily="18" charset="0"/>
              </a:rPr>
              <a:t> in Java course on Udemy to learn more about writing the right code and best practices to follow while designing a system.</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21</a:t>
            </a:fld>
            <a:endParaRPr lang="en-IN"/>
          </a:p>
        </p:txBody>
      </p:sp>
    </p:spTree>
    <p:extLst>
      <p:ext uri="{BB962C8B-B14F-4D97-AF65-F5344CB8AC3E}">
        <p14:creationId xmlns:p14="http://schemas.microsoft.com/office/powerpoint/2010/main" val="2081923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latin typeface="urw-din"/>
              </a:rPr>
              <a:t>https://www.geeksforgeeks.org/solid-principle-in-programming-understand-with-real-life-examples/</a:t>
            </a:r>
          </a:p>
          <a:p>
            <a:pPr algn="l" fontAlgn="base"/>
            <a:endParaRPr lang="en-US" b="0" i="0" dirty="0">
              <a:solidFill>
                <a:srgbClr val="273239"/>
              </a:solidFill>
              <a:effectLst/>
              <a:latin typeface="urw-din"/>
            </a:endParaRPr>
          </a:p>
          <a:p>
            <a:pPr algn="l" fontAlgn="base"/>
            <a:r>
              <a:rPr lang="en-US" b="0" i="0" dirty="0">
                <a:solidFill>
                  <a:srgbClr val="273239"/>
                </a:solidFill>
                <a:effectLst/>
                <a:latin typeface="urw-din"/>
              </a:rPr>
              <a:t>The SOLID principle helps in reducing tight coupling. Tight coupling means a group of classes are highly dependent on one another which you should avoid in your code. Opposite of tight coupling is loose coupling and your code is considered as a good code when it has loosely-coupled classes. Loosely coupled classes minimize changes in your code, helps in making code more reusable, maintainable, flexible and stable. Now let’s discuss one by one these principles…</a:t>
            </a:r>
          </a:p>
          <a:p>
            <a:pPr algn="l" fontAlgn="base"/>
            <a:r>
              <a:rPr lang="en-US" b="1" i="0" dirty="0">
                <a:solidFill>
                  <a:srgbClr val="273239"/>
                </a:solidFill>
                <a:effectLst/>
                <a:latin typeface="urw-din"/>
              </a:rPr>
              <a:t>1. Single Responsibility Principle: </a:t>
            </a:r>
            <a:r>
              <a:rPr lang="en-US" b="0" i="0" dirty="0">
                <a:solidFill>
                  <a:srgbClr val="273239"/>
                </a:solidFill>
                <a:effectLst/>
                <a:latin typeface="urw-din"/>
              </a:rPr>
              <a:t>This principle states that “</a:t>
            </a:r>
            <a:r>
              <a:rPr lang="en-US" b="0" i="1" dirty="0">
                <a:solidFill>
                  <a:srgbClr val="273239"/>
                </a:solidFill>
                <a:effectLst/>
                <a:latin typeface="urw-din"/>
              </a:rPr>
              <a:t>a class should have only one reason to change</a:t>
            </a:r>
            <a:r>
              <a:rPr lang="en-US" b="0" i="0" dirty="0">
                <a:solidFill>
                  <a:srgbClr val="273239"/>
                </a:solidFill>
                <a:effectLst/>
                <a:latin typeface="urw-din"/>
              </a:rPr>
              <a:t>” which means every class should have a single responsibility or single job or single purpose. Take the example of developing software. The task is divided into different members doing different things as front-end designers do design, the tester does testing and backend developer takes care of backend development part then we can say that everyone has a single job or responsibility.</a:t>
            </a:r>
            <a:br>
              <a:rPr lang="en-US" b="0" i="0" dirty="0">
                <a:solidFill>
                  <a:srgbClr val="273239"/>
                </a:solidFill>
                <a:effectLst/>
                <a:latin typeface="urw-din"/>
              </a:rPr>
            </a:br>
            <a:r>
              <a:rPr lang="en-US" b="0" i="0" dirty="0">
                <a:solidFill>
                  <a:srgbClr val="273239"/>
                </a:solidFill>
                <a:effectLst/>
                <a:latin typeface="urw-din"/>
              </a:rPr>
              <a:t>Most of the time it happens that when programmers have to add features or new behavior they implement everything into the existing class which is completely wrong. It makes their code lengthy, complex and consumes time when later something needs to be modified. Use </a:t>
            </a:r>
            <a:r>
              <a:rPr lang="en-US" b="0" i="1" dirty="0">
                <a:solidFill>
                  <a:srgbClr val="273239"/>
                </a:solidFill>
                <a:effectLst/>
                <a:latin typeface="urw-din"/>
              </a:rPr>
              <a:t>layers</a:t>
            </a:r>
            <a:r>
              <a:rPr lang="en-US" b="0" i="0" dirty="0">
                <a:solidFill>
                  <a:srgbClr val="273239"/>
                </a:solidFill>
                <a:effectLst/>
                <a:latin typeface="urw-din"/>
              </a:rPr>
              <a:t> in your application and break God classes into smaller classes or modules.</a:t>
            </a:r>
          </a:p>
          <a:p>
            <a:pPr algn="l" fontAlgn="base"/>
            <a:r>
              <a:rPr lang="en-US" b="1" i="0" dirty="0">
                <a:solidFill>
                  <a:srgbClr val="273239"/>
                </a:solidFill>
                <a:effectLst/>
                <a:latin typeface="urw-din"/>
              </a:rPr>
              <a:t>2. Open/Closed Principle: </a:t>
            </a:r>
            <a:r>
              <a:rPr lang="en-US" b="0" i="0" dirty="0">
                <a:solidFill>
                  <a:srgbClr val="273239"/>
                </a:solidFill>
                <a:effectLst/>
                <a:latin typeface="urw-din"/>
              </a:rPr>
              <a:t>This principle states that “</a:t>
            </a:r>
            <a:r>
              <a:rPr lang="en-US" b="0" i="1" dirty="0">
                <a:solidFill>
                  <a:srgbClr val="273239"/>
                </a:solidFill>
                <a:effectLst/>
                <a:latin typeface="urw-din"/>
              </a:rPr>
              <a:t>software entities (classes, modules, functions, etc.) should be open for extension, but closed for modification</a:t>
            </a:r>
            <a:r>
              <a:rPr lang="en-US" b="0" i="0" dirty="0">
                <a:solidFill>
                  <a:srgbClr val="273239"/>
                </a:solidFill>
                <a:effectLst/>
                <a:latin typeface="urw-din"/>
              </a:rPr>
              <a:t>” which means you should be able to extend a class behavior, without modifying it.</a:t>
            </a:r>
            <a:br>
              <a:rPr lang="en-US" b="0" i="0" dirty="0">
                <a:solidFill>
                  <a:srgbClr val="273239"/>
                </a:solidFill>
                <a:effectLst/>
                <a:latin typeface="urw-din"/>
              </a:rPr>
            </a:br>
            <a:r>
              <a:rPr lang="en-US" b="0" i="0" dirty="0">
                <a:solidFill>
                  <a:srgbClr val="273239"/>
                </a:solidFill>
                <a:effectLst/>
                <a:latin typeface="urw-din"/>
              </a:rPr>
              <a:t>Suppose developer A needs to release an update for a library or framework and developer B wants some modification or add some feature on that then developer B is allowed to extend the existing class created by developer A but developer B is not supposed to modify the class directly. Using this principle separates the existing code from the modified code so it provides better stability, maintainability and minimizes changes as in your code.</a:t>
            </a:r>
          </a:p>
          <a:p>
            <a:pPr algn="l" fontAlgn="base"/>
            <a:br>
              <a:rPr lang="en-US" dirty="0"/>
            </a:br>
            <a:endParaRPr lang="en-US" b="0" i="0" dirty="0">
              <a:solidFill>
                <a:srgbClr val="273239"/>
              </a:solidFill>
              <a:effectLst/>
              <a:latin typeface="urw-din"/>
            </a:endParaRPr>
          </a:p>
          <a:p>
            <a:pPr algn="l" fontAlgn="base"/>
            <a:br>
              <a:rPr lang="en-US" dirty="0"/>
            </a:br>
            <a:r>
              <a:rPr lang="en-US" b="1" i="0" dirty="0">
                <a:solidFill>
                  <a:srgbClr val="273239"/>
                </a:solidFill>
                <a:effectLst/>
                <a:latin typeface="urw-din"/>
              </a:rPr>
              <a:t>3. </a:t>
            </a:r>
            <a:r>
              <a:rPr lang="en-US" b="1" i="0" dirty="0" err="1">
                <a:solidFill>
                  <a:srgbClr val="273239"/>
                </a:solidFill>
                <a:effectLst/>
                <a:latin typeface="urw-din"/>
              </a:rPr>
              <a:t>Liskov’s</a:t>
            </a:r>
            <a:r>
              <a:rPr lang="en-US" b="1" i="0" dirty="0">
                <a:solidFill>
                  <a:srgbClr val="273239"/>
                </a:solidFill>
                <a:effectLst/>
                <a:latin typeface="urw-din"/>
              </a:rPr>
              <a:t> Substitution Principle: </a:t>
            </a:r>
            <a:r>
              <a:rPr lang="en-US" b="0" i="0" dirty="0">
                <a:solidFill>
                  <a:srgbClr val="273239"/>
                </a:solidFill>
                <a:effectLst/>
                <a:latin typeface="urw-din"/>
              </a:rPr>
              <a:t>The principle was introduced by Barbara </a:t>
            </a:r>
            <a:r>
              <a:rPr lang="en-US" b="0" i="0" dirty="0" err="1">
                <a:solidFill>
                  <a:srgbClr val="273239"/>
                </a:solidFill>
                <a:effectLst/>
                <a:latin typeface="urw-din"/>
              </a:rPr>
              <a:t>Liskov</a:t>
            </a:r>
            <a:r>
              <a:rPr lang="en-US" b="0" i="0" dirty="0">
                <a:solidFill>
                  <a:srgbClr val="273239"/>
                </a:solidFill>
                <a:effectLst/>
                <a:latin typeface="urw-din"/>
              </a:rPr>
              <a:t> in 1987 and according to this principle “</a:t>
            </a:r>
            <a:r>
              <a:rPr lang="en-US" b="0" i="1" dirty="0">
                <a:solidFill>
                  <a:srgbClr val="273239"/>
                </a:solidFill>
                <a:effectLst/>
                <a:latin typeface="urw-din"/>
              </a:rPr>
              <a:t>Derived or child classes must be substitutable for their base or parent classes</a:t>
            </a:r>
            <a:r>
              <a:rPr lang="en-US" b="0" i="0" dirty="0">
                <a:solidFill>
                  <a:srgbClr val="273239"/>
                </a:solidFill>
                <a:effectLst/>
                <a:latin typeface="urw-din"/>
              </a:rPr>
              <a:t>“. This principle ensures that any class that is the child of a parent class should be usable in place of its parent without any unexpected behavior.</a:t>
            </a:r>
            <a:br>
              <a:rPr lang="en-US" b="0" i="0" dirty="0">
                <a:solidFill>
                  <a:srgbClr val="273239"/>
                </a:solidFill>
                <a:effectLst/>
                <a:latin typeface="urw-din"/>
              </a:rPr>
            </a:br>
            <a:r>
              <a:rPr lang="en-US" b="0" i="0" dirty="0">
                <a:solidFill>
                  <a:srgbClr val="273239"/>
                </a:solidFill>
                <a:effectLst/>
                <a:latin typeface="urw-din"/>
              </a:rPr>
              <a:t>You can understand it in a way that a farmer’s son should inherit farming skills from his father and should be able to replace his father if needed. If the son wants to become a farmer then he can replace his father but if he wants to become a cricketer then definitely the son can’t replace his father even though they both belong to the same family hierarchy.</a:t>
            </a:r>
            <a:br>
              <a:rPr lang="en-US" b="0" i="0" dirty="0">
                <a:solidFill>
                  <a:srgbClr val="273239"/>
                </a:solidFill>
                <a:effectLst/>
                <a:latin typeface="urw-din"/>
              </a:rPr>
            </a:br>
            <a:r>
              <a:rPr lang="en-US" b="0" i="0" dirty="0">
                <a:solidFill>
                  <a:srgbClr val="273239"/>
                </a:solidFill>
                <a:effectLst/>
                <a:latin typeface="urw-din"/>
              </a:rPr>
              <a:t>One of the classic examples of this principle is a rectangle having four sides. A rectangle’s height can be any value and width can be any value. A square is a rectangle with equal width and height. So we can say that we can extend the properties of the rectangle class into square class. In order to do that you need to swap the child (square) class with parent (rectangle) class to fit the definition of a square having four equal sides but a derived class does not affect the behavior of the parent class so if you will do that it will violate the </a:t>
            </a:r>
            <a:r>
              <a:rPr lang="en-US" b="0" i="0" dirty="0" err="1">
                <a:solidFill>
                  <a:srgbClr val="273239"/>
                </a:solidFill>
                <a:effectLst/>
                <a:latin typeface="urw-din"/>
              </a:rPr>
              <a:t>Liskov</a:t>
            </a:r>
            <a:r>
              <a:rPr lang="en-US" b="0" i="0" dirty="0">
                <a:solidFill>
                  <a:srgbClr val="273239"/>
                </a:solidFill>
                <a:effectLst/>
                <a:latin typeface="urw-din"/>
              </a:rPr>
              <a:t> Substitution Principle. Check the link </a:t>
            </a:r>
            <a:r>
              <a:rPr lang="en-US" b="0" i="0" u="sng" dirty="0" err="1">
                <a:solidFill>
                  <a:srgbClr val="273239"/>
                </a:solidFill>
                <a:effectLst/>
                <a:latin typeface="urw-din"/>
                <a:hlinkClick r:id="rId3"/>
              </a:rPr>
              <a:t>Liskov</a:t>
            </a:r>
            <a:r>
              <a:rPr lang="en-US" b="0" i="0" u="sng" dirty="0">
                <a:solidFill>
                  <a:srgbClr val="273239"/>
                </a:solidFill>
                <a:effectLst/>
                <a:latin typeface="urw-din"/>
                <a:hlinkClick r:id="rId3"/>
              </a:rPr>
              <a:t> Substitution Principle</a:t>
            </a:r>
            <a:r>
              <a:rPr lang="en-US" b="0" i="0" dirty="0">
                <a:solidFill>
                  <a:srgbClr val="273239"/>
                </a:solidFill>
                <a:effectLst/>
                <a:latin typeface="urw-din"/>
              </a:rPr>
              <a:t> for better understanding.</a:t>
            </a:r>
          </a:p>
          <a:p>
            <a:pPr algn="l" fontAlgn="base"/>
            <a:r>
              <a:rPr lang="en-US" b="1" i="0" dirty="0">
                <a:solidFill>
                  <a:srgbClr val="273239"/>
                </a:solidFill>
                <a:effectLst/>
                <a:latin typeface="urw-din"/>
              </a:rPr>
              <a:t>4. Interface Segregation Principle: </a:t>
            </a:r>
            <a:r>
              <a:rPr lang="en-US" b="0" i="0" dirty="0">
                <a:solidFill>
                  <a:srgbClr val="273239"/>
                </a:solidFill>
                <a:effectLst/>
                <a:latin typeface="urw-din"/>
              </a:rPr>
              <a:t>This principle is the first principle that applies to Interfaces instead of classes in SOLID and it is similar to the single responsibility principle. It states that “</a:t>
            </a:r>
            <a:r>
              <a:rPr lang="en-US" b="0" i="1" dirty="0">
                <a:solidFill>
                  <a:srgbClr val="273239"/>
                </a:solidFill>
                <a:effectLst/>
                <a:latin typeface="urw-din"/>
              </a:rPr>
              <a:t>do not force any client to implement an interface which is irrelevant to them</a:t>
            </a:r>
            <a:r>
              <a:rPr lang="en-US" b="0" i="0" dirty="0">
                <a:solidFill>
                  <a:srgbClr val="273239"/>
                </a:solidFill>
                <a:effectLst/>
                <a:latin typeface="urw-din"/>
              </a:rPr>
              <a:t>“. Here your main goal is to focus on avoiding fat interface and give preference to many small client-specific interfaces. You should prefer many client interfaces rather than one general interface and each interface should have a specific responsibility.</a:t>
            </a:r>
            <a:br>
              <a:rPr lang="en-US" b="0" i="0" dirty="0">
                <a:solidFill>
                  <a:srgbClr val="273239"/>
                </a:solidFill>
                <a:effectLst/>
                <a:latin typeface="urw-din"/>
              </a:rPr>
            </a:br>
            <a:r>
              <a:rPr lang="en-US" b="0" i="0" dirty="0">
                <a:solidFill>
                  <a:srgbClr val="273239"/>
                </a:solidFill>
                <a:effectLst/>
                <a:latin typeface="urw-din"/>
              </a:rPr>
              <a:t>Suppose if you enter a restaurant and you are pure vegetarian. The waiter in that restaurant gave you the menu card which includes vegetarian items, non-vegetarian items, drinks, and sweets. In this case, as a customer, you should have a menu card which includes only vegetarian items, not everything which you don’t eat in your food. Here the menu should be different for different types of customers. The common or general menu card for everyone can be divided into multiple cards instead of just one. Using this principle helps in reducing the side effects and frequency of required changes.</a:t>
            </a:r>
          </a:p>
          <a:p>
            <a:pPr algn="l" fontAlgn="base"/>
            <a:r>
              <a:rPr lang="en-US" b="1" i="0" dirty="0">
                <a:solidFill>
                  <a:srgbClr val="273239"/>
                </a:solidFill>
                <a:effectLst/>
                <a:latin typeface="urw-din"/>
              </a:rPr>
              <a:t>5. Dependency Inversion Principle: </a:t>
            </a:r>
            <a:r>
              <a:rPr lang="en-US" b="0" i="0" dirty="0">
                <a:solidFill>
                  <a:srgbClr val="273239"/>
                </a:solidFill>
                <a:effectLst/>
                <a:latin typeface="urw-din"/>
              </a:rPr>
              <a:t>Before we discuss this topic keep in mind that Dependency Inversion and </a:t>
            </a:r>
            <a:r>
              <a:rPr lang="en-US" b="0" i="0" u="sng" dirty="0">
                <a:solidFill>
                  <a:srgbClr val="273239"/>
                </a:solidFill>
                <a:effectLst/>
                <a:latin typeface="urw-din"/>
                <a:hlinkClick r:id="rId4"/>
              </a:rPr>
              <a:t>Dependency Injection</a:t>
            </a:r>
            <a:r>
              <a:rPr lang="en-US" b="0" i="0" dirty="0">
                <a:solidFill>
                  <a:srgbClr val="273239"/>
                </a:solidFill>
                <a:effectLst/>
                <a:latin typeface="urw-din"/>
              </a:rPr>
              <a:t> both are different concepts. Most of the people get confused about it and consider both are the same. Now two key points are here to keep in mind about this principle</a:t>
            </a:r>
          </a:p>
          <a:p>
            <a:pPr algn="l" fontAlgn="base">
              <a:buFont typeface="Arial" panose="020B0604020202020204" pitchFamily="34" charset="0"/>
              <a:buChar char="•"/>
            </a:pPr>
            <a:r>
              <a:rPr lang="en-US" b="0" i="0" dirty="0">
                <a:solidFill>
                  <a:srgbClr val="273239"/>
                </a:solidFill>
                <a:effectLst/>
                <a:latin typeface="urw-din"/>
              </a:rPr>
              <a:t>High-level modules/classes should not depend on low-level modules/classes. Both should depend upon abstractions.</a:t>
            </a:r>
          </a:p>
          <a:p>
            <a:pPr algn="l" fontAlgn="base">
              <a:buFont typeface="Arial" panose="020B0604020202020204" pitchFamily="34" charset="0"/>
              <a:buChar char="•"/>
            </a:pPr>
            <a:r>
              <a:rPr lang="en-US" b="0" i="0" dirty="0">
                <a:solidFill>
                  <a:srgbClr val="273239"/>
                </a:solidFill>
                <a:effectLst/>
                <a:latin typeface="urw-din"/>
              </a:rPr>
              <a:t>Abstractions should not depend upon details. Details should depend upon abstractions.</a:t>
            </a:r>
          </a:p>
          <a:p>
            <a:pPr algn="l" fontAlgn="base"/>
            <a:r>
              <a:rPr lang="en-US" b="0" i="0" dirty="0">
                <a:solidFill>
                  <a:srgbClr val="273239"/>
                </a:solidFill>
                <a:effectLst/>
                <a:latin typeface="urw-din"/>
              </a:rPr>
              <a:t>The above lines simply state that if a high module or class will be dependent more on low-level modules or class then your code would have tight coupling and if you will try to make a change in one class it can break another class which is risky at the production level. So always try to make classes loosely coupled as much as you can and you can achieve this through </a:t>
            </a:r>
            <a:r>
              <a:rPr lang="en-US" b="0" i="1" dirty="0">
                <a:solidFill>
                  <a:srgbClr val="273239"/>
                </a:solidFill>
                <a:effectLst/>
                <a:latin typeface="urw-din"/>
              </a:rPr>
              <a:t>abstraction</a:t>
            </a:r>
            <a:r>
              <a:rPr lang="en-US" b="0" i="0" dirty="0">
                <a:solidFill>
                  <a:srgbClr val="273239"/>
                </a:solidFill>
                <a:effectLst/>
                <a:latin typeface="urw-din"/>
              </a:rPr>
              <a:t>. The main motive of this principle is decoupling the dependencies so if class A changes the class B doesn’t need to care or know about the changes.</a:t>
            </a:r>
            <a:br>
              <a:rPr lang="en-US" b="0" i="0" dirty="0">
                <a:solidFill>
                  <a:srgbClr val="273239"/>
                </a:solidFill>
                <a:effectLst/>
                <a:latin typeface="urw-din"/>
              </a:rPr>
            </a:br>
            <a:r>
              <a:rPr lang="en-US" b="0" i="0" dirty="0">
                <a:solidFill>
                  <a:srgbClr val="273239"/>
                </a:solidFill>
                <a:effectLst/>
                <a:latin typeface="urw-din"/>
              </a:rPr>
              <a:t>You can consider the real-life example of a TV remote battery. Your remote needs a battery but it’s not dependent on the battery brand. You can use any XYZ brand that you want and it will work. So we can say that the TV remote is loosely coupled with the brand name. Dependency Inversion makes your code more reusable.</a:t>
            </a:r>
          </a:p>
          <a:p>
            <a:pPr algn="l" rtl="0" fontAlgn="base"/>
            <a:r>
              <a:rPr lang="en-US" b="0" i="0" dirty="0">
                <a:solidFill>
                  <a:srgbClr val="273239"/>
                </a:solidFill>
                <a:effectLst/>
                <a:latin typeface="urw-din"/>
              </a:rPr>
              <a:t>Attention reader! Don’t stop learning now. Get hold of all the important DSA concepts with the </a:t>
            </a:r>
            <a:r>
              <a:rPr lang="en-US" b="1" i="0" u="sng" dirty="0">
                <a:solidFill>
                  <a:srgbClr val="273239"/>
                </a:solidFill>
                <a:effectLst/>
                <a:latin typeface="urw-din"/>
                <a:hlinkClick r:id="rId5"/>
              </a:rPr>
              <a:t>DSA Self Paced Course</a:t>
            </a:r>
            <a:r>
              <a:rPr lang="en-US" b="0" i="0" dirty="0">
                <a:solidFill>
                  <a:srgbClr val="273239"/>
                </a:solidFill>
                <a:effectLst/>
                <a:latin typeface="urw-din"/>
              </a:rPr>
              <a:t> at a student-friendly price and become industry ready.  To complete your preparation from learning a language to DS Algo and many more,  please refer </a:t>
            </a:r>
            <a:r>
              <a:rPr lang="en-US" b="1" i="0" u="sng" dirty="0">
                <a:solidFill>
                  <a:srgbClr val="273239"/>
                </a:solidFill>
                <a:effectLst/>
                <a:latin typeface="urw-din"/>
                <a:hlinkClick r:id="rId6"/>
              </a:rPr>
              <a:t>Complete Interview Preparation Course</a:t>
            </a:r>
            <a:r>
              <a:rPr lang="en-US" b="1" i="0" dirty="0">
                <a:solidFill>
                  <a:srgbClr val="273239"/>
                </a:solidFill>
                <a:effectLst/>
                <a:latin typeface="urw-din"/>
              </a:rPr>
              <a:t>.</a:t>
            </a:r>
            <a:endParaRPr lang="en-US" b="0" i="0" dirty="0">
              <a:solidFill>
                <a:srgbClr val="273239"/>
              </a:solidFill>
              <a:effectLst/>
              <a:latin typeface="urw-din"/>
            </a:endParaRPr>
          </a:p>
          <a:p>
            <a:pPr algn="l" rtl="0" fontAlgn="base"/>
            <a:r>
              <a:rPr lang="en-US" b="0" i="0" dirty="0">
                <a:solidFill>
                  <a:srgbClr val="273239"/>
                </a:solidFill>
                <a:effectLst/>
                <a:latin typeface="urw-din"/>
              </a:rPr>
              <a:t>In case you wish to attend </a:t>
            </a:r>
            <a:r>
              <a:rPr lang="en-US" b="1" i="0" dirty="0">
                <a:solidFill>
                  <a:srgbClr val="273239"/>
                </a:solidFill>
                <a:effectLst/>
                <a:latin typeface="urw-din"/>
              </a:rPr>
              <a:t>live classes </a:t>
            </a:r>
            <a:r>
              <a:rPr lang="en-US" b="0" i="0" dirty="0">
                <a:solidFill>
                  <a:srgbClr val="273239"/>
                </a:solidFill>
                <a:effectLst/>
                <a:latin typeface="urw-din"/>
              </a:rPr>
              <a:t>with experts, please refer </a:t>
            </a:r>
            <a:r>
              <a:rPr lang="en-US" b="1" i="0" u="sng" dirty="0">
                <a:solidFill>
                  <a:srgbClr val="273239"/>
                </a:solidFill>
                <a:effectLst/>
                <a:latin typeface="urw-din"/>
                <a:hlinkClick r:id="rId7"/>
              </a:rPr>
              <a:t>DSA Live Classes for Working Professionals </a:t>
            </a:r>
            <a:r>
              <a:rPr lang="en-US" b="0" i="0" dirty="0">
                <a:solidFill>
                  <a:srgbClr val="273239"/>
                </a:solidFill>
                <a:effectLst/>
                <a:latin typeface="urw-din"/>
              </a:rPr>
              <a:t>and </a:t>
            </a:r>
            <a:r>
              <a:rPr lang="en-US" b="1" i="0" u="sng" dirty="0">
                <a:solidFill>
                  <a:srgbClr val="273239"/>
                </a:solidFill>
                <a:effectLst/>
                <a:latin typeface="urw-din"/>
                <a:hlinkClick r:id="rId8"/>
              </a:rPr>
              <a:t>Competitive Programming Live for Students</a:t>
            </a:r>
            <a:r>
              <a:rPr lang="en-US" b="0" i="0" dirty="0">
                <a:solidFill>
                  <a:srgbClr val="273239"/>
                </a:solidFill>
                <a:effectLst/>
                <a:latin typeface="urw-din"/>
              </a:rPr>
              <a:t>.  In case you are prepared, test your skills using </a:t>
            </a:r>
            <a:r>
              <a:rPr lang="en-US" b="1" i="0" u="sng" dirty="0">
                <a:solidFill>
                  <a:srgbClr val="273239"/>
                </a:solidFill>
                <a:effectLst/>
                <a:latin typeface="urw-din"/>
                <a:hlinkClick r:id="rId9"/>
              </a:rPr>
              <a:t>TCS</a:t>
            </a:r>
            <a:r>
              <a:rPr lang="en-US" b="0" i="0" dirty="0">
                <a:solidFill>
                  <a:srgbClr val="273239"/>
                </a:solidFill>
                <a:effectLst/>
                <a:latin typeface="urw-din"/>
              </a:rPr>
              <a:t>, </a:t>
            </a:r>
            <a:r>
              <a:rPr lang="en-US" b="1" i="0" u="sng" dirty="0">
                <a:solidFill>
                  <a:srgbClr val="273239"/>
                </a:solidFill>
                <a:effectLst/>
                <a:latin typeface="urw-din"/>
                <a:hlinkClick r:id="rId10"/>
              </a:rPr>
              <a:t>Wipro</a:t>
            </a:r>
            <a:r>
              <a:rPr lang="en-US" b="0" i="0" dirty="0">
                <a:solidFill>
                  <a:srgbClr val="273239"/>
                </a:solidFill>
                <a:effectLst/>
                <a:latin typeface="urw-din"/>
              </a:rPr>
              <a:t>, </a:t>
            </a:r>
            <a:r>
              <a:rPr lang="en-US" b="1" i="0" u="sng" dirty="0">
                <a:solidFill>
                  <a:srgbClr val="273239"/>
                </a:solidFill>
                <a:effectLst/>
                <a:latin typeface="urw-din"/>
                <a:hlinkClick r:id="rId11"/>
              </a:rPr>
              <a:t>Amazon</a:t>
            </a:r>
            <a:r>
              <a:rPr lang="en-US" b="0" i="0" dirty="0">
                <a:solidFill>
                  <a:srgbClr val="273239"/>
                </a:solidFill>
                <a:effectLst/>
                <a:latin typeface="urw-din"/>
              </a:rPr>
              <a:t> and </a:t>
            </a:r>
            <a:r>
              <a:rPr lang="en-US" b="1" i="0" u="sng" dirty="0">
                <a:solidFill>
                  <a:srgbClr val="273239"/>
                </a:solidFill>
                <a:effectLst/>
                <a:latin typeface="urw-din"/>
                <a:hlinkClick r:id="rId12"/>
              </a:rPr>
              <a:t>Microsoft</a:t>
            </a:r>
            <a:r>
              <a:rPr lang="en-US" b="0" i="0" dirty="0">
                <a:solidFill>
                  <a:srgbClr val="273239"/>
                </a:solidFill>
                <a:effectLst/>
                <a:latin typeface="urw-din"/>
              </a:rPr>
              <a:t> Test </a:t>
            </a:r>
            <a:r>
              <a:rPr lang="en-US" b="0" i="0" dirty="0" err="1">
                <a:solidFill>
                  <a:srgbClr val="273239"/>
                </a:solidFill>
                <a:effectLst/>
                <a:latin typeface="urw-din"/>
              </a:rPr>
              <a:t>Serieses</a:t>
            </a:r>
            <a:r>
              <a:rPr lang="en-US" b="0" i="0" dirty="0">
                <a:solidFill>
                  <a:srgbClr val="273239"/>
                </a:solidFill>
                <a:effectLst/>
                <a:latin typeface="urw-din"/>
              </a:rPr>
              <a:t>.</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22</a:t>
            </a:fld>
            <a:endParaRPr lang="en-IN"/>
          </a:p>
        </p:txBody>
      </p:sp>
    </p:spTree>
    <p:extLst>
      <p:ext uri="{BB962C8B-B14F-4D97-AF65-F5344CB8AC3E}">
        <p14:creationId xmlns:p14="http://schemas.microsoft.com/office/powerpoint/2010/main" val="1370474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635"/>
                </a:solidFill>
                <a:effectLst/>
                <a:latin typeface="Helvetica Neue"/>
              </a:rPr>
              <a:t>1. DRY (Don’t repeat yourself)</a:t>
            </a:r>
          </a:p>
          <a:p>
            <a:pPr algn="l"/>
            <a:r>
              <a:rPr lang="en-US" b="0" i="0" dirty="0">
                <a:solidFill>
                  <a:srgbClr val="222635"/>
                </a:solidFill>
                <a:effectLst/>
                <a:latin typeface="Cambria" panose="02040503050406030204" pitchFamily="18" charset="0"/>
              </a:rPr>
              <a:t>Our first object-oriented design principle is DRY, as the name suggests </a:t>
            </a:r>
            <a:r>
              <a:rPr lang="en-US" b="1" i="0" dirty="0">
                <a:solidFill>
                  <a:srgbClr val="222635"/>
                </a:solidFill>
                <a:effectLst/>
                <a:latin typeface="Cambria" panose="02040503050406030204" pitchFamily="18" charset="0"/>
              </a:rPr>
              <a:t>DRY (don’t repeat yourself)</a:t>
            </a:r>
            <a:r>
              <a:rPr lang="en-US" b="0" i="0" dirty="0">
                <a:solidFill>
                  <a:srgbClr val="222635"/>
                </a:solidFill>
                <a:effectLst/>
                <a:latin typeface="Cambria" panose="02040503050406030204" pitchFamily="18" charset="0"/>
              </a:rPr>
              <a:t> means don’t write duplicate code, instead use Abstraction to abstract everyday things in one place.</a:t>
            </a:r>
          </a:p>
          <a:p>
            <a:pPr algn="l"/>
            <a:r>
              <a:rPr lang="en-US" b="0" i="0" dirty="0">
                <a:solidFill>
                  <a:srgbClr val="222635"/>
                </a:solidFill>
                <a:effectLst/>
                <a:latin typeface="Cambria" panose="02040503050406030204" pitchFamily="18" charset="0"/>
              </a:rPr>
              <a:t>If you have a block of code in more than two places, consider making it a separate method, or if you use a hard-coded value more than one time, make them </a:t>
            </a:r>
            <a:r>
              <a:rPr lang="en-US" b="0" i="0" u="none" strike="noStrike" dirty="0">
                <a:solidFill>
                  <a:srgbClr val="29A8FF"/>
                </a:solidFill>
                <a:effectLst/>
                <a:latin typeface="Cambria" panose="02040503050406030204" pitchFamily="18" charset="0"/>
                <a:hlinkClick r:id="rId3"/>
              </a:rPr>
              <a:t>public final constant</a:t>
            </a:r>
            <a:r>
              <a:rPr lang="en-US" b="0" i="0" dirty="0">
                <a:solidFill>
                  <a:srgbClr val="222635"/>
                </a:solidFill>
                <a:effectLst/>
                <a:latin typeface="Cambria" panose="02040503050406030204" pitchFamily="18" charset="0"/>
              </a:rPr>
              <a:t>. The benefit of this Object-oriented design principle is in </a:t>
            </a:r>
            <a:r>
              <a:rPr lang="en-US" b="1" i="0" dirty="0">
                <a:solidFill>
                  <a:srgbClr val="222635"/>
                </a:solidFill>
                <a:effectLst/>
                <a:latin typeface="Cambria" panose="02040503050406030204" pitchFamily="18" charset="0"/>
              </a:rPr>
              <a:t>maintenance</a:t>
            </a:r>
            <a:r>
              <a:rPr lang="en-US" b="0" i="0" dirty="0">
                <a:solidFill>
                  <a:srgbClr val="222635"/>
                </a:solidFill>
                <a:effectLst/>
                <a:latin typeface="Cambria" panose="02040503050406030204" pitchFamily="18" charset="0"/>
              </a:rPr>
              <a:t>.</a:t>
            </a:r>
          </a:p>
          <a:p>
            <a:r>
              <a:rPr lang="en-US" i="1" dirty="0">
                <a:effectLst/>
              </a:rPr>
              <a:t>It’s important not to abuse it, duplication is not for code, but for functionality.</a:t>
            </a:r>
            <a:endParaRPr lang="en-US" dirty="0">
              <a:effectLst/>
            </a:endParaRPr>
          </a:p>
          <a:p>
            <a:pPr algn="l"/>
            <a:r>
              <a:rPr lang="en-US" b="0" i="0" dirty="0">
                <a:solidFill>
                  <a:srgbClr val="222635"/>
                </a:solidFill>
                <a:effectLst/>
                <a:latin typeface="Cambria" panose="02040503050406030204" pitchFamily="18" charset="0"/>
              </a:rPr>
              <a:t>It means if you have used standard code to validate </a:t>
            </a:r>
            <a:r>
              <a:rPr lang="en-US" b="0" i="0" dirty="0" err="1">
                <a:solidFill>
                  <a:srgbClr val="222635"/>
                </a:solidFill>
                <a:effectLst/>
                <a:latin typeface="Cambria" panose="02040503050406030204" pitchFamily="18" charset="0"/>
              </a:rPr>
              <a:t>OrderId</a:t>
            </a:r>
            <a:r>
              <a:rPr lang="en-US" b="0" i="0" dirty="0">
                <a:solidFill>
                  <a:srgbClr val="222635"/>
                </a:solidFill>
                <a:effectLst/>
                <a:latin typeface="Cambria" panose="02040503050406030204" pitchFamily="18" charset="0"/>
              </a:rPr>
              <a:t> and SSN, it doesn’t mean they are the same, or they will remain the same in the future.</a:t>
            </a:r>
          </a:p>
          <a:p>
            <a:pPr algn="l"/>
            <a:r>
              <a:rPr lang="en-US" b="0" i="0" dirty="0">
                <a:solidFill>
                  <a:srgbClr val="222635"/>
                </a:solidFill>
                <a:effectLst/>
                <a:latin typeface="Cambria" panose="02040503050406030204" pitchFamily="18" charset="0"/>
              </a:rPr>
              <a:t>By using standard code for two different functionality or thing, you tightly couple them forever, and when your </a:t>
            </a:r>
            <a:r>
              <a:rPr lang="en-US" b="0" i="0" dirty="0" err="1">
                <a:solidFill>
                  <a:srgbClr val="222635"/>
                </a:solidFill>
                <a:effectLst/>
                <a:latin typeface="Cambria" panose="02040503050406030204" pitchFamily="18" charset="0"/>
              </a:rPr>
              <a:t>OrderId</a:t>
            </a:r>
            <a:r>
              <a:rPr lang="en-US" b="0" i="0" dirty="0">
                <a:solidFill>
                  <a:srgbClr val="222635"/>
                </a:solidFill>
                <a:effectLst/>
                <a:latin typeface="Cambria" panose="02040503050406030204" pitchFamily="18" charset="0"/>
              </a:rPr>
              <a:t> changes its format, your SSN validation code will break.</a:t>
            </a:r>
          </a:p>
          <a:p>
            <a:pPr algn="l"/>
            <a:r>
              <a:rPr lang="en-US" b="0" i="0" dirty="0">
                <a:solidFill>
                  <a:srgbClr val="222635"/>
                </a:solidFill>
                <a:effectLst/>
                <a:latin typeface="Cambria" panose="02040503050406030204" pitchFamily="18" charset="0"/>
              </a:rPr>
              <a:t>So beware of such coupling and don’t combine anything which uses similar code but is not related. You can further check out the </a:t>
            </a:r>
            <a:r>
              <a:rPr lang="en-US" b="1" i="0" u="none" strike="noStrike" dirty="0">
                <a:solidFill>
                  <a:srgbClr val="29A8FF"/>
                </a:solidFill>
                <a:effectLst/>
                <a:latin typeface="Cambria" panose="02040503050406030204" pitchFamily="18" charset="0"/>
                <a:hlinkClick r:id="rId4"/>
              </a:rPr>
              <a:t>Basics of Software Architecture &amp; Design Patterns</a:t>
            </a:r>
            <a:r>
              <a:rPr lang="en-US" b="0" i="0" dirty="0">
                <a:solidFill>
                  <a:srgbClr val="222635"/>
                </a:solidFill>
                <a:effectLst/>
                <a:latin typeface="Cambria" panose="02040503050406030204" pitchFamily="18" charset="0"/>
              </a:rPr>
              <a:t> in Java course on Udemy to learn more about writing the right code and best practices to follow while designing a system.</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23</a:t>
            </a:fld>
            <a:endParaRPr lang="en-IN"/>
          </a:p>
        </p:txBody>
      </p:sp>
    </p:spTree>
    <p:extLst>
      <p:ext uri="{BB962C8B-B14F-4D97-AF65-F5344CB8AC3E}">
        <p14:creationId xmlns:p14="http://schemas.microsoft.com/office/powerpoint/2010/main" val="1954254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73239"/>
                </a:solidFill>
                <a:effectLst/>
                <a:latin typeface="urw-din"/>
              </a:rPr>
              <a:t>2. Open/Closed Principle: </a:t>
            </a:r>
            <a:r>
              <a:rPr lang="en-US" b="0" i="0" dirty="0">
                <a:solidFill>
                  <a:srgbClr val="273239"/>
                </a:solidFill>
                <a:effectLst/>
                <a:latin typeface="urw-din"/>
              </a:rPr>
              <a:t>This principle states that “</a:t>
            </a:r>
            <a:r>
              <a:rPr lang="en-US" b="0" i="1" dirty="0">
                <a:solidFill>
                  <a:srgbClr val="273239"/>
                </a:solidFill>
                <a:effectLst/>
                <a:latin typeface="urw-din"/>
              </a:rPr>
              <a:t>software entities (classes, modules, functions, etc.) should be open for extension, but closed for modification</a:t>
            </a:r>
            <a:r>
              <a:rPr lang="en-US" b="0" i="0" dirty="0">
                <a:solidFill>
                  <a:srgbClr val="273239"/>
                </a:solidFill>
                <a:effectLst/>
                <a:latin typeface="urw-din"/>
              </a:rPr>
              <a:t>” which means you should be able to extend a class behavior, without modifying it.</a:t>
            </a:r>
            <a:br>
              <a:rPr lang="en-US" dirty="0"/>
            </a:br>
            <a:r>
              <a:rPr lang="en-US" b="0" i="0" dirty="0">
                <a:solidFill>
                  <a:srgbClr val="273239"/>
                </a:solidFill>
                <a:effectLst/>
                <a:latin typeface="urw-din"/>
              </a:rPr>
              <a:t>Suppose developer A needs to release an update for a library or framework and developer B wants some modification or add some feature on that then developer B is allowed to extend the existing class created by developer A but developer B is not supposed to modify the class directly. Using this principle separates the existing code from the modified code so it provides better stability, maintainability and minimizes changes as in your code.</a:t>
            </a:r>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24</a:t>
            </a:fld>
            <a:endParaRPr lang="en-IN"/>
          </a:p>
        </p:txBody>
      </p:sp>
    </p:spTree>
    <p:extLst>
      <p:ext uri="{BB962C8B-B14F-4D97-AF65-F5344CB8AC3E}">
        <p14:creationId xmlns:p14="http://schemas.microsoft.com/office/powerpoint/2010/main" val="1007792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solidFill>
                  <a:srgbClr val="273239"/>
                </a:solidFill>
                <a:effectLst/>
                <a:latin typeface="urw-din"/>
              </a:rPr>
              <a:t>Liskov’s</a:t>
            </a:r>
            <a:r>
              <a:rPr lang="en-US" b="1" i="0" dirty="0">
                <a:solidFill>
                  <a:srgbClr val="273239"/>
                </a:solidFill>
                <a:effectLst/>
                <a:latin typeface="urw-din"/>
              </a:rPr>
              <a:t> Substitution Principle: </a:t>
            </a:r>
            <a:r>
              <a:rPr lang="en-US" b="0" i="0" dirty="0">
                <a:solidFill>
                  <a:srgbClr val="273239"/>
                </a:solidFill>
                <a:effectLst/>
                <a:latin typeface="urw-din"/>
              </a:rPr>
              <a:t>The principle was introduced by Barbara </a:t>
            </a:r>
            <a:r>
              <a:rPr lang="en-US" b="0" i="0" dirty="0" err="1">
                <a:solidFill>
                  <a:srgbClr val="273239"/>
                </a:solidFill>
                <a:effectLst/>
                <a:latin typeface="urw-din"/>
              </a:rPr>
              <a:t>Liskov</a:t>
            </a:r>
            <a:r>
              <a:rPr lang="en-US" b="0" i="0" dirty="0">
                <a:solidFill>
                  <a:srgbClr val="273239"/>
                </a:solidFill>
                <a:effectLst/>
                <a:latin typeface="urw-din"/>
              </a:rPr>
              <a:t> in 1987 and according to this principle “</a:t>
            </a:r>
            <a:r>
              <a:rPr lang="en-US" b="0" i="1" dirty="0">
                <a:solidFill>
                  <a:srgbClr val="273239"/>
                </a:solidFill>
                <a:effectLst/>
                <a:latin typeface="urw-din"/>
              </a:rPr>
              <a:t>Derived or child classes must be substitutable for their base or parent classes</a:t>
            </a:r>
            <a:r>
              <a:rPr lang="en-US" b="0" i="0" dirty="0">
                <a:solidFill>
                  <a:srgbClr val="273239"/>
                </a:solidFill>
                <a:effectLst/>
                <a:latin typeface="urw-din"/>
              </a:rPr>
              <a:t>“. This principle ensures that any class that is the child of a parent class should be usable in place of its parent without any unexpected behavior.</a:t>
            </a:r>
            <a:br>
              <a:rPr lang="en-US" dirty="0"/>
            </a:br>
            <a:r>
              <a:rPr lang="en-US" b="0" i="0" dirty="0">
                <a:solidFill>
                  <a:srgbClr val="273239"/>
                </a:solidFill>
                <a:effectLst/>
                <a:latin typeface="urw-din"/>
              </a:rPr>
              <a:t>You can understand it in a way that a farmer’s son should inherit farming skills from his father and should be able to replace his father if needed. If the son wants to become a farmer then he can replace his father but if he wants to become a cricketer then definitely the son can’t replace his father even though they both belong to the same family hierarchy.</a:t>
            </a:r>
            <a:br>
              <a:rPr lang="en-US" dirty="0"/>
            </a:br>
            <a:r>
              <a:rPr lang="en-US" b="0" i="0" dirty="0">
                <a:solidFill>
                  <a:srgbClr val="273239"/>
                </a:solidFill>
                <a:effectLst/>
                <a:latin typeface="urw-din"/>
              </a:rPr>
              <a:t>One of the classic examples of this principle is a rectangle having four sides. A rectangle’s height can be any value and width can be any value. A square is a rectangle with equal width and height. So we can say that we can extend the properties of the rectangle class into square class. In order to do that you need to swap the child (square) class with parent (rectangle) class to fit the definition of a square having four equal sides but a derived class does not affect the behavior of the parent class so if you will do that it will violate the </a:t>
            </a:r>
            <a:r>
              <a:rPr lang="en-US" b="0" i="0" dirty="0" err="1">
                <a:solidFill>
                  <a:srgbClr val="273239"/>
                </a:solidFill>
                <a:effectLst/>
                <a:latin typeface="urw-din"/>
              </a:rPr>
              <a:t>Liskov</a:t>
            </a:r>
            <a:r>
              <a:rPr lang="en-US" b="0" i="0" dirty="0">
                <a:solidFill>
                  <a:srgbClr val="273239"/>
                </a:solidFill>
                <a:effectLst/>
                <a:latin typeface="urw-din"/>
              </a:rPr>
              <a:t> Substitution Principle. Check the link </a:t>
            </a:r>
            <a:r>
              <a:rPr lang="en-US" b="0" i="0" u="sng" dirty="0" err="1">
                <a:effectLst/>
                <a:latin typeface="urw-din"/>
                <a:hlinkClick r:id="rId3"/>
              </a:rPr>
              <a:t>Liskov</a:t>
            </a:r>
            <a:r>
              <a:rPr lang="en-US" b="0" i="0" u="sng" dirty="0">
                <a:effectLst/>
                <a:latin typeface="urw-din"/>
                <a:hlinkClick r:id="rId3"/>
              </a:rPr>
              <a:t> Substitution Principle</a:t>
            </a:r>
            <a:r>
              <a:rPr lang="en-US" b="0" i="0" dirty="0">
                <a:solidFill>
                  <a:srgbClr val="273239"/>
                </a:solidFill>
                <a:effectLst/>
                <a:latin typeface="urw-din"/>
              </a:rPr>
              <a:t> for better understanding.</a:t>
            </a:r>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25</a:t>
            </a:fld>
            <a:endParaRPr lang="en-IN"/>
          </a:p>
        </p:txBody>
      </p:sp>
    </p:spTree>
    <p:extLst>
      <p:ext uri="{BB962C8B-B14F-4D97-AF65-F5344CB8AC3E}">
        <p14:creationId xmlns:p14="http://schemas.microsoft.com/office/powerpoint/2010/main" val="85883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73239"/>
                </a:solidFill>
                <a:effectLst/>
                <a:latin typeface="urw-din"/>
              </a:rPr>
              <a:t>Interface Segregation Principle: </a:t>
            </a:r>
            <a:r>
              <a:rPr lang="en-US" b="0" i="0" dirty="0">
                <a:solidFill>
                  <a:srgbClr val="273239"/>
                </a:solidFill>
                <a:effectLst/>
                <a:latin typeface="urw-din"/>
              </a:rPr>
              <a:t>This principle is the first principle that applies to Interfaces instead of classes in SOLID and it is similar to the single responsibility principle. It states that “</a:t>
            </a:r>
            <a:r>
              <a:rPr lang="en-US" b="0" i="1" dirty="0">
                <a:solidFill>
                  <a:srgbClr val="273239"/>
                </a:solidFill>
                <a:effectLst/>
                <a:latin typeface="urw-din"/>
              </a:rPr>
              <a:t>do not force any client to implement an interface which is irrelevant to them</a:t>
            </a:r>
            <a:r>
              <a:rPr lang="en-US" b="0" i="0" dirty="0">
                <a:solidFill>
                  <a:srgbClr val="273239"/>
                </a:solidFill>
                <a:effectLst/>
                <a:latin typeface="urw-din"/>
              </a:rPr>
              <a:t>“. Here your main goal is to focus on avoiding fat interface and give preference to many small client-specific interfaces. You should prefer many client interfaces rather than one general interface and each interface should have a specific responsibility.</a:t>
            </a:r>
            <a:br>
              <a:rPr lang="en-US" dirty="0"/>
            </a:br>
            <a:r>
              <a:rPr lang="en-US" b="0" i="0" dirty="0">
                <a:solidFill>
                  <a:srgbClr val="273239"/>
                </a:solidFill>
                <a:effectLst/>
                <a:latin typeface="urw-din"/>
              </a:rPr>
              <a:t>Suppose if you enter a restaurant and you are pure vegetarian. The waiter in that restaurant gave you the menu card which includes vegetarian items, non-vegetarian items, drinks, and sweets. In this case, as a customer, you should have a menu card which includes only vegetarian items, not everything which you don’t eat in your food. Here the menu should be different for different types of customers. The common or general menu card for everyone can be divided into multiple cards instead of just one. Using this principle helps in reducing the side effects and frequency of required changes.</a:t>
            </a:r>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26</a:t>
            </a:fld>
            <a:endParaRPr lang="en-IN"/>
          </a:p>
        </p:txBody>
      </p:sp>
    </p:spTree>
    <p:extLst>
      <p:ext uri="{BB962C8B-B14F-4D97-AF65-F5344CB8AC3E}">
        <p14:creationId xmlns:p14="http://schemas.microsoft.com/office/powerpoint/2010/main" val="766078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2"/>
                </a:solidFill>
                <a:effectLst/>
                <a:latin typeface="Arial" panose="020B0604020202020204" pitchFamily="34" charset="0"/>
              </a:rPr>
              <a:t>In </a:t>
            </a:r>
            <a:r>
              <a:rPr lang="en-US" b="0" i="0" u="none" strike="noStrike" dirty="0">
                <a:solidFill>
                  <a:srgbClr val="0645AD"/>
                </a:solidFill>
                <a:effectLst/>
                <a:latin typeface="Arial" panose="020B0604020202020204" pitchFamily="34" charset="0"/>
                <a:hlinkClick r:id="rId3" tooltip="Object-oriented design"/>
              </a:rPr>
              <a:t>object-oriented design</a:t>
            </a:r>
            <a:r>
              <a:rPr lang="en-US" b="0" i="0" dirty="0">
                <a:solidFill>
                  <a:srgbClr val="202122"/>
                </a:solidFill>
                <a:effectLst/>
                <a:latin typeface="Arial" panose="020B0604020202020204" pitchFamily="34" charset="0"/>
              </a:rPr>
              <a:t>, the </a:t>
            </a:r>
            <a:r>
              <a:rPr lang="en-US" b="1" i="0" dirty="0">
                <a:solidFill>
                  <a:srgbClr val="202122"/>
                </a:solidFill>
                <a:effectLst/>
                <a:latin typeface="Arial" panose="020B0604020202020204" pitchFamily="34" charset="0"/>
              </a:rPr>
              <a:t>dependency inversion principle</a:t>
            </a:r>
            <a:r>
              <a:rPr lang="en-US" b="0" i="0" dirty="0">
                <a:solidFill>
                  <a:srgbClr val="202122"/>
                </a:solidFill>
                <a:effectLst/>
                <a:latin typeface="Arial" panose="020B0604020202020204" pitchFamily="34" charset="0"/>
              </a:rPr>
              <a:t> is a specific methodology for </a:t>
            </a:r>
            <a:r>
              <a:rPr lang="en-US" b="0" i="0" u="none" strike="noStrike" dirty="0">
                <a:solidFill>
                  <a:srgbClr val="0645AD"/>
                </a:solidFill>
                <a:effectLst/>
                <a:latin typeface="Arial" panose="020B0604020202020204" pitchFamily="34" charset="0"/>
                <a:hlinkClick r:id="rId4" tooltip="Coupling (computer programming)"/>
              </a:rPr>
              <a:t>loosely coupling</a:t>
            </a:r>
            <a:r>
              <a:rPr lang="en-US" b="0" i="0" dirty="0">
                <a:solidFill>
                  <a:srgbClr val="202122"/>
                </a:solidFill>
                <a:effectLst/>
                <a:latin typeface="Arial" panose="020B0604020202020204" pitchFamily="34" charset="0"/>
              </a:rPr>
              <a:t> software </a:t>
            </a:r>
            <a:r>
              <a:rPr lang="en-US" b="0" i="0" u="none" strike="noStrike" dirty="0">
                <a:solidFill>
                  <a:srgbClr val="0645AD"/>
                </a:solidFill>
                <a:effectLst/>
                <a:latin typeface="Arial" panose="020B0604020202020204" pitchFamily="34" charset="0"/>
                <a:hlinkClick r:id="rId5" tooltip="Modular programming"/>
              </a:rPr>
              <a:t>modules</a:t>
            </a:r>
            <a:r>
              <a:rPr lang="en-US" b="0" i="0" dirty="0">
                <a:solidFill>
                  <a:srgbClr val="202122"/>
                </a:solidFill>
                <a:effectLst/>
                <a:latin typeface="Arial" panose="020B0604020202020204" pitchFamily="34" charset="0"/>
              </a:rPr>
              <a:t>. When following this principle, the conventional </a:t>
            </a:r>
            <a:r>
              <a:rPr lang="en-US" b="0" i="0" u="none" strike="noStrike" dirty="0">
                <a:solidFill>
                  <a:srgbClr val="0645AD"/>
                </a:solidFill>
                <a:effectLst/>
                <a:latin typeface="Arial" panose="020B0604020202020204" pitchFamily="34" charset="0"/>
                <a:hlinkClick r:id="rId6" tooltip="Dependency (computer science)"/>
              </a:rPr>
              <a:t>dependency</a:t>
            </a:r>
            <a:r>
              <a:rPr lang="en-US" b="0" i="0" dirty="0">
                <a:solidFill>
                  <a:srgbClr val="202122"/>
                </a:solidFill>
                <a:effectLst/>
                <a:latin typeface="Arial" panose="020B0604020202020204" pitchFamily="34" charset="0"/>
              </a:rPr>
              <a:t> relationships established from high-level, policy-setting modules to low-level, dependency modules are reversed, thus rendering high-level modules independent of the low-level module implementation details. The principle states:</a:t>
            </a:r>
            <a:r>
              <a:rPr lang="en-US" b="0" i="0" u="none" strike="noStrike" baseline="30000" dirty="0">
                <a:solidFill>
                  <a:srgbClr val="0645AD"/>
                </a:solidFill>
                <a:effectLst/>
                <a:latin typeface="Arial" panose="020B0604020202020204" pitchFamily="34" charset="0"/>
                <a:hlinkClick r:id="rId7"/>
              </a:rPr>
              <a:t>[1]</a:t>
            </a: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High-level modules should not import anything from low-level modules. Both should depend on abstractions (e.g., interfaces).</a:t>
            </a:r>
          </a:p>
          <a:p>
            <a:pPr algn="l">
              <a:buFont typeface="+mj-lt"/>
              <a:buAutoNum type="arabicPeriod"/>
            </a:pPr>
            <a:r>
              <a:rPr lang="en-US" b="0" i="0" dirty="0">
                <a:solidFill>
                  <a:srgbClr val="202122"/>
                </a:solidFill>
                <a:effectLst/>
                <a:latin typeface="Arial" panose="020B0604020202020204" pitchFamily="34" charset="0"/>
              </a:rPr>
              <a:t>Abstractions should not depend on details. Details (concrete implementations) should depend on abstractions.</a:t>
            </a:r>
          </a:p>
          <a:p>
            <a:pPr algn="l"/>
            <a:r>
              <a:rPr lang="en-US" b="0" i="0" dirty="0">
                <a:solidFill>
                  <a:srgbClr val="202122"/>
                </a:solidFill>
                <a:effectLst/>
                <a:latin typeface="Arial" panose="020B0604020202020204" pitchFamily="34" charset="0"/>
              </a:rPr>
              <a:t>By dictating that </a:t>
            </a:r>
            <a:r>
              <a:rPr lang="en-US" b="0" i="1" dirty="0">
                <a:solidFill>
                  <a:srgbClr val="202122"/>
                </a:solidFill>
                <a:effectLst/>
                <a:latin typeface="Arial" panose="020B0604020202020204" pitchFamily="34" charset="0"/>
              </a:rPr>
              <a:t>both</a:t>
            </a:r>
            <a:r>
              <a:rPr lang="en-US" b="0" i="0" dirty="0">
                <a:solidFill>
                  <a:srgbClr val="202122"/>
                </a:solidFill>
                <a:effectLst/>
                <a:latin typeface="Arial" panose="020B0604020202020204" pitchFamily="34" charset="0"/>
              </a:rPr>
              <a:t> high-level and low-level objects must depend on the same abstraction, this design principle </a:t>
            </a:r>
            <a:r>
              <a:rPr lang="en-US" b="0" i="1" dirty="0">
                <a:solidFill>
                  <a:srgbClr val="202122"/>
                </a:solidFill>
                <a:effectLst/>
                <a:latin typeface="Arial" panose="020B0604020202020204" pitchFamily="34" charset="0"/>
              </a:rPr>
              <a:t>inverts</a:t>
            </a:r>
            <a:r>
              <a:rPr lang="en-US" b="0" i="0" dirty="0">
                <a:solidFill>
                  <a:srgbClr val="202122"/>
                </a:solidFill>
                <a:effectLst/>
                <a:latin typeface="Arial" panose="020B0604020202020204" pitchFamily="34" charset="0"/>
              </a:rPr>
              <a:t> the way some people may think about object-oriented programming.</a:t>
            </a:r>
            <a:r>
              <a:rPr lang="en-US" b="0" i="0" u="none" strike="noStrike" baseline="30000" dirty="0">
                <a:solidFill>
                  <a:srgbClr val="0645AD"/>
                </a:solidFill>
                <a:effectLst/>
                <a:latin typeface="Arial" panose="020B0604020202020204" pitchFamily="34" charset="0"/>
                <a:hlinkClick r:id="rId8"/>
              </a:rPr>
              <a:t>[2]</a:t>
            </a: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The idea behind points A and B of this principle is that when designing the interaction between a high-level module and a low-level one, the interaction should be thought of as an abstract interaction between them. This not only has implications on the design of the high-level module, but also on the low-level one: the low-level one should be designed with the interaction in mind and it may be necessary to change its usage interface.</a:t>
            </a:r>
          </a:p>
          <a:p>
            <a:pPr algn="l"/>
            <a:r>
              <a:rPr lang="en-US" b="0" i="0" dirty="0">
                <a:solidFill>
                  <a:srgbClr val="202122"/>
                </a:solidFill>
                <a:effectLst/>
                <a:latin typeface="Arial" panose="020B0604020202020204" pitchFamily="34" charset="0"/>
              </a:rPr>
              <a:t>In many cases, thinking about the interaction in itself as an abstract concept allows the coupling of the components to be reduced without introducing additional coding patterns, allowing only a lighter and less implementation-dependent interaction schema.</a:t>
            </a:r>
          </a:p>
          <a:p>
            <a:pPr algn="l"/>
            <a:r>
              <a:rPr lang="en-US" b="0" i="0" dirty="0">
                <a:solidFill>
                  <a:srgbClr val="202122"/>
                </a:solidFill>
                <a:effectLst/>
                <a:latin typeface="Arial" panose="020B0604020202020204" pitchFamily="34" charset="0"/>
              </a:rPr>
              <a:t>When the discovered abstract interaction schema(s) between two modules is/are generic and generalization makes sense, this design principle also leads to the following dependency inversion coding pattern.</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27</a:t>
            </a:fld>
            <a:endParaRPr lang="en-IN"/>
          </a:p>
        </p:txBody>
      </p:sp>
    </p:spTree>
    <p:extLst>
      <p:ext uri="{BB962C8B-B14F-4D97-AF65-F5344CB8AC3E}">
        <p14:creationId xmlns:p14="http://schemas.microsoft.com/office/powerpoint/2010/main" val="1766890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73239"/>
                </a:solidFill>
                <a:effectLst/>
                <a:latin typeface="urw-din"/>
              </a:rPr>
              <a:t>Separation of Concerns (SoC): </a:t>
            </a:r>
            <a:r>
              <a:rPr lang="en-US" b="0" i="0" dirty="0">
                <a:solidFill>
                  <a:srgbClr val="273239"/>
                </a:solidFill>
                <a:effectLst/>
                <a:latin typeface="urw-din"/>
              </a:rPr>
              <a:t>Separation of Concerns Principle partition a complicated application into different sections or domains. Each section or domain addresses a separate concern or has a specific job. Each section is independent of each other and that’s why each section can be tackled independently also it becomes easier to maintain, update, and reuse the code.</a:t>
            </a:r>
            <a:br>
              <a:rPr lang="en-US" dirty="0"/>
            </a:br>
            <a:r>
              <a:rPr lang="en-US" b="0" i="0" dirty="0">
                <a:solidFill>
                  <a:srgbClr val="273239"/>
                </a:solidFill>
                <a:effectLst/>
                <a:latin typeface="urw-din"/>
              </a:rPr>
              <a:t>For example business logic (the content of the webpage) in an application is a different concern and user interface is a different concern in a web application program. One of the good examples of SoC is the MVC pattern where data (“model”), the logic (“controller”), and what the end-user sees (“view”) divided into three different sections and each part is handled independently. Saving of data to a database has nothing to do with rendering the data on the web.</a:t>
            </a:r>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28</a:t>
            </a:fld>
            <a:endParaRPr lang="en-IN"/>
          </a:p>
        </p:txBody>
      </p:sp>
    </p:spTree>
    <p:extLst>
      <p:ext uri="{BB962C8B-B14F-4D97-AF65-F5344CB8AC3E}">
        <p14:creationId xmlns:p14="http://schemas.microsoft.com/office/powerpoint/2010/main" val="600502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EB Garamond" panose="020B0604020202020204" pitchFamily="2" charset="0"/>
              </a:rPr>
              <a:t>The average developer spends 75% of the time understanding code, 20% of the time modifying existing code and only 5% writing new</a:t>
            </a:r>
          </a:p>
          <a:p>
            <a:pPr algn="l"/>
            <a:r>
              <a:rPr lang="en-US" b="0" i="0" dirty="0">
                <a:effectLst/>
                <a:latin typeface="EB Garamond" panose="020B0604020202020204" pitchFamily="2" charset="0"/>
              </a:rPr>
              <a:t>A slight additional time of a single developer spent on readability reduces the understanding time for teammates. This practice becomes important when the application size grows since the understanding time increases with complexity.</a:t>
            </a:r>
          </a:p>
          <a:p>
            <a:pPr algn="l"/>
            <a:r>
              <a:rPr lang="en-US" b="0" i="1" dirty="0">
                <a:effectLst/>
                <a:latin typeface="EB Garamond" panose="020B0604020202020204" pitchFamily="2" charset="0"/>
              </a:rPr>
              <a:t>Reading</a:t>
            </a:r>
            <a:r>
              <a:rPr lang="en-US" b="0" i="0" dirty="0">
                <a:effectLst/>
                <a:latin typeface="EB Garamond" panose="020B0604020202020204" pitchFamily="2" charset="0"/>
              </a:rPr>
              <a:t> meaningful code is easy. Nevertheless, </a:t>
            </a:r>
            <a:r>
              <a:rPr lang="en-US" b="0" i="1" dirty="0">
                <a:effectLst/>
                <a:latin typeface="EB Garamond" panose="020B0604020202020204" pitchFamily="2" charset="0"/>
              </a:rPr>
              <a:t>writing</a:t>
            </a:r>
            <a:r>
              <a:rPr lang="en-US" b="0" i="0" dirty="0">
                <a:effectLst/>
                <a:latin typeface="EB Garamond" panose="020B0604020202020204" pitchFamily="2" charset="0"/>
              </a:rPr>
              <a:t> meaningful code is the opposite: you have to learn clean code practices and put constant effort to express yourself clearly.</a:t>
            </a:r>
          </a:p>
          <a:p>
            <a:pPr algn="l" fontAlgn="base"/>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2</a:t>
            </a:fld>
            <a:endParaRPr lang="en-IN"/>
          </a:p>
        </p:txBody>
      </p:sp>
    </p:spTree>
    <p:extLst>
      <p:ext uri="{BB962C8B-B14F-4D97-AF65-F5344CB8AC3E}">
        <p14:creationId xmlns:p14="http://schemas.microsoft.com/office/powerpoint/2010/main" val="332578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2"/>
                </a:solidFill>
                <a:effectLst/>
                <a:latin typeface="Arial" panose="020B0604020202020204" pitchFamily="34" charset="0"/>
              </a:rPr>
              <a:t>In </a:t>
            </a:r>
            <a:r>
              <a:rPr lang="en-US" b="0" i="0" u="none" strike="noStrike" dirty="0">
                <a:solidFill>
                  <a:srgbClr val="0645AD"/>
                </a:solidFill>
                <a:effectLst/>
                <a:latin typeface="Arial" panose="020B0604020202020204" pitchFamily="34" charset="0"/>
                <a:hlinkClick r:id="rId3" tooltip="Software engineering"/>
              </a:rPr>
              <a:t>software engineering</a:t>
            </a:r>
            <a:r>
              <a:rPr lang="en-US" b="0" i="0" dirty="0">
                <a:solidFill>
                  <a:srgbClr val="202122"/>
                </a:solidFill>
                <a:effectLst/>
                <a:latin typeface="Arial" panose="020B0604020202020204" pitchFamily="34" charset="0"/>
              </a:rPr>
              <a:t>, the </a:t>
            </a:r>
            <a:r>
              <a:rPr lang="en-US" b="1" i="0" dirty="0">
                <a:solidFill>
                  <a:srgbClr val="202122"/>
                </a:solidFill>
                <a:effectLst/>
                <a:latin typeface="Arial" panose="020B0604020202020204" pitchFamily="34" charset="0"/>
              </a:rPr>
              <a:t>delegation pattern</a:t>
            </a:r>
            <a:r>
              <a:rPr lang="en-US" b="0" i="0" dirty="0">
                <a:solidFill>
                  <a:srgbClr val="202122"/>
                </a:solidFill>
                <a:effectLst/>
                <a:latin typeface="Arial" panose="020B0604020202020204" pitchFamily="34" charset="0"/>
              </a:rPr>
              <a:t> is an </a:t>
            </a:r>
            <a:r>
              <a:rPr lang="en-US" b="0" i="0" u="none" strike="noStrike" dirty="0">
                <a:solidFill>
                  <a:srgbClr val="0645AD"/>
                </a:solidFill>
                <a:effectLst/>
                <a:latin typeface="Arial" panose="020B0604020202020204" pitchFamily="34" charset="0"/>
                <a:hlinkClick r:id="rId4" tooltip="Object-oriented programming"/>
              </a:rPr>
              <a:t>object-oriented</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Design pattern"/>
              </a:rPr>
              <a:t>design pattern</a:t>
            </a:r>
            <a:r>
              <a:rPr lang="en-US" b="0" i="0" dirty="0">
                <a:solidFill>
                  <a:srgbClr val="202122"/>
                </a:solidFill>
                <a:effectLst/>
                <a:latin typeface="Arial" panose="020B0604020202020204" pitchFamily="34" charset="0"/>
              </a:rPr>
              <a:t> that allows </a:t>
            </a:r>
            <a:r>
              <a:rPr lang="en-US" b="0" i="0" u="none" strike="noStrike" dirty="0">
                <a:solidFill>
                  <a:srgbClr val="0645AD"/>
                </a:solidFill>
                <a:effectLst/>
                <a:latin typeface="Arial" panose="020B0604020202020204" pitchFamily="34" charset="0"/>
                <a:hlinkClick r:id="rId6" tooltip="Object composition"/>
              </a:rPr>
              <a:t>object composition</a:t>
            </a:r>
            <a:r>
              <a:rPr lang="en-US" b="0" i="0" dirty="0">
                <a:solidFill>
                  <a:srgbClr val="202122"/>
                </a:solidFill>
                <a:effectLst/>
                <a:latin typeface="Arial" panose="020B0604020202020204" pitchFamily="34" charset="0"/>
              </a:rPr>
              <a:t> to achieve the same </a:t>
            </a:r>
            <a:r>
              <a:rPr lang="en-US" b="0" i="0" u="none" strike="noStrike" dirty="0">
                <a:solidFill>
                  <a:srgbClr val="0645AD"/>
                </a:solidFill>
                <a:effectLst/>
                <a:latin typeface="Arial" panose="020B0604020202020204" pitchFamily="34" charset="0"/>
                <a:hlinkClick r:id="rId7" tooltip="Code reuse"/>
              </a:rPr>
              <a:t>code reuse</a:t>
            </a:r>
            <a:r>
              <a:rPr lang="en-US" b="0" i="0" dirty="0">
                <a:solidFill>
                  <a:srgbClr val="202122"/>
                </a:solidFill>
                <a:effectLst/>
                <a:latin typeface="Arial" panose="020B0604020202020204" pitchFamily="34" charset="0"/>
              </a:rPr>
              <a:t> as </a:t>
            </a:r>
            <a:r>
              <a:rPr lang="en-US" b="0" i="0" u="none" strike="noStrike" dirty="0">
                <a:solidFill>
                  <a:srgbClr val="0645AD"/>
                </a:solidFill>
                <a:effectLst/>
                <a:latin typeface="Arial" panose="020B0604020202020204" pitchFamily="34" charset="0"/>
                <a:hlinkClick r:id="rId8" tooltip="Inheritance (object-oriented programming)"/>
              </a:rPr>
              <a:t>inheritance</a:t>
            </a:r>
            <a:r>
              <a:rPr lang="en-US" b="0" i="0" dirty="0">
                <a:solidFill>
                  <a:srgbClr val="202122"/>
                </a:solidFill>
                <a:effectLst/>
                <a:latin typeface="Arial" panose="020B0604020202020204" pitchFamily="34" charset="0"/>
              </a:rPr>
              <a:t>.</a:t>
            </a:r>
          </a:p>
          <a:p>
            <a:pPr algn="l"/>
            <a:r>
              <a:rPr lang="en-US" b="0" i="0" dirty="0">
                <a:solidFill>
                  <a:srgbClr val="202122"/>
                </a:solidFill>
                <a:effectLst/>
                <a:latin typeface="Arial" panose="020B0604020202020204" pitchFamily="34" charset="0"/>
              </a:rPr>
              <a:t>In delegation, an </a:t>
            </a:r>
            <a:r>
              <a:rPr lang="en-US" b="0" i="0" u="none" strike="noStrike" dirty="0">
                <a:solidFill>
                  <a:srgbClr val="0645AD"/>
                </a:solidFill>
                <a:effectLst/>
                <a:latin typeface="Arial" panose="020B0604020202020204" pitchFamily="34" charset="0"/>
                <a:hlinkClick r:id="rId9" tooltip="Object (computer science)"/>
              </a:rPr>
              <a:t>object</a:t>
            </a:r>
            <a:r>
              <a:rPr lang="en-US" b="0" i="0" dirty="0">
                <a:solidFill>
                  <a:srgbClr val="202122"/>
                </a:solidFill>
                <a:effectLst/>
                <a:latin typeface="Arial" panose="020B0604020202020204" pitchFamily="34" charset="0"/>
              </a:rPr>
              <a:t> handles a request by delegating to a second object (the </a:t>
            </a:r>
            <a:r>
              <a:rPr lang="en-US" b="0" i="1" dirty="0">
                <a:solidFill>
                  <a:srgbClr val="202122"/>
                </a:solidFill>
                <a:effectLst/>
                <a:latin typeface="Arial" panose="020B0604020202020204" pitchFamily="34" charset="0"/>
              </a:rPr>
              <a:t>delegate</a:t>
            </a:r>
            <a:r>
              <a:rPr lang="en-US" b="0" i="0" dirty="0">
                <a:solidFill>
                  <a:srgbClr val="202122"/>
                </a:solidFill>
                <a:effectLst/>
                <a:latin typeface="Arial" panose="020B0604020202020204" pitchFamily="34" charset="0"/>
              </a:rPr>
              <a:t>). The delegate is a </a:t>
            </a:r>
            <a:r>
              <a:rPr lang="en-US" b="0" i="0" u="none" strike="noStrike" dirty="0">
                <a:solidFill>
                  <a:srgbClr val="0645AD"/>
                </a:solidFill>
                <a:effectLst/>
                <a:latin typeface="Arial" panose="020B0604020202020204" pitchFamily="34" charset="0"/>
                <a:hlinkClick r:id="rId10" tooltip="Helper object"/>
              </a:rPr>
              <a:t>helper object</a:t>
            </a:r>
            <a:r>
              <a:rPr lang="en-US" b="0" i="0" dirty="0">
                <a:solidFill>
                  <a:srgbClr val="202122"/>
                </a:solidFill>
                <a:effectLst/>
                <a:latin typeface="Arial" panose="020B0604020202020204" pitchFamily="34" charset="0"/>
              </a:rPr>
              <a:t>, but </a:t>
            </a:r>
            <a:r>
              <a:rPr lang="en-US" b="0" i="1" dirty="0">
                <a:solidFill>
                  <a:srgbClr val="202122"/>
                </a:solidFill>
                <a:effectLst/>
                <a:latin typeface="Arial" panose="020B0604020202020204" pitchFamily="34" charset="0"/>
              </a:rPr>
              <a:t>with the original context</a:t>
            </a:r>
            <a:r>
              <a:rPr lang="en-US" b="0" i="0" dirty="0">
                <a:solidFill>
                  <a:srgbClr val="202122"/>
                </a:solidFill>
                <a:effectLst/>
                <a:latin typeface="Arial" panose="020B0604020202020204" pitchFamily="34" charset="0"/>
              </a:rPr>
              <a:t>. With language-level support for delegation, this is done implicitly by having </a:t>
            </a:r>
            <a:r>
              <a:rPr lang="en-US" b="0" i="0" u="none" strike="noStrike" dirty="0">
                <a:solidFill>
                  <a:srgbClr val="0645AD"/>
                </a:solidFill>
                <a:effectLst/>
                <a:latin typeface="Arial" panose="020B0604020202020204" pitchFamily="34" charset="0"/>
                <a:hlinkClick r:id="rId11" tooltip="Self (computer science)"/>
              </a:rPr>
              <a:t>self</a:t>
            </a:r>
            <a:r>
              <a:rPr lang="en-US" b="0" i="0" dirty="0">
                <a:solidFill>
                  <a:srgbClr val="202122"/>
                </a:solidFill>
                <a:effectLst/>
                <a:latin typeface="Arial" panose="020B0604020202020204" pitchFamily="34" charset="0"/>
              </a:rPr>
              <a:t> in the delegate refer to the original (sending) object, not the delegate (receiving object). In the delegate pattern, this is instead accomplished by explicitly passing the original object to the delegate, as an argument to a method.</a:t>
            </a:r>
            <a:r>
              <a:rPr lang="en-US" b="0" i="0" u="none" strike="noStrike" baseline="30000" dirty="0">
                <a:solidFill>
                  <a:srgbClr val="0645AD"/>
                </a:solidFill>
                <a:effectLst/>
                <a:latin typeface="Arial" panose="020B0604020202020204" pitchFamily="34" charset="0"/>
                <a:hlinkClick r:id="rId12"/>
              </a:rPr>
              <a:t>[1]</a:t>
            </a:r>
            <a:r>
              <a:rPr lang="en-US" b="0" i="0" dirty="0">
                <a:solidFill>
                  <a:srgbClr val="202122"/>
                </a:solidFill>
                <a:effectLst/>
                <a:latin typeface="Arial" panose="020B0604020202020204" pitchFamily="34" charset="0"/>
              </a:rPr>
              <a:t> Note that "delegation" is often used loosely to refer to the distinct concept of </a:t>
            </a:r>
            <a:r>
              <a:rPr lang="en-US" b="0" i="0" u="none" strike="noStrike" dirty="0">
                <a:solidFill>
                  <a:srgbClr val="0645AD"/>
                </a:solidFill>
                <a:effectLst/>
                <a:latin typeface="Arial" panose="020B0604020202020204" pitchFamily="34" charset="0"/>
                <a:hlinkClick r:id="rId13" tooltip="Forwarding (object-oriented programming)"/>
              </a:rPr>
              <a:t>forwarding</a:t>
            </a:r>
            <a:r>
              <a:rPr lang="en-US" b="0" i="0" dirty="0">
                <a:solidFill>
                  <a:srgbClr val="202122"/>
                </a:solidFill>
                <a:effectLst/>
                <a:latin typeface="Arial" panose="020B0604020202020204" pitchFamily="34" charset="0"/>
              </a:rPr>
              <a:t>, where the sending object simply uses the corresponding member on the receiving object, evaluated in the context of the </a:t>
            </a:r>
            <a:r>
              <a:rPr lang="en-US" b="0" i="1" dirty="0">
                <a:solidFill>
                  <a:srgbClr val="202122"/>
                </a:solidFill>
                <a:effectLst/>
                <a:latin typeface="Arial" panose="020B0604020202020204" pitchFamily="34" charset="0"/>
              </a:rPr>
              <a:t>receiving</a:t>
            </a:r>
            <a:r>
              <a:rPr lang="en-US" b="0" i="0" dirty="0">
                <a:solidFill>
                  <a:srgbClr val="202122"/>
                </a:solidFill>
                <a:effectLst/>
                <a:latin typeface="Arial" panose="020B0604020202020204" pitchFamily="34" charset="0"/>
              </a:rPr>
              <a:t> object, not the original object.</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29</a:t>
            </a:fld>
            <a:endParaRPr lang="en-IN"/>
          </a:p>
        </p:txBody>
      </p:sp>
    </p:spTree>
    <p:extLst>
      <p:ext uri="{BB962C8B-B14F-4D97-AF65-F5344CB8AC3E}">
        <p14:creationId xmlns:p14="http://schemas.microsoft.com/office/powerpoint/2010/main" val="1101932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73239"/>
                </a:solidFill>
                <a:effectLst/>
                <a:latin typeface="urw-din"/>
              </a:rPr>
              <a:t>YAGNI: </a:t>
            </a:r>
            <a:r>
              <a:rPr lang="en-US" b="0" i="0" dirty="0">
                <a:solidFill>
                  <a:srgbClr val="273239"/>
                </a:solidFill>
                <a:effectLst/>
                <a:latin typeface="urw-din"/>
              </a:rPr>
              <a:t>Your software or program can become larger and complex if you are writing some code which you may need in the future but not at the moment. </a:t>
            </a:r>
            <a:r>
              <a:rPr lang="en-US" b="1" i="1" dirty="0">
                <a:solidFill>
                  <a:srgbClr val="273239"/>
                </a:solidFill>
                <a:effectLst/>
                <a:latin typeface="urw-din"/>
              </a:rPr>
              <a:t>“You Aren’t </a:t>
            </a:r>
            <a:r>
              <a:rPr lang="en-US" b="1" i="1" dirty="0" err="1">
                <a:solidFill>
                  <a:srgbClr val="273239"/>
                </a:solidFill>
                <a:effectLst/>
                <a:latin typeface="urw-din"/>
              </a:rPr>
              <a:t>Gonna</a:t>
            </a:r>
            <a:r>
              <a:rPr lang="en-US" b="1" i="1" dirty="0">
                <a:solidFill>
                  <a:srgbClr val="273239"/>
                </a:solidFill>
                <a:effectLst/>
                <a:latin typeface="urw-din"/>
              </a:rPr>
              <a:t> Need It (YAGNI)”</a:t>
            </a:r>
            <a:r>
              <a:rPr lang="en-US" b="0" i="0" dirty="0">
                <a:solidFill>
                  <a:srgbClr val="273239"/>
                </a:solidFill>
                <a:effectLst/>
                <a:latin typeface="urw-din"/>
              </a:rPr>
              <a:t> principle states that “don’t implement something until it is necessary” because in most of the cases you are not going to use that piece of code in future. Most of the programmers while implementing software think about the future possibility and add some code or logic for some other features which they don’t need at present. They add all the unnecessary class and functionality which they might never use in the future. Doing this is completely wrong and you will eventually end up in writing bloated code also your project becomes complicated and difficult to maintain. We recommend all the programmers to avoid this mistake to save a lot of time and effort.</a:t>
            </a:r>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30</a:t>
            </a:fld>
            <a:endParaRPr lang="en-IN"/>
          </a:p>
        </p:txBody>
      </p:sp>
    </p:spTree>
    <p:extLst>
      <p:ext uri="{BB962C8B-B14F-4D97-AF65-F5344CB8AC3E}">
        <p14:creationId xmlns:p14="http://schemas.microsoft.com/office/powerpoint/2010/main" val="1008837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73239"/>
                </a:solidFill>
                <a:effectLst/>
                <a:latin typeface="urw-din"/>
              </a:rPr>
              <a:t>KISS: </a:t>
            </a:r>
            <a:r>
              <a:rPr lang="en-US" b="0" i="0" dirty="0">
                <a:solidFill>
                  <a:srgbClr val="273239"/>
                </a:solidFill>
                <a:effectLst/>
                <a:latin typeface="urw-din"/>
              </a:rPr>
              <a:t>Nobody in programming loves to debug, maintain, or make changes in complex code. </a:t>
            </a:r>
            <a:r>
              <a:rPr lang="en-US" b="0" i="1" dirty="0">
                <a:solidFill>
                  <a:srgbClr val="273239"/>
                </a:solidFill>
                <a:effectLst/>
                <a:latin typeface="urw-din"/>
              </a:rPr>
              <a:t>“</a:t>
            </a:r>
            <a:r>
              <a:rPr lang="en-US" b="1" i="1" dirty="0">
                <a:solidFill>
                  <a:srgbClr val="273239"/>
                </a:solidFill>
                <a:effectLst/>
                <a:latin typeface="urw-din"/>
              </a:rPr>
              <a:t>Keep It Simple, Stupid (KISS)</a:t>
            </a:r>
            <a:r>
              <a:rPr lang="en-US" b="0" i="1" dirty="0">
                <a:solidFill>
                  <a:srgbClr val="273239"/>
                </a:solidFill>
                <a:effectLst/>
                <a:latin typeface="urw-din"/>
              </a:rPr>
              <a:t>“</a:t>
            </a:r>
            <a:r>
              <a:rPr lang="en-US" b="0" i="0" dirty="0">
                <a:solidFill>
                  <a:srgbClr val="273239"/>
                </a:solidFill>
                <a:effectLst/>
                <a:latin typeface="urw-din"/>
              </a:rPr>
              <a:t> states that most systems work best if they are kept simple rather than making it complex, so when you are writing code your solution should not be complicated that takes a lot of time and effort to understand. If your code is simple then other developers won’t face any problem understanding the code logic and they can easily proceed further with your code. So always try to simplify your code using different approaches like breaking a complex problem into smaller chunks or taking out some unnecessary code you have written.</a:t>
            </a:r>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31</a:t>
            </a:fld>
            <a:endParaRPr lang="en-IN"/>
          </a:p>
        </p:txBody>
      </p:sp>
    </p:spTree>
    <p:extLst>
      <p:ext uri="{BB962C8B-B14F-4D97-AF65-F5344CB8AC3E}">
        <p14:creationId xmlns:p14="http://schemas.microsoft.com/office/powerpoint/2010/main" val="962306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34</a:t>
            </a:fld>
            <a:endParaRPr lang="en-IN"/>
          </a:p>
        </p:txBody>
      </p:sp>
    </p:spTree>
    <p:extLst>
      <p:ext uri="{BB962C8B-B14F-4D97-AF65-F5344CB8AC3E}">
        <p14:creationId xmlns:p14="http://schemas.microsoft.com/office/powerpoint/2010/main" val="1659314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35</a:t>
            </a:fld>
            <a:endParaRPr lang="en-IN"/>
          </a:p>
        </p:txBody>
      </p:sp>
    </p:spTree>
    <p:extLst>
      <p:ext uri="{BB962C8B-B14F-4D97-AF65-F5344CB8AC3E}">
        <p14:creationId xmlns:p14="http://schemas.microsoft.com/office/powerpoint/2010/main" val="906440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37</a:t>
            </a:fld>
            <a:endParaRPr lang="en-IN"/>
          </a:p>
        </p:txBody>
      </p:sp>
    </p:spTree>
    <p:extLst>
      <p:ext uri="{BB962C8B-B14F-4D97-AF65-F5344CB8AC3E}">
        <p14:creationId xmlns:p14="http://schemas.microsoft.com/office/powerpoint/2010/main" val="3514938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38</a:t>
            </a:fld>
            <a:endParaRPr lang="en-IN"/>
          </a:p>
        </p:txBody>
      </p:sp>
    </p:spTree>
    <p:extLst>
      <p:ext uri="{BB962C8B-B14F-4D97-AF65-F5344CB8AC3E}">
        <p14:creationId xmlns:p14="http://schemas.microsoft.com/office/powerpoint/2010/main" val="1966088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39</a:t>
            </a:fld>
            <a:endParaRPr lang="en-IN"/>
          </a:p>
        </p:txBody>
      </p:sp>
    </p:spTree>
    <p:extLst>
      <p:ext uri="{BB962C8B-B14F-4D97-AF65-F5344CB8AC3E}">
        <p14:creationId xmlns:p14="http://schemas.microsoft.com/office/powerpoint/2010/main" val="862457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https://www.geeksforgeeks.org/singleton-design-pattern/</a:t>
            </a:r>
          </a:p>
          <a:p>
            <a:endParaRPr lang="en-US" dirty="0"/>
          </a:p>
          <a:p>
            <a:r>
              <a:rPr lang="en-US" dirty="0"/>
              <a:t>Singleton Design Pattern | Introduction</a:t>
            </a:r>
          </a:p>
          <a:p>
            <a:r>
              <a:rPr lang="en-US" dirty="0"/>
              <a:t>The singleton pattern is one of the simplest design patterns. Sometimes we need to have only one instance of our class for example a single DB connection shared by multiple objects as creating a separate DB connection for every object may be costly. Similarly, there can be a single configuration manager or error manager in an application that handles all problems instead of creating multiple managers.</a:t>
            </a:r>
          </a:p>
          <a:p>
            <a:r>
              <a:rPr lang="en-US" dirty="0"/>
              <a:t>Definition: </a:t>
            </a:r>
          </a:p>
          <a:p>
            <a:r>
              <a:rPr lang="en-US" dirty="0"/>
              <a:t>The singleton pattern is a design pattern that restricts the instantiation of a class to one object. </a:t>
            </a:r>
          </a:p>
          <a:p>
            <a:r>
              <a:rPr lang="en-US" dirty="0"/>
              <a:t>Let’s see various design options for implementing such a class. If you have a good handle on static class variables and access modifiers this should not be a difficult task.</a:t>
            </a:r>
          </a:p>
          <a:p>
            <a:r>
              <a:rPr lang="en-US" dirty="0"/>
              <a:t> </a:t>
            </a:r>
          </a:p>
          <a:p>
            <a:r>
              <a:rPr lang="en-US" dirty="0"/>
              <a:t>Method 1: Classic Implementation </a:t>
            </a:r>
          </a:p>
          <a:p>
            <a:r>
              <a:rPr lang="en-US" dirty="0"/>
              <a:t> </a:t>
            </a:r>
          </a:p>
          <a:p>
            <a:endParaRPr lang="en-US" dirty="0"/>
          </a:p>
          <a:p>
            <a:endParaRPr lang="en-US" dirty="0"/>
          </a:p>
          <a:p>
            <a:r>
              <a:rPr lang="en-US" dirty="0"/>
              <a:t>// Classical Java implementation of singleton</a:t>
            </a:r>
          </a:p>
          <a:p>
            <a:r>
              <a:rPr lang="en-US" dirty="0"/>
              <a:t>// design pattern</a:t>
            </a:r>
          </a:p>
          <a:p>
            <a:r>
              <a:rPr lang="en-US" dirty="0"/>
              <a:t>class Singleton</a:t>
            </a:r>
          </a:p>
          <a:p>
            <a:r>
              <a:rPr lang="en-US" dirty="0"/>
              <a:t>{</a:t>
            </a:r>
          </a:p>
          <a:p>
            <a:r>
              <a:rPr lang="en-US" dirty="0"/>
              <a:t>    private static Singleton obj;</a:t>
            </a:r>
          </a:p>
          <a:p>
            <a:r>
              <a:rPr lang="en-US" dirty="0"/>
              <a:t> </a:t>
            </a:r>
          </a:p>
          <a:p>
            <a:r>
              <a:rPr lang="en-US" dirty="0"/>
              <a:t>    // private constructor to force use of</a:t>
            </a:r>
          </a:p>
          <a:p>
            <a:r>
              <a:rPr lang="en-US" dirty="0"/>
              <a:t>    // </a:t>
            </a:r>
            <a:r>
              <a:rPr lang="en-US" dirty="0" err="1"/>
              <a:t>getInstance</a:t>
            </a:r>
            <a:r>
              <a:rPr lang="en-US" dirty="0"/>
              <a:t>() to create Singleton object</a:t>
            </a:r>
          </a:p>
          <a:p>
            <a:r>
              <a:rPr lang="en-US" dirty="0"/>
              <a:t>    private Singleton() {}</a:t>
            </a:r>
          </a:p>
          <a:p>
            <a:r>
              <a:rPr lang="en-US" dirty="0"/>
              <a:t> </a:t>
            </a:r>
          </a:p>
          <a:p>
            <a:r>
              <a:rPr lang="en-US" dirty="0"/>
              <a:t>    public static Singleton </a:t>
            </a:r>
            <a:r>
              <a:rPr lang="en-US" dirty="0" err="1"/>
              <a:t>getInstance</a:t>
            </a:r>
            <a:r>
              <a:rPr lang="en-US" dirty="0"/>
              <a:t>()</a:t>
            </a:r>
          </a:p>
          <a:p>
            <a:r>
              <a:rPr lang="en-US" dirty="0"/>
              <a:t>    {</a:t>
            </a:r>
          </a:p>
          <a:p>
            <a:r>
              <a:rPr lang="en-US" dirty="0"/>
              <a:t>        if (obj==null)</a:t>
            </a:r>
          </a:p>
          <a:p>
            <a:r>
              <a:rPr lang="en-US" dirty="0"/>
              <a:t>            obj = new Singleton();</a:t>
            </a:r>
          </a:p>
          <a:p>
            <a:r>
              <a:rPr lang="en-US" dirty="0"/>
              <a:t>        return obj;</a:t>
            </a:r>
          </a:p>
          <a:p>
            <a:r>
              <a:rPr lang="en-US" dirty="0"/>
              <a:t>    }</a:t>
            </a:r>
          </a:p>
          <a:p>
            <a:r>
              <a:rPr lang="en-US" dirty="0"/>
              <a:t>}</a:t>
            </a:r>
          </a:p>
          <a:p>
            <a:r>
              <a:rPr lang="en-US" dirty="0"/>
              <a:t> </a:t>
            </a:r>
          </a:p>
          <a:p>
            <a:r>
              <a:rPr lang="en-US" dirty="0"/>
              <a:t>Here we have declared </a:t>
            </a:r>
            <a:r>
              <a:rPr lang="en-US" dirty="0" err="1"/>
              <a:t>getInstance</a:t>
            </a:r>
            <a:r>
              <a:rPr lang="en-US" dirty="0"/>
              <a:t>() static so that we can call it without instantiating the class. The first time </a:t>
            </a:r>
            <a:r>
              <a:rPr lang="en-US" dirty="0" err="1"/>
              <a:t>getInstance</a:t>
            </a:r>
            <a:r>
              <a:rPr lang="en-US" dirty="0"/>
              <a:t>() is called it creates a new singleton object and after that it just returns the same object. Note that Singleton obj is not created until we need it and call </a:t>
            </a:r>
            <a:r>
              <a:rPr lang="en-US" dirty="0" err="1"/>
              <a:t>getInstance</a:t>
            </a:r>
            <a:r>
              <a:rPr lang="en-US" dirty="0"/>
              <a:t>() method. This is called lazy instantiation.</a:t>
            </a:r>
          </a:p>
          <a:p>
            <a:r>
              <a:rPr lang="en-US" dirty="0"/>
              <a:t>The main problem with above method is that it is not thread safe. Consider the following execution sequence.</a:t>
            </a:r>
          </a:p>
          <a:p>
            <a:r>
              <a:rPr lang="en-US" dirty="0"/>
              <a:t> </a:t>
            </a:r>
          </a:p>
          <a:p>
            <a:endParaRPr lang="en-US" dirty="0"/>
          </a:p>
          <a:p>
            <a:r>
              <a:rPr lang="en-US" dirty="0"/>
              <a:t>singleton</a:t>
            </a:r>
          </a:p>
          <a:p>
            <a:endParaRPr lang="en-US" dirty="0"/>
          </a:p>
          <a:p>
            <a:r>
              <a:rPr lang="en-US" dirty="0"/>
              <a:t>This execution sequence creates two objects for singleton. Therefore this classic implementation is not thread safe.</a:t>
            </a:r>
          </a:p>
          <a:p>
            <a:r>
              <a:rPr lang="en-US" dirty="0"/>
              <a:t> </a:t>
            </a:r>
          </a:p>
          <a:p>
            <a:r>
              <a:rPr lang="en-US" dirty="0"/>
              <a:t>Method 2: make </a:t>
            </a:r>
            <a:r>
              <a:rPr lang="en-US" dirty="0" err="1"/>
              <a:t>getInstance</a:t>
            </a:r>
            <a:r>
              <a:rPr lang="en-US" dirty="0"/>
              <a:t>() synchronized </a:t>
            </a:r>
          </a:p>
          <a:p>
            <a:r>
              <a:rPr lang="en-US" dirty="0"/>
              <a:t> </a:t>
            </a:r>
          </a:p>
          <a:p>
            <a:endParaRPr lang="en-US" dirty="0"/>
          </a:p>
          <a:p>
            <a:endParaRPr lang="en-US" dirty="0"/>
          </a:p>
          <a:p>
            <a:r>
              <a:rPr lang="en-US" dirty="0"/>
              <a:t>// Thread Synchronized Java implementation of</a:t>
            </a:r>
          </a:p>
          <a:p>
            <a:r>
              <a:rPr lang="en-US" dirty="0"/>
              <a:t>// singleton design pattern</a:t>
            </a:r>
          </a:p>
          <a:p>
            <a:r>
              <a:rPr lang="en-US" dirty="0"/>
              <a:t>class Singleton</a:t>
            </a:r>
          </a:p>
          <a:p>
            <a:r>
              <a:rPr lang="en-US" dirty="0"/>
              <a:t>{</a:t>
            </a:r>
          </a:p>
          <a:p>
            <a:r>
              <a:rPr lang="en-US" dirty="0"/>
              <a:t>    private static Singleton obj;</a:t>
            </a:r>
          </a:p>
          <a:p>
            <a:r>
              <a:rPr lang="en-US" dirty="0"/>
              <a:t> </a:t>
            </a:r>
          </a:p>
          <a:p>
            <a:r>
              <a:rPr lang="en-US" dirty="0"/>
              <a:t>    private Singleton() {}</a:t>
            </a:r>
          </a:p>
          <a:p>
            <a:r>
              <a:rPr lang="en-US" dirty="0"/>
              <a:t> </a:t>
            </a:r>
          </a:p>
          <a:p>
            <a:r>
              <a:rPr lang="en-US" dirty="0"/>
              <a:t>    // Only one thread can execute this at a time</a:t>
            </a:r>
          </a:p>
          <a:p>
            <a:r>
              <a:rPr lang="en-US" dirty="0"/>
              <a:t>    public static synchronized Singleton </a:t>
            </a:r>
            <a:r>
              <a:rPr lang="en-US" dirty="0" err="1"/>
              <a:t>getInstance</a:t>
            </a:r>
            <a:r>
              <a:rPr lang="en-US" dirty="0"/>
              <a:t>()</a:t>
            </a:r>
          </a:p>
          <a:p>
            <a:r>
              <a:rPr lang="en-US" dirty="0"/>
              <a:t>    {</a:t>
            </a:r>
          </a:p>
          <a:p>
            <a:r>
              <a:rPr lang="en-US" dirty="0"/>
              <a:t>        if (obj==null)</a:t>
            </a:r>
          </a:p>
          <a:p>
            <a:r>
              <a:rPr lang="en-US" dirty="0"/>
              <a:t>            obj = new Singleton();</a:t>
            </a:r>
          </a:p>
          <a:p>
            <a:r>
              <a:rPr lang="en-US" dirty="0"/>
              <a:t>        return obj;</a:t>
            </a:r>
          </a:p>
          <a:p>
            <a:r>
              <a:rPr lang="en-US" dirty="0"/>
              <a:t>    }</a:t>
            </a:r>
          </a:p>
          <a:p>
            <a:r>
              <a:rPr lang="en-US" dirty="0"/>
              <a:t>}</a:t>
            </a:r>
          </a:p>
          <a:p>
            <a:r>
              <a:rPr lang="en-US" dirty="0"/>
              <a:t>Here using synchronized makes sure that only one thread at a time can execute </a:t>
            </a:r>
            <a:r>
              <a:rPr lang="en-US" dirty="0" err="1"/>
              <a:t>getInstance</a:t>
            </a:r>
            <a:r>
              <a:rPr lang="en-US" dirty="0"/>
              <a:t>(). </a:t>
            </a:r>
          </a:p>
          <a:p>
            <a:r>
              <a:rPr lang="en-US" dirty="0"/>
              <a:t>The main disadvantage of this is method is that using synchronized every time while creating the singleton object is expensive and may decrease the performance of your program. However if performance of </a:t>
            </a:r>
            <a:r>
              <a:rPr lang="en-US" dirty="0" err="1"/>
              <a:t>getInstance</a:t>
            </a:r>
            <a:r>
              <a:rPr lang="en-US" dirty="0"/>
              <a:t>() is not critical for your application this method provides a clean and simple solution.</a:t>
            </a:r>
          </a:p>
          <a:p>
            <a:r>
              <a:rPr lang="en-US" dirty="0"/>
              <a:t> </a:t>
            </a:r>
          </a:p>
          <a:p>
            <a:r>
              <a:rPr lang="en-US" dirty="0"/>
              <a:t>Method 3: Eager Instantiation </a:t>
            </a:r>
          </a:p>
          <a:p>
            <a:r>
              <a:rPr lang="en-US" dirty="0"/>
              <a:t> </a:t>
            </a:r>
          </a:p>
          <a:p>
            <a:endParaRPr lang="en-US" dirty="0"/>
          </a:p>
          <a:p>
            <a:endParaRPr lang="en-US" dirty="0"/>
          </a:p>
          <a:p>
            <a:endParaRPr lang="en-US" dirty="0"/>
          </a:p>
          <a:p>
            <a:endParaRPr lang="en-US" dirty="0"/>
          </a:p>
          <a:p>
            <a:endParaRPr lang="en-US" dirty="0"/>
          </a:p>
          <a:p>
            <a:r>
              <a:rPr lang="en-US" dirty="0"/>
              <a:t>// Static initializer based Java implementation of</a:t>
            </a:r>
          </a:p>
          <a:p>
            <a:r>
              <a:rPr lang="en-US" dirty="0"/>
              <a:t>// singleton design pattern</a:t>
            </a:r>
          </a:p>
          <a:p>
            <a:r>
              <a:rPr lang="en-US" dirty="0"/>
              <a:t>class Singleton</a:t>
            </a:r>
          </a:p>
          <a:p>
            <a:r>
              <a:rPr lang="en-US" dirty="0"/>
              <a:t>{</a:t>
            </a:r>
          </a:p>
          <a:p>
            <a:r>
              <a:rPr lang="en-US" dirty="0"/>
              <a:t>    private static Singleton obj = new Singleton();</a:t>
            </a:r>
          </a:p>
          <a:p>
            <a:r>
              <a:rPr lang="en-US" dirty="0"/>
              <a:t> </a:t>
            </a:r>
          </a:p>
          <a:p>
            <a:r>
              <a:rPr lang="en-US" dirty="0"/>
              <a:t>    private Singleton() {}</a:t>
            </a:r>
          </a:p>
          <a:p>
            <a:r>
              <a:rPr lang="en-US" dirty="0"/>
              <a:t> </a:t>
            </a:r>
          </a:p>
          <a:p>
            <a:r>
              <a:rPr lang="en-US" dirty="0"/>
              <a:t>    public static Singleton </a:t>
            </a:r>
            <a:r>
              <a:rPr lang="en-US" dirty="0" err="1"/>
              <a:t>getInstance</a:t>
            </a:r>
            <a:r>
              <a:rPr lang="en-US" dirty="0"/>
              <a:t>()</a:t>
            </a:r>
          </a:p>
          <a:p>
            <a:r>
              <a:rPr lang="en-US" dirty="0"/>
              <a:t>    {</a:t>
            </a:r>
          </a:p>
          <a:p>
            <a:r>
              <a:rPr lang="en-US" dirty="0"/>
              <a:t>        return obj;</a:t>
            </a:r>
          </a:p>
          <a:p>
            <a:r>
              <a:rPr lang="en-US" dirty="0"/>
              <a:t>    }</a:t>
            </a:r>
          </a:p>
          <a:p>
            <a:r>
              <a:rPr lang="en-US" dirty="0"/>
              <a:t>}</a:t>
            </a:r>
          </a:p>
          <a:p>
            <a:r>
              <a:rPr lang="en-US" dirty="0"/>
              <a:t>Here we have created instance of singleton in static initializer. JVM executes static initializer when the class is loaded and hence this is guaranteed to be thread safe. Use this method only when your singleton class is light and is used throughout the execution of your program.</a:t>
            </a:r>
          </a:p>
          <a:p>
            <a:r>
              <a:rPr lang="en-US" dirty="0"/>
              <a:t> </a:t>
            </a:r>
          </a:p>
          <a:p>
            <a:r>
              <a:rPr lang="en-US" dirty="0"/>
              <a:t>Method 4 (Best): Use “Double Checked Locking” </a:t>
            </a:r>
          </a:p>
          <a:p>
            <a:r>
              <a:rPr lang="en-US" dirty="0"/>
              <a:t>If you notice carefully once an object is created synchronization is no longer useful because now obj will not be null and any sequence of operations will lead to consistent results. </a:t>
            </a:r>
          </a:p>
          <a:p>
            <a:r>
              <a:rPr lang="en-US" dirty="0"/>
              <a:t>So we will only acquire lock on the </a:t>
            </a:r>
            <a:r>
              <a:rPr lang="en-US" dirty="0" err="1"/>
              <a:t>getInstance</a:t>
            </a:r>
            <a:r>
              <a:rPr lang="en-US" dirty="0"/>
              <a:t>() once, when the obj is null. This way we only synchronize the first way through, just what we want. </a:t>
            </a:r>
          </a:p>
          <a:p>
            <a:r>
              <a:rPr lang="en-US" dirty="0"/>
              <a:t> </a:t>
            </a:r>
          </a:p>
          <a:p>
            <a:endParaRPr lang="en-US" dirty="0"/>
          </a:p>
          <a:p>
            <a:endParaRPr lang="en-US" dirty="0"/>
          </a:p>
          <a:p>
            <a:r>
              <a:rPr lang="en-US" dirty="0"/>
              <a:t>// Double Checked Locking based Java implementation of</a:t>
            </a:r>
          </a:p>
          <a:p>
            <a:r>
              <a:rPr lang="en-US" dirty="0"/>
              <a:t>// singleton design pattern</a:t>
            </a:r>
          </a:p>
          <a:p>
            <a:r>
              <a:rPr lang="en-US" dirty="0"/>
              <a:t>class Singleton</a:t>
            </a:r>
          </a:p>
          <a:p>
            <a:r>
              <a:rPr lang="en-US" dirty="0"/>
              <a:t>{</a:t>
            </a:r>
          </a:p>
          <a:p>
            <a:r>
              <a:rPr lang="en-US" dirty="0"/>
              <a:t>    private static volatile Singleton obj  = null;</a:t>
            </a:r>
          </a:p>
          <a:p>
            <a:r>
              <a:rPr lang="en-US" dirty="0"/>
              <a:t> </a:t>
            </a:r>
          </a:p>
          <a:p>
            <a:r>
              <a:rPr lang="en-US" dirty="0"/>
              <a:t>    private Singleton() {}</a:t>
            </a:r>
          </a:p>
          <a:p>
            <a:r>
              <a:rPr lang="en-US" dirty="0"/>
              <a:t> </a:t>
            </a:r>
          </a:p>
          <a:p>
            <a:r>
              <a:rPr lang="en-US" dirty="0"/>
              <a:t>    public static Singleton </a:t>
            </a:r>
            <a:r>
              <a:rPr lang="en-US" dirty="0" err="1"/>
              <a:t>getInstance</a:t>
            </a:r>
            <a:r>
              <a:rPr lang="en-US" dirty="0"/>
              <a:t>()</a:t>
            </a:r>
          </a:p>
          <a:p>
            <a:r>
              <a:rPr lang="en-US" dirty="0"/>
              <a:t>    {</a:t>
            </a:r>
          </a:p>
          <a:p>
            <a:r>
              <a:rPr lang="en-US" dirty="0"/>
              <a:t>        if (obj == null)</a:t>
            </a:r>
          </a:p>
          <a:p>
            <a:r>
              <a:rPr lang="en-US" dirty="0"/>
              <a:t>        {</a:t>
            </a:r>
          </a:p>
          <a:p>
            <a:r>
              <a:rPr lang="en-US" dirty="0"/>
              <a:t>            // To make thread safe</a:t>
            </a:r>
          </a:p>
          <a:p>
            <a:r>
              <a:rPr lang="en-US" dirty="0"/>
              <a:t>            synchronized (</a:t>
            </a:r>
            <a:r>
              <a:rPr lang="en-US" dirty="0" err="1"/>
              <a:t>Singleton.class</a:t>
            </a:r>
            <a:r>
              <a:rPr lang="en-US" dirty="0"/>
              <a:t>)</a:t>
            </a:r>
          </a:p>
          <a:p>
            <a:r>
              <a:rPr lang="en-US" dirty="0"/>
              <a:t>            {</a:t>
            </a:r>
          </a:p>
          <a:p>
            <a:r>
              <a:rPr lang="en-US" dirty="0"/>
              <a:t>                // check again as multiple threads</a:t>
            </a:r>
          </a:p>
          <a:p>
            <a:r>
              <a:rPr lang="en-US" dirty="0"/>
              <a:t>                // can reach above step</a:t>
            </a:r>
          </a:p>
          <a:p>
            <a:r>
              <a:rPr lang="en-US" dirty="0"/>
              <a:t>                if (obj==null)</a:t>
            </a:r>
          </a:p>
          <a:p>
            <a:r>
              <a:rPr lang="en-US" dirty="0"/>
              <a:t>                    obj = new Singleton();</a:t>
            </a:r>
          </a:p>
          <a:p>
            <a:r>
              <a:rPr lang="en-US" dirty="0"/>
              <a:t>            }</a:t>
            </a:r>
          </a:p>
          <a:p>
            <a:r>
              <a:rPr lang="en-US" dirty="0"/>
              <a:t>        }</a:t>
            </a:r>
          </a:p>
          <a:p>
            <a:r>
              <a:rPr lang="en-US" dirty="0"/>
              <a:t>        return obj;</a:t>
            </a:r>
          </a:p>
          <a:p>
            <a:r>
              <a:rPr lang="en-US" dirty="0"/>
              <a:t>    }</a:t>
            </a:r>
          </a:p>
          <a:p>
            <a:r>
              <a:rPr lang="en-US" dirty="0"/>
              <a:t>}</a:t>
            </a:r>
          </a:p>
          <a:p>
            <a:r>
              <a:rPr lang="en-US" dirty="0"/>
              <a:t>We have declared the obj volatile which ensures that multiple threads offer the obj variable correctly when it is being initialized to Singleton instance. This method drastically reduces the overhead of calling the synchronized method every time.</a:t>
            </a:r>
          </a:p>
          <a:p>
            <a:r>
              <a:rPr lang="en-US" dirty="0"/>
              <a:t> </a:t>
            </a:r>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40</a:t>
            </a:fld>
            <a:endParaRPr lang="en-IN"/>
          </a:p>
        </p:txBody>
      </p:sp>
    </p:spTree>
    <p:extLst>
      <p:ext uri="{BB962C8B-B14F-4D97-AF65-F5344CB8AC3E}">
        <p14:creationId xmlns:p14="http://schemas.microsoft.com/office/powerpoint/2010/main" val="1396046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https://www.geeksforgeeks.org/design-patterns-set-2-factory-method/</a:t>
            </a:r>
          </a:p>
          <a:p>
            <a:endParaRPr lang="en-IN" dirty="0"/>
          </a:p>
          <a:p>
            <a:pPr algn="l" fontAlgn="base"/>
            <a:r>
              <a:rPr lang="en-US" b="0" i="0" dirty="0">
                <a:solidFill>
                  <a:srgbClr val="273239"/>
                </a:solidFill>
                <a:effectLst/>
                <a:latin typeface="urw-din"/>
              </a:rPr>
              <a:t>Factory method is a </a:t>
            </a:r>
            <a:r>
              <a:rPr lang="en-US" b="0" i="0" u="sng" dirty="0">
                <a:solidFill>
                  <a:srgbClr val="273239"/>
                </a:solidFill>
                <a:effectLst/>
                <a:latin typeface="urw-din"/>
                <a:hlinkClick r:id="rId3"/>
              </a:rPr>
              <a:t>creational design pattern</a:t>
            </a:r>
            <a:r>
              <a:rPr lang="en-US" b="0" i="0" dirty="0">
                <a:solidFill>
                  <a:srgbClr val="273239"/>
                </a:solidFill>
                <a:effectLst/>
                <a:latin typeface="urw-din"/>
              </a:rPr>
              <a:t>, i.e., related to object creation. In Factory pattern, we create object without exposing the creation logic to client and the client use the same common interface to create new type of object.</a:t>
            </a:r>
            <a:br>
              <a:rPr lang="en-US" b="0" i="0" dirty="0">
                <a:solidFill>
                  <a:srgbClr val="273239"/>
                </a:solidFill>
                <a:effectLst/>
                <a:latin typeface="urw-din"/>
              </a:rPr>
            </a:br>
            <a:r>
              <a:rPr lang="en-US" b="0" i="0" dirty="0">
                <a:solidFill>
                  <a:srgbClr val="273239"/>
                </a:solidFill>
                <a:effectLst/>
                <a:latin typeface="urw-din"/>
              </a:rPr>
              <a:t>The idea is to use a static member-function (static factory method) which creates &amp; returns instances, hiding the details of class modules from user.</a:t>
            </a:r>
          </a:p>
          <a:p>
            <a:pPr algn="l" fontAlgn="base"/>
            <a:r>
              <a:rPr lang="en-US" b="0" i="0" dirty="0">
                <a:solidFill>
                  <a:srgbClr val="273239"/>
                </a:solidFill>
                <a:effectLst/>
                <a:latin typeface="urw-din"/>
              </a:rPr>
              <a:t>A factory pattern is one of the core design principles to create an object, allowing clients to create objects of a library(explained below) in a way such that it doesn’t have tight coupling with the class hierarchy of the library.</a:t>
            </a:r>
          </a:p>
          <a:p>
            <a:pPr algn="l" fontAlgn="base"/>
            <a:r>
              <a:rPr lang="en-US" b="1" i="1" dirty="0">
                <a:solidFill>
                  <a:srgbClr val="273239"/>
                </a:solidFill>
                <a:effectLst/>
                <a:latin typeface="urw-din"/>
              </a:rPr>
              <a:t>What is meant when we talk about library and clients?</a:t>
            </a:r>
            <a:br>
              <a:rPr lang="en-US" b="0" i="0" dirty="0">
                <a:solidFill>
                  <a:srgbClr val="273239"/>
                </a:solidFill>
                <a:effectLst/>
                <a:latin typeface="urw-din"/>
              </a:rPr>
            </a:br>
            <a:r>
              <a:rPr lang="en-US" b="0" i="0" dirty="0">
                <a:solidFill>
                  <a:srgbClr val="273239"/>
                </a:solidFill>
                <a:effectLst/>
                <a:latin typeface="urw-din"/>
              </a:rPr>
              <a:t>A library is something which is provided by some third party which exposes some public APIs and clients make calls to those public APIs to complete its task. A very simple example can be different kinds of Views provided by Android OS.</a:t>
            </a:r>
          </a:p>
          <a:p>
            <a:pPr algn="ctr" fontAlgn="base"/>
            <a:br>
              <a:rPr lang="en-US" dirty="0"/>
            </a:br>
            <a:endParaRPr lang="en-US" b="0" i="0" dirty="0">
              <a:solidFill>
                <a:srgbClr val="273239"/>
              </a:solidFill>
              <a:effectLst/>
              <a:latin typeface="urw-din"/>
            </a:endParaRPr>
          </a:p>
          <a:p>
            <a:pPr algn="l" fontAlgn="base"/>
            <a:br>
              <a:rPr lang="en-US" dirty="0"/>
            </a:br>
            <a:r>
              <a:rPr lang="en-US" b="1" i="1" dirty="0">
                <a:solidFill>
                  <a:srgbClr val="273239"/>
                </a:solidFill>
                <a:effectLst/>
                <a:latin typeface="urw-din"/>
              </a:rPr>
              <a:t>Why factory pattern?</a:t>
            </a:r>
            <a:br>
              <a:rPr lang="en-US" b="0" i="0" dirty="0">
                <a:solidFill>
                  <a:srgbClr val="273239"/>
                </a:solidFill>
                <a:effectLst/>
                <a:latin typeface="urw-din"/>
              </a:rPr>
            </a:br>
            <a:r>
              <a:rPr lang="en-US" b="0" i="0" dirty="0">
                <a:solidFill>
                  <a:srgbClr val="273239"/>
                </a:solidFill>
                <a:effectLst/>
                <a:latin typeface="urw-din"/>
              </a:rPr>
              <a:t>Let us understand it with an example:</a:t>
            </a:r>
          </a:p>
          <a:p>
            <a:pPr algn="l" rtl="0" fontAlgn="base"/>
            <a:r>
              <a:rPr lang="en-US" sz="1800" b="0" i="0" dirty="0">
                <a:solidFill>
                  <a:srgbClr val="273239"/>
                </a:solidFill>
                <a:effectLst/>
                <a:latin typeface="Consolas" panose="020B0609020204030204" pitchFamily="49" charset="0"/>
              </a:rPr>
              <a:t>// A design without factory pattern</a:t>
            </a:r>
          </a:p>
          <a:p>
            <a:pPr algn="l" rtl="0" fontAlgn="base"/>
            <a:r>
              <a:rPr lang="en-US" sz="1800" b="0" i="0" dirty="0">
                <a:solidFill>
                  <a:srgbClr val="273239"/>
                </a:solidFill>
                <a:effectLst/>
                <a:latin typeface="Consolas" panose="020B0609020204030204" pitchFamily="49" charset="0"/>
              </a:rPr>
              <a:t>#include &lt;iostream&gt;</a:t>
            </a:r>
          </a:p>
          <a:p>
            <a:pPr algn="l" rtl="0" fontAlgn="base"/>
            <a:r>
              <a:rPr lang="en-US" sz="1800" b="0" i="0" dirty="0">
                <a:solidFill>
                  <a:srgbClr val="273239"/>
                </a:solidFill>
                <a:effectLst/>
                <a:latin typeface="Consolas" panose="020B0609020204030204" pitchFamily="49" charset="0"/>
              </a:rPr>
              <a:t>using namespace std;</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Library classes</a:t>
            </a:r>
          </a:p>
          <a:p>
            <a:pPr algn="l" rtl="0" fontAlgn="base"/>
            <a:r>
              <a:rPr lang="en-US" sz="1800" b="0" i="0" dirty="0">
                <a:solidFill>
                  <a:srgbClr val="273239"/>
                </a:solidFill>
                <a:effectLst/>
                <a:latin typeface="Consolas" panose="020B0609020204030204" pitchFamily="49" charset="0"/>
              </a:rPr>
              <a:t>class Vehicle {</a:t>
            </a:r>
          </a:p>
          <a:p>
            <a:pPr algn="l" rtl="0" fontAlgn="base"/>
            <a:r>
              <a:rPr lang="en-US" sz="1800" b="0" i="0" dirty="0">
                <a:solidFill>
                  <a:srgbClr val="273239"/>
                </a:solidFill>
                <a:effectLst/>
                <a:latin typeface="Consolas" panose="020B0609020204030204" pitchFamily="49" charset="0"/>
              </a:rPr>
              <a:t>public:</a:t>
            </a:r>
          </a:p>
          <a:p>
            <a:pPr algn="l" rtl="0" fontAlgn="base"/>
            <a:r>
              <a:rPr lang="en-US" sz="1800" b="0" i="0" dirty="0">
                <a:solidFill>
                  <a:srgbClr val="273239"/>
                </a:solidFill>
                <a:effectLst/>
                <a:latin typeface="Consolas" panose="020B0609020204030204" pitchFamily="49" charset="0"/>
              </a:rPr>
              <a:t>    virtual void </a:t>
            </a:r>
            <a:r>
              <a:rPr lang="en-US" sz="1800" b="0" i="0" dirty="0" err="1">
                <a:solidFill>
                  <a:srgbClr val="273239"/>
                </a:solidFill>
                <a:effectLst/>
                <a:latin typeface="Consolas" panose="020B0609020204030204" pitchFamily="49" charset="0"/>
              </a:rPr>
              <a:t>printVehicle</a:t>
            </a:r>
            <a:r>
              <a:rPr lang="en-US" sz="1800" b="0" i="0" dirty="0">
                <a:solidFill>
                  <a:srgbClr val="273239"/>
                </a:solidFill>
                <a:effectLst/>
                <a:latin typeface="Consolas" panose="020B0609020204030204" pitchFamily="49" charset="0"/>
              </a:rPr>
              <a:t>() = 0;</a:t>
            </a:r>
          </a:p>
          <a:p>
            <a:pPr algn="l" rtl="0" fontAlgn="base"/>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class </a:t>
            </a:r>
            <a:r>
              <a:rPr lang="en-US" sz="1800" b="0" i="0" dirty="0" err="1">
                <a:solidFill>
                  <a:srgbClr val="273239"/>
                </a:solidFill>
                <a:effectLst/>
                <a:latin typeface="Consolas" panose="020B0609020204030204" pitchFamily="49" charset="0"/>
              </a:rPr>
              <a:t>TwoWheeler</a:t>
            </a:r>
            <a:r>
              <a:rPr lang="en-US" sz="1800" b="0" i="0" dirty="0">
                <a:solidFill>
                  <a:srgbClr val="273239"/>
                </a:solidFill>
                <a:effectLst/>
                <a:latin typeface="Consolas" panose="020B0609020204030204" pitchFamily="49" charset="0"/>
              </a:rPr>
              <a:t> : public Vehicle {</a:t>
            </a:r>
          </a:p>
          <a:p>
            <a:pPr algn="l" rtl="0" fontAlgn="base"/>
            <a:r>
              <a:rPr lang="en-US" sz="1800" b="0" i="0" dirty="0">
                <a:solidFill>
                  <a:srgbClr val="273239"/>
                </a:solidFill>
                <a:effectLst/>
                <a:latin typeface="Consolas" panose="020B0609020204030204" pitchFamily="49" charset="0"/>
              </a:rPr>
              <a:t>public:</a:t>
            </a:r>
          </a:p>
          <a:p>
            <a:pPr algn="l" rtl="0" fontAlgn="base"/>
            <a:r>
              <a:rPr lang="en-US" sz="1800" b="0" i="0" dirty="0">
                <a:solidFill>
                  <a:srgbClr val="273239"/>
                </a:solidFill>
                <a:effectLst/>
                <a:latin typeface="Consolas" panose="020B0609020204030204" pitchFamily="49" charset="0"/>
              </a:rPr>
              <a:t>    void </a:t>
            </a:r>
            <a:r>
              <a:rPr lang="en-US" sz="1800" b="0" i="0" dirty="0" err="1">
                <a:solidFill>
                  <a:srgbClr val="273239"/>
                </a:solidFill>
                <a:effectLst/>
                <a:latin typeface="Consolas" panose="020B0609020204030204" pitchFamily="49" charset="0"/>
              </a:rPr>
              <a:t>printVehicle</a:t>
            </a:r>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cout</a:t>
            </a:r>
            <a:r>
              <a:rPr lang="en-US" sz="1800" b="0" i="0" dirty="0">
                <a:solidFill>
                  <a:srgbClr val="273239"/>
                </a:solidFill>
                <a:effectLst/>
                <a:latin typeface="Consolas" panose="020B0609020204030204" pitchFamily="49" charset="0"/>
              </a:rPr>
              <a:t> &lt;&lt; "I am two wheeler" &lt;&lt; </a:t>
            </a:r>
            <a:r>
              <a:rPr lang="en-US" sz="1800" b="0" i="0" dirty="0" err="1">
                <a:solidFill>
                  <a:srgbClr val="273239"/>
                </a:solidFill>
                <a:effectLst/>
                <a:latin typeface="Consolas" panose="020B0609020204030204" pitchFamily="49" charset="0"/>
              </a:rPr>
              <a:t>endl</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class </a:t>
            </a:r>
            <a:r>
              <a:rPr lang="en-US" sz="1800" b="0" i="0" dirty="0" err="1">
                <a:solidFill>
                  <a:srgbClr val="273239"/>
                </a:solidFill>
                <a:effectLst/>
                <a:latin typeface="Consolas" panose="020B0609020204030204" pitchFamily="49" charset="0"/>
              </a:rPr>
              <a:t>FourWheeler</a:t>
            </a:r>
            <a:r>
              <a:rPr lang="en-US" sz="1800" b="0" i="0" dirty="0">
                <a:solidFill>
                  <a:srgbClr val="273239"/>
                </a:solidFill>
                <a:effectLst/>
                <a:latin typeface="Consolas" panose="020B0609020204030204" pitchFamily="49" charset="0"/>
              </a:rPr>
              <a:t> : public Vehicle {</a:t>
            </a:r>
          </a:p>
          <a:p>
            <a:pPr algn="l" rtl="0" fontAlgn="base"/>
            <a:r>
              <a:rPr lang="en-US" sz="1800" b="0" i="0" dirty="0">
                <a:solidFill>
                  <a:srgbClr val="273239"/>
                </a:solidFill>
                <a:effectLst/>
                <a:latin typeface="Consolas" panose="020B0609020204030204" pitchFamily="49" charset="0"/>
              </a:rPr>
              <a:t>    public:</a:t>
            </a:r>
          </a:p>
          <a:p>
            <a:pPr algn="l" rtl="0" fontAlgn="base"/>
            <a:r>
              <a:rPr lang="en-US" sz="1800" b="0" i="0" dirty="0">
                <a:solidFill>
                  <a:srgbClr val="273239"/>
                </a:solidFill>
                <a:effectLst/>
                <a:latin typeface="Consolas" panose="020B0609020204030204" pitchFamily="49" charset="0"/>
              </a:rPr>
              <a:t>    void </a:t>
            </a:r>
            <a:r>
              <a:rPr lang="en-US" sz="1800" b="0" i="0" dirty="0" err="1">
                <a:solidFill>
                  <a:srgbClr val="273239"/>
                </a:solidFill>
                <a:effectLst/>
                <a:latin typeface="Consolas" panose="020B0609020204030204" pitchFamily="49" charset="0"/>
              </a:rPr>
              <a:t>printVehicle</a:t>
            </a:r>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cout</a:t>
            </a:r>
            <a:r>
              <a:rPr lang="en-US" sz="1800" b="0" i="0" dirty="0">
                <a:solidFill>
                  <a:srgbClr val="273239"/>
                </a:solidFill>
                <a:effectLst/>
                <a:latin typeface="Consolas" panose="020B0609020204030204" pitchFamily="49" charset="0"/>
              </a:rPr>
              <a:t> &lt;&lt; "I am four wheeler" &lt;&lt; </a:t>
            </a:r>
            <a:r>
              <a:rPr lang="en-US" sz="1800" b="0" i="0" dirty="0" err="1">
                <a:solidFill>
                  <a:srgbClr val="273239"/>
                </a:solidFill>
                <a:effectLst/>
                <a:latin typeface="Consolas" panose="020B0609020204030204" pitchFamily="49" charset="0"/>
              </a:rPr>
              <a:t>endl</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Client (or user) class</a:t>
            </a:r>
          </a:p>
          <a:p>
            <a:pPr algn="l" rtl="0" fontAlgn="base"/>
            <a:r>
              <a:rPr lang="en-US" sz="1800" b="0" i="0" dirty="0">
                <a:solidFill>
                  <a:srgbClr val="273239"/>
                </a:solidFill>
                <a:effectLst/>
                <a:latin typeface="Consolas" panose="020B0609020204030204" pitchFamily="49" charset="0"/>
              </a:rPr>
              <a:t>class Client {</a:t>
            </a:r>
          </a:p>
          <a:p>
            <a:pPr algn="l" rtl="0" fontAlgn="base"/>
            <a:r>
              <a:rPr lang="en-US" sz="1800" b="0" i="0" dirty="0">
                <a:solidFill>
                  <a:srgbClr val="273239"/>
                </a:solidFill>
                <a:effectLst/>
                <a:latin typeface="Consolas" panose="020B0609020204030204" pitchFamily="49" charset="0"/>
              </a:rPr>
              <a:t>public:</a:t>
            </a:r>
          </a:p>
          <a:p>
            <a:pPr algn="l" rtl="0" fontAlgn="base"/>
            <a:r>
              <a:rPr lang="en-US" sz="1800" b="0" i="0" dirty="0">
                <a:solidFill>
                  <a:srgbClr val="273239"/>
                </a:solidFill>
                <a:effectLst/>
                <a:latin typeface="Consolas" panose="020B0609020204030204" pitchFamily="49" charset="0"/>
              </a:rPr>
              <a:t>    Client(int type)  {</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 Client explicitly creates classes according to type</a:t>
            </a:r>
          </a:p>
          <a:p>
            <a:pPr algn="l" rtl="0" fontAlgn="base"/>
            <a:r>
              <a:rPr lang="en-US" sz="1800" b="0" i="0" dirty="0">
                <a:solidFill>
                  <a:srgbClr val="273239"/>
                </a:solidFill>
                <a:effectLst/>
                <a:latin typeface="Consolas" panose="020B0609020204030204" pitchFamily="49" charset="0"/>
              </a:rPr>
              <a:t>        if (type == 1)</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 = new </a:t>
            </a:r>
            <a:r>
              <a:rPr lang="en-US" sz="1800" b="0" i="0" dirty="0" err="1">
                <a:solidFill>
                  <a:srgbClr val="273239"/>
                </a:solidFill>
                <a:effectLst/>
                <a:latin typeface="Consolas" panose="020B0609020204030204" pitchFamily="49" charset="0"/>
              </a:rPr>
              <a:t>TwoWheeler</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else if (type == 2)</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 = new </a:t>
            </a:r>
            <a:r>
              <a:rPr lang="en-US" sz="1800" b="0" i="0" dirty="0" err="1">
                <a:solidFill>
                  <a:srgbClr val="273239"/>
                </a:solidFill>
                <a:effectLst/>
                <a:latin typeface="Consolas" panose="020B0609020204030204" pitchFamily="49" charset="0"/>
              </a:rPr>
              <a:t>FourWheeler</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else</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 = NULL;</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~Client()   {</a:t>
            </a:r>
          </a:p>
          <a:p>
            <a:pPr algn="l" rtl="0" fontAlgn="base"/>
            <a:r>
              <a:rPr lang="en-US" sz="1800" b="0" i="0" dirty="0">
                <a:solidFill>
                  <a:srgbClr val="273239"/>
                </a:solidFill>
                <a:effectLst/>
                <a:latin typeface="Consolas" panose="020B0609020204030204" pitchFamily="49" charset="0"/>
              </a:rPr>
              <a:t>        if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delete[]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 = NULL;</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Vehicle* </a:t>
            </a:r>
            <a:r>
              <a:rPr lang="en-US" sz="1800" b="0" i="0" dirty="0" err="1">
                <a:solidFill>
                  <a:srgbClr val="273239"/>
                </a:solidFill>
                <a:effectLst/>
                <a:latin typeface="Consolas" panose="020B0609020204030204" pitchFamily="49" charset="0"/>
              </a:rPr>
              <a:t>getVehicle</a:t>
            </a:r>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return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private:</a:t>
            </a:r>
          </a:p>
          <a:p>
            <a:pPr algn="l" rtl="0" fontAlgn="base"/>
            <a:r>
              <a:rPr lang="en-US" sz="1800" b="0" i="0" dirty="0">
                <a:solidFill>
                  <a:srgbClr val="273239"/>
                </a:solidFill>
                <a:effectLst/>
                <a:latin typeface="Consolas" panose="020B0609020204030204" pitchFamily="49" charset="0"/>
              </a:rPr>
              <a:t>    Vehicle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Driver program</a:t>
            </a:r>
          </a:p>
          <a:p>
            <a:pPr algn="l" rtl="0" fontAlgn="base"/>
            <a:r>
              <a:rPr lang="en-US" sz="1800" b="0" i="0" dirty="0">
                <a:solidFill>
                  <a:srgbClr val="273239"/>
                </a:solidFill>
                <a:effectLst/>
                <a:latin typeface="Consolas" panose="020B0609020204030204" pitchFamily="49" charset="0"/>
              </a:rPr>
              <a:t>int main() {</a:t>
            </a:r>
          </a:p>
          <a:p>
            <a:pPr algn="l" rtl="0" fontAlgn="base"/>
            <a:r>
              <a:rPr lang="en-US" sz="1800" b="0" i="0" dirty="0">
                <a:solidFill>
                  <a:srgbClr val="273239"/>
                </a:solidFill>
                <a:effectLst/>
                <a:latin typeface="Consolas" panose="020B0609020204030204" pitchFamily="49" charset="0"/>
              </a:rPr>
              <a:t>    Client *</a:t>
            </a:r>
            <a:r>
              <a:rPr lang="en-US" sz="1800" b="0" i="0" dirty="0" err="1">
                <a:solidFill>
                  <a:srgbClr val="273239"/>
                </a:solidFill>
                <a:effectLst/>
                <a:latin typeface="Consolas" panose="020B0609020204030204" pitchFamily="49" charset="0"/>
              </a:rPr>
              <a:t>pClient</a:t>
            </a:r>
            <a:r>
              <a:rPr lang="en-US" sz="1800" b="0" i="0" dirty="0">
                <a:solidFill>
                  <a:srgbClr val="273239"/>
                </a:solidFill>
                <a:effectLst/>
                <a:latin typeface="Consolas" panose="020B0609020204030204" pitchFamily="49" charset="0"/>
              </a:rPr>
              <a:t> = new Client(1);</a:t>
            </a:r>
          </a:p>
          <a:p>
            <a:pPr algn="l" rtl="0" fontAlgn="base"/>
            <a:r>
              <a:rPr lang="en-US" sz="1800" b="0" i="0" dirty="0">
                <a:solidFill>
                  <a:srgbClr val="273239"/>
                </a:solidFill>
                <a:effectLst/>
                <a:latin typeface="Consolas" panose="020B0609020204030204" pitchFamily="49" charset="0"/>
              </a:rPr>
              <a:t>    Vehicle *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 = </a:t>
            </a:r>
            <a:r>
              <a:rPr lang="en-US" sz="1800" b="0" i="0" dirty="0" err="1">
                <a:solidFill>
                  <a:srgbClr val="273239"/>
                </a:solidFill>
                <a:effectLst/>
                <a:latin typeface="Consolas" panose="020B0609020204030204" pitchFamily="49" charset="0"/>
              </a:rPr>
              <a:t>pClient</a:t>
            </a:r>
            <a:r>
              <a:rPr lang="en-US" sz="1800" b="0" i="0" dirty="0">
                <a:solidFill>
                  <a:srgbClr val="273239"/>
                </a:solidFill>
                <a:effectLst/>
                <a:latin typeface="Consolas" panose="020B0609020204030204" pitchFamily="49" charset="0"/>
              </a:rPr>
              <a:t>-&gt;</a:t>
            </a:r>
            <a:r>
              <a:rPr lang="en-US" sz="1800" b="0" i="0" dirty="0" err="1">
                <a:solidFill>
                  <a:srgbClr val="273239"/>
                </a:solidFill>
                <a:effectLst/>
                <a:latin typeface="Consolas" panose="020B0609020204030204" pitchFamily="49" charset="0"/>
              </a:rPr>
              <a:t>getVehicle</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-&gt;</a:t>
            </a:r>
            <a:r>
              <a:rPr lang="en-US" sz="1800" b="0" i="0" dirty="0" err="1">
                <a:solidFill>
                  <a:srgbClr val="273239"/>
                </a:solidFill>
                <a:effectLst/>
                <a:latin typeface="Consolas" panose="020B0609020204030204" pitchFamily="49" charset="0"/>
              </a:rPr>
              <a:t>printVehicle</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return 0;</a:t>
            </a:r>
          </a:p>
          <a:p>
            <a:pPr algn="l" rtl="0" fontAlgn="base"/>
            <a:r>
              <a:rPr lang="en-US" sz="1800" b="0" i="0" dirty="0">
                <a:solidFill>
                  <a:srgbClr val="273239"/>
                </a:solidFill>
                <a:effectLst/>
                <a:latin typeface="Consolas" panose="020B0609020204030204" pitchFamily="49" charset="0"/>
              </a:rPr>
              <a:t>}</a:t>
            </a:r>
          </a:p>
          <a:p>
            <a:pPr algn="l" fontAlgn="base"/>
            <a:r>
              <a:rPr lang="en-US" b="0" i="0" dirty="0">
                <a:solidFill>
                  <a:srgbClr val="273239"/>
                </a:solidFill>
                <a:effectLst/>
                <a:latin typeface="urw-din"/>
              </a:rPr>
              <a:t>Output:</a:t>
            </a:r>
          </a:p>
          <a:p>
            <a:pPr algn="l" fontAlgn="base"/>
            <a:r>
              <a:rPr lang="en-US" dirty="0"/>
              <a:t>I am two </a:t>
            </a:r>
            <a:r>
              <a:rPr lang="en-US" dirty="0" err="1"/>
              <a:t>wheeler</a:t>
            </a:r>
            <a:r>
              <a:rPr lang="en-US" b="1" i="1" dirty="0" err="1">
                <a:solidFill>
                  <a:srgbClr val="273239"/>
                </a:solidFill>
                <a:effectLst/>
                <a:latin typeface="urw-din"/>
              </a:rPr>
              <a:t>What</a:t>
            </a:r>
            <a:r>
              <a:rPr lang="en-US" b="1" i="1" dirty="0">
                <a:solidFill>
                  <a:srgbClr val="273239"/>
                </a:solidFill>
                <a:effectLst/>
                <a:latin typeface="urw-din"/>
              </a:rPr>
              <a:t> is the problems with above design?</a:t>
            </a:r>
            <a:br>
              <a:rPr lang="en-US" b="0" i="0" dirty="0">
                <a:solidFill>
                  <a:srgbClr val="273239"/>
                </a:solidFill>
                <a:effectLst/>
                <a:latin typeface="urw-din"/>
              </a:rPr>
            </a:br>
            <a:r>
              <a:rPr lang="en-US" b="0" i="0" dirty="0">
                <a:solidFill>
                  <a:srgbClr val="273239"/>
                </a:solidFill>
                <a:effectLst/>
                <a:latin typeface="urw-din"/>
              </a:rPr>
              <a:t>As you must have observed in the above example, Client creates objects of either </a:t>
            </a:r>
            <a:r>
              <a:rPr lang="en-US" b="0" i="0" dirty="0" err="1">
                <a:solidFill>
                  <a:srgbClr val="273239"/>
                </a:solidFill>
                <a:effectLst/>
                <a:latin typeface="urw-din"/>
              </a:rPr>
              <a:t>TwoWheeler</a:t>
            </a:r>
            <a:r>
              <a:rPr lang="en-US" b="0" i="0" dirty="0">
                <a:solidFill>
                  <a:srgbClr val="273239"/>
                </a:solidFill>
                <a:effectLst/>
                <a:latin typeface="urw-din"/>
              </a:rPr>
              <a:t> or </a:t>
            </a:r>
            <a:r>
              <a:rPr lang="en-US" b="0" i="0" dirty="0" err="1">
                <a:solidFill>
                  <a:srgbClr val="273239"/>
                </a:solidFill>
                <a:effectLst/>
                <a:latin typeface="urw-din"/>
              </a:rPr>
              <a:t>FourWheeler</a:t>
            </a:r>
            <a:r>
              <a:rPr lang="en-US" b="0" i="0" dirty="0">
                <a:solidFill>
                  <a:srgbClr val="273239"/>
                </a:solidFill>
                <a:effectLst/>
                <a:latin typeface="urw-din"/>
              </a:rPr>
              <a:t> based on some input during constructing its object.</a:t>
            </a:r>
            <a:br>
              <a:rPr lang="en-US" b="0" i="0" dirty="0">
                <a:solidFill>
                  <a:srgbClr val="273239"/>
                </a:solidFill>
                <a:effectLst/>
                <a:latin typeface="urw-din"/>
              </a:rPr>
            </a:br>
            <a:r>
              <a:rPr lang="en-US" b="0" i="0" dirty="0">
                <a:solidFill>
                  <a:srgbClr val="273239"/>
                </a:solidFill>
                <a:effectLst/>
                <a:latin typeface="urw-din"/>
              </a:rPr>
              <a:t>Say, library introduces a new class </a:t>
            </a:r>
            <a:r>
              <a:rPr lang="en-US" b="0" i="0" dirty="0" err="1">
                <a:solidFill>
                  <a:srgbClr val="273239"/>
                </a:solidFill>
                <a:effectLst/>
                <a:latin typeface="urw-din"/>
              </a:rPr>
              <a:t>ThreeWheeler</a:t>
            </a:r>
            <a:r>
              <a:rPr lang="en-US" b="0" i="0" dirty="0">
                <a:solidFill>
                  <a:srgbClr val="273239"/>
                </a:solidFill>
                <a:effectLst/>
                <a:latin typeface="urw-din"/>
              </a:rPr>
              <a:t> to incorporate three wheeler vehicles also. What would happen? Client will end up chaining a new else if in the conditional ladder to create objects of </a:t>
            </a:r>
            <a:r>
              <a:rPr lang="en-US" b="0" i="0" dirty="0" err="1">
                <a:solidFill>
                  <a:srgbClr val="273239"/>
                </a:solidFill>
                <a:effectLst/>
                <a:latin typeface="urw-din"/>
              </a:rPr>
              <a:t>ThreeWheeler</a:t>
            </a:r>
            <a:r>
              <a:rPr lang="en-US" b="0" i="0" dirty="0">
                <a:solidFill>
                  <a:srgbClr val="273239"/>
                </a:solidFill>
                <a:effectLst/>
                <a:latin typeface="urw-din"/>
              </a:rPr>
              <a:t>. Which in turn will need Client to be recompiled. So, each time a new change is made at the library side, Client would need to make some corresponding changes at its end and recompile the code. Sounds bad? This is a very bad practice of design.</a:t>
            </a:r>
          </a:p>
          <a:p>
            <a:pPr algn="l" fontAlgn="base"/>
            <a:r>
              <a:rPr lang="en-US" b="1" i="0" dirty="0">
                <a:solidFill>
                  <a:srgbClr val="273239"/>
                </a:solidFill>
                <a:effectLst/>
                <a:latin typeface="urw-din"/>
              </a:rPr>
              <a:t>How to avoid the problem?</a:t>
            </a:r>
            <a:br>
              <a:rPr lang="en-US" b="0" i="0" dirty="0">
                <a:solidFill>
                  <a:srgbClr val="273239"/>
                </a:solidFill>
                <a:effectLst/>
                <a:latin typeface="urw-din"/>
              </a:rPr>
            </a:br>
            <a:r>
              <a:rPr lang="en-US" b="0" i="0" dirty="0">
                <a:solidFill>
                  <a:srgbClr val="273239"/>
                </a:solidFill>
                <a:effectLst/>
                <a:latin typeface="urw-din"/>
              </a:rPr>
              <a:t>The answer is, create a static (or factory) method. Let us see below code.</a:t>
            </a:r>
          </a:p>
          <a:p>
            <a:pPr algn="l" rtl="0" fontAlgn="base"/>
            <a:r>
              <a:rPr lang="en-US" sz="1800" b="0" i="0" dirty="0">
                <a:solidFill>
                  <a:srgbClr val="273239"/>
                </a:solidFill>
                <a:effectLst/>
                <a:latin typeface="Consolas" panose="020B0609020204030204" pitchFamily="49" charset="0"/>
              </a:rPr>
              <a:t>// C++ program to demonstrate factory method design pattern</a:t>
            </a:r>
          </a:p>
          <a:p>
            <a:pPr algn="l" rtl="0" fontAlgn="base"/>
            <a:r>
              <a:rPr lang="en-US" sz="1800" b="0" i="0" dirty="0">
                <a:solidFill>
                  <a:srgbClr val="273239"/>
                </a:solidFill>
                <a:effectLst/>
                <a:latin typeface="Consolas" panose="020B0609020204030204" pitchFamily="49" charset="0"/>
              </a:rPr>
              <a:t>#include &lt;iostream&gt;</a:t>
            </a:r>
          </a:p>
          <a:p>
            <a:pPr algn="l" rtl="0" fontAlgn="base"/>
            <a:r>
              <a:rPr lang="en-US" sz="1800" b="0" i="0" dirty="0">
                <a:solidFill>
                  <a:srgbClr val="273239"/>
                </a:solidFill>
                <a:effectLst/>
                <a:latin typeface="Consolas" panose="020B0609020204030204" pitchFamily="49" charset="0"/>
              </a:rPr>
              <a:t>using namespace std;</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err="1">
                <a:solidFill>
                  <a:srgbClr val="273239"/>
                </a:solidFill>
                <a:effectLst/>
                <a:latin typeface="Consolas" panose="020B0609020204030204" pitchFamily="49" charset="0"/>
              </a:rPr>
              <a:t>enum</a:t>
            </a:r>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VehicleType</a:t>
            </a:r>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VT_TwoWheeler</a:t>
            </a:r>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VT_ThreeWheeler</a:t>
            </a:r>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VT_FourWheeler</a:t>
            </a:r>
            <a:endParaRPr lang="en-US" sz="1800" b="0" i="0" dirty="0">
              <a:solidFill>
                <a:srgbClr val="273239"/>
              </a:solidFill>
              <a:effectLst/>
              <a:latin typeface="Consolas" panose="020B0609020204030204" pitchFamily="49" charset="0"/>
            </a:endParaRPr>
          </a:p>
          <a:p>
            <a:pPr algn="l" rtl="0" fontAlgn="base"/>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Library classes</a:t>
            </a:r>
          </a:p>
          <a:p>
            <a:pPr algn="l" rtl="0" fontAlgn="base"/>
            <a:r>
              <a:rPr lang="en-US" sz="1800" b="0" i="0" dirty="0">
                <a:solidFill>
                  <a:srgbClr val="273239"/>
                </a:solidFill>
                <a:effectLst/>
                <a:latin typeface="Consolas" panose="020B0609020204030204" pitchFamily="49" charset="0"/>
              </a:rPr>
              <a:t>class Vehicle {</a:t>
            </a:r>
          </a:p>
          <a:p>
            <a:pPr algn="l" rtl="0" fontAlgn="base"/>
            <a:r>
              <a:rPr lang="en-US" sz="1800" b="0" i="0" dirty="0">
                <a:solidFill>
                  <a:srgbClr val="273239"/>
                </a:solidFill>
                <a:effectLst/>
                <a:latin typeface="Consolas" panose="020B0609020204030204" pitchFamily="49" charset="0"/>
              </a:rPr>
              <a:t>public:</a:t>
            </a:r>
          </a:p>
          <a:p>
            <a:pPr algn="l" rtl="0" fontAlgn="base"/>
            <a:r>
              <a:rPr lang="en-US" sz="1800" b="0" i="0" dirty="0">
                <a:solidFill>
                  <a:srgbClr val="273239"/>
                </a:solidFill>
                <a:effectLst/>
                <a:latin typeface="Consolas" panose="020B0609020204030204" pitchFamily="49" charset="0"/>
              </a:rPr>
              <a:t>    virtual void </a:t>
            </a:r>
            <a:r>
              <a:rPr lang="en-US" sz="1800" b="0" i="0" dirty="0" err="1">
                <a:solidFill>
                  <a:srgbClr val="273239"/>
                </a:solidFill>
                <a:effectLst/>
                <a:latin typeface="Consolas" panose="020B0609020204030204" pitchFamily="49" charset="0"/>
              </a:rPr>
              <a:t>printVehicle</a:t>
            </a:r>
            <a:r>
              <a:rPr lang="en-US" sz="1800" b="0" i="0" dirty="0">
                <a:solidFill>
                  <a:srgbClr val="273239"/>
                </a:solidFill>
                <a:effectLst/>
                <a:latin typeface="Consolas" panose="020B0609020204030204" pitchFamily="49" charset="0"/>
              </a:rPr>
              <a:t>() = 0;</a:t>
            </a:r>
          </a:p>
          <a:p>
            <a:pPr algn="l" rtl="0" fontAlgn="base"/>
            <a:r>
              <a:rPr lang="en-US" sz="1800" b="0" i="0" dirty="0">
                <a:solidFill>
                  <a:srgbClr val="273239"/>
                </a:solidFill>
                <a:effectLst/>
                <a:latin typeface="Consolas" panose="020B0609020204030204" pitchFamily="49" charset="0"/>
              </a:rPr>
              <a:t>    static Vehicle* Create(</a:t>
            </a:r>
            <a:r>
              <a:rPr lang="en-US" sz="1800" b="0" i="0" dirty="0" err="1">
                <a:solidFill>
                  <a:srgbClr val="273239"/>
                </a:solidFill>
                <a:effectLst/>
                <a:latin typeface="Consolas" panose="020B0609020204030204" pitchFamily="49" charset="0"/>
              </a:rPr>
              <a:t>VehicleType</a:t>
            </a:r>
            <a:r>
              <a:rPr lang="en-US" sz="1800" b="0" i="0" dirty="0">
                <a:solidFill>
                  <a:srgbClr val="273239"/>
                </a:solidFill>
                <a:effectLst/>
                <a:latin typeface="Consolas" panose="020B0609020204030204" pitchFamily="49" charset="0"/>
              </a:rPr>
              <a:t> type);</a:t>
            </a:r>
          </a:p>
          <a:p>
            <a:pPr algn="l" rtl="0" fontAlgn="base"/>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class </a:t>
            </a:r>
            <a:r>
              <a:rPr lang="en-US" sz="1800" b="0" i="0" dirty="0" err="1">
                <a:solidFill>
                  <a:srgbClr val="273239"/>
                </a:solidFill>
                <a:effectLst/>
                <a:latin typeface="Consolas" panose="020B0609020204030204" pitchFamily="49" charset="0"/>
              </a:rPr>
              <a:t>TwoWheeler</a:t>
            </a:r>
            <a:r>
              <a:rPr lang="en-US" sz="1800" b="0" i="0" dirty="0">
                <a:solidFill>
                  <a:srgbClr val="273239"/>
                </a:solidFill>
                <a:effectLst/>
                <a:latin typeface="Consolas" panose="020B0609020204030204" pitchFamily="49" charset="0"/>
              </a:rPr>
              <a:t> : public Vehicle {</a:t>
            </a:r>
          </a:p>
          <a:p>
            <a:pPr algn="l" rtl="0" fontAlgn="base"/>
            <a:r>
              <a:rPr lang="en-US" sz="1800" b="0" i="0" dirty="0">
                <a:solidFill>
                  <a:srgbClr val="273239"/>
                </a:solidFill>
                <a:effectLst/>
                <a:latin typeface="Consolas" panose="020B0609020204030204" pitchFamily="49" charset="0"/>
              </a:rPr>
              <a:t>public:</a:t>
            </a:r>
          </a:p>
          <a:p>
            <a:pPr algn="l" rtl="0" fontAlgn="base"/>
            <a:r>
              <a:rPr lang="en-US" sz="1800" b="0" i="0" dirty="0">
                <a:solidFill>
                  <a:srgbClr val="273239"/>
                </a:solidFill>
                <a:effectLst/>
                <a:latin typeface="Consolas" panose="020B0609020204030204" pitchFamily="49" charset="0"/>
              </a:rPr>
              <a:t>    void </a:t>
            </a:r>
            <a:r>
              <a:rPr lang="en-US" sz="1800" b="0" i="0" dirty="0" err="1">
                <a:solidFill>
                  <a:srgbClr val="273239"/>
                </a:solidFill>
                <a:effectLst/>
                <a:latin typeface="Consolas" panose="020B0609020204030204" pitchFamily="49" charset="0"/>
              </a:rPr>
              <a:t>printVehicle</a:t>
            </a:r>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cout</a:t>
            </a:r>
            <a:r>
              <a:rPr lang="en-US" sz="1800" b="0" i="0" dirty="0">
                <a:solidFill>
                  <a:srgbClr val="273239"/>
                </a:solidFill>
                <a:effectLst/>
                <a:latin typeface="Consolas" panose="020B0609020204030204" pitchFamily="49" charset="0"/>
              </a:rPr>
              <a:t> &lt;&lt; "I am two wheeler" &lt;&lt; </a:t>
            </a:r>
            <a:r>
              <a:rPr lang="en-US" sz="1800" b="0" i="0" dirty="0" err="1">
                <a:solidFill>
                  <a:srgbClr val="273239"/>
                </a:solidFill>
                <a:effectLst/>
                <a:latin typeface="Consolas" panose="020B0609020204030204" pitchFamily="49" charset="0"/>
              </a:rPr>
              <a:t>endl</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class </a:t>
            </a:r>
            <a:r>
              <a:rPr lang="en-US" sz="1800" b="0" i="0" dirty="0" err="1">
                <a:solidFill>
                  <a:srgbClr val="273239"/>
                </a:solidFill>
                <a:effectLst/>
                <a:latin typeface="Consolas" panose="020B0609020204030204" pitchFamily="49" charset="0"/>
              </a:rPr>
              <a:t>ThreeWheeler</a:t>
            </a:r>
            <a:r>
              <a:rPr lang="en-US" sz="1800" b="0" i="0" dirty="0">
                <a:solidFill>
                  <a:srgbClr val="273239"/>
                </a:solidFill>
                <a:effectLst/>
                <a:latin typeface="Consolas" panose="020B0609020204030204" pitchFamily="49" charset="0"/>
              </a:rPr>
              <a:t> : public Vehicle {</a:t>
            </a:r>
          </a:p>
          <a:p>
            <a:pPr algn="l" rtl="0" fontAlgn="base"/>
            <a:r>
              <a:rPr lang="en-US" sz="1800" b="0" i="0" dirty="0">
                <a:solidFill>
                  <a:srgbClr val="273239"/>
                </a:solidFill>
                <a:effectLst/>
                <a:latin typeface="Consolas" panose="020B0609020204030204" pitchFamily="49" charset="0"/>
              </a:rPr>
              <a:t>public:</a:t>
            </a:r>
          </a:p>
          <a:p>
            <a:pPr algn="l" rtl="0" fontAlgn="base"/>
            <a:r>
              <a:rPr lang="en-US" sz="1800" b="0" i="0" dirty="0">
                <a:solidFill>
                  <a:srgbClr val="273239"/>
                </a:solidFill>
                <a:effectLst/>
                <a:latin typeface="Consolas" panose="020B0609020204030204" pitchFamily="49" charset="0"/>
              </a:rPr>
              <a:t>    void </a:t>
            </a:r>
            <a:r>
              <a:rPr lang="en-US" sz="1800" b="0" i="0" dirty="0" err="1">
                <a:solidFill>
                  <a:srgbClr val="273239"/>
                </a:solidFill>
                <a:effectLst/>
                <a:latin typeface="Consolas" panose="020B0609020204030204" pitchFamily="49" charset="0"/>
              </a:rPr>
              <a:t>printVehicle</a:t>
            </a:r>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cout</a:t>
            </a:r>
            <a:r>
              <a:rPr lang="en-US" sz="1800" b="0" i="0" dirty="0">
                <a:solidFill>
                  <a:srgbClr val="273239"/>
                </a:solidFill>
                <a:effectLst/>
                <a:latin typeface="Consolas" panose="020B0609020204030204" pitchFamily="49" charset="0"/>
              </a:rPr>
              <a:t> &lt;&lt; "I am three wheeler" &lt;&lt; </a:t>
            </a:r>
            <a:r>
              <a:rPr lang="en-US" sz="1800" b="0" i="0" dirty="0" err="1">
                <a:solidFill>
                  <a:srgbClr val="273239"/>
                </a:solidFill>
                <a:effectLst/>
                <a:latin typeface="Consolas" panose="020B0609020204030204" pitchFamily="49" charset="0"/>
              </a:rPr>
              <a:t>endl</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class </a:t>
            </a:r>
            <a:r>
              <a:rPr lang="en-US" sz="1800" b="0" i="0" dirty="0" err="1">
                <a:solidFill>
                  <a:srgbClr val="273239"/>
                </a:solidFill>
                <a:effectLst/>
                <a:latin typeface="Consolas" panose="020B0609020204030204" pitchFamily="49" charset="0"/>
              </a:rPr>
              <a:t>FourWheeler</a:t>
            </a:r>
            <a:r>
              <a:rPr lang="en-US" sz="1800" b="0" i="0" dirty="0">
                <a:solidFill>
                  <a:srgbClr val="273239"/>
                </a:solidFill>
                <a:effectLst/>
                <a:latin typeface="Consolas" panose="020B0609020204030204" pitchFamily="49" charset="0"/>
              </a:rPr>
              <a:t> : public Vehicle {</a:t>
            </a:r>
          </a:p>
          <a:p>
            <a:pPr algn="l" rtl="0" fontAlgn="base"/>
            <a:r>
              <a:rPr lang="en-US" sz="1800" b="0" i="0" dirty="0">
                <a:solidFill>
                  <a:srgbClr val="273239"/>
                </a:solidFill>
                <a:effectLst/>
                <a:latin typeface="Consolas" panose="020B0609020204030204" pitchFamily="49" charset="0"/>
              </a:rPr>
              <a:t>    public:</a:t>
            </a:r>
          </a:p>
          <a:p>
            <a:pPr algn="l" rtl="0" fontAlgn="base"/>
            <a:r>
              <a:rPr lang="en-US" sz="1800" b="0" i="0" dirty="0">
                <a:solidFill>
                  <a:srgbClr val="273239"/>
                </a:solidFill>
                <a:effectLst/>
                <a:latin typeface="Consolas" panose="020B0609020204030204" pitchFamily="49" charset="0"/>
              </a:rPr>
              <a:t>    void </a:t>
            </a:r>
            <a:r>
              <a:rPr lang="en-US" sz="1800" b="0" i="0" dirty="0" err="1">
                <a:solidFill>
                  <a:srgbClr val="273239"/>
                </a:solidFill>
                <a:effectLst/>
                <a:latin typeface="Consolas" panose="020B0609020204030204" pitchFamily="49" charset="0"/>
              </a:rPr>
              <a:t>printVehicle</a:t>
            </a:r>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cout</a:t>
            </a:r>
            <a:r>
              <a:rPr lang="en-US" sz="1800" b="0" i="0" dirty="0">
                <a:solidFill>
                  <a:srgbClr val="273239"/>
                </a:solidFill>
                <a:effectLst/>
                <a:latin typeface="Consolas" panose="020B0609020204030204" pitchFamily="49" charset="0"/>
              </a:rPr>
              <a:t> &lt;&lt; "I am four wheeler" &lt;&lt; </a:t>
            </a:r>
            <a:r>
              <a:rPr lang="en-US" sz="1800" b="0" i="0" dirty="0" err="1">
                <a:solidFill>
                  <a:srgbClr val="273239"/>
                </a:solidFill>
                <a:effectLst/>
                <a:latin typeface="Consolas" panose="020B0609020204030204" pitchFamily="49" charset="0"/>
              </a:rPr>
              <a:t>endl</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Factory method to create objects of different types.</a:t>
            </a:r>
          </a:p>
          <a:p>
            <a:pPr algn="l" rtl="0" fontAlgn="base"/>
            <a:r>
              <a:rPr lang="en-US" sz="1800" b="0" i="0" dirty="0">
                <a:solidFill>
                  <a:srgbClr val="273239"/>
                </a:solidFill>
                <a:effectLst/>
                <a:latin typeface="Consolas" panose="020B0609020204030204" pitchFamily="49" charset="0"/>
              </a:rPr>
              <a:t>// Change is required only in this function to create a new object type</a:t>
            </a:r>
          </a:p>
          <a:p>
            <a:pPr algn="l" rtl="0" fontAlgn="base"/>
            <a:r>
              <a:rPr lang="en-US" sz="1800" b="0" i="0" dirty="0">
                <a:solidFill>
                  <a:srgbClr val="273239"/>
                </a:solidFill>
                <a:effectLst/>
                <a:latin typeface="Consolas" panose="020B0609020204030204" pitchFamily="49" charset="0"/>
              </a:rPr>
              <a:t>Vehicle* Vehicle::Create(</a:t>
            </a:r>
            <a:r>
              <a:rPr lang="en-US" sz="1800" b="0" i="0" dirty="0" err="1">
                <a:solidFill>
                  <a:srgbClr val="273239"/>
                </a:solidFill>
                <a:effectLst/>
                <a:latin typeface="Consolas" panose="020B0609020204030204" pitchFamily="49" charset="0"/>
              </a:rPr>
              <a:t>VehicleType</a:t>
            </a:r>
            <a:r>
              <a:rPr lang="en-US" sz="1800" b="0" i="0" dirty="0">
                <a:solidFill>
                  <a:srgbClr val="273239"/>
                </a:solidFill>
                <a:effectLst/>
                <a:latin typeface="Consolas" panose="020B0609020204030204" pitchFamily="49" charset="0"/>
              </a:rPr>
              <a:t> type) {</a:t>
            </a:r>
          </a:p>
          <a:p>
            <a:pPr algn="l" rtl="0" fontAlgn="base"/>
            <a:r>
              <a:rPr lang="en-US" sz="1800" b="0" i="0" dirty="0">
                <a:solidFill>
                  <a:srgbClr val="273239"/>
                </a:solidFill>
                <a:effectLst/>
                <a:latin typeface="Consolas" panose="020B0609020204030204" pitchFamily="49" charset="0"/>
              </a:rPr>
              <a:t>    if (type == </a:t>
            </a:r>
            <a:r>
              <a:rPr lang="en-US" sz="1800" b="0" i="0" dirty="0" err="1">
                <a:solidFill>
                  <a:srgbClr val="273239"/>
                </a:solidFill>
                <a:effectLst/>
                <a:latin typeface="Consolas" panose="020B0609020204030204" pitchFamily="49" charset="0"/>
              </a:rPr>
              <a:t>VT_TwoWheeler</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return new </a:t>
            </a:r>
            <a:r>
              <a:rPr lang="en-US" sz="1800" b="0" i="0" dirty="0" err="1">
                <a:solidFill>
                  <a:srgbClr val="273239"/>
                </a:solidFill>
                <a:effectLst/>
                <a:latin typeface="Consolas" panose="020B0609020204030204" pitchFamily="49" charset="0"/>
              </a:rPr>
              <a:t>TwoWheeler</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else if (type == </a:t>
            </a:r>
            <a:r>
              <a:rPr lang="en-US" sz="1800" b="0" i="0" dirty="0" err="1">
                <a:solidFill>
                  <a:srgbClr val="273239"/>
                </a:solidFill>
                <a:effectLst/>
                <a:latin typeface="Consolas" panose="020B0609020204030204" pitchFamily="49" charset="0"/>
              </a:rPr>
              <a:t>VT_ThreeWheeler</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return new </a:t>
            </a:r>
            <a:r>
              <a:rPr lang="en-US" sz="1800" b="0" i="0" dirty="0" err="1">
                <a:solidFill>
                  <a:srgbClr val="273239"/>
                </a:solidFill>
                <a:effectLst/>
                <a:latin typeface="Consolas" panose="020B0609020204030204" pitchFamily="49" charset="0"/>
              </a:rPr>
              <a:t>ThreeWheeler</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else if (type == </a:t>
            </a:r>
            <a:r>
              <a:rPr lang="en-US" sz="1800" b="0" i="0" dirty="0" err="1">
                <a:solidFill>
                  <a:srgbClr val="273239"/>
                </a:solidFill>
                <a:effectLst/>
                <a:latin typeface="Consolas" panose="020B0609020204030204" pitchFamily="49" charset="0"/>
              </a:rPr>
              <a:t>VT_FourWheeler</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return new </a:t>
            </a:r>
            <a:r>
              <a:rPr lang="en-US" sz="1800" b="0" i="0" dirty="0" err="1">
                <a:solidFill>
                  <a:srgbClr val="273239"/>
                </a:solidFill>
                <a:effectLst/>
                <a:latin typeface="Consolas" panose="020B0609020204030204" pitchFamily="49" charset="0"/>
              </a:rPr>
              <a:t>FourWheeler</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else return NULL;</a:t>
            </a:r>
          </a:p>
          <a:p>
            <a:pPr algn="l" rtl="0" fontAlgn="base"/>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Client class</a:t>
            </a:r>
          </a:p>
          <a:p>
            <a:pPr algn="l" rtl="0" fontAlgn="base"/>
            <a:r>
              <a:rPr lang="en-US" sz="1800" b="0" i="0" dirty="0">
                <a:solidFill>
                  <a:srgbClr val="273239"/>
                </a:solidFill>
                <a:effectLst/>
                <a:latin typeface="Consolas" panose="020B0609020204030204" pitchFamily="49" charset="0"/>
              </a:rPr>
              <a:t>class Client {</a:t>
            </a:r>
          </a:p>
          <a:p>
            <a:pPr algn="l" rtl="0" fontAlgn="base"/>
            <a:r>
              <a:rPr lang="en-US" sz="1800" b="0" i="0" dirty="0">
                <a:solidFill>
                  <a:srgbClr val="273239"/>
                </a:solidFill>
                <a:effectLst/>
                <a:latin typeface="Consolas" panose="020B0609020204030204" pitchFamily="49" charset="0"/>
              </a:rPr>
              <a:t>public:</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 Client doesn't explicitly create objects</a:t>
            </a:r>
          </a:p>
          <a:p>
            <a:pPr algn="l" rtl="0" fontAlgn="base"/>
            <a:r>
              <a:rPr lang="en-US" sz="1800" b="0" i="0" dirty="0">
                <a:solidFill>
                  <a:srgbClr val="273239"/>
                </a:solidFill>
                <a:effectLst/>
                <a:latin typeface="Consolas" panose="020B0609020204030204" pitchFamily="49" charset="0"/>
              </a:rPr>
              <a:t>    // but passes type to factory method "Create()"</a:t>
            </a:r>
          </a:p>
          <a:p>
            <a:pPr algn="l" rtl="0" fontAlgn="base"/>
            <a:r>
              <a:rPr lang="en-US" sz="1800" b="0" i="0" dirty="0">
                <a:solidFill>
                  <a:srgbClr val="273239"/>
                </a:solidFill>
                <a:effectLst/>
                <a:latin typeface="Consolas" panose="020B0609020204030204" pitchFamily="49" charset="0"/>
              </a:rPr>
              <a:t>    Client()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VehicleType</a:t>
            </a:r>
            <a:r>
              <a:rPr lang="en-US" sz="1800" b="0" i="0" dirty="0">
                <a:solidFill>
                  <a:srgbClr val="273239"/>
                </a:solidFill>
                <a:effectLst/>
                <a:latin typeface="Consolas" panose="020B0609020204030204" pitchFamily="49" charset="0"/>
              </a:rPr>
              <a:t> type = </a:t>
            </a:r>
            <a:r>
              <a:rPr lang="en-US" sz="1800" b="0" i="0" dirty="0" err="1">
                <a:solidFill>
                  <a:srgbClr val="273239"/>
                </a:solidFill>
                <a:effectLst/>
                <a:latin typeface="Consolas" panose="020B0609020204030204" pitchFamily="49" charset="0"/>
              </a:rPr>
              <a:t>VT_ThreeWheeler</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 = Vehicle::Create(type);</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~Client() {</a:t>
            </a:r>
          </a:p>
          <a:p>
            <a:pPr algn="l" rtl="0" fontAlgn="base"/>
            <a:r>
              <a:rPr lang="en-US" sz="1800" b="0" i="0" dirty="0">
                <a:solidFill>
                  <a:srgbClr val="273239"/>
                </a:solidFill>
                <a:effectLst/>
                <a:latin typeface="Consolas" panose="020B0609020204030204" pitchFamily="49" charset="0"/>
              </a:rPr>
              <a:t>        if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delete[]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 = NULL;</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Vehicle* </a:t>
            </a:r>
            <a:r>
              <a:rPr lang="en-US" sz="1800" b="0" i="0" dirty="0" err="1">
                <a:solidFill>
                  <a:srgbClr val="273239"/>
                </a:solidFill>
                <a:effectLst/>
                <a:latin typeface="Consolas" panose="020B0609020204030204" pitchFamily="49" charset="0"/>
              </a:rPr>
              <a:t>getVehicle</a:t>
            </a:r>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return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private:</a:t>
            </a:r>
          </a:p>
          <a:p>
            <a:pPr algn="l" rtl="0" fontAlgn="base"/>
            <a:r>
              <a:rPr lang="en-US" sz="1800" b="0" i="0" dirty="0">
                <a:solidFill>
                  <a:srgbClr val="273239"/>
                </a:solidFill>
                <a:effectLst/>
                <a:latin typeface="Consolas" panose="020B0609020204030204" pitchFamily="49" charset="0"/>
              </a:rPr>
              <a:t>    Vehicle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p>
          <a:p>
            <a:pPr algn="l" rtl="0" fontAlgn="base"/>
            <a:r>
              <a:rPr lang="en-US" sz="1800" b="0" i="0" dirty="0">
                <a:solidFill>
                  <a:srgbClr val="273239"/>
                </a:solidFill>
                <a:effectLst/>
                <a:latin typeface="Consolas" panose="020B0609020204030204" pitchFamily="49" charset="0"/>
              </a:rPr>
              <a:t>// Driver program</a:t>
            </a:r>
          </a:p>
          <a:p>
            <a:pPr algn="l" rtl="0" fontAlgn="base"/>
            <a:r>
              <a:rPr lang="en-US" sz="1800" b="0" i="0" dirty="0">
                <a:solidFill>
                  <a:srgbClr val="273239"/>
                </a:solidFill>
                <a:effectLst/>
                <a:latin typeface="Consolas" panose="020B0609020204030204" pitchFamily="49" charset="0"/>
              </a:rPr>
              <a:t>int main() {</a:t>
            </a:r>
          </a:p>
          <a:p>
            <a:pPr algn="l" rtl="0" fontAlgn="base"/>
            <a:r>
              <a:rPr lang="en-US" sz="1800" b="0" i="0" dirty="0">
                <a:solidFill>
                  <a:srgbClr val="273239"/>
                </a:solidFill>
                <a:effectLst/>
                <a:latin typeface="Consolas" panose="020B0609020204030204" pitchFamily="49" charset="0"/>
              </a:rPr>
              <a:t>    Client *</a:t>
            </a:r>
            <a:r>
              <a:rPr lang="en-US" sz="1800" b="0" i="0" dirty="0" err="1">
                <a:solidFill>
                  <a:srgbClr val="273239"/>
                </a:solidFill>
                <a:effectLst/>
                <a:latin typeface="Consolas" panose="020B0609020204030204" pitchFamily="49" charset="0"/>
              </a:rPr>
              <a:t>pClient</a:t>
            </a:r>
            <a:r>
              <a:rPr lang="en-US" sz="1800" b="0" i="0" dirty="0">
                <a:solidFill>
                  <a:srgbClr val="273239"/>
                </a:solidFill>
                <a:effectLst/>
                <a:latin typeface="Consolas" panose="020B0609020204030204" pitchFamily="49" charset="0"/>
              </a:rPr>
              <a:t> = new Client();</a:t>
            </a:r>
          </a:p>
          <a:p>
            <a:pPr algn="l" rtl="0" fontAlgn="base"/>
            <a:r>
              <a:rPr lang="en-US" sz="1800" b="0" i="0" dirty="0">
                <a:solidFill>
                  <a:srgbClr val="273239"/>
                </a:solidFill>
                <a:effectLst/>
                <a:latin typeface="Consolas" panose="020B0609020204030204" pitchFamily="49" charset="0"/>
              </a:rPr>
              <a:t>    Vehicle *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 = </a:t>
            </a:r>
            <a:r>
              <a:rPr lang="en-US" sz="1800" b="0" i="0" dirty="0" err="1">
                <a:solidFill>
                  <a:srgbClr val="273239"/>
                </a:solidFill>
                <a:effectLst/>
                <a:latin typeface="Consolas" panose="020B0609020204030204" pitchFamily="49" charset="0"/>
              </a:rPr>
              <a:t>pClient</a:t>
            </a:r>
            <a:r>
              <a:rPr lang="en-US" sz="1800" b="0" i="0" dirty="0">
                <a:solidFill>
                  <a:srgbClr val="273239"/>
                </a:solidFill>
                <a:effectLst/>
                <a:latin typeface="Consolas" panose="020B0609020204030204" pitchFamily="49" charset="0"/>
              </a:rPr>
              <a:t>-&gt;</a:t>
            </a:r>
            <a:r>
              <a:rPr lang="en-US" sz="1800" b="0" i="0" dirty="0" err="1">
                <a:solidFill>
                  <a:srgbClr val="273239"/>
                </a:solidFill>
                <a:effectLst/>
                <a:latin typeface="Consolas" panose="020B0609020204030204" pitchFamily="49" charset="0"/>
              </a:rPr>
              <a:t>getVehicle</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a:t>
            </a:r>
            <a:r>
              <a:rPr lang="en-US" sz="1800" b="0" i="0" dirty="0" err="1">
                <a:solidFill>
                  <a:srgbClr val="273239"/>
                </a:solidFill>
                <a:effectLst/>
                <a:latin typeface="Consolas" panose="020B0609020204030204" pitchFamily="49" charset="0"/>
              </a:rPr>
              <a:t>pVehicle</a:t>
            </a:r>
            <a:r>
              <a:rPr lang="en-US" sz="1800" b="0" i="0" dirty="0">
                <a:solidFill>
                  <a:srgbClr val="273239"/>
                </a:solidFill>
                <a:effectLst/>
                <a:latin typeface="Consolas" panose="020B0609020204030204" pitchFamily="49" charset="0"/>
              </a:rPr>
              <a:t>-&gt;</a:t>
            </a:r>
            <a:r>
              <a:rPr lang="en-US" sz="1800" b="0" i="0" dirty="0" err="1">
                <a:solidFill>
                  <a:srgbClr val="273239"/>
                </a:solidFill>
                <a:effectLst/>
                <a:latin typeface="Consolas" panose="020B0609020204030204" pitchFamily="49" charset="0"/>
              </a:rPr>
              <a:t>printVehicle</a:t>
            </a:r>
            <a:r>
              <a:rPr lang="en-US" sz="1800" b="0" i="0" dirty="0">
                <a:solidFill>
                  <a:srgbClr val="273239"/>
                </a:solidFill>
                <a:effectLst/>
                <a:latin typeface="Consolas" panose="020B0609020204030204" pitchFamily="49" charset="0"/>
              </a:rPr>
              <a:t>();</a:t>
            </a:r>
          </a:p>
          <a:p>
            <a:pPr algn="l" rtl="0" fontAlgn="base"/>
            <a:r>
              <a:rPr lang="en-US" sz="1800" b="0" i="0" dirty="0">
                <a:solidFill>
                  <a:srgbClr val="273239"/>
                </a:solidFill>
                <a:effectLst/>
                <a:latin typeface="Consolas" panose="020B0609020204030204" pitchFamily="49" charset="0"/>
              </a:rPr>
              <a:t>    return 0;</a:t>
            </a:r>
          </a:p>
          <a:p>
            <a:pPr algn="l" rtl="0" fontAlgn="base"/>
            <a:r>
              <a:rPr lang="en-US" sz="1800" b="0" i="0" dirty="0">
                <a:solidFill>
                  <a:srgbClr val="273239"/>
                </a:solidFill>
                <a:effectLst/>
                <a:latin typeface="Consolas" panose="020B0609020204030204" pitchFamily="49" charset="0"/>
              </a:rPr>
              <a:t>}</a:t>
            </a:r>
          </a:p>
          <a:p>
            <a:pPr algn="l" fontAlgn="base"/>
            <a:r>
              <a:rPr lang="en-US" b="0" i="0" dirty="0">
                <a:solidFill>
                  <a:srgbClr val="273239"/>
                </a:solidFill>
                <a:effectLst/>
                <a:latin typeface="urw-din"/>
              </a:rPr>
              <a:t>Output:</a:t>
            </a:r>
          </a:p>
          <a:p>
            <a:pPr algn="l" fontAlgn="base"/>
            <a:r>
              <a:rPr lang="en-US" dirty="0"/>
              <a:t>I am three </a:t>
            </a:r>
            <a:r>
              <a:rPr lang="en-US" dirty="0" err="1"/>
              <a:t>wheeler</a:t>
            </a:r>
            <a:r>
              <a:rPr lang="en-US" b="0" i="0" dirty="0" err="1">
                <a:solidFill>
                  <a:srgbClr val="273239"/>
                </a:solidFill>
                <a:effectLst/>
                <a:latin typeface="urw-din"/>
              </a:rPr>
              <a:t>In</a:t>
            </a:r>
            <a:r>
              <a:rPr lang="en-US" b="0" i="0" dirty="0">
                <a:solidFill>
                  <a:srgbClr val="273239"/>
                </a:solidFill>
                <a:effectLst/>
                <a:latin typeface="urw-din"/>
              </a:rPr>
              <a:t> the above example, we have totally decoupled the selection of type for object creation from Client. The library is now responsible to decide which object type to create based on an input. Client just needs to make call to library’s factory Create method and pass the type it wants without worrying about the actual implementation of creation of objects.</a:t>
            </a:r>
          </a:p>
          <a:p>
            <a:pPr algn="l" fontAlgn="base"/>
            <a:r>
              <a:rPr lang="en-US" b="0" i="0" dirty="0">
                <a:solidFill>
                  <a:srgbClr val="273239"/>
                </a:solidFill>
                <a:effectLst/>
                <a:latin typeface="urw-din"/>
              </a:rPr>
              <a:t>Thanks to </a:t>
            </a:r>
            <a:r>
              <a:rPr lang="en-US" b="0" i="0" dirty="0" err="1">
                <a:solidFill>
                  <a:srgbClr val="273239"/>
                </a:solidFill>
                <a:effectLst/>
                <a:latin typeface="urw-din"/>
              </a:rPr>
              <a:t>Rumplestiltskin</a:t>
            </a:r>
            <a:r>
              <a:rPr lang="en-US" b="0" i="0" dirty="0">
                <a:solidFill>
                  <a:srgbClr val="273239"/>
                </a:solidFill>
                <a:effectLst/>
                <a:latin typeface="urw-din"/>
              </a:rPr>
              <a:t> for providing above explanation.</a:t>
            </a:r>
          </a:p>
          <a:p>
            <a:pPr algn="l" fontAlgn="base"/>
            <a:br>
              <a:rPr lang="en-US" b="1" i="0" dirty="0">
                <a:solidFill>
                  <a:srgbClr val="273239"/>
                </a:solidFill>
                <a:effectLst/>
                <a:latin typeface="urw-din"/>
              </a:rPr>
            </a:br>
            <a:r>
              <a:rPr lang="en-US" b="1" i="0" dirty="0">
                <a:solidFill>
                  <a:srgbClr val="273239"/>
                </a:solidFill>
                <a:effectLst/>
                <a:latin typeface="urw-din"/>
              </a:rPr>
              <a:t>Other examples of Factory Method:</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Say, in a ‘Drawing’ system, depending on user’s input, different pictures like square, rectangle, circle can be drawn. Here we can use factory method to create instances depending on user’s input. For adding new type of shape, no need to change client’s code.</a:t>
            </a:r>
          </a:p>
          <a:p>
            <a:pPr algn="l" fontAlgn="base">
              <a:buFont typeface="+mj-lt"/>
              <a:buAutoNum type="arabicPeriod"/>
            </a:pPr>
            <a:r>
              <a:rPr lang="en-US" b="0" i="0" dirty="0">
                <a:solidFill>
                  <a:srgbClr val="273239"/>
                </a:solidFill>
                <a:effectLst/>
                <a:latin typeface="urw-din"/>
              </a:rPr>
              <a:t>Another example: In travel site, we can book train ticket as well bus tickets and flight ticket. In this case user can give his travel type as ‘bus’, ‘train’ or ‘flight’.</a:t>
            </a:r>
            <a:br>
              <a:rPr lang="en-US" b="0" i="0" dirty="0">
                <a:solidFill>
                  <a:srgbClr val="273239"/>
                </a:solidFill>
                <a:effectLst/>
                <a:latin typeface="urw-din"/>
              </a:rPr>
            </a:br>
            <a:r>
              <a:rPr lang="en-US" b="0" i="0" dirty="0">
                <a:solidFill>
                  <a:srgbClr val="273239"/>
                </a:solidFill>
                <a:effectLst/>
                <a:latin typeface="urw-din"/>
              </a:rPr>
              <a:t>Here we have an abstract class ‘</a:t>
            </a:r>
            <a:r>
              <a:rPr lang="en-US" b="0" i="0" dirty="0" err="1">
                <a:solidFill>
                  <a:srgbClr val="273239"/>
                </a:solidFill>
                <a:effectLst/>
                <a:latin typeface="urw-din"/>
              </a:rPr>
              <a:t>AnyTravel</a:t>
            </a:r>
            <a:r>
              <a:rPr lang="en-US" b="0" i="0" dirty="0">
                <a:solidFill>
                  <a:srgbClr val="273239"/>
                </a:solidFill>
                <a:effectLst/>
                <a:latin typeface="urw-din"/>
              </a:rPr>
              <a:t>’ with a static member function ‘</a:t>
            </a:r>
            <a:r>
              <a:rPr lang="en-US" b="0" i="0" dirty="0" err="1">
                <a:solidFill>
                  <a:srgbClr val="273239"/>
                </a:solidFill>
                <a:effectLst/>
                <a:latin typeface="urw-din"/>
              </a:rPr>
              <a:t>GetObject</a:t>
            </a:r>
            <a:r>
              <a:rPr lang="en-US" b="0" i="0" dirty="0">
                <a:solidFill>
                  <a:srgbClr val="273239"/>
                </a:solidFill>
                <a:effectLst/>
                <a:latin typeface="urw-din"/>
              </a:rPr>
              <a:t>’ which depending on user’s travel type, will create &amp; return object of ‘</a:t>
            </a:r>
            <a:r>
              <a:rPr lang="en-US" b="0" i="0" dirty="0" err="1">
                <a:solidFill>
                  <a:srgbClr val="273239"/>
                </a:solidFill>
                <a:effectLst/>
                <a:latin typeface="urw-din"/>
              </a:rPr>
              <a:t>BusTravel</a:t>
            </a:r>
            <a:r>
              <a:rPr lang="en-US" b="0" i="0" dirty="0">
                <a:solidFill>
                  <a:srgbClr val="273239"/>
                </a:solidFill>
                <a:effectLst/>
                <a:latin typeface="urw-din"/>
              </a:rPr>
              <a:t>’ or ‘ </a:t>
            </a:r>
            <a:r>
              <a:rPr lang="en-US" b="0" i="0" dirty="0" err="1">
                <a:solidFill>
                  <a:srgbClr val="273239"/>
                </a:solidFill>
                <a:effectLst/>
                <a:latin typeface="urw-din"/>
              </a:rPr>
              <a:t>TrainTravel</a:t>
            </a:r>
            <a:r>
              <a:rPr lang="en-US" b="0" i="0" dirty="0">
                <a:solidFill>
                  <a:srgbClr val="273239"/>
                </a:solidFill>
                <a:effectLst/>
                <a:latin typeface="urw-din"/>
              </a:rPr>
              <a:t>’. ‘</a:t>
            </a:r>
            <a:r>
              <a:rPr lang="en-US" b="0" i="0" dirty="0" err="1">
                <a:solidFill>
                  <a:srgbClr val="273239"/>
                </a:solidFill>
                <a:effectLst/>
                <a:latin typeface="urw-din"/>
              </a:rPr>
              <a:t>BusTravel</a:t>
            </a:r>
            <a:r>
              <a:rPr lang="en-US" b="0" i="0" dirty="0">
                <a:solidFill>
                  <a:srgbClr val="273239"/>
                </a:solidFill>
                <a:effectLst/>
                <a:latin typeface="urw-din"/>
              </a:rPr>
              <a:t>’ or ‘ </a:t>
            </a:r>
            <a:r>
              <a:rPr lang="en-US" b="0" i="0" dirty="0" err="1">
                <a:solidFill>
                  <a:srgbClr val="273239"/>
                </a:solidFill>
                <a:effectLst/>
                <a:latin typeface="urw-din"/>
              </a:rPr>
              <a:t>TrainTravel</a:t>
            </a:r>
            <a:r>
              <a:rPr lang="en-US" b="0" i="0" dirty="0">
                <a:solidFill>
                  <a:srgbClr val="273239"/>
                </a:solidFill>
                <a:effectLst/>
                <a:latin typeface="urw-din"/>
              </a:rPr>
              <a:t>’ have common functions like passenger name, Origin, </a:t>
            </a:r>
            <a:r>
              <a:rPr lang="en-US" b="0" i="0" dirty="0" err="1">
                <a:solidFill>
                  <a:srgbClr val="273239"/>
                </a:solidFill>
                <a:effectLst/>
                <a:latin typeface="urw-din"/>
              </a:rPr>
              <a:t>destinationparameters</a:t>
            </a:r>
            <a:r>
              <a:rPr lang="en-US" b="0" i="0" dirty="0">
                <a:solidFill>
                  <a:srgbClr val="273239"/>
                </a:solidFill>
                <a:effectLst/>
                <a:latin typeface="urw-din"/>
              </a:rPr>
              <a:t>.</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41</a:t>
            </a:fld>
            <a:endParaRPr lang="en-IN"/>
          </a:p>
        </p:txBody>
      </p:sp>
    </p:spTree>
    <p:extLst>
      <p:ext uri="{BB962C8B-B14F-4D97-AF65-F5344CB8AC3E}">
        <p14:creationId xmlns:p14="http://schemas.microsoft.com/office/powerpoint/2010/main" val="279822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IBM Plex Sans"/>
              </a:rPr>
              <a:t>There are many mistakes a new programmer can make. Today, you</a:t>
            </a:r>
            <a:br>
              <a:rPr lang="en-US" b="0" i="0" dirty="0">
                <a:solidFill>
                  <a:srgbClr val="3C3C3B"/>
                </a:solidFill>
                <a:effectLst/>
                <a:latin typeface="IBM Plex Sans"/>
              </a:rPr>
            </a:br>
            <a:r>
              <a:rPr lang="en-US" b="0" i="0" dirty="0">
                <a:solidFill>
                  <a:srgbClr val="3C3C3B"/>
                </a:solidFill>
                <a:effectLst/>
                <a:latin typeface="IBM Plex Sans"/>
              </a:rPr>
              <a:t>will learn the most common mistakes that beginners make, and how you can avoid them.</a:t>
            </a:r>
          </a:p>
          <a:p>
            <a:pPr algn="l"/>
            <a:endParaRPr lang="en-US" b="0" i="0" dirty="0">
              <a:solidFill>
                <a:srgbClr val="3C3C3B"/>
              </a:solidFill>
              <a:effectLst/>
              <a:latin typeface="IBM Plex Sans"/>
            </a:endParaRPr>
          </a:p>
          <a:p>
            <a:pPr algn="l"/>
            <a:r>
              <a:rPr lang="en-US" b="1" i="0" dirty="0">
                <a:solidFill>
                  <a:srgbClr val="3C3C3B"/>
                </a:solidFill>
                <a:effectLst/>
                <a:latin typeface="IBM Plex Mono"/>
              </a:rPr>
              <a:t>1) Bad variable naming</a:t>
            </a:r>
          </a:p>
          <a:p>
            <a:pPr algn="l"/>
            <a:r>
              <a:rPr lang="en-US" b="0" i="0" dirty="0">
                <a:solidFill>
                  <a:srgbClr val="3C3C3B"/>
                </a:solidFill>
                <a:effectLst/>
                <a:latin typeface="IBM Plex Sans"/>
              </a:rPr>
              <a:t>This is by far the most common mistake beginner programmers make. Name your variables and functions as if your mom was going to have to read and understand what each one means (assuming your mom isn’t a</a:t>
            </a:r>
            <a:br>
              <a:rPr lang="en-US" b="0" i="0" dirty="0">
                <a:solidFill>
                  <a:srgbClr val="3C3C3B"/>
                </a:solidFill>
                <a:effectLst/>
                <a:latin typeface="IBM Plex Sans"/>
              </a:rPr>
            </a:br>
            <a:r>
              <a:rPr lang="en-US" b="0" i="0" dirty="0">
                <a:solidFill>
                  <a:srgbClr val="3C3C3B"/>
                </a:solidFill>
                <a:effectLst/>
                <a:latin typeface="IBM Plex Sans"/>
              </a:rPr>
              <a:t>programmer, of course).</a:t>
            </a:r>
          </a:p>
          <a:p>
            <a:pPr algn="l"/>
            <a:r>
              <a:rPr lang="en-US" b="0" i="0" dirty="0">
                <a:solidFill>
                  <a:srgbClr val="3C3C3B"/>
                </a:solidFill>
                <a:effectLst/>
                <a:latin typeface="IBM Plex Sans"/>
              </a:rPr>
              <a:t>In three months, are you going to remember what the variable you named “</a:t>
            </a:r>
          </a:p>
          <a:p>
            <a:pPr algn="l"/>
            <a:r>
              <a:rPr lang="en-US" dirty="0" err="1"/>
              <a:t>dsld</a:t>
            </a:r>
            <a:r>
              <a:rPr lang="en-US" dirty="0"/>
              <a:t>” means, or what that function you creatively named “</a:t>
            </a:r>
            <a:r>
              <a:rPr lang="en-US" dirty="0" err="1"/>
              <a:t>nstnc_crt</a:t>
            </a:r>
            <a:r>
              <a:rPr lang="en-US" dirty="0"/>
              <a:t>” does?</a:t>
            </a:r>
            <a:endParaRPr lang="en-US" b="0" i="0" dirty="0">
              <a:solidFill>
                <a:srgbClr val="3C3C3B"/>
              </a:solidFill>
              <a:effectLst/>
              <a:latin typeface="IBM Plex Sans"/>
            </a:endParaRPr>
          </a:p>
          <a:p>
            <a:pPr algn="l"/>
            <a:r>
              <a:rPr lang="en-US" b="0" i="0" dirty="0">
                <a:solidFill>
                  <a:srgbClr val="3C3C3B"/>
                </a:solidFill>
                <a:effectLst/>
                <a:latin typeface="IBM Plex Sans"/>
              </a:rPr>
              <a:t>Example of poor variable naming:</a:t>
            </a:r>
          </a:p>
          <a:p>
            <a:pPr algn="l"/>
            <a:r>
              <a:rPr lang="en-US" b="0" i="0" dirty="0">
                <a:solidFill>
                  <a:srgbClr val="3C3C3B"/>
                </a:solidFill>
                <a:effectLst/>
                <a:latin typeface="IBM Plex Sans"/>
              </a:rPr>
              <a:t>Example of consistent variable naming:</a:t>
            </a:r>
          </a:p>
          <a:p>
            <a:pPr algn="l"/>
            <a:r>
              <a:rPr lang="en-US" b="1" i="0" dirty="0">
                <a:solidFill>
                  <a:srgbClr val="3C3C3B"/>
                </a:solidFill>
                <a:effectLst/>
                <a:latin typeface="IBM Plex Mono"/>
              </a:rPr>
              <a:t>2) Not using comments</a:t>
            </a:r>
          </a:p>
          <a:p>
            <a:pPr algn="l"/>
            <a:r>
              <a:rPr lang="en-US" b="0" i="0" dirty="0">
                <a:solidFill>
                  <a:srgbClr val="3C3C3B"/>
                </a:solidFill>
                <a:effectLst/>
                <a:latin typeface="IBM Plex Sans"/>
              </a:rPr>
              <a:t>Comments are an amazing way to remind you what a piece of code does. Too many beginners don’t utilize comments at all, which makes code messy and hard to read. However, there is a fine balance between how many comments you should use in your code.</a:t>
            </a:r>
          </a:p>
          <a:p>
            <a:pPr algn="l"/>
            <a:r>
              <a:rPr lang="en-US" b="0" i="0" dirty="0">
                <a:solidFill>
                  <a:srgbClr val="3C3C3B"/>
                </a:solidFill>
                <a:effectLst/>
                <a:latin typeface="IBM Plex Sans"/>
              </a:rPr>
              <a:t>If you add too many comments, you’ll have to change the comments every time you change the code that it’s describing. It is best to use comments </a:t>
            </a:r>
            <a:r>
              <a:rPr lang="en-US" b="0" i="1" dirty="0">
                <a:solidFill>
                  <a:srgbClr val="3C3C3B"/>
                </a:solidFill>
                <a:effectLst/>
                <a:latin typeface="IBM Plex Sans"/>
              </a:rPr>
              <a:t>only</a:t>
            </a:r>
            <a:r>
              <a:rPr lang="en-US" b="0" i="0" dirty="0">
                <a:solidFill>
                  <a:srgbClr val="3C3C3B"/>
                </a:solidFill>
                <a:effectLst/>
                <a:latin typeface="IBM Plex Sans"/>
              </a:rPr>
              <a:t> when a piece of code is not </a:t>
            </a:r>
            <a:r>
              <a:rPr lang="en-US" b="0" i="1" dirty="0">
                <a:solidFill>
                  <a:srgbClr val="3C3C3B"/>
                </a:solidFill>
                <a:effectLst/>
                <a:latin typeface="IBM Plex Sans"/>
              </a:rPr>
              <a:t>completely</a:t>
            </a:r>
            <a:r>
              <a:rPr lang="en-US" b="0" i="0" dirty="0">
                <a:solidFill>
                  <a:srgbClr val="3C3C3B"/>
                </a:solidFill>
                <a:effectLst/>
                <a:latin typeface="IBM Plex Sans"/>
              </a:rPr>
              <a:t> self-explanatory.</a:t>
            </a:r>
          </a:p>
          <a:p>
            <a:pPr algn="l"/>
            <a:r>
              <a:rPr lang="en-US" b="1" i="0" dirty="0">
                <a:solidFill>
                  <a:srgbClr val="3C3C3B"/>
                </a:solidFill>
                <a:effectLst/>
                <a:latin typeface="IBM Plex Mono"/>
              </a:rPr>
              <a:t>3) Not keeping code formatting consistent</a:t>
            </a:r>
          </a:p>
          <a:p>
            <a:pPr algn="l"/>
            <a:r>
              <a:rPr lang="en-US" b="0" i="0" dirty="0">
                <a:solidFill>
                  <a:srgbClr val="3C3C3B"/>
                </a:solidFill>
                <a:effectLst/>
                <a:latin typeface="IBM Plex Sans"/>
              </a:rPr>
              <a:t>It doesn’t matter if you put the brackets on the same line as the “</a:t>
            </a:r>
          </a:p>
          <a:p>
            <a:pPr algn="l"/>
            <a:r>
              <a:rPr lang="en-US" dirty="0"/>
              <a:t>if”</a:t>
            </a:r>
            <a:br>
              <a:rPr lang="en-US" dirty="0"/>
            </a:br>
            <a:r>
              <a:rPr lang="en-US" dirty="0"/>
              <a:t>statement, or if you name variables with camel case or underlines. Just</a:t>
            </a:r>
            <a:br>
              <a:rPr lang="en-US" dirty="0"/>
            </a:br>
            <a:r>
              <a:rPr lang="en-US" dirty="0"/>
              <a:t>make sure you keep it consistent. If you don’t do this, your will code look very amateur, and hard to maintain.</a:t>
            </a:r>
            <a:br>
              <a:rPr lang="en-US" dirty="0"/>
            </a:br>
            <a:br>
              <a:rPr lang="en-US" dirty="0"/>
            </a:br>
            <a:r>
              <a:rPr lang="en-US" dirty="0"/>
              <a:t>Example of inconsistent code formatting:</a:t>
            </a:r>
            <a:endParaRPr lang="en-US" b="0" i="0" dirty="0">
              <a:solidFill>
                <a:srgbClr val="3C3C3B"/>
              </a:solidFill>
              <a:effectLst/>
              <a:latin typeface="IBM Plex Sans"/>
            </a:endParaRPr>
          </a:p>
          <a:p>
            <a:pPr algn="l"/>
            <a:r>
              <a:rPr lang="en-US" b="0" i="0" dirty="0">
                <a:solidFill>
                  <a:srgbClr val="3C3C3B"/>
                </a:solidFill>
                <a:effectLst/>
                <a:latin typeface="IBM Plex Sans"/>
              </a:rPr>
              <a:t>Example of </a:t>
            </a:r>
            <a:r>
              <a:rPr lang="en-US" b="0" i="1" dirty="0">
                <a:solidFill>
                  <a:srgbClr val="3C3C3B"/>
                </a:solidFill>
                <a:effectLst/>
                <a:latin typeface="IBM Plex Sans"/>
              </a:rPr>
              <a:t>more consistent</a:t>
            </a:r>
            <a:r>
              <a:rPr lang="en-US" b="0" i="0" dirty="0">
                <a:solidFill>
                  <a:srgbClr val="3C3C3B"/>
                </a:solidFill>
                <a:effectLst/>
                <a:latin typeface="IBM Plex Sans"/>
              </a:rPr>
              <a:t> code formatting:</a:t>
            </a:r>
          </a:p>
          <a:p>
            <a:pPr algn="l"/>
            <a:r>
              <a:rPr lang="en-US" b="1" i="0" dirty="0">
                <a:solidFill>
                  <a:srgbClr val="3C3C3B"/>
                </a:solidFill>
                <a:effectLst/>
                <a:latin typeface="IBM Plex Mono"/>
              </a:rPr>
              <a:t>4) Not backing up your project</a:t>
            </a:r>
          </a:p>
          <a:p>
            <a:pPr algn="l"/>
            <a:r>
              <a:rPr lang="en-US" b="0" i="0" dirty="0">
                <a:solidFill>
                  <a:srgbClr val="3C3C3B"/>
                </a:solidFill>
                <a:effectLst/>
                <a:latin typeface="IBM Plex Sans"/>
              </a:rPr>
              <a:t>This is a mistake that could lose you years of your life. Backing up your code is extremely important, even if you are not working on a team. Do not be intimidated by GitHub! They created a great application called </a:t>
            </a:r>
            <a:r>
              <a:rPr lang="en-US" b="0" i="0" u="none" strike="noStrike" dirty="0">
                <a:solidFill>
                  <a:srgbClr val="000000"/>
                </a:solidFill>
                <a:effectLst/>
                <a:latin typeface="IBM Plex Sans"/>
                <a:hlinkClick r:id="rId3"/>
              </a:rPr>
              <a:t>GitHub Desktop</a:t>
            </a:r>
            <a:r>
              <a:rPr lang="en-US" b="0" i="0" dirty="0">
                <a:solidFill>
                  <a:srgbClr val="3C3C3B"/>
                </a:solidFill>
                <a:effectLst/>
                <a:latin typeface="IBM Plex Sans"/>
              </a:rPr>
              <a:t>. GitHub Desktop makes it extremely easy to sync &amp; save your work without even touching the command line. Best of all, it’s free!</a:t>
            </a:r>
          </a:p>
          <a:p>
            <a:pPr algn="l"/>
            <a:r>
              <a:rPr lang="en-US" b="1" i="0" dirty="0">
                <a:solidFill>
                  <a:srgbClr val="3C3C3B"/>
                </a:solidFill>
                <a:effectLst/>
                <a:latin typeface="IBM Plex Mono"/>
              </a:rPr>
              <a:t>5) Using an overly-complicated language</a:t>
            </a:r>
          </a:p>
          <a:p>
            <a:pPr algn="l"/>
            <a:r>
              <a:rPr lang="en-US" b="0" i="0" dirty="0">
                <a:solidFill>
                  <a:srgbClr val="3C3C3B"/>
                </a:solidFill>
                <a:effectLst/>
                <a:latin typeface="IBM Plex Sans"/>
              </a:rPr>
              <a:t>Don’t feel pressured to code in a language that you’re intimidated by just because that’s what many others do, and especially don’t code a custom engine. There are multitudes of easy-to-understand languages that are very beginner-friendly. And, once you know one language, it’s very easy to learn any other language.</a:t>
            </a:r>
          </a:p>
          <a:p>
            <a:pPr algn="l"/>
            <a:r>
              <a:rPr lang="en-US" b="1" i="0" dirty="0">
                <a:solidFill>
                  <a:srgbClr val="3C3C3B"/>
                </a:solidFill>
                <a:effectLst/>
                <a:latin typeface="IBM Plex Mono"/>
              </a:rPr>
              <a:t>6) Not utilizing the debugger</a:t>
            </a:r>
          </a:p>
          <a:p>
            <a:pPr algn="l"/>
            <a:r>
              <a:rPr lang="en-US" b="0" i="0" dirty="0">
                <a:solidFill>
                  <a:srgbClr val="3C3C3B"/>
                </a:solidFill>
                <a:effectLst/>
                <a:latin typeface="IBM Plex Sans"/>
              </a:rPr>
              <a:t>When you run into a code error that you do not know how to solve, don’t</a:t>
            </a:r>
            <a:br>
              <a:rPr lang="en-US" b="0" i="0" dirty="0">
                <a:solidFill>
                  <a:srgbClr val="3C3C3B"/>
                </a:solidFill>
                <a:effectLst/>
                <a:latin typeface="IBM Plex Sans"/>
              </a:rPr>
            </a:br>
            <a:r>
              <a:rPr lang="en-US" b="0" i="0" dirty="0">
                <a:solidFill>
                  <a:srgbClr val="3C3C3B"/>
                </a:solidFill>
                <a:effectLst/>
                <a:latin typeface="IBM Plex Sans"/>
              </a:rPr>
              <a:t>make the mistake of just diving into the code and reading. Use the debugger. Most IDEs have them. With the debugger, it makes solving</a:t>
            </a:r>
            <a:br>
              <a:rPr lang="en-US" b="0" i="0" dirty="0">
                <a:solidFill>
                  <a:srgbClr val="3C3C3B"/>
                </a:solidFill>
                <a:effectLst/>
                <a:latin typeface="IBM Plex Sans"/>
              </a:rPr>
            </a:br>
            <a:r>
              <a:rPr lang="en-US" b="0" i="0" dirty="0">
                <a:solidFill>
                  <a:srgbClr val="3C3C3B"/>
                </a:solidFill>
                <a:effectLst/>
                <a:latin typeface="IBM Plex Sans"/>
              </a:rPr>
              <a:t>issues a breeze; you can watch your code run line-by-line, so you can see exactly what’s going wrong.</a:t>
            </a:r>
          </a:p>
          <a:p>
            <a:pPr algn="l"/>
            <a:r>
              <a:rPr lang="en-US" b="1" i="0" dirty="0">
                <a:solidFill>
                  <a:srgbClr val="3C3C3B"/>
                </a:solidFill>
                <a:effectLst/>
                <a:latin typeface="IBM Plex Mono"/>
              </a:rPr>
              <a:t>7) Creating functions that are too big</a:t>
            </a:r>
          </a:p>
          <a:p>
            <a:pPr algn="l"/>
            <a:r>
              <a:rPr lang="en-US" b="0" i="0" dirty="0">
                <a:solidFill>
                  <a:srgbClr val="3C3C3B"/>
                </a:solidFill>
                <a:effectLst/>
                <a:latin typeface="IBM Plex Sans"/>
              </a:rPr>
              <a:t>Don’t make functions that take in many inputs, or functions that only accomplish one </a:t>
            </a:r>
            <a:r>
              <a:rPr lang="en-US" b="0" i="1" dirty="0">
                <a:solidFill>
                  <a:srgbClr val="3C3C3B"/>
                </a:solidFill>
                <a:effectLst/>
                <a:latin typeface="IBM Plex Sans"/>
              </a:rPr>
              <a:t>very specific</a:t>
            </a:r>
            <a:r>
              <a:rPr lang="en-US" b="0" i="0" dirty="0">
                <a:solidFill>
                  <a:srgbClr val="3C3C3B"/>
                </a:solidFill>
                <a:effectLst/>
                <a:latin typeface="IBM Plex Sans"/>
              </a:rPr>
              <a:t> task. Break up your function into multiple other functions, which are easier to read and maintain.</a:t>
            </a:r>
            <a:br>
              <a:rPr lang="en-US" b="0" i="0" dirty="0">
                <a:solidFill>
                  <a:srgbClr val="3C3C3B"/>
                </a:solidFill>
                <a:effectLst/>
                <a:latin typeface="IBM Plex Sans"/>
              </a:rPr>
            </a:br>
            <a:br>
              <a:rPr lang="en-US" b="0" i="0" dirty="0">
                <a:solidFill>
                  <a:srgbClr val="3C3C3B"/>
                </a:solidFill>
                <a:effectLst/>
                <a:latin typeface="IBM Plex Sans"/>
              </a:rPr>
            </a:br>
            <a:r>
              <a:rPr lang="en-US" b="0" i="0" dirty="0">
                <a:solidFill>
                  <a:srgbClr val="3C3C3B"/>
                </a:solidFill>
                <a:effectLst/>
                <a:latin typeface="IBM Plex Sans"/>
              </a:rPr>
              <a:t>Example of a function which takes in too many inputs:</a:t>
            </a:r>
          </a:p>
          <a:p>
            <a:pPr algn="l"/>
            <a:r>
              <a:rPr lang="en-US" b="0" i="0" dirty="0">
                <a:solidFill>
                  <a:srgbClr val="3C3C3B"/>
                </a:solidFill>
                <a:effectLst/>
                <a:latin typeface="IBM Plex Sans"/>
              </a:rPr>
              <a:t>Example of a function which takes in an appropriate amount of inputs</a:t>
            </a:r>
          </a:p>
          <a:p>
            <a:pPr algn="l"/>
            <a:r>
              <a:rPr lang="en-US" b="0" i="0" dirty="0">
                <a:solidFill>
                  <a:srgbClr val="3C3C3B"/>
                </a:solidFill>
                <a:effectLst/>
                <a:latin typeface="IBM Plex Sans"/>
              </a:rPr>
              <a:t>Hopefully, these tips have helped you out. Have some tips of your own? Let us know in the comments below!</a:t>
            </a:r>
          </a:p>
          <a:p>
            <a:pPr algn="l"/>
            <a:r>
              <a:rPr lang="en-US" b="0" i="0" dirty="0">
                <a:solidFill>
                  <a:srgbClr val="3C3C3B"/>
                </a:solidFill>
                <a:effectLst/>
                <a:latin typeface="IBM Plex Sans"/>
              </a:rPr>
              <a:t>Happy coding! 🙂</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3</a:t>
            </a:fld>
            <a:endParaRPr lang="en-IN"/>
          </a:p>
        </p:txBody>
      </p:sp>
    </p:spTree>
    <p:extLst>
      <p:ext uri="{BB962C8B-B14F-4D97-AF65-F5344CB8AC3E}">
        <p14:creationId xmlns:p14="http://schemas.microsoft.com/office/powerpoint/2010/main" val="1032076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42</a:t>
            </a:fld>
            <a:endParaRPr lang="en-IN"/>
          </a:p>
        </p:txBody>
      </p:sp>
    </p:spTree>
    <p:extLst>
      <p:ext uri="{BB962C8B-B14F-4D97-AF65-F5344CB8AC3E}">
        <p14:creationId xmlns:p14="http://schemas.microsoft.com/office/powerpoint/2010/main" val="908593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https://medium.com/swlh/clean-code-writing-functions-or-methods-4e6e53ff4ac2</a:t>
            </a:r>
          </a:p>
        </p:txBody>
      </p:sp>
      <p:sp>
        <p:nvSpPr>
          <p:cNvPr id="4" name="Slide Number Placeholder 3"/>
          <p:cNvSpPr>
            <a:spLocks noGrp="1"/>
          </p:cNvSpPr>
          <p:nvPr>
            <p:ph type="sldNum" sz="quarter" idx="5"/>
          </p:nvPr>
        </p:nvSpPr>
        <p:spPr/>
        <p:txBody>
          <a:bodyPr/>
          <a:lstStyle/>
          <a:p>
            <a:fld id="{AA7220B6-6D4D-437C-9947-0F88BAAA82DC}" type="slidenum">
              <a:rPr lang="en-IN" smtClean="0"/>
              <a:t>44</a:t>
            </a:fld>
            <a:endParaRPr lang="en-IN"/>
          </a:p>
        </p:txBody>
      </p:sp>
    </p:spTree>
    <p:extLst>
      <p:ext uri="{BB962C8B-B14F-4D97-AF65-F5344CB8AC3E}">
        <p14:creationId xmlns:p14="http://schemas.microsoft.com/office/powerpoint/2010/main" val="2927667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45</a:t>
            </a:fld>
            <a:endParaRPr lang="en-IN"/>
          </a:p>
        </p:txBody>
      </p:sp>
    </p:spTree>
    <p:extLst>
      <p:ext uri="{BB962C8B-B14F-4D97-AF65-F5344CB8AC3E}">
        <p14:creationId xmlns:p14="http://schemas.microsoft.com/office/powerpoint/2010/main" val="8638821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46</a:t>
            </a:fld>
            <a:endParaRPr lang="en-IN"/>
          </a:p>
        </p:txBody>
      </p:sp>
    </p:spTree>
    <p:extLst>
      <p:ext uri="{BB962C8B-B14F-4D97-AF65-F5344CB8AC3E}">
        <p14:creationId xmlns:p14="http://schemas.microsoft.com/office/powerpoint/2010/main" val="3563376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a:p>
            <a:r>
              <a:rPr lang="en-IN" dirty="0"/>
              <a:t>Dead Code</a:t>
            </a:r>
          </a:p>
          <a:p>
            <a:r>
              <a:rPr lang="en-US" b="0" i="0" dirty="0">
                <a:solidFill>
                  <a:srgbClr val="292929"/>
                </a:solidFill>
                <a:effectLst/>
                <a:latin typeface="charter"/>
              </a:rPr>
              <a:t>Visual Code extension (</a:t>
            </a:r>
            <a:r>
              <a:rPr lang="en-US" b="1" i="1" u="sng" dirty="0" err="1">
                <a:effectLst/>
                <a:latin typeface="charter"/>
                <a:hlinkClick r:id="rId3"/>
              </a:rPr>
              <a:t>ESLint</a:t>
            </a:r>
            <a:r>
              <a:rPr lang="en-US" b="0" i="0" dirty="0">
                <a:solidFill>
                  <a:srgbClr val="292929"/>
                </a:solidFill>
                <a:effectLst/>
                <a:latin typeface="charter"/>
              </a:rPr>
              <a:t>) can analyze your code to quickly find problems such as unused variables, functions, and classes, etc.</a:t>
            </a:r>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47</a:t>
            </a:fld>
            <a:endParaRPr lang="en-IN"/>
          </a:p>
        </p:txBody>
      </p:sp>
    </p:spTree>
    <p:extLst>
      <p:ext uri="{BB962C8B-B14F-4D97-AF65-F5344CB8AC3E}">
        <p14:creationId xmlns:p14="http://schemas.microsoft.com/office/powerpoint/2010/main" val="2914404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F6DB5"/>
                </a:solidFill>
                <a:effectLst/>
                <a:latin typeface="canada-type-gibson"/>
              </a:rPr>
              <a:t>8 Version Control Best Practices</a:t>
            </a:r>
          </a:p>
          <a:p>
            <a:pPr algn="l"/>
            <a:r>
              <a:rPr lang="en-US" b="0" i="0" dirty="0">
                <a:solidFill>
                  <a:srgbClr val="666666"/>
                </a:solidFill>
                <a:effectLst/>
                <a:latin typeface="canada-type-gibson"/>
              </a:rPr>
              <a:t>Here are 8 of the most critical version control best practices.</a:t>
            </a:r>
          </a:p>
          <a:p>
            <a:pPr algn="l"/>
            <a:r>
              <a:rPr lang="en-US" b="1" i="0" dirty="0">
                <a:solidFill>
                  <a:srgbClr val="666666"/>
                </a:solidFill>
                <a:effectLst/>
                <a:latin typeface="canada-type-gibson"/>
              </a:rPr>
              <a:t>Commit Changes Atomically</a:t>
            </a:r>
          </a:p>
          <a:p>
            <a:pPr algn="l"/>
            <a:r>
              <a:rPr lang="en-US" b="0" i="0" dirty="0">
                <a:solidFill>
                  <a:srgbClr val="666666"/>
                </a:solidFill>
                <a:effectLst/>
                <a:latin typeface="canada-type-gibson"/>
              </a:rPr>
              <a:t>One best practice is to commit changes atomically in version control.</a:t>
            </a:r>
          </a:p>
          <a:p>
            <a:pPr algn="l"/>
            <a:r>
              <a:rPr lang="en-US" b="0" i="0" dirty="0">
                <a:solidFill>
                  <a:srgbClr val="666666"/>
                </a:solidFill>
                <a:effectLst/>
                <a:latin typeface="canada-type-gibson"/>
              </a:rPr>
              <a:t>All files in a commit are either committed together or not at all. No other user should see partial or incomplete changes.</a:t>
            </a:r>
          </a:p>
          <a:p>
            <a:pPr algn="l"/>
            <a:r>
              <a:rPr lang="en-US" b="0" i="0" dirty="0">
                <a:solidFill>
                  <a:srgbClr val="666666"/>
                </a:solidFill>
                <a:effectLst/>
                <a:latin typeface="canada-type-gibson"/>
              </a:rPr>
              <a:t>A check-in is similar to a database transaction described by its ACID properties:</a:t>
            </a:r>
          </a:p>
          <a:p>
            <a:pPr algn="l">
              <a:buFont typeface="Arial" panose="020B0604020202020204" pitchFamily="34" charset="0"/>
              <a:buChar char="•"/>
            </a:pPr>
            <a:r>
              <a:rPr lang="en-US" b="0" i="0" dirty="0">
                <a:solidFill>
                  <a:srgbClr val="666666"/>
                </a:solidFill>
                <a:effectLst/>
                <a:latin typeface="canada-type-gibson"/>
              </a:rPr>
              <a:t>Atomic.</a:t>
            </a:r>
          </a:p>
          <a:p>
            <a:pPr algn="l">
              <a:buFont typeface="Arial" panose="020B0604020202020204" pitchFamily="34" charset="0"/>
              <a:buChar char="•"/>
            </a:pPr>
            <a:r>
              <a:rPr lang="en-US" b="0" i="0" dirty="0">
                <a:solidFill>
                  <a:srgbClr val="666666"/>
                </a:solidFill>
                <a:effectLst/>
                <a:latin typeface="canada-type-gibson"/>
              </a:rPr>
              <a:t>Consistent.</a:t>
            </a:r>
          </a:p>
          <a:p>
            <a:pPr algn="l">
              <a:buFont typeface="Arial" panose="020B0604020202020204" pitchFamily="34" charset="0"/>
              <a:buChar char="•"/>
            </a:pPr>
            <a:r>
              <a:rPr lang="en-US" b="0" i="0" dirty="0">
                <a:solidFill>
                  <a:srgbClr val="666666"/>
                </a:solidFill>
                <a:effectLst/>
                <a:latin typeface="canada-type-gibson"/>
              </a:rPr>
              <a:t>Isolated.</a:t>
            </a:r>
          </a:p>
          <a:p>
            <a:pPr algn="l">
              <a:buFont typeface="Arial" panose="020B0604020202020204" pitchFamily="34" charset="0"/>
              <a:buChar char="•"/>
            </a:pPr>
            <a:r>
              <a:rPr lang="en-US" b="0" i="0" dirty="0">
                <a:solidFill>
                  <a:srgbClr val="666666"/>
                </a:solidFill>
                <a:effectLst/>
                <a:latin typeface="canada-type-gibson"/>
              </a:rPr>
              <a:t>Durable.</a:t>
            </a:r>
          </a:p>
          <a:p>
            <a:pPr algn="l"/>
            <a:r>
              <a:rPr lang="en-US" b="0" i="0" dirty="0">
                <a:solidFill>
                  <a:srgbClr val="666666"/>
                </a:solidFill>
                <a:effectLst/>
                <a:latin typeface="canada-type-gibson"/>
              </a:rPr>
              <a:t>Commit all files that belong to a task in a single operation to keep the project consistent at all times.</a:t>
            </a:r>
          </a:p>
          <a:p>
            <a:pPr algn="l"/>
            <a:r>
              <a:rPr lang="en-US" b="0" i="0" dirty="0">
                <a:solidFill>
                  <a:srgbClr val="666666"/>
                </a:solidFill>
                <a:effectLst/>
                <a:latin typeface="canada-type-gibson"/>
              </a:rPr>
              <a:t>It's critical to apply best practices to commits. Good-quality commits will improve your project, making you more productive and successful.</a:t>
            </a:r>
          </a:p>
          <a:p>
            <a:pPr algn="l"/>
            <a:r>
              <a:rPr lang="en-US" b="1" i="0" dirty="0">
                <a:solidFill>
                  <a:srgbClr val="666666"/>
                </a:solidFill>
                <a:effectLst/>
                <a:latin typeface="canada-type-gibson"/>
              </a:rPr>
              <a:t>Commit Files With a Single Purpose — Not as a Backup</a:t>
            </a:r>
          </a:p>
          <a:p>
            <a:pPr algn="l"/>
            <a:r>
              <a:rPr lang="en-US" b="0" i="0" dirty="0">
                <a:solidFill>
                  <a:srgbClr val="666666"/>
                </a:solidFill>
                <a:effectLst/>
                <a:latin typeface="canada-type-gibson"/>
              </a:rPr>
              <a:t>Another best practice is committing files with a single purpose.</a:t>
            </a:r>
          </a:p>
          <a:p>
            <a:pPr algn="l"/>
            <a:r>
              <a:rPr lang="en-US" b="0" i="0" dirty="0">
                <a:solidFill>
                  <a:srgbClr val="666666"/>
                </a:solidFill>
                <a:effectLst/>
                <a:latin typeface="canada-type-gibson"/>
              </a:rPr>
              <a:t>Each commit should have a single purpose. For example, fixing a bug or adding a new feature. If a single change makes multiple independent changes to your project, it can become difficult to read and to review. Backing out one of these changes then becomes more complex and unnecessarily time-consuming.</a:t>
            </a:r>
          </a:p>
          <a:p>
            <a:r>
              <a:rPr lang="en-US" dirty="0">
                <a:solidFill>
                  <a:srgbClr val="666666"/>
                </a:solidFill>
                <a:effectLst/>
              </a:rPr>
              <a:t>Remember: A commit is not a backup of your current state of your local files, even if it occurs at the end of the day.</a:t>
            </a:r>
          </a:p>
          <a:p>
            <a:pPr algn="l"/>
            <a:r>
              <a:rPr lang="en-US" b="0" i="0" dirty="0">
                <a:solidFill>
                  <a:srgbClr val="666666"/>
                </a:solidFill>
                <a:effectLst/>
                <a:latin typeface="canada-type-gibson"/>
              </a:rPr>
              <a:t>By breaking down a larger task into smaller chunks, you can more readily understand and review the intent of changes. For example, you could break a task into infrastructure and refactoring tasks before making user-visible changes. Keeping the scope narrow also makes it easier to back out a bad commit.</a:t>
            </a:r>
          </a:p>
          <a:p>
            <a:pPr algn="l"/>
            <a:r>
              <a:rPr lang="en-US" b="1" i="0" dirty="0">
                <a:solidFill>
                  <a:srgbClr val="666666"/>
                </a:solidFill>
                <a:effectLst/>
                <a:latin typeface="canada-type-gibson"/>
              </a:rPr>
              <a:t>Write Good Commit Messages</a:t>
            </a:r>
          </a:p>
          <a:p>
            <a:pPr algn="l"/>
            <a:r>
              <a:rPr lang="en-US" b="0" i="0" dirty="0">
                <a:solidFill>
                  <a:srgbClr val="666666"/>
                </a:solidFill>
                <a:effectLst/>
                <a:latin typeface="canada-type-gibson"/>
              </a:rPr>
              <a:t>Another commit best practice is to write good commit messages.</a:t>
            </a:r>
          </a:p>
          <a:p>
            <a:pPr algn="l"/>
            <a:r>
              <a:rPr lang="en-US" b="0" i="0" dirty="0">
                <a:solidFill>
                  <a:srgbClr val="666666"/>
                </a:solidFill>
                <a:effectLst/>
                <a:latin typeface="canada-type-gibson"/>
              </a:rPr>
              <a:t>Each commit should have a description that explains the why — but not necessarily the how — regarding the change. (How is usually deducible by comparing the file contents before and after the change.)</a:t>
            </a:r>
          </a:p>
          <a:p>
            <a:pPr algn="l"/>
            <a:r>
              <a:rPr lang="en-US" b="0" i="0" dirty="0">
                <a:solidFill>
                  <a:srgbClr val="666666"/>
                </a:solidFill>
                <a:effectLst/>
                <a:latin typeface="canada-type-gibson"/>
              </a:rPr>
              <a:t>A good commit message makes it easier for a reviewer — and you — to understand the purpose of the commit later.  A good commit message also references the issue ID(s) — or even the requirement ID(s) — that the commit addressed (if applicable).</a:t>
            </a:r>
          </a:p>
          <a:p>
            <a:pPr algn="l"/>
            <a:r>
              <a:rPr lang="en-US" b="1" i="0" dirty="0">
                <a:solidFill>
                  <a:srgbClr val="666666"/>
                </a:solidFill>
                <a:effectLst/>
                <a:latin typeface="canada-type-gibson"/>
              </a:rPr>
              <a:t>Don’t Break Builds</a:t>
            </a:r>
          </a:p>
          <a:p>
            <a:pPr algn="l"/>
            <a:r>
              <a:rPr lang="en-US" b="0" i="0" dirty="0">
                <a:solidFill>
                  <a:srgbClr val="666666"/>
                </a:solidFill>
                <a:effectLst/>
                <a:latin typeface="canada-type-gibson"/>
              </a:rPr>
              <a:t>Another version control best practice is to avoid breaking builds by doing complete commits.</a:t>
            </a:r>
          </a:p>
          <a:p>
            <a:pPr algn="l"/>
            <a:r>
              <a:rPr lang="en-US" b="0" i="0" dirty="0">
                <a:solidFill>
                  <a:srgbClr val="666666"/>
                </a:solidFill>
                <a:effectLst/>
                <a:latin typeface="canada-type-gibson"/>
              </a:rPr>
              <a:t>Provide test cases and at least stubs for new APIs. This ensures every commit is usable by any other member in the team without breaking their build.</a:t>
            </a:r>
          </a:p>
          <a:p>
            <a:pPr algn="l"/>
            <a:r>
              <a:rPr lang="en-US" b="0" i="0" dirty="0">
                <a:solidFill>
                  <a:srgbClr val="666666"/>
                </a:solidFill>
                <a:effectLst/>
                <a:latin typeface="canada-type-gibson"/>
              </a:rPr>
              <a:t>A complete commit is easier to propagate between branches. An incomplete commit of an API, for example, might build locally in your work area and pass all tests. But it could break in another team member’s work area.</a:t>
            </a:r>
          </a:p>
          <a:p>
            <a:r>
              <a:rPr lang="en-US" b="0" i="0" dirty="0">
                <a:effectLst/>
                <a:latin typeface="canada-type-gibson"/>
              </a:rPr>
              <a:t>Free Version Control + Built-In Best Practices</a:t>
            </a:r>
          </a:p>
          <a:p>
            <a:r>
              <a:rPr lang="en-US" dirty="0">
                <a:solidFill>
                  <a:srgbClr val="666666"/>
                </a:solidFill>
                <a:effectLst/>
              </a:rPr>
              <a:t>It's easier to apply version control best practices when you use the right tool. Get started with Perforce version control — Helix Core — for free for up to 5 users. </a:t>
            </a:r>
          </a:p>
          <a:p>
            <a:r>
              <a:rPr lang="en-US" b="1" u="none" strike="noStrike" cap="all" dirty="0">
                <a:solidFill>
                  <a:srgbClr val="2F6DB5"/>
                </a:solidFill>
                <a:effectLst/>
                <a:latin typeface="canada-type-gibson"/>
                <a:hlinkClick r:id="rId3"/>
              </a:rPr>
              <a:t>APPLY BEST PRACTICES WITH HELIX CORE</a:t>
            </a:r>
            <a:endParaRPr lang="en-US" dirty="0">
              <a:solidFill>
                <a:srgbClr val="666666"/>
              </a:solidFill>
              <a:effectLst/>
            </a:endParaRPr>
          </a:p>
          <a:p>
            <a:pPr algn="l"/>
            <a:r>
              <a:rPr lang="en-US" b="1" i="0" dirty="0">
                <a:solidFill>
                  <a:srgbClr val="666666"/>
                </a:solidFill>
                <a:effectLst/>
                <a:latin typeface="canada-type-gibson"/>
              </a:rPr>
              <a:t>Do Reviews Before Committing to a Shared Repository</a:t>
            </a:r>
          </a:p>
          <a:p>
            <a:pPr algn="l"/>
            <a:r>
              <a:rPr lang="en-US" b="0" i="0" dirty="0">
                <a:solidFill>
                  <a:srgbClr val="666666"/>
                </a:solidFill>
                <a:effectLst/>
                <a:latin typeface="canada-type-gibson"/>
              </a:rPr>
              <a:t>It’s also a best practice for version control to do reviews before committing to a shared repository.</a:t>
            </a:r>
          </a:p>
          <a:p>
            <a:pPr algn="l"/>
            <a:r>
              <a:rPr lang="en-US" b="0" i="0" dirty="0">
                <a:solidFill>
                  <a:srgbClr val="666666"/>
                </a:solidFill>
                <a:effectLst/>
                <a:latin typeface="canada-type-gibson"/>
              </a:rPr>
              <a:t>A good commit is often reviewed before merging it to a shared repository. This is done either through a review system or a pull-request.</a:t>
            </a:r>
          </a:p>
          <a:p>
            <a:pPr algn="l"/>
            <a:r>
              <a:rPr lang="en-US" b="0" i="0" dirty="0">
                <a:solidFill>
                  <a:srgbClr val="666666"/>
                </a:solidFill>
                <a:effectLst/>
                <a:latin typeface="canada-type-gibson"/>
              </a:rPr>
              <a:t>Reviews are a great way to get another perspective on a change and to improve code quality. Code reviews are also useful to increase code awareness within the team. This also enhances the team’s productivity through code reuse and higher quality of output.</a:t>
            </a:r>
          </a:p>
          <a:p>
            <a:pPr algn="l"/>
            <a:r>
              <a:rPr lang="en-US" b="0" i="1" dirty="0">
                <a:solidFill>
                  <a:srgbClr val="666666"/>
                </a:solidFill>
                <a:effectLst/>
                <a:latin typeface="canada-type-gibson"/>
              </a:rPr>
              <a:t>More on </a:t>
            </a:r>
            <a:r>
              <a:rPr lang="en-US" b="0" i="1" u="none" strike="noStrike" dirty="0">
                <a:solidFill>
                  <a:srgbClr val="2F6DB5"/>
                </a:solidFill>
                <a:effectLst/>
                <a:latin typeface="canada-type-gibson"/>
                <a:hlinkClick r:id="rId4"/>
              </a:rPr>
              <a:t>code review best practices &gt;&gt;</a:t>
            </a:r>
            <a:endParaRPr lang="en-US" b="0" i="0" dirty="0">
              <a:solidFill>
                <a:srgbClr val="666666"/>
              </a:solidFill>
              <a:effectLst/>
              <a:latin typeface="canada-type-gibson"/>
            </a:endParaRPr>
          </a:p>
          <a:p>
            <a:pPr algn="l"/>
            <a:r>
              <a:rPr lang="en-US" b="1" i="0" dirty="0">
                <a:solidFill>
                  <a:srgbClr val="666666"/>
                </a:solidFill>
                <a:effectLst/>
                <a:latin typeface="canada-type-gibson"/>
              </a:rPr>
              <a:t>Make Sure Every Commit Is Traceable</a:t>
            </a:r>
          </a:p>
          <a:p>
            <a:pPr algn="l"/>
            <a:r>
              <a:rPr lang="en-US" b="0" i="0" dirty="0">
                <a:solidFill>
                  <a:srgbClr val="666666"/>
                </a:solidFill>
                <a:effectLst/>
                <a:latin typeface="canada-type-gibson"/>
              </a:rPr>
              <a:t>Another best practice for version control is to ensure traceability.</a:t>
            </a:r>
          </a:p>
          <a:p>
            <a:pPr algn="l"/>
            <a:r>
              <a:rPr lang="en-US" b="0" i="0" dirty="0">
                <a:solidFill>
                  <a:srgbClr val="666666"/>
                </a:solidFill>
                <a:effectLst/>
                <a:latin typeface="canada-type-gibson"/>
              </a:rPr>
              <a:t>The project should be able to build and pass its test cases before and after the commit. If you notice a bug and want to track down the change that introduced the bug, you usually reset your working environment to a previous time to verify the bug is still there. (This is done either by hand or through some bisect facility.) If previous changes don’t even build, tracing down a bug becomes a lot more difficult.</a:t>
            </a:r>
          </a:p>
          <a:p>
            <a:pPr algn="l"/>
            <a:r>
              <a:rPr lang="en-US" b="0" i="0" dirty="0">
                <a:solidFill>
                  <a:srgbClr val="666666"/>
                </a:solidFill>
                <a:effectLst/>
                <a:latin typeface="canada-type-gibson"/>
              </a:rPr>
              <a:t>For security and auditing, you must store the author of the change. You also need to store additional information, such as reviewer comments. A commit is also often associated with a specific issue or new feature request.</a:t>
            </a:r>
          </a:p>
          <a:p>
            <a:pPr algn="l"/>
            <a:r>
              <a:rPr lang="en-US" b="0" i="0" dirty="0">
                <a:solidFill>
                  <a:srgbClr val="666666"/>
                </a:solidFill>
                <a:effectLst/>
                <a:latin typeface="canada-type-gibson"/>
              </a:rPr>
              <a:t>Following the version control best practices highlighted here will ensure that each commit can be backed out again if necessary. The best pre-commit reviews and build tests won’t always prevent unintended side effects that appear in later testing.</a:t>
            </a:r>
          </a:p>
          <a:p>
            <a:pPr algn="l"/>
            <a:r>
              <a:rPr lang="en-US" b="0" i="0" dirty="0">
                <a:solidFill>
                  <a:srgbClr val="666666"/>
                </a:solidFill>
                <a:effectLst/>
                <a:latin typeface="canada-type-gibson"/>
              </a:rPr>
              <a:t>In such cases, it might be necessary to back out a commit. This returns the state of the project to an earlier time. This operation usually preserves history as well, so that the change can later be re-applied or analyzed and fixed as necessary.</a:t>
            </a:r>
          </a:p>
          <a:p>
            <a:pPr algn="l"/>
            <a:r>
              <a:rPr lang="en-US" b="1" i="0" dirty="0">
                <a:solidFill>
                  <a:srgbClr val="666666"/>
                </a:solidFill>
                <a:effectLst/>
                <a:latin typeface="canada-type-gibson"/>
              </a:rPr>
              <a:t>Follow Branching Best Practices</a:t>
            </a:r>
          </a:p>
          <a:p>
            <a:pPr algn="l"/>
            <a:r>
              <a:rPr lang="en-US" b="0" i="0" dirty="0">
                <a:solidFill>
                  <a:srgbClr val="666666"/>
                </a:solidFill>
                <a:effectLst/>
                <a:latin typeface="canada-type-gibson"/>
              </a:rPr>
              <a:t>It’s also important in version control to follow branching best practices. So, what is the best practice for branching?</a:t>
            </a:r>
          </a:p>
          <a:p>
            <a:pPr algn="l"/>
            <a:r>
              <a:rPr lang="en-US" b="0" i="0" dirty="0">
                <a:solidFill>
                  <a:srgbClr val="666666"/>
                </a:solidFill>
                <a:effectLst/>
                <a:latin typeface="canada-type-gibson"/>
              </a:rPr>
              <a:t>There are many.</a:t>
            </a:r>
          </a:p>
          <a:p>
            <a:pPr algn="l"/>
            <a:r>
              <a:rPr lang="en-US" b="0" i="0" u="none" strike="noStrike" dirty="0">
                <a:solidFill>
                  <a:srgbClr val="2F6DB5"/>
                </a:solidFill>
                <a:effectLst/>
                <a:latin typeface="canada-type-gibson"/>
                <a:hlinkClick r:id="rId5"/>
              </a:rPr>
              <a:t>Using branches</a:t>
            </a:r>
            <a:r>
              <a:rPr lang="en-US" b="0" i="0" dirty="0">
                <a:solidFill>
                  <a:srgbClr val="666666"/>
                </a:solidFill>
                <a:effectLst/>
                <a:latin typeface="canada-type-gibson"/>
              </a:rPr>
              <a:t> is important for managing releases, new features and bugs. But there can be some challenges in branching. For instance, changes in one branch often have to flow to other branches. This makes it critical to follow branching best practices to avoid merge conflicts, lost updates, and unintentional overwriting of existing changes.</a:t>
            </a:r>
          </a:p>
          <a:p>
            <a:pPr algn="l"/>
            <a:r>
              <a:rPr lang="en-US" b="0" i="0" dirty="0">
                <a:solidFill>
                  <a:srgbClr val="666666"/>
                </a:solidFill>
                <a:effectLst/>
                <a:latin typeface="canada-type-gibson"/>
              </a:rPr>
              <a:t>Branching best practices include:</a:t>
            </a:r>
          </a:p>
          <a:p>
            <a:pPr algn="l">
              <a:buFont typeface="Arial" panose="020B0604020202020204" pitchFamily="34" charset="0"/>
              <a:buChar char="•"/>
            </a:pPr>
            <a:r>
              <a:rPr lang="en-US" b="0" i="0" dirty="0">
                <a:solidFill>
                  <a:srgbClr val="666666"/>
                </a:solidFill>
                <a:effectLst/>
                <a:latin typeface="canada-type-gibson"/>
              </a:rPr>
              <a:t>Try to keep things simple.</a:t>
            </a:r>
          </a:p>
          <a:p>
            <a:pPr algn="l">
              <a:buFont typeface="Arial" panose="020B0604020202020204" pitchFamily="34" charset="0"/>
              <a:buChar char="•"/>
            </a:pPr>
            <a:r>
              <a:rPr lang="en-US" b="0" i="0" dirty="0">
                <a:solidFill>
                  <a:srgbClr val="666666"/>
                </a:solidFill>
                <a:effectLst/>
                <a:latin typeface="canada-type-gibson"/>
              </a:rPr>
              <a:t>Have well-defined code branching policies.</a:t>
            </a:r>
          </a:p>
          <a:p>
            <a:pPr algn="l">
              <a:buFont typeface="Arial" panose="020B0604020202020204" pitchFamily="34" charset="0"/>
              <a:buChar char="•"/>
            </a:pPr>
            <a:r>
              <a:rPr lang="en-US" b="0" i="0" dirty="0">
                <a:solidFill>
                  <a:srgbClr val="666666"/>
                </a:solidFill>
                <a:effectLst/>
                <a:latin typeface="canada-type-gibson"/>
              </a:rPr>
              <a:t>Give </a:t>
            </a:r>
            <a:r>
              <a:rPr lang="en-US" b="0" i="0" dirty="0" err="1">
                <a:solidFill>
                  <a:srgbClr val="666666"/>
                </a:solidFill>
                <a:effectLst/>
                <a:latin typeface="canada-type-gibson"/>
              </a:rPr>
              <a:t>codelines</a:t>
            </a:r>
            <a:r>
              <a:rPr lang="en-US" b="0" i="0" dirty="0">
                <a:solidFill>
                  <a:srgbClr val="666666"/>
                </a:solidFill>
                <a:effectLst/>
                <a:latin typeface="canada-type-gibson"/>
              </a:rPr>
              <a:t> an owner.</a:t>
            </a:r>
          </a:p>
          <a:p>
            <a:pPr algn="l">
              <a:buFont typeface="Arial" panose="020B0604020202020204" pitchFamily="34" charset="0"/>
              <a:buChar char="•"/>
            </a:pPr>
            <a:r>
              <a:rPr lang="en-US" b="0" i="0" dirty="0">
                <a:solidFill>
                  <a:srgbClr val="666666"/>
                </a:solidFill>
                <a:effectLst/>
                <a:latin typeface="canada-type-gibson"/>
              </a:rPr>
              <a:t>Uses branches for releases or milestones.</a:t>
            </a:r>
          </a:p>
          <a:p>
            <a:pPr algn="l">
              <a:buFont typeface="Arial" panose="020B0604020202020204" pitchFamily="34" charset="0"/>
              <a:buChar char="•"/>
            </a:pPr>
            <a:r>
              <a:rPr lang="en-US" b="0" i="0" dirty="0">
                <a:solidFill>
                  <a:srgbClr val="666666"/>
                </a:solidFill>
                <a:effectLst/>
                <a:latin typeface="canada-type-gibson"/>
              </a:rPr>
              <a:t>Protect your mainline.</a:t>
            </a:r>
          </a:p>
          <a:p>
            <a:pPr algn="l">
              <a:buFont typeface="Arial" panose="020B0604020202020204" pitchFamily="34" charset="0"/>
              <a:buChar char="•"/>
            </a:pPr>
            <a:r>
              <a:rPr lang="en-US" b="0" i="0" dirty="0">
                <a:solidFill>
                  <a:srgbClr val="666666"/>
                </a:solidFill>
                <a:effectLst/>
                <a:latin typeface="canada-type-gibson"/>
              </a:rPr>
              <a:t>Merge down and copy up.</a:t>
            </a:r>
          </a:p>
          <a:p>
            <a:pPr algn="l"/>
            <a:r>
              <a:rPr lang="en-US" b="0" i="1" dirty="0">
                <a:solidFill>
                  <a:srgbClr val="666666"/>
                </a:solidFill>
                <a:effectLst/>
                <a:latin typeface="canada-type-gibson"/>
              </a:rPr>
              <a:t>More on </a:t>
            </a:r>
            <a:r>
              <a:rPr lang="en-US" b="0" i="1" u="none" strike="noStrike" dirty="0">
                <a:solidFill>
                  <a:srgbClr val="2F6DB5"/>
                </a:solidFill>
                <a:effectLst/>
                <a:latin typeface="canada-type-gibson"/>
                <a:hlinkClick r:id="rId6"/>
              </a:rPr>
              <a:t>branching best practices &gt;&gt;</a:t>
            </a:r>
            <a:endParaRPr lang="en-US" b="0" i="0" dirty="0">
              <a:solidFill>
                <a:srgbClr val="666666"/>
              </a:solidFill>
              <a:effectLst/>
              <a:latin typeface="canada-type-gibson"/>
            </a:endParaRPr>
          </a:p>
          <a:p>
            <a:pPr algn="l"/>
            <a:r>
              <a:rPr lang="en-US" b="1" i="0" dirty="0">
                <a:solidFill>
                  <a:srgbClr val="666666"/>
                </a:solidFill>
                <a:effectLst/>
                <a:latin typeface="canada-type-gibson"/>
              </a:rPr>
              <a:t>Protect Your Assets</a:t>
            </a:r>
          </a:p>
          <a:p>
            <a:pPr algn="l"/>
            <a:r>
              <a:rPr lang="en-US" b="0" i="0" dirty="0">
                <a:solidFill>
                  <a:srgbClr val="666666"/>
                </a:solidFill>
                <a:effectLst/>
                <a:latin typeface="canada-type-gibson"/>
              </a:rPr>
              <a:t>Another version control best practice is to incorporate the right security measures to protect your assets.</a:t>
            </a:r>
          </a:p>
          <a:p>
            <a:pPr algn="l"/>
            <a:r>
              <a:rPr lang="en-US" b="0" i="0" dirty="0">
                <a:solidFill>
                  <a:srgbClr val="666666"/>
                </a:solidFill>
                <a:effectLst/>
                <a:latin typeface="canada-type-gibson"/>
              </a:rPr>
              <a:t>Your </a:t>
            </a:r>
            <a:r>
              <a:rPr lang="en-US" b="0" i="0" u="none" strike="noStrike" dirty="0">
                <a:solidFill>
                  <a:srgbClr val="2F6DB5"/>
                </a:solidFill>
                <a:effectLst/>
                <a:latin typeface="canada-type-gibson"/>
                <a:hlinkClick r:id="rId7"/>
              </a:rPr>
              <a:t>version control system</a:t>
            </a:r>
            <a:r>
              <a:rPr lang="en-US" b="0" i="0" dirty="0">
                <a:solidFill>
                  <a:srgbClr val="666666"/>
                </a:solidFill>
                <a:effectLst/>
                <a:latin typeface="canada-type-gibson"/>
              </a:rPr>
              <a:t> is a key repository for your organization. It stores and manages some of the most valuable assets in the company:</a:t>
            </a:r>
          </a:p>
          <a:p>
            <a:pPr algn="l">
              <a:buFont typeface="Arial" panose="020B0604020202020204" pitchFamily="34" charset="0"/>
              <a:buChar char="•"/>
            </a:pPr>
            <a:r>
              <a:rPr lang="en-US" b="0" i="0" dirty="0">
                <a:solidFill>
                  <a:srgbClr val="666666"/>
                </a:solidFill>
                <a:effectLst/>
                <a:latin typeface="canada-type-gibson"/>
              </a:rPr>
              <a:t>Your intellectual property (IP), which includes source code for applications used internally and/or by your customers.</a:t>
            </a:r>
          </a:p>
          <a:p>
            <a:pPr algn="l">
              <a:buFont typeface="Arial" panose="020B0604020202020204" pitchFamily="34" charset="0"/>
              <a:buChar char="•"/>
            </a:pPr>
            <a:r>
              <a:rPr lang="en-US" b="0" i="0" dirty="0">
                <a:solidFill>
                  <a:srgbClr val="666666"/>
                </a:solidFill>
                <a:effectLst/>
                <a:latin typeface="canada-type-gibson"/>
              </a:rPr>
              <a:t>Your product designs.</a:t>
            </a:r>
          </a:p>
          <a:p>
            <a:pPr algn="l">
              <a:buFont typeface="Arial" panose="020B0604020202020204" pitchFamily="34" charset="0"/>
              <a:buChar char="•"/>
            </a:pPr>
            <a:r>
              <a:rPr lang="en-US" b="0" i="0" dirty="0">
                <a:solidFill>
                  <a:srgbClr val="666666"/>
                </a:solidFill>
                <a:effectLst/>
                <a:latin typeface="canada-type-gibson"/>
              </a:rPr>
              <a:t>Export or compliance documentation.</a:t>
            </a:r>
          </a:p>
          <a:p>
            <a:pPr algn="l">
              <a:buFont typeface="Arial" panose="020B0604020202020204" pitchFamily="34" charset="0"/>
              <a:buChar char="•"/>
            </a:pPr>
            <a:r>
              <a:rPr lang="en-US" b="0" i="0" dirty="0">
                <a:solidFill>
                  <a:srgbClr val="666666"/>
                </a:solidFill>
                <a:effectLst/>
                <a:latin typeface="canada-type-gibson"/>
              </a:rPr>
              <a:t>Your videos, graphics, or images.</a:t>
            </a:r>
          </a:p>
          <a:p>
            <a:pPr algn="l">
              <a:buFont typeface="Arial" panose="020B0604020202020204" pitchFamily="34" charset="0"/>
              <a:buChar char="•"/>
            </a:pPr>
            <a:r>
              <a:rPr lang="en-US" b="0" i="0" dirty="0">
                <a:solidFill>
                  <a:srgbClr val="666666"/>
                </a:solidFill>
                <a:effectLst/>
                <a:latin typeface="canada-type-gibson"/>
              </a:rPr>
              <a:t>Business documents.</a:t>
            </a:r>
          </a:p>
          <a:p>
            <a:pPr algn="l">
              <a:buFont typeface="Arial" panose="020B0604020202020204" pitchFamily="34" charset="0"/>
              <a:buChar char="•"/>
            </a:pPr>
            <a:r>
              <a:rPr lang="en-US" b="0" i="0" dirty="0">
                <a:solidFill>
                  <a:srgbClr val="666666"/>
                </a:solidFill>
                <a:effectLst/>
                <a:latin typeface="canada-type-gibson"/>
              </a:rPr>
              <a:t>And much more.</a:t>
            </a:r>
          </a:p>
          <a:p>
            <a:pPr algn="l"/>
            <a:r>
              <a:rPr lang="en-US" b="0" i="0" dirty="0">
                <a:solidFill>
                  <a:srgbClr val="666666"/>
                </a:solidFill>
                <a:effectLst/>
                <a:latin typeface="canada-type-gibson"/>
              </a:rPr>
              <a:t>Consider the value of these assets. And consider time and effort needed to recreate them after any potential disaster or the possible risk if they were leaked to a competitor. Then you’ll get some idea of why security should be a major consideration when choosing a version control tool, so you can always apply the best practices.</a:t>
            </a:r>
          </a:p>
          <a:p>
            <a:pPr algn="l"/>
            <a:r>
              <a:rPr lang="en-US" b="0" i="0" dirty="0">
                <a:solidFill>
                  <a:srgbClr val="666666"/>
                </a:solidFill>
                <a:effectLst/>
                <a:latin typeface="canada-type-gibson"/>
              </a:rPr>
              <a:t>Best practices include:</a:t>
            </a:r>
          </a:p>
          <a:p>
            <a:pPr algn="l">
              <a:buFont typeface="Arial" panose="020B0604020202020204" pitchFamily="34" charset="0"/>
              <a:buChar char="•"/>
            </a:pPr>
            <a:r>
              <a:rPr lang="en-US" b="0" i="0" dirty="0">
                <a:solidFill>
                  <a:srgbClr val="666666"/>
                </a:solidFill>
                <a:effectLst/>
                <a:latin typeface="canada-type-gibson"/>
              </a:rPr>
              <a:t>Backup and failover.</a:t>
            </a:r>
          </a:p>
          <a:p>
            <a:pPr algn="l">
              <a:buFont typeface="Arial" panose="020B0604020202020204" pitchFamily="34" charset="0"/>
              <a:buChar char="•"/>
            </a:pPr>
            <a:r>
              <a:rPr lang="en-US" b="0" i="0" dirty="0">
                <a:solidFill>
                  <a:srgbClr val="666666"/>
                </a:solidFill>
                <a:effectLst/>
                <a:latin typeface="canada-type-gibson"/>
              </a:rPr>
              <a:t>Access control.</a:t>
            </a:r>
          </a:p>
          <a:p>
            <a:pPr algn="l">
              <a:buFont typeface="Arial" panose="020B0604020202020204" pitchFamily="34" charset="0"/>
              <a:buChar char="•"/>
            </a:pPr>
            <a:r>
              <a:rPr lang="en-US" b="0" i="0" dirty="0">
                <a:solidFill>
                  <a:srgbClr val="666666"/>
                </a:solidFill>
                <a:effectLst/>
                <a:latin typeface="canada-type-gibson"/>
              </a:rPr>
              <a:t>Visibility into activity.</a:t>
            </a:r>
          </a:p>
          <a:p>
            <a:endParaRPr lang="en-IN" dirty="0"/>
          </a:p>
          <a:p>
            <a:endParaRPr lang="en-IN" dirty="0"/>
          </a:p>
          <a:p>
            <a:r>
              <a:rPr lang="en-IN" dirty="0"/>
              <a:t>https://www.perforce.com/blog/vcs/8-version-control-best-practices</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48</a:t>
            </a:fld>
            <a:endParaRPr lang="en-IN"/>
          </a:p>
        </p:txBody>
      </p:sp>
    </p:spTree>
    <p:extLst>
      <p:ext uri="{BB962C8B-B14F-4D97-AF65-F5344CB8AC3E}">
        <p14:creationId xmlns:p14="http://schemas.microsoft.com/office/powerpoint/2010/main" val="2447485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Hard-Coded Credentials</a:t>
            </a:r>
          </a:p>
          <a:p>
            <a:r>
              <a:rPr lang="en-US" dirty="0"/>
              <a:t>One would hope that this security issue would no longer be a problem in 2020, but this insecure practice rears its head time and time again. Whether it’s the result of ignorance, poor planning, or outstanding tech-debt, there’s really no excuse to hard-code any kind of sensitive information in your code. MITRE even has a CWE for this (CWE-259).</a:t>
            </a:r>
          </a:p>
          <a:p>
            <a:r>
              <a:rPr lang="en-US" dirty="0"/>
              <a:t>Tens of thousands of cars were left exposed to thieves due to a hardcoded password | ZDNet</a:t>
            </a:r>
          </a:p>
          <a:p>
            <a:r>
              <a:rPr lang="en-US" dirty="0"/>
              <a:t>The maker of a popular vehicle telematics system has left hardcoded credentials inside its mobile apps, leaving tens of…</a:t>
            </a:r>
          </a:p>
          <a:p>
            <a:r>
              <a:rPr lang="en-US" dirty="0"/>
              <a:t>www.zdnet.com</a:t>
            </a:r>
          </a:p>
          <a:p>
            <a:endParaRPr lang="en-US" dirty="0"/>
          </a:p>
          <a:p>
            <a:r>
              <a:rPr lang="en-US" dirty="0"/>
              <a:t>Hundreds of </a:t>
            </a:r>
            <a:r>
              <a:rPr lang="en-US" dirty="0" err="1"/>
              <a:t>Orpak</a:t>
            </a:r>
            <a:r>
              <a:rPr lang="en-US" dirty="0"/>
              <a:t> gas station systems can be easily hacked thanks to hardcoded passwords</a:t>
            </a:r>
          </a:p>
          <a:p>
            <a:r>
              <a:rPr lang="en-US" dirty="0"/>
              <a:t>Homeland Security's cybersecurity agency says a popular gas station software contains several security vulnerabilities…</a:t>
            </a:r>
          </a:p>
          <a:p>
            <a:r>
              <a:rPr lang="en-US" dirty="0"/>
              <a:t>techcrunch.com</a:t>
            </a:r>
          </a:p>
          <a:p>
            <a:endParaRPr lang="en-US" dirty="0"/>
          </a:p>
          <a:p>
            <a:r>
              <a:rPr lang="en-US" dirty="0"/>
              <a:t>There are numerous open-source tools for detecting these sorts of values in a codebase. I’ve written on multiple occasions about Bandit, which is a SAST tool for python that has specific checks for hard-coded credential use. But there are many other tools that offer this functionality.</a:t>
            </a:r>
          </a:p>
          <a:p>
            <a:r>
              <a:rPr lang="en-US" dirty="0"/>
              <a:t>In addition to detecting rogue hard-coded credential use, there are also a number of tools and best practices that make it easier to manage and deploy applications that depend on secrets. Vault by </a:t>
            </a:r>
            <a:r>
              <a:rPr lang="en-US" dirty="0" err="1"/>
              <a:t>Hashicorp</a:t>
            </a:r>
            <a:r>
              <a:rPr lang="en-US" dirty="0"/>
              <a:t> is a very popular solution in this space — however, there are numerous solutions and design patterns and the tools and processes available will vary depending on how your application is architected and deployed.</a:t>
            </a:r>
          </a:p>
          <a:p>
            <a:r>
              <a:rPr lang="en-US" b="1" dirty="0"/>
              <a:t>2. Improper Exception Handling</a:t>
            </a:r>
          </a:p>
          <a:p>
            <a:r>
              <a:rPr lang="en-US" dirty="0"/>
              <a:t>I recently wrote about this insecure practice when looking at common pitfalls in python exception handling with regards to overly generic exception handling - but there are many other insecure ways to implement error handling in many different languages.</a:t>
            </a:r>
          </a:p>
          <a:p>
            <a:r>
              <a:rPr lang="en-US" dirty="0"/>
              <a:t>6 Exceptionally Common Pitfalls of Python Exception Handling</a:t>
            </a:r>
          </a:p>
          <a:p>
            <a:r>
              <a:rPr lang="en-US" dirty="0"/>
              <a:t>There’s a little more to remember than </a:t>
            </a:r>
            <a:r>
              <a:rPr lang="en-US" dirty="0" err="1"/>
              <a:t>try..except</a:t>
            </a:r>
            <a:endParaRPr lang="en-US" dirty="0"/>
          </a:p>
          <a:p>
            <a:r>
              <a:rPr lang="en-US" dirty="0"/>
              <a:t>medium.com</a:t>
            </a:r>
          </a:p>
          <a:p>
            <a:endParaRPr lang="en-US" dirty="0"/>
          </a:p>
          <a:p>
            <a:r>
              <a:rPr lang="en-US" dirty="0"/>
              <a:t>In addition to overly generic error handling, insufficient error handling can also not only be a quality concern for software, but also a security concern. Many frameworks return stack traces and other error details by default if an uncaught exception occurs — while this can be extremely useful for developers when trying to debug a problem, it can also easily leak security and other implementation details which can be invaluable to attackers.</a:t>
            </a:r>
          </a:p>
          <a:p>
            <a:endParaRPr lang="en-US" dirty="0"/>
          </a:p>
          <a:p>
            <a:r>
              <a:rPr lang="en-US" dirty="0"/>
              <a:t>This is really bad for a lot of reasons, but I want to focus specifically on the exception handling.</a:t>
            </a:r>
          </a:p>
          <a:p>
            <a:endParaRPr lang="en-US" dirty="0"/>
          </a:p>
          <a:p>
            <a:r>
              <a:rPr lang="en-US" dirty="0"/>
              <a:t>This insecure practice is so prevalent (and serious) that MITRE has assigned it a CWE (CWE-396). If you want to learn more about how error handling can go awry, how to test for this type of vulnerability, or how to remediate this problem, OWASP has you covered.</a:t>
            </a:r>
          </a:p>
          <a:p>
            <a:r>
              <a:rPr lang="en-US" b="1" dirty="0"/>
              <a:t>3. Lack of Rate Limiting</a:t>
            </a:r>
          </a:p>
          <a:p>
            <a:r>
              <a:rPr lang="en-US" dirty="0"/>
              <a:t>Rate limiting can be used in multiple ways to serve a number of different purposes. Rate limiting can be useful for helping to define service or quality levels, for example in SaaS applications you may have different usage tiers. I would consider this type of rate limiting to be “Product Rate Limiting”, where the use of rate-limiting is not for security but rather defines the boundaries of acceptable use of a product.</a:t>
            </a:r>
          </a:p>
          <a:p>
            <a:endParaRPr lang="en-US" dirty="0"/>
          </a:p>
          <a:p>
            <a:r>
              <a:rPr lang="en-US" dirty="0"/>
              <a:t>Rate limiting can also be useful for security purposes. The most common use of security rate limiting is as a means of defense against Denial-of-Service attacks. By placing limits on the number of concurrent requests, or the number of requests during a set time period, you can prevent a user (or users) from monopolizing your application’s resources.</a:t>
            </a:r>
          </a:p>
          <a:p>
            <a:r>
              <a:rPr lang="en-US" dirty="0"/>
              <a:t>Beyond preventing DoS, rate limiting can also be used to slow the exfiltration of data if some kind of breach does occur. This is actually something I’ve seen first-hand. An adversary discovered an API that allowed access to other users’ account details as long as there was an authenticated session. Though the breach went unknown for a short period of time, thankfully due to rather an aggressive rate limiting across the API, the attacker was not able to exfiltrate too many customer records before they were discovered and stopped.</a:t>
            </a:r>
          </a:p>
          <a:p>
            <a:r>
              <a:rPr lang="en-US" dirty="0"/>
              <a:t>When implementing rate limiting generally it is best to place near the edge of your application, either in a reverse proxy such as nginx, or in an API gateway. The rate-limiting algorithm you choose and limits to use will depend entirely on your product, users, and use-cases, but even the process of thinking about these factors can be a useful thought experiment. If you absolutely cannot implement rate limiting for some reason, you should at least implement some sort of logging or metrics around APIs so you can be alerted if there is a deviation from normal activity levels.</a:t>
            </a:r>
          </a:p>
          <a:p>
            <a:r>
              <a:rPr lang="en-US" b="1" dirty="0"/>
              <a:t>4. Single-Layered Defense</a:t>
            </a:r>
          </a:p>
          <a:p>
            <a:r>
              <a:rPr lang="en-US" dirty="0"/>
              <a:t>Often times as developers we can be lulled into a false sense of security by the use of mitigating controls. For example, if you’ve ever added validation to an API, or regex checks to a form field to prevent some kind of unwanted input, you may now think you aren’t susceptible to attacks such as SQI or XSS — but this isn’t true. With any sufficiently complex application, you should always strive to utilize defense in depth. In the example above this means not just doing input validation, but also ensuring that inputs are properly escaped before being stored, executed, or returned.</a:t>
            </a:r>
          </a:p>
          <a:p>
            <a:r>
              <a:rPr lang="en-US" dirty="0"/>
              <a:t>Security folks are typically fairly paranoid bunch, and for good reason — they know that attackers are intelligent, persistent, and motivated and can spend much more time trying to break your application than you can realistically spend trying to craft defenses. Developers should be more paranoid and look to add as many layers of defense as are practical.</a:t>
            </a:r>
          </a:p>
          <a:p>
            <a:r>
              <a:rPr lang="en-US" b="1" dirty="0"/>
              <a:t>5. Improper Logging and Log handling</a:t>
            </a:r>
          </a:p>
          <a:p>
            <a:r>
              <a:rPr lang="en-US" dirty="0"/>
              <a:t>If you’ve ever had to do any kind of debugging on a deployed or remote application, you’ll agree that well-placed detailed logging can be a godsend. However, it’s easy to take this too far. In one rather egregious example, I’ve seen in real life, an application was logging a user’s API keys for each request. While I’m sure the developer that added this log thought they could be useful — imagine how their customers would feel to know that their credentials were basically available to anyone who was able to view a log file.</a:t>
            </a:r>
          </a:p>
          <a:p>
            <a:r>
              <a:rPr lang="en-US" dirty="0"/>
              <a:t>Additionally, in the age of GDPR, developers need to be aware of what constitutes Personally Identifiable Information (PII) and ensure that it is not included in application logs. I’ve seen this many times where identifiable information, such as full names, email addresses, and more sent out to logs.</a:t>
            </a:r>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49</a:t>
            </a:fld>
            <a:endParaRPr lang="en-IN"/>
          </a:p>
        </p:txBody>
      </p:sp>
    </p:spTree>
    <p:extLst>
      <p:ext uri="{BB962C8B-B14F-4D97-AF65-F5344CB8AC3E}">
        <p14:creationId xmlns:p14="http://schemas.microsoft.com/office/powerpoint/2010/main" val="2233038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https://www.geeksforgeeks.org/coding-standards-and-guidelines/</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50</a:t>
            </a:fld>
            <a:endParaRPr lang="en-IN"/>
          </a:p>
        </p:txBody>
      </p:sp>
    </p:spTree>
    <p:extLst>
      <p:ext uri="{BB962C8B-B14F-4D97-AF65-F5344CB8AC3E}">
        <p14:creationId xmlns:p14="http://schemas.microsoft.com/office/powerpoint/2010/main" val="580926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64A3"/>
                </a:solidFill>
                <a:effectLst/>
                <a:latin typeface="proxima-nova"/>
              </a:rPr>
              <a:t>Secure Coding</a:t>
            </a:r>
          </a:p>
          <a:p>
            <a:pPr algn="l"/>
            <a:r>
              <a:rPr lang="en-US" b="1" i="0" dirty="0">
                <a:solidFill>
                  <a:srgbClr val="353636"/>
                </a:solidFill>
                <a:effectLst/>
                <a:latin typeface="inherit"/>
              </a:rPr>
              <a:t>What is secure coding?</a:t>
            </a:r>
            <a:endParaRPr lang="en-US" b="0" i="0" dirty="0">
              <a:solidFill>
                <a:srgbClr val="353636"/>
              </a:solidFill>
              <a:effectLst/>
              <a:latin typeface="inherit"/>
            </a:endParaRPr>
          </a:p>
          <a:p>
            <a:pPr algn="l"/>
            <a:r>
              <a:rPr lang="en-US" b="1" i="0" dirty="0">
                <a:solidFill>
                  <a:srgbClr val="000000"/>
                </a:solidFill>
                <a:effectLst/>
                <a:latin typeface="proxima-nova"/>
              </a:rPr>
              <a:t>Secure coding </a:t>
            </a:r>
            <a:r>
              <a:rPr lang="en-US" b="0" i="0" dirty="0">
                <a:solidFill>
                  <a:srgbClr val="000000"/>
                </a:solidFill>
                <a:effectLst/>
                <a:latin typeface="proxima-nova"/>
              </a:rPr>
              <a:t>is a set of practices that applies security considerations to how software will be coded and encrypted to best defend against cyber attack or vulnerabilities. Defects, bugs, and logic flaws are the primary cause of commonly exploited software vulnerabilities, and security professionals have discovered that most vulnerabilities stem from a relatively small number of common software programming errors. Secure coding standards introduce safeguards that reduce or eliminate the risk of leaving security vulnerabilities in code.</a:t>
            </a:r>
          </a:p>
          <a:p>
            <a:pPr algn="l"/>
            <a:r>
              <a:rPr lang="en-US" b="0" i="0" dirty="0">
                <a:solidFill>
                  <a:srgbClr val="000000"/>
                </a:solidFill>
                <a:effectLst/>
                <a:latin typeface="proxima-nova"/>
              </a:rPr>
              <a:t>After defining a project and its requirements for both users and systems, considerations on best practices and plans for secure code are determined and implemented with these requisites in mind. At the build phase in the software development lifecycle, secure coding practices combined with early phase security measures—like </a:t>
            </a:r>
            <a:r>
              <a:rPr lang="en-US" b="0" i="0" u="none" strike="noStrike" dirty="0">
                <a:solidFill>
                  <a:srgbClr val="0098FF"/>
                </a:solidFill>
                <a:effectLst/>
                <a:latin typeface="proxima-nova"/>
                <a:hlinkClick r:id="rId3"/>
              </a:rPr>
              <a:t>static application security testing</a:t>
            </a:r>
            <a:r>
              <a:rPr lang="en-US" b="0" i="0" dirty="0">
                <a:solidFill>
                  <a:srgbClr val="000000"/>
                </a:solidFill>
                <a:effectLst/>
                <a:latin typeface="proxima-nova"/>
              </a:rPr>
              <a:t> (SAST)—help ensure that security programs penetrate across technology layers.</a:t>
            </a:r>
          </a:p>
          <a:p>
            <a:pPr algn="l"/>
            <a:r>
              <a:rPr lang="en-US" b="1" i="0" dirty="0">
                <a:solidFill>
                  <a:srgbClr val="353636"/>
                </a:solidFill>
                <a:effectLst/>
                <a:latin typeface="inherit"/>
              </a:rPr>
              <a:t>Why do we need secure coding?</a:t>
            </a:r>
            <a:endParaRPr lang="en-US" b="0" i="0" dirty="0">
              <a:solidFill>
                <a:srgbClr val="353636"/>
              </a:solidFill>
              <a:effectLst/>
              <a:latin typeface="inherit"/>
            </a:endParaRPr>
          </a:p>
          <a:p>
            <a:pPr algn="l"/>
            <a:r>
              <a:rPr lang="en-US" b="0" i="0" dirty="0">
                <a:solidFill>
                  <a:srgbClr val="000000"/>
                </a:solidFill>
                <a:effectLst/>
                <a:latin typeface="proxima-nova"/>
              </a:rPr>
              <a:t>Secure code will help to prevent many cyber-attacks from happening because it removes the vulnerabilities many exploits rely on. If your software has a security vulnerability it can be exploited. The WannaCry ransomware attack of 2017, exploited a Windows protocol vulnerability.</a:t>
            </a:r>
          </a:p>
          <a:p>
            <a:pPr algn="l"/>
            <a:r>
              <a:rPr lang="en-US" b="1" i="0" dirty="0">
                <a:solidFill>
                  <a:srgbClr val="353636"/>
                </a:solidFill>
                <a:effectLst/>
                <a:latin typeface="inherit"/>
              </a:rPr>
              <a:t>What is the risk of insecure coding?</a:t>
            </a:r>
            <a:endParaRPr lang="en-US" b="0" i="0" dirty="0">
              <a:solidFill>
                <a:srgbClr val="353636"/>
              </a:solidFill>
              <a:effectLst/>
              <a:latin typeface="inherit"/>
            </a:endParaRPr>
          </a:p>
          <a:p>
            <a:pPr algn="l"/>
            <a:r>
              <a:rPr lang="en-US" b="0" i="0" dirty="0">
                <a:solidFill>
                  <a:srgbClr val="000000"/>
                </a:solidFill>
                <a:effectLst/>
                <a:latin typeface="proxima-nova"/>
              </a:rPr>
              <a:t>Insecure coding practices not only leave your customers at risk, but they will impact the reputation of your company. This is why it is important to have secure code.</a:t>
            </a:r>
          </a:p>
          <a:p>
            <a:pPr algn="l"/>
            <a:r>
              <a:rPr lang="en-US" b="1" i="0" dirty="0">
                <a:solidFill>
                  <a:srgbClr val="353636"/>
                </a:solidFill>
                <a:effectLst/>
                <a:latin typeface="inherit"/>
              </a:rPr>
              <a:t>Security vulnerabilities that affect code</a:t>
            </a:r>
            <a:endParaRPr lang="en-US" b="0" i="0" dirty="0">
              <a:solidFill>
                <a:srgbClr val="353636"/>
              </a:solidFill>
              <a:effectLst/>
              <a:latin typeface="inherit"/>
            </a:endParaRPr>
          </a:p>
          <a:p>
            <a:pPr algn="l"/>
            <a:r>
              <a:rPr lang="en-US" b="0" i="0" dirty="0">
                <a:solidFill>
                  <a:srgbClr val="000000"/>
                </a:solidFill>
                <a:effectLst/>
                <a:latin typeface="proxima-nova"/>
              </a:rPr>
              <a:t>1. </a:t>
            </a:r>
            <a:r>
              <a:rPr lang="en-US" b="0" i="0" u="none" strike="noStrike" dirty="0">
                <a:solidFill>
                  <a:srgbClr val="0098FF"/>
                </a:solidFill>
                <a:effectLst/>
                <a:latin typeface="proxima-nova"/>
                <a:hlinkClick r:id="rId4"/>
              </a:rPr>
              <a:t>Insufficient Logging and Monitoring</a:t>
            </a:r>
            <a:r>
              <a:rPr lang="en-US" b="0" i="0" dirty="0">
                <a:solidFill>
                  <a:srgbClr val="000000"/>
                </a:solidFill>
                <a:effectLst/>
                <a:latin typeface="proxima-nova"/>
              </a:rPr>
              <a:t>: Insufficient logging and monitoring processes are dangerous. This leaves your data vulnerable to tampering, extraction, or even destruction.</a:t>
            </a:r>
          </a:p>
          <a:p>
            <a:pPr algn="l"/>
            <a:r>
              <a:rPr lang="en-US" b="0" i="0" dirty="0">
                <a:solidFill>
                  <a:srgbClr val="000000"/>
                </a:solidFill>
                <a:effectLst/>
                <a:latin typeface="proxima-nova"/>
              </a:rPr>
              <a:t>2. </a:t>
            </a:r>
            <a:r>
              <a:rPr lang="en-US" b="0" i="0" u="none" strike="noStrike" dirty="0">
                <a:solidFill>
                  <a:srgbClr val="0098FF"/>
                </a:solidFill>
                <a:effectLst/>
                <a:latin typeface="proxima-nova"/>
                <a:hlinkClick r:id="rId5"/>
              </a:rPr>
              <a:t>Injection Flaws</a:t>
            </a:r>
            <a:r>
              <a:rPr lang="en-US" b="0" i="0" dirty="0">
                <a:solidFill>
                  <a:srgbClr val="000000"/>
                </a:solidFill>
                <a:effectLst/>
                <a:latin typeface="proxima-nova"/>
              </a:rPr>
              <a:t>: Injection flaws occur when untrusted data is sent as part of a command or query. The attack can then trick the targeted system into executing unintended commands.</a:t>
            </a:r>
          </a:p>
          <a:p>
            <a:pPr algn="l"/>
            <a:r>
              <a:rPr lang="en-US" b="0" i="0" dirty="0">
                <a:solidFill>
                  <a:srgbClr val="000000"/>
                </a:solidFill>
                <a:effectLst/>
                <a:latin typeface="proxima-nova"/>
              </a:rPr>
              <a:t>3. </a:t>
            </a:r>
            <a:r>
              <a:rPr lang="en-US" b="0" i="0" u="none" strike="noStrike" dirty="0">
                <a:solidFill>
                  <a:srgbClr val="0098FF"/>
                </a:solidFill>
                <a:effectLst/>
                <a:latin typeface="proxima-nova"/>
                <a:hlinkClick r:id="rId6"/>
              </a:rPr>
              <a:t>Sensitive Data Exposure</a:t>
            </a:r>
            <a:r>
              <a:rPr lang="en-US" b="0" i="0" dirty="0">
                <a:solidFill>
                  <a:srgbClr val="000000"/>
                </a:solidFill>
                <a:effectLst/>
                <a:latin typeface="proxima-nova"/>
              </a:rPr>
              <a:t>: Sensitive data — such as addresses, passwords, and account numbers — must be properly protected.</a:t>
            </a:r>
          </a:p>
          <a:p>
            <a:pPr algn="l"/>
            <a:r>
              <a:rPr lang="en-US" b="0" i="0" dirty="0">
                <a:solidFill>
                  <a:srgbClr val="000000"/>
                </a:solidFill>
                <a:effectLst/>
                <a:latin typeface="proxima-nova"/>
              </a:rPr>
              <a:t>4.</a:t>
            </a:r>
            <a:r>
              <a:rPr lang="en-US" b="0" i="0" u="none" strike="noStrike" dirty="0">
                <a:solidFill>
                  <a:srgbClr val="0098FF"/>
                </a:solidFill>
                <a:effectLst/>
                <a:latin typeface="proxima-nova"/>
                <a:hlinkClick r:id="rId7"/>
              </a:rPr>
              <a:t> Using Components with Known Vulnerabilities:</a:t>
            </a:r>
            <a:r>
              <a:rPr lang="en-US" b="0" i="0" dirty="0">
                <a:solidFill>
                  <a:srgbClr val="000000"/>
                </a:solidFill>
                <a:effectLst/>
                <a:latin typeface="proxima-nova"/>
              </a:rPr>
              <a:t> Components are made up of libraries, frameworks, and other software modules. Often, the components run on the same privileges as your application. If a component is vulnerable, it can be exploited by an untrustworthy agent.</a:t>
            </a:r>
          </a:p>
          <a:p>
            <a:pPr algn="l"/>
            <a:r>
              <a:rPr lang="en-US" b="0" i="0" dirty="0">
                <a:solidFill>
                  <a:srgbClr val="000000"/>
                </a:solidFill>
                <a:effectLst/>
                <a:latin typeface="proxima-nova"/>
              </a:rPr>
              <a:t>5. </a:t>
            </a:r>
            <a:r>
              <a:rPr lang="en-US" b="0" i="0" u="none" strike="noStrike" dirty="0">
                <a:solidFill>
                  <a:srgbClr val="0098FF"/>
                </a:solidFill>
                <a:effectLst/>
                <a:latin typeface="proxima-nova"/>
                <a:hlinkClick r:id="rId8"/>
              </a:rPr>
              <a:t>Cross-Site Scripting (XSS):</a:t>
            </a:r>
            <a:r>
              <a:rPr lang="en-US" b="0" i="0" dirty="0">
                <a:solidFill>
                  <a:srgbClr val="000000"/>
                </a:solidFill>
                <a:effectLst/>
                <a:latin typeface="proxima-nova"/>
              </a:rPr>
              <a:t> Untrustworthy agents can take advantage of cross-site scripting flaws to execute their own scripts in the targeted system.</a:t>
            </a:r>
          </a:p>
          <a:p>
            <a:pPr algn="l"/>
            <a:r>
              <a:rPr lang="en-US" b="0" i="0" dirty="0">
                <a:solidFill>
                  <a:srgbClr val="000000"/>
                </a:solidFill>
                <a:effectLst/>
                <a:latin typeface="proxima-nova"/>
              </a:rPr>
              <a:t>6. </a:t>
            </a:r>
            <a:r>
              <a:rPr lang="en-US" b="0" i="0" u="none" strike="noStrike" dirty="0">
                <a:solidFill>
                  <a:srgbClr val="0098FF"/>
                </a:solidFill>
                <a:effectLst/>
                <a:latin typeface="proxima-nova"/>
                <a:hlinkClick r:id="rId9"/>
              </a:rPr>
              <a:t>Broken Authentication:</a:t>
            </a:r>
            <a:r>
              <a:rPr lang="en-US" b="0" i="0" dirty="0">
                <a:solidFill>
                  <a:srgbClr val="000000"/>
                </a:solidFill>
                <a:effectLst/>
                <a:latin typeface="proxima-nova"/>
              </a:rPr>
              <a:t> Authentication and session management application functions need to be implemented correctly. If they aren't, it creates a software vulnerability that can be exploited by untrustworthy agents to gain access to personal information.</a:t>
            </a:r>
          </a:p>
          <a:p>
            <a:pPr algn="l"/>
            <a:r>
              <a:rPr lang="en-US" b="0" i="0" dirty="0">
                <a:solidFill>
                  <a:srgbClr val="000000"/>
                </a:solidFill>
                <a:effectLst/>
                <a:latin typeface="proxima-nova"/>
              </a:rPr>
              <a:t>7. </a:t>
            </a:r>
            <a:r>
              <a:rPr lang="en-US" b="0" i="0" u="none" strike="noStrike" dirty="0">
                <a:solidFill>
                  <a:srgbClr val="0098FF"/>
                </a:solidFill>
                <a:effectLst/>
                <a:latin typeface="proxima-nova"/>
                <a:hlinkClick r:id="rId10"/>
              </a:rPr>
              <a:t>Broken Access Control:</a:t>
            </a:r>
            <a:r>
              <a:rPr lang="en-US" b="0" i="0" dirty="0">
                <a:solidFill>
                  <a:srgbClr val="000000"/>
                </a:solidFill>
                <a:effectLst/>
                <a:latin typeface="proxima-nova"/>
              </a:rPr>
              <a:t> User restrictions must be properly enforced.</a:t>
            </a:r>
          </a:p>
          <a:p>
            <a:pPr algn="l"/>
            <a:r>
              <a:rPr lang="en-US" b="0" i="0" dirty="0">
                <a:solidFill>
                  <a:srgbClr val="000000"/>
                </a:solidFill>
                <a:effectLst/>
                <a:latin typeface="proxima-nova"/>
              </a:rPr>
              <a:t>8. </a:t>
            </a:r>
            <a:r>
              <a:rPr lang="en-US" b="0" i="0" u="none" strike="noStrike" dirty="0">
                <a:solidFill>
                  <a:srgbClr val="0098FF"/>
                </a:solidFill>
                <a:effectLst/>
                <a:latin typeface="proxima-nova"/>
                <a:hlinkClick r:id="rId11"/>
              </a:rPr>
              <a:t>XML External Entities (XXE</a:t>
            </a:r>
            <a:r>
              <a:rPr lang="en-US" b="0" i="0" dirty="0">
                <a:solidFill>
                  <a:srgbClr val="000000"/>
                </a:solidFill>
                <a:effectLst/>
                <a:latin typeface="proxima-nova"/>
              </a:rPr>
              <a:t>): XML is a popular data format that is used in web services, documents, and image files. You need an XML parser to understand XML data. But if it's poorly configured and the XML input that contains a reference to an external entity, it's dangerous.</a:t>
            </a:r>
          </a:p>
          <a:p>
            <a:pPr algn="l"/>
            <a:r>
              <a:rPr lang="en-US" b="0" i="0" dirty="0">
                <a:solidFill>
                  <a:srgbClr val="000000"/>
                </a:solidFill>
                <a:effectLst/>
                <a:latin typeface="proxima-nova"/>
              </a:rPr>
              <a:t>9. </a:t>
            </a:r>
            <a:r>
              <a:rPr lang="en-US" b="0" i="0" u="none" strike="noStrike" dirty="0">
                <a:solidFill>
                  <a:srgbClr val="0098FF"/>
                </a:solidFill>
                <a:effectLst/>
                <a:latin typeface="proxima-nova"/>
                <a:hlinkClick r:id="rId12"/>
              </a:rPr>
              <a:t>Security Misconfiguration:</a:t>
            </a:r>
            <a:r>
              <a:rPr lang="en-US" b="0" i="0" dirty="0">
                <a:solidFill>
                  <a:srgbClr val="000000"/>
                </a:solidFill>
                <a:effectLst/>
                <a:latin typeface="proxima-nova"/>
              </a:rPr>
              <a:t> Security misconfigurations can be a result of: Insecure default configurations, Incomplete configurations, misconfigured HTTP headers or detailed error messages that contain sensitive information.</a:t>
            </a:r>
          </a:p>
          <a:p>
            <a:pPr algn="l"/>
            <a:r>
              <a:rPr lang="en-US" b="0" i="0" dirty="0">
                <a:solidFill>
                  <a:srgbClr val="000000"/>
                </a:solidFill>
                <a:effectLst/>
                <a:latin typeface="proxima-nova"/>
              </a:rPr>
              <a:t>10. Insecure Deserialization: Deserialization flaws often result in remote code execution.</a:t>
            </a:r>
          </a:p>
          <a:p>
            <a:pPr algn="l"/>
            <a:r>
              <a:rPr lang="en-US" b="1" i="0" dirty="0">
                <a:solidFill>
                  <a:srgbClr val="353636"/>
                </a:solidFill>
                <a:effectLst/>
                <a:latin typeface="inherit"/>
              </a:rPr>
              <a:t>Best Practices for securing code</a:t>
            </a:r>
            <a:endParaRPr lang="en-US" b="0" i="0" dirty="0">
              <a:solidFill>
                <a:srgbClr val="353636"/>
              </a:solidFill>
              <a:effectLst/>
              <a:latin typeface="inherit"/>
            </a:endParaRPr>
          </a:p>
          <a:p>
            <a:pPr algn="l"/>
            <a:r>
              <a:rPr lang="en-US" b="1" i="0" dirty="0">
                <a:solidFill>
                  <a:srgbClr val="000000"/>
                </a:solidFill>
                <a:effectLst/>
                <a:latin typeface="proxima-nova"/>
              </a:rPr>
              <a:t>Data input validation:</a:t>
            </a:r>
            <a:r>
              <a:rPr lang="en-US" b="0" i="0" dirty="0">
                <a:solidFill>
                  <a:srgbClr val="000000"/>
                </a:solidFill>
                <a:effectLst/>
                <a:latin typeface="proxima-nova"/>
              </a:rPr>
              <a:t> This covers numerous aspects of data source and data validation. For example, the length and date range of a piece of data. Data validation checks help to secure web applications from cyber-attacks.</a:t>
            </a:r>
          </a:p>
          <a:p>
            <a:pPr algn="l"/>
            <a:r>
              <a:rPr lang="en-US" b="1" i="0" dirty="0">
                <a:solidFill>
                  <a:srgbClr val="000000"/>
                </a:solidFill>
                <a:effectLst/>
                <a:latin typeface="proxima-nova"/>
              </a:rPr>
              <a:t>Authentication and password management:</a:t>
            </a:r>
            <a:r>
              <a:rPr lang="en-US" b="0" i="0" dirty="0">
                <a:solidFill>
                  <a:srgbClr val="000000"/>
                </a:solidFill>
                <a:effectLst/>
                <a:latin typeface="proxima-nova"/>
              </a:rPr>
              <a:t> Coding also involves software architecture.</a:t>
            </a:r>
          </a:p>
          <a:p>
            <a:pPr algn="l"/>
            <a:r>
              <a:rPr lang="en-US" b="1" i="0" dirty="0">
                <a:solidFill>
                  <a:srgbClr val="000000"/>
                </a:solidFill>
                <a:effectLst/>
                <a:latin typeface="proxima-nova"/>
              </a:rPr>
              <a:t>Cryptographic Practices:</a:t>
            </a:r>
            <a:r>
              <a:rPr lang="en-US" b="0" i="0" dirty="0">
                <a:solidFill>
                  <a:srgbClr val="000000"/>
                </a:solidFill>
                <a:effectLst/>
                <a:latin typeface="proxima-nova"/>
              </a:rPr>
              <a:t> The guide suggests that any cryptographic modules used, be FIPS 140-2 or an equivalent standard compliant.</a:t>
            </a:r>
          </a:p>
          <a:p>
            <a:pPr algn="l"/>
            <a:r>
              <a:rPr lang="en-US" b="1" i="0" dirty="0">
                <a:solidFill>
                  <a:srgbClr val="000000"/>
                </a:solidFill>
                <a:effectLst/>
                <a:latin typeface="proxima-nova"/>
              </a:rPr>
              <a:t>Error Handling and Logging:</a:t>
            </a:r>
            <a:r>
              <a:rPr lang="en-US" b="0" i="0" dirty="0">
                <a:solidFill>
                  <a:srgbClr val="000000"/>
                </a:solidFill>
                <a:effectLst/>
                <a:latin typeface="proxima-nova"/>
              </a:rPr>
              <a:t> This is a crucial area and one that if not coded securely can leak data.</a:t>
            </a:r>
          </a:p>
          <a:p>
            <a:pPr algn="l"/>
            <a:r>
              <a:rPr lang="en-US" b="1" i="0" dirty="0">
                <a:solidFill>
                  <a:srgbClr val="000000"/>
                </a:solidFill>
                <a:effectLst/>
                <a:latin typeface="proxima-nova"/>
              </a:rPr>
              <a:t>Data Protection:</a:t>
            </a:r>
            <a:r>
              <a:rPr lang="en-US" b="0" i="0" dirty="0">
                <a:solidFill>
                  <a:srgbClr val="000000"/>
                </a:solidFill>
                <a:effectLst/>
                <a:latin typeface="proxima-nova"/>
              </a:rPr>
              <a:t> The guidelines for the protection of data include advice on storing passwords securely and how to avoid data leaks via HTTP GET.</a:t>
            </a:r>
          </a:p>
          <a:p>
            <a:pPr algn="l"/>
            <a:r>
              <a:rPr lang="en-US" b="1" i="0" dirty="0">
                <a:solidFill>
                  <a:srgbClr val="000000"/>
                </a:solidFill>
                <a:effectLst/>
                <a:latin typeface="proxima-nova"/>
              </a:rPr>
              <a:t>Communication Security:</a:t>
            </a:r>
            <a:r>
              <a:rPr lang="en-US" b="0" i="0" dirty="0">
                <a:solidFill>
                  <a:srgbClr val="000000"/>
                </a:solidFill>
                <a:effectLst/>
                <a:latin typeface="proxima-nova"/>
              </a:rPr>
              <a:t> Advisories on how to protect data during transit, for example, using TLS connections.</a:t>
            </a:r>
          </a:p>
          <a:p>
            <a:pPr algn="l"/>
            <a:r>
              <a:rPr lang="en-US" b="1" i="0" dirty="0">
                <a:solidFill>
                  <a:srgbClr val="000000"/>
                </a:solidFill>
                <a:effectLst/>
                <a:latin typeface="proxima-nova"/>
              </a:rPr>
              <a:t>Adopt a secure coding standard.</a:t>
            </a:r>
            <a:r>
              <a:rPr lang="en-US" b="0" i="0" dirty="0">
                <a:solidFill>
                  <a:srgbClr val="000000"/>
                </a:solidFill>
                <a:effectLst/>
                <a:latin typeface="proxima-nova"/>
              </a:rPr>
              <a:t> Develop and/or apply a secure coding standard for your target development language and platform.</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51</a:t>
            </a:fld>
            <a:endParaRPr lang="en-IN"/>
          </a:p>
        </p:txBody>
      </p:sp>
    </p:spTree>
    <p:extLst>
      <p:ext uri="{BB962C8B-B14F-4D97-AF65-F5344CB8AC3E}">
        <p14:creationId xmlns:p14="http://schemas.microsoft.com/office/powerpoint/2010/main" val="4054122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52</a:t>
            </a:fld>
            <a:endParaRPr lang="en-IN"/>
          </a:p>
        </p:txBody>
      </p:sp>
    </p:spTree>
    <p:extLst>
      <p:ext uri="{BB962C8B-B14F-4D97-AF65-F5344CB8AC3E}">
        <p14:creationId xmlns:p14="http://schemas.microsoft.com/office/powerpoint/2010/main" val="1281687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https://medium.com/@pabashani.herath/clean-code-naming-conventions-4cac223de3c6</a:t>
            </a:r>
          </a:p>
        </p:txBody>
      </p:sp>
      <p:sp>
        <p:nvSpPr>
          <p:cNvPr id="4" name="Slide Number Placeholder 3"/>
          <p:cNvSpPr>
            <a:spLocks noGrp="1"/>
          </p:cNvSpPr>
          <p:nvPr>
            <p:ph type="sldNum" sz="quarter" idx="5"/>
          </p:nvPr>
        </p:nvSpPr>
        <p:spPr/>
        <p:txBody>
          <a:bodyPr/>
          <a:lstStyle/>
          <a:p>
            <a:fld id="{AA7220B6-6D4D-437C-9947-0F88BAAA82DC}" type="slidenum">
              <a:rPr lang="en-IN" smtClean="0"/>
              <a:t>4</a:t>
            </a:fld>
            <a:endParaRPr lang="en-IN"/>
          </a:p>
        </p:txBody>
      </p:sp>
    </p:spTree>
    <p:extLst>
      <p:ext uri="{BB962C8B-B14F-4D97-AF65-F5344CB8AC3E}">
        <p14:creationId xmlns:p14="http://schemas.microsoft.com/office/powerpoint/2010/main" val="139587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https://www.whitehatsec.com/glossary/content/secure-coding</a:t>
            </a:r>
          </a:p>
          <a:p>
            <a:endParaRPr lang="en-IN" dirty="0"/>
          </a:p>
          <a:p>
            <a:pPr algn="just"/>
            <a:r>
              <a:rPr lang="en-US" b="1" i="0" dirty="0">
                <a:solidFill>
                  <a:srgbClr val="4A4A4A"/>
                </a:solidFill>
                <a:effectLst/>
                <a:latin typeface="Open Sans" panose="020B0606030504020204" pitchFamily="34" charset="0"/>
              </a:rPr>
              <a:t>1. Identify the Error: </a:t>
            </a:r>
            <a:r>
              <a:rPr lang="en-US" b="0" i="0" dirty="0">
                <a:solidFill>
                  <a:srgbClr val="4A4A4A"/>
                </a:solidFill>
                <a:effectLst/>
                <a:latin typeface="Open Sans" panose="020B0606030504020204" pitchFamily="34" charset="0"/>
              </a:rPr>
              <a:t>A bad identification of an error can lead to wasted developing time. It is usual that production errors reported by users are hard to interpret and sometimes the information we receive is misleading. It is import to identify the actual error.</a:t>
            </a:r>
          </a:p>
          <a:p>
            <a:pPr algn="just"/>
            <a:r>
              <a:rPr lang="en-US" b="1" i="0" dirty="0">
                <a:solidFill>
                  <a:srgbClr val="4A4A4A"/>
                </a:solidFill>
                <a:effectLst/>
                <a:latin typeface="Open Sans" panose="020B0606030504020204" pitchFamily="34" charset="0"/>
              </a:rPr>
              <a:t>2. Find the Error Location: </a:t>
            </a:r>
            <a:r>
              <a:rPr lang="en-US" b="0" i="0" dirty="0">
                <a:solidFill>
                  <a:srgbClr val="4A4A4A"/>
                </a:solidFill>
                <a:effectLst/>
                <a:latin typeface="Open Sans" panose="020B0606030504020204" pitchFamily="34" charset="0"/>
              </a:rPr>
              <a:t>After identifying the error correctly, you need to go through the code to find the exact spot where the error is located. In this stage, you need to focus on finding the error instead of understanding it.</a:t>
            </a:r>
          </a:p>
          <a:p>
            <a:pPr algn="just"/>
            <a:r>
              <a:rPr lang="en-US" b="1" i="0" dirty="0">
                <a:solidFill>
                  <a:srgbClr val="4A4A4A"/>
                </a:solidFill>
                <a:effectLst/>
                <a:latin typeface="Open Sans" panose="020B0606030504020204" pitchFamily="34" charset="0"/>
              </a:rPr>
              <a:t>3. Analyze the Error: </a:t>
            </a:r>
            <a:r>
              <a:rPr lang="en-US" b="0" i="0" dirty="0">
                <a:solidFill>
                  <a:srgbClr val="4A4A4A"/>
                </a:solidFill>
                <a:effectLst/>
                <a:latin typeface="Open Sans" panose="020B0606030504020204" pitchFamily="34" charset="0"/>
              </a:rPr>
              <a:t>In the third step, you need to use a bottom-up approach from the error location and analyze the code. This helps you in understanding the error. Analyzing a bug has two main goals, such as checking around the error for other errors to be found, and to make sure about the risks of entering any collateral damage in the fix.</a:t>
            </a:r>
          </a:p>
          <a:p>
            <a:pPr algn="just"/>
            <a:r>
              <a:rPr lang="en-US" b="1" i="0" dirty="0">
                <a:solidFill>
                  <a:srgbClr val="4A4A4A"/>
                </a:solidFill>
                <a:effectLst/>
                <a:latin typeface="Open Sans" panose="020B0606030504020204" pitchFamily="34" charset="0"/>
              </a:rPr>
              <a:t>4. Prove the Analysis: </a:t>
            </a:r>
            <a:r>
              <a:rPr lang="en-US" b="0" i="0" dirty="0">
                <a:solidFill>
                  <a:srgbClr val="4A4A4A"/>
                </a:solidFill>
                <a:effectLst/>
                <a:latin typeface="Open Sans" panose="020B0606030504020204" pitchFamily="34" charset="0"/>
              </a:rPr>
              <a:t>Once you are done analyzing the original bug, you need to find a few more errors that may appear on the application. This step is about writing automated tests for these areas with the help of a test framework.</a:t>
            </a:r>
          </a:p>
          <a:p>
            <a:pPr algn="just"/>
            <a:r>
              <a:rPr lang="en-US" b="1" i="0" dirty="0">
                <a:solidFill>
                  <a:srgbClr val="4A4A4A"/>
                </a:solidFill>
                <a:effectLst/>
                <a:latin typeface="Open Sans" panose="020B0606030504020204" pitchFamily="34" charset="0"/>
              </a:rPr>
              <a:t>5. Cover Lateral Damage: </a:t>
            </a:r>
            <a:r>
              <a:rPr lang="en-US" b="0" i="0" dirty="0">
                <a:solidFill>
                  <a:srgbClr val="4A4A4A"/>
                </a:solidFill>
                <a:effectLst/>
                <a:latin typeface="Open Sans" panose="020B0606030504020204" pitchFamily="34" charset="0"/>
              </a:rPr>
              <a:t>In this stage, you need to create or gather all the unit tests for the code where you are going to make changes. Now, if you run these unit tests, they all should pass.</a:t>
            </a:r>
          </a:p>
          <a:p>
            <a:pPr algn="l"/>
            <a:r>
              <a:rPr lang="en-US" b="1" i="0" u="none" strike="noStrike" dirty="0">
                <a:solidFill>
                  <a:srgbClr val="FFFFFF"/>
                </a:solidFill>
                <a:effectLst/>
                <a:latin typeface="inherit"/>
                <a:hlinkClick r:id="rId3"/>
              </a:rPr>
              <a:t>Software Testing Fundamentals Course</a:t>
            </a:r>
          </a:p>
          <a:p>
            <a:pPr algn="l"/>
            <a:r>
              <a:rPr lang="en-US" b="0" i="0" u="none" strike="noStrike" dirty="0">
                <a:solidFill>
                  <a:srgbClr val="007BFF"/>
                </a:solidFill>
                <a:effectLst/>
                <a:latin typeface="Open Sans" panose="020B0606030504020204" pitchFamily="34" charset="0"/>
                <a:hlinkClick r:id="rId3"/>
              </a:rPr>
              <a:t>Watch The Course Preview</a:t>
            </a:r>
          </a:p>
          <a:p>
            <a:pPr algn="just"/>
            <a:r>
              <a:rPr lang="en-US" b="1" i="0" dirty="0">
                <a:solidFill>
                  <a:srgbClr val="4A4A4A"/>
                </a:solidFill>
                <a:effectLst/>
                <a:latin typeface="Open Sans" panose="020B0606030504020204" pitchFamily="34" charset="0"/>
              </a:rPr>
              <a:t>6. Fix &amp; Validate:</a:t>
            </a:r>
            <a:r>
              <a:rPr lang="en-US" b="0" i="0" dirty="0">
                <a:solidFill>
                  <a:srgbClr val="4A4A4A"/>
                </a:solidFill>
                <a:effectLst/>
                <a:latin typeface="Open Sans" panose="020B0606030504020204" pitchFamily="34" charset="0"/>
              </a:rPr>
              <a:t> The final stage is the fix all the errors and run all the test scripts to check if they all pass.</a:t>
            </a:r>
          </a:p>
          <a:p>
            <a:pPr algn="l"/>
            <a:r>
              <a:rPr lang="en-US" b="1" i="0" dirty="0">
                <a:solidFill>
                  <a:srgbClr val="4A4A4A"/>
                </a:solidFill>
                <a:effectLst/>
                <a:latin typeface="Open Sans" panose="020B0606030504020204" pitchFamily="34" charset="0"/>
              </a:rPr>
              <a:t>Debugging Strategies</a:t>
            </a:r>
            <a:endParaRPr lang="en-US" b="0" i="0" dirty="0">
              <a:solidFill>
                <a:srgbClr val="4A4A4A"/>
              </a:solidFill>
              <a:effectLst/>
              <a:latin typeface="Open Sans" panose="020B0606030504020204" pitchFamily="34" charset="0"/>
            </a:endParaRPr>
          </a:p>
          <a:p>
            <a:pPr algn="l">
              <a:buFont typeface="Arial" panose="020B0604020202020204" pitchFamily="34" charset="0"/>
              <a:buChar char="•"/>
            </a:pPr>
            <a:r>
              <a:rPr lang="en-US" b="0" i="0" dirty="0">
                <a:solidFill>
                  <a:srgbClr val="4A4A4A"/>
                </a:solidFill>
                <a:effectLst/>
                <a:latin typeface="Open Sans" panose="020B0606030504020204" pitchFamily="34" charset="0"/>
              </a:rPr>
              <a:t>It is important to </a:t>
            </a:r>
            <a:r>
              <a:rPr lang="en-US" b="1" i="0" dirty="0">
                <a:solidFill>
                  <a:srgbClr val="4A4A4A"/>
                </a:solidFill>
                <a:effectLst/>
                <a:latin typeface="Open Sans" panose="020B0606030504020204" pitchFamily="34" charset="0"/>
              </a:rPr>
              <a:t>study</a:t>
            </a:r>
            <a:r>
              <a:rPr lang="en-US" b="0" i="0" dirty="0">
                <a:solidFill>
                  <a:srgbClr val="4A4A4A"/>
                </a:solidFill>
                <a:effectLst/>
                <a:latin typeface="Open Sans" panose="020B0606030504020204" pitchFamily="34" charset="0"/>
              </a:rPr>
              <a:t> the </a:t>
            </a:r>
            <a:r>
              <a:rPr lang="en-US" b="1" i="0" dirty="0">
                <a:solidFill>
                  <a:srgbClr val="4A4A4A"/>
                </a:solidFill>
                <a:effectLst/>
                <a:latin typeface="Open Sans" panose="020B0606030504020204" pitchFamily="34" charset="0"/>
              </a:rPr>
              <a:t>system</a:t>
            </a:r>
            <a:r>
              <a:rPr lang="en-US" b="0" i="0" dirty="0">
                <a:solidFill>
                  <a:srgbClr val="4A4A4A"/>
                </a:solidFill>
                <a:effectLst/>
                <a:latin typeface="Open Sans" panose="020B0606030504020204" pitchFamily="34" charset="0"/>
              </a:rPr>
              <a:t> in depth in order to understand the system. It helps the debugger to construct different representations of systems that are to be debugged.</a:t>
            </a:r>
          </a:p>
          <a:p>
            <a:pPr algn="l">
              <a:buFont typeface="Arial" panose="020B0604020202020204" pitchFamily="34" charset="0"/>
              <a:buChar char="•"/>
            </a:pPr>
            <a:r>
              <a:rPr lang="en-US" b="1" i="0" dirty="0">
                <a:solidFill>
                  <a:srgbClr val="4A4A4A"/>
                </a:solidFill>
                <a:effectLst/>
                <a:latin typeface="Open Sans" panose="020B0606030504020204" pitchFamily="34" charset="0"/>
              </a:rPr>
              <a:t>Backward analysis</a:t>
            </a:r>
            <a:r>
              <a:rPr lang="en-US" b="0" i="0" dirty="0">
                <a:solidFill>
                  <a:srgbClr val="4A4A4A"/>
                </a:solidFill>
                <a:effectLst/>
                <a:latin typeface="Open Sans" panose="020B0606030504020204" pitchFamily="34" charset="0"/>
              </a:rPr>
              <a:t> of the problem traces the program backward from the location of failure message in order to identify the region of faulty code. You need to study the region of defect thoroughly to find the cause of defects.</a:t>
            </a:r>
          </a:p>
          <a:p>
            <a:pPr algn="l">
              <a:buFont typeface="Arial" panose="020B0604020202020204" pitchFamily="34" charset="0"/>
              <a:buChar char="•"/>
            </a:pPr>
            <a:r>
              <a:rPr lang="en-US" b="1" i="0" dirty="0">
                <a:solidFill>
                  <a:srgbClr val="4A4A4A"/>
                </a:solidFill>
                <a:effectLst/>
                <a:latin typeface="Open Sans" panose="020B0606030504020204" pitchFamily="34" charset="0"/>
              </a:rPr>
              <a:t>Forward analysis</a:t>
            </a:r>
            <a:r>
              <a:rPr lang="en-US" b="0" i="0" dirty="0">
                <a:solidFill>
                  <a:srgbClr val="4A4A4A"/>
                </a:solidFill>
                <a:effectLst/>
                <a:latin typeface="Open Sans" panose="020B0606030504020204" pitchFamily="34" charset="0"/>
              </a:rPr>
              <a:t> of the program involves tracking the program forward using breakpoints or print statements at different points in the program. It is important to focus on the region where the wrong outputs are obtained.</a:t>
            </a:r>
          </a:p>
          <a:p>
            <a:pPr algn="l">
              <a:buFont typeface="Arial" panose="020B0604020202020204" pitchFamily="34" charset="0"/>
              <a:buChar char="•"/>
            </a:pPr>
            <a:r>
              <a:rPr lang="en-US" b="0" i="0" dirty="0">
                <a:solidFill>
                  <a:srgbClr val="4A4A4A"/>
                </a:solidFill>
                <a:effectLst/>
                <a:latin typeface="Open Sans" panose="020B0606030504020204" pitchFamily="34" charset="0"/>
              </a:rPr>
              <a:t>You must use the </a:t>
            </a:r>
            <a:r>
              <a:rPr lang="en-US" b="1" i="0" dirty="0">
                <a:solidFill>
                  <a:srgbClr val="4A4A4A"/>
                </a:solidFill>
                <a:effectLst/>
                <a:latin typeface="Open Sans" panose="020B0606030504020204" pitchFamily="34" charset="0"/>
              </a:rPr>
              <a:t>past experience</a:t>
            </a:r>
            <a:r>
              <a:rPr lang="en-US" b="0" i="0" dirty="0">
                <a:solidFill>
                  <a:srgbClr val="4A4A4A"/>
                </a:solidFill>
                <a:effectLst/>
                <a:latin typeface="Open Sans" panose="020B0606030504020204" pitchFamily="34" charset="0"/>
              </a:rPr>
              <a:t> of the software to check for similar problems. The success of this approach depends on the expertise of the debugger.</a:t>
            </a:r>
          </a:p>
          <a:p>
            <a:endParaRPr lang="en-IN" dirty="0"/>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53</a:t>
            </a:fld>
            <a:endParaRPr lang="en-IN"/>
          </a:p>
        </p:txBody>
      </p:sp>
    </p:spTree>
    <p:extLst>
      <p:ext uri="{BB962C8B-B14F-4D97-AF65-F5344CB8AC3E}">
        <p14:creationId xmlns:p14="http://schemas.microsoft.com/office/powerpoint/2010/main" val="2390120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https://excalibur.apache.org/framework/best-practices.html</a:t>
            </a:r>
          </a:p>
        </p:txBody>
      </p:sp>
      <p:sp>
        <p:nvSpPr>
          <p:cNvPr id="4" name="Slide Number Placeholder 3"/>
          <p:cNvSpPr>
            <a:spLocks noGrp="1"/>
          </p:cNvSpPr>
          <p:nvPr>
            <p:ph type="sldNum" sz="quarter" idx="5"/>
          </p:nvPr>
        </p:nvSpPr>
        <p:spPr/>
        <p:txBody>
          <a:bodyPr/>
          <a:lstStyle/>
          <a:p>
            <a:fld id="{AA7220B6-6D4D-437C-9947-0F88BAAA82DC}" type="slidenum">
              <a:rPr lang="en-IN" smtClean="0"/>
              <a:t>54</a:t>
            </a:fld>
            <a:endParaRPr lang="en-IN"/>
          </a:p>
        </p:txBody>
      </p:sp>
    </p:spTree>
    <p:extLst>
      <p:ext uri="{BB962C8B-B14F-4D97-AF65-F5344CB8AC3E}">
        <p14:creationId xmlns:p14="http://schemas.microsoft.com/office/powerpoint/2010/main" val="17786768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55</a:t>
            </a:fld>
            <a:endParaRPr lang="en-IN"/>
          </a:p>
        </p:txBody>
      </p:sp>
    </p:spTree>
    <p:extLst>
      <p:ext uri="{BB962C8B-B14F-4D97-AF65-F5344CB8AC3E}">
        <p14:creationId xmlns:p14="http://schemas.microsoft.com/office/powerpoint/2010/main" val="29300011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56</a:t>
            </a:fld>
            <a:endParaRPr lang="en-IN"/>
          </a:p>
        </p:txBody>
      </p:sp>
    </p:spTree>
    <p:extLst>
      <p:ext uri="{BB962C8B-B14F-4D97-AF65-F5344CB8AC3E}">
        <p14:creationId xmlns:p14="http://schemas.microsoft.com/office/powerpoint/2010/main" val="1783465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effectLst/>
                <a:latin typeface="-apple-system"/>
              </a:rPr>
              <a:t>How to Create Meaningful Names</a:t>
            </a:r>
          </a:p>
          <a:p>
            <a:pPr algn="l" fontAlgn="base"/>
            <a:r>
              <a:rPr lang="en-US" b="0" i="0" dirty="0">
                <a:solidFill>
                  <a:srgbClr val="0A0A23"/>
                </a:solidFill>
                <a:effectLst/>
                <a:latin typeface="Lato"/>
              </a:rPr>
              <a:t>Do not use comments to explain why a variable is used. If a name requires a comment, then you should take your time to rename that variable instead of writing a comment.</a:t>
            </a:r>
          </a:p>
          <a:p>
            <a:pPr algn="l" fontAlgn="base"/>
            <a:r>
              <a:rPr lang="en-US" dirty="0"/>
              <a:t>"A name should tell you why it exists, what it does, and how it is used. If a name requires a comment, then the name does not reveal its intent."                 – Clean </a:t>
            </a:r>
            <a:r>
              <a:rPr lang="en-US" dirty="0" err="1"/>
              <a:t>Code</a:t>
            </a:r>
            <a:r>
              <a:rPr lang="en-US" b="1" i="0" dirty="0" err="1">
                <a:solidFill>
                  <a:srgbClr val="0A0A23"/>
                </a:solidFill>
                <a:effectLst/>
                <a:latin typeface="inherit"/>
              </a:rPr>
              <a:t>Bad</a:t>
            </a:r>
            <a:r>
              <a:rPr lang="en-US" b="1" i="0" dirty="0">
                <a:solidFill>
                  <a:srgbClr val="0A0A23"/>
                </a:solidFill>
                <a:effectLst/>
                <a:latin typeface="inherit"/>
              </a:rPr>
              <a:t>:</a:t>
            </a:r>
            <a:endParaRPr lang="en-US" b="0" i="0" dirty="0">
              <a:solidFill>
                <a:srgbClr val="0A0A23"/>
              </a:solidFill>
              <a:effectLst/>
              <a:latin typeface="Lato"/>
            </a:endParaRPr>
          </a:p>
          <a:p>
            <a:r>
              <a:rPr lang="en-US" dirty="0">
                <a:solidFill>
                  <a:srgbClr val="0077AA"/>
                </a:solidFill>
                <a:effectLst/>
                <a:latin typeface="inherit"/>
              </a:rPr>
              <a:t>var</a:t>
            </a:r>
            <a:r>
              <a:rPr lang="en-US" dirty="0"/>
              <a:t> d</a:t>
            </a:r>
            <a:r>
              <a:rPr lang="en-US" dirty="0">
                <a:solidFill>
                  <a:srgbClr val="999999"/>
                </a:solidFill>
                <a:effectLst/>
                <a:latin typeface="inherit"/>
              </a:rPr>
              <a:t>;</a:t>
            </a:r>
            <a:r>
              <a:rPr lang="en-US" dirty="0"/>
              <a:t> </a:t>
            </a:r>
            <a:r>
              <a:rPr lang="en-US" dirty="0">
                <a:solidFill>
                  <a:srgbClr val="708090"/>
                </a:solidFill>
                <a:effectLst/>
                <a:latin typeface="inherit"/>
              </a:rPr>
              <a:t>// elapsed time in days</a:t>
            </a:r>
            <a:endParaRPr lang="en-IN" dirty="0"/>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6</a:t>
            </a:fld>
            <a:endParaRPr lang="en-IN"/>
          </a:p>
        </p:txBody>
      </p:sp>
    </p:spTree>
    <p:extLst>
      <p:ext uri="{BB962C8B-B14F-4D97-AF65-F5344CB8AC3E}">
        <p14:creationId xmlns:p14="http://schemas.microsoft.com/office/powerpoint/2010/main" val="184730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https://medium.com/@pabashani.herath/clean-code-naming-conventions-4cac223de3c6</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929"/>
                </a:solidFill>
                <a:effectLst/>
              </a:rPr>
              <a:t>Replace magic numbers with named constants.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rPr>
              <a:t>Another point is, when you are using some constant values, define them using searchable words like the below example. It gives more understandable to other developers.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929"/>
                </a:solidFill>
                <a:effectLst/>
              </a:rPr>
              <a:t>Avoid encodings. Don’t append prefixes or type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rPr>
              <a:t>And also rather than using terms with a strong sense distinct from what we want to say </a:t>
            </a:r>
            <a:r>
              <a:rPr lang="en-US" b="0" i="1" dirty="0">
                <a:solidFill>
                  <a:srgbClr val="292929"/>
                </a:solidFill>
                <a:effectLst/>
              </a:rPr>
              <a:t>(disinformation)</a:t>
            </a:r>
            <a:r>
              <a:rPr lang="en-US" b="0" i="0" dirty="0">
                <a:solidFill>
                  <a:srgbClr val="292929"/>
                </a:solidFill>
                <a:effectLst/>
              </a:rPr>
              <a:t> and</a:t>
            </a:r>
            <a:r>
              <a:rPr lang="en-US" b="1" i="0" dirty="0">
                <a:solidFill>
                  <a:srgbClr val="292929"/>
                </a:solidFill>
                <a:effectLst/>
              </a:rPr>
              <a:t> </a:t>
            </a:r>
            <a:r>
              <a:rPr lang="en-US" b="0" i="0" dirty="0">
                <a:solidFill>
                  <a:srgbClr val="292929"/>
                </a:solidFill>
                <a:effectLst/>
              </a:rPr>
              <a:t>unnecessary encodings of data types along with the variable name like the below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endParaRP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7</a:t>
            </a:fld>
            <a:endParaRPr lang="en-IN"/>
          </a:p>
        </p:txBody>
      </p:sp>
    </p:spTree>
    <p:extLst>
      <p:ext uri="{BB962C8B-B14F-4D97-AF65-F5344CB8AC3E}">
        <p14:creationId xmlns:p14="http://schemas.microsoft.com/office/powerpoint/2010/main" val="2775988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Names you use for your functions will be read by many people. If you use words like </a:t>
            </a:r>
            <a:r>
              <a:rPr lang="en-US" b="1" i="1" dirty="0">
                <a:solidFill>
                  <a:srgbClr val="292929"/>
                </a:solidFill>
                <a:effectLst/>
                <a:latin typeface="charter"/>
              </a:rPr>
              <a:t>kill, whack,</a:t>
            </a:r>
            <a:r>
              <a:rPr lang="en-US" b="0" i="0" dirty="0">
                <a:solidFill>
                  <a:srgbClr val="292929"/>
                </a:solidFill>
                <a:effectLst/>
                <a:latin typeface="charter"/>
              </a:rPr>
              <a:t> and </a:t>
            </a:r>
            <a:r>
              <a:rPr lang="en-US" b="1" i="1" dirty="0">
                <a:solidFill>
                  <a:srgbClr val="292929"/>
                </a:solidFill>
                <a:effectLst/>
                <a:latin typeface="charter"/>
              </a:rPr>
              <a:t>throw, </a:t>
            </a:r>
            <a:r>
              <a:rPr lang="en-US" b="0" i="0" dirty="0">
                <a:solidFill>
                  <a:srgbClr val="292929"/>
                </a:solidFill>
                <a:effectLst/>
                <a:latin typeface="charter"/>
              </a:rPr>
              <a:t>it will not give a good image of the developer.</a:t>
            </a:r>
          </a:p>
          <a:p>
            <a:pPr algn="l"/>
            <a:r>
              <a:rPr lang="en-US" b="0" i="0" dirty="0">
                <a:solidFill>
                  <a:srgbClr val="292929"/>
                </a:solidFill>
                <a:effectLst/>
                <a:latin typeface="charter"/>
              </a:rPr>
              <a:t>Naming convention should be generic, and as professional as possible, and should not include any cultural slang.</a:t>
            </a:r>
          </a:p>
          <a:p>
            <a:pPr marL="0" indent="0" algn="l">
              <a:buNone/>
            </a:pPr>
            <a:r>
              <a:rPr lang="en-US" b="0" i="0" dirty="0">
                <a:solidFill>
                  <a:srgbClr val="292929"/>
                </a:solidFill>
                <a:effectLst/>
                <a:latin typeface="charter"/>
              </a:rPr>
              <a:t>So you can write it like ;</a:t>
            </a:r>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8</a:t>
            </a:fld>
            <a:endParaRPr lang="en-IN"/>
          </a:p>
        </p:txBody>
      </p:sp>
    </p:spTree>
    <p:extLst>
      <p:ext uri="{BB962C8B-B14F-4D97-AF65-F5344CB8AC3E}">
        <p14:creationId xmlns:p14="http://schemas.microsoft.com/office/powerpoint/2010/main" val="806046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a:t>
            </a:r>
            <a:r>
              <a:rPr lang="en-US" sz="1200" b="0" i="0" dirty="0">
                <a:effectLst/>
              </a:rPr>
              <a:t>nforces strict restrictions on intermixing of values with differing data types. When the restrictions are violated, and error (exception) occurs.</a:t>
            </a:r>
          </a:p>
          <a:p>
            <a:r>
              <a:rPr lang="en-US" sz="1200" b="0" i="0" dirty="0">
                <a:effectLst/>
              </a:rPr>
              <a:t>The language</a:t>
            </a:r>
            <a:r>
              <a:rPr lang="en-US" sz="1200" dirty="0"/>
              <a:t> compiler </a:t>
            </a:r>
            <a:r>
              <a:rPr lang="en-US" sz="1200" b="0" i="0" dirty="0">
                <a:effectLst/>
              </a:rPr>
              <a:t>enforces the data typing and use compliance. </a:t>
            </a:r>
          </a:p>
          <a:p>
            <a:r>
              <a:rPr lang="en-US" sz="1200" dirty="0"/>
              <a:t>Smalltalk, Perl, Ruby, Python, and Self are examples of "strongly typed" in the Typing errors are prevented at runtime and they do little implicit type conversion, but these languages make no use of static type checking: the compiler does not check or enforce type constraint rules.</a:t>
            </a:r>
          </a:p>
          <a:p>
            <a:r>
              <a:rPr lang="en-US" sz="1200" b="0" i="0" dirty="0">
                <a:effectLst/>
              </a:rPr>
              <a:t>An advantage of strong data typing is that it imposes a rigorous set of rules on a programmer and thus guarantees a certain consistency of results</a:t>
            </a:r>
            <a:endParaRPr lang="en-US" sz="1200" dirty="0"/>
          </a:p>
          <a:p>
            <a:r>
              <a:rPr lang="en-US" sz="1200" b="0" i="0" dirty="0">
                <a:effectLst/>
              </a:rPr>
              <a:t>A disadvantage is that it prevents the programmer from inventing a data type not anticipated by the developers of the programming language and it limits how "creative" one can be in using a given data type</a:t>
            </a:r>
            <a:r>
              <a:rPr lang="en-US" sz="1200" b="0" i="0" dirty="0">
                <a:effectLst/>
                <a:latin typeface="Arial" panose="020B0604020202020204" pitchFamily="34" charset="0"/>
              </a:rPr>
              <a:t>.</a:t>
            </a:r>
          </a:p>
          <a:p>
            <a:endParaRPr lang="en-IN" sz="1200" dirty="0"/>
          </a:p>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11</a:t>
            </a:fld>
            <a:endParaRPr lang="en-IN"/>
          </a:p>
        </p:txBody>
      </p:sp>
    </p:spTree>
    <p:extLst>
      <p:ext uri="{BB962C8B-B14F-4D97-AF65-F5344CB8AC3E}">
        <p14:creationId xmlns:p14="http://schemas.microsoft.com/office/powerpoint/2010/main" val="216290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220B6-6D4D-437C-9947-0F88BAAA82DC}" type="slidenum">
              <a:rPr lang="en-IN" smtClean="0"/>
              <a:t>13</a:t>
            </a:fld>
            <a:endParaRPr lang="en-IN"/>
          </a:p>
        </p:txBody>
      </p:sp>
    </p:spTree>
    <p:extLst>
      <p:ext uri="{BB962C8B-B14F-4D97-AF65-F5344CB8AC3E}">
        <p14:creationId xmlns:p14="http://schemas.microsoft.com/office/powerpoint/2010/main" val="410724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3B32-93BC-441D-A6F6-A0D1680316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7DD99F-1390-4EE3-A609-A92B20482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A76125-9CEC-43B8-A437-226651F3722D}"/>
              </a:ext>
            </a:extLst>
          </p:cNvPr>
          <p:cNvSpPr>
            <a:spLocks noGrp="1"/>
          </p:cNvSpPr>
          <p:nvPr>
            <p:ph type="dt" sz="half" idx="10"/>
          </p:nvPr>
        </p:nvSpPr>
        <p:spPr/>
        <p:txBody>
          <a:bodyPr/>
          <a:lstStyle/>
          <a:p>
            <a:fld id="{39CD1483-39D9-44E9-B473-1533A8F40B4E}" type="datetimeFigureOut">
              <a:rPr lang="en-IN" smtClean="0"/>
              <a:t>16-01-2022</a:t>
            </a:fld>
            <a:endParaRPr lang="en-IN"/>
          </a:p>
        </p:txBody>
      </p:sp>
      <p:sp>
        <p:nvSpPr>
          <p:cNvPr id="5" name="Footer Placeholder 4">
            <a:extLst>
              <a:ext uri="{FF2B5EF4-FFF2-40B4-BE49-F238E27FC236}">
                <a16:creationId xmlns:a16="http://schemas.microsoft.com/office/drawing/2014/main" id="{A811E5CB-A059-4395-BA5F-823E9F2AB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CB785-AFCA-425F-AFAF-FEB27E206DEA}"/>
              </a:ext>
            </a:extLst>
          </p:cNvPr>
          <p:cNvSpPr>
            <a:spLocks noGrp="1"/>
          </p:cNvSpPr>
          <p:nvPr>
            <p:ph type="sldNum" sz="quarter" idx="12"/>
          </p:nvPr>
        </p:nvSpPr>
        <p:spPr/>
        <p:txBody>
          <a:bodyPr/>
          <a:lstStyle/>
          <a:p>
            <a:fld id="{AFD59B4A-61E4-4030-9D6B-37C0FA2B464D}" type="slidenum">
              <a:rPr lang="en-IN" smtClean="0"/>
              <a:t>‹#›</a:t>
            </a:fld>
            <a:endParaRPr lang="en-IN"/>
          </a:p>
        </p:txBody>
      </p:sp>
    </p:spTree>
    <p:extLst>
      <p:ext uri="{BB962C8B-B14F-4D97-AF65-F5344CB8AC3E}">
        <p14:creationId xmlns:p14="http://schemas.microsoft.com/office/powerpoint/2010/main" val="191513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BCC1-6EC4-450C-A250-152CB08581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AA15F-F35D-4BF6-887B-84A7771D18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6D54A-71CC-4599-98CB-9B713DBA8990}"/>
              </a:ext>
            </a:extLst>
          </p:cNvPr>
          <p:cNvSpPr>
            <a:spLocks noGrp="1"/>
          </p:cNvSpPr>
          <p:nvPr>
            <p:ph type="dt" sz="half" idx="10"/>
          </p:nvPr>
        </p:nvSpPr>
        <p:spPr/>
        <p:txBody>
          <a:bodyPr/>
          <a:lstStyle/>
          <a:p>
            <a:fld id="{39CD1483-39D9-44E9-B473-1533A8F40B4E}" type="datetimeFigureOut">
              <a:rPr lang="en-IN" smtClean="0"/>
              <a:t>16-01-2022</a:t>
            </a:fld>
            <a:endParaRPr lang="en-IN"/>
          </a:p>
        </p:txBody>
      </p:sp>
      <p:sp>
        <p:nvSpPr>
          <p:cNvPr id="5" name="Footer Placeholder 4">
            <a:extLst>
              <a:ext uri="{FF2B5EF4-FFF2-40B4-BE49-F238E27FC236}">
                <a16:creationId xmlns:a16="http://schemas.microsoft.com/office/drawing/2014/main" id="{AE057D07-7262-4995-833C-0FC6CCDCE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8149E-ED64-4F68-8211-62670B50BAE9}"/>
              </a:ext>
            </a:extLst>
          </p:cNvPr>
          <p:cNvSpPr>
            <a:spLocks noGrp="1"/>
          </p:cNvSpPr>
          <p:nvPr>
            <p:ph type="sldNum" sz="quarter" idx="12"/>
          </p:nvPr>
        </p:nvSpPr>
        <p:spPr/>
        <p:txBody>
          <a:bodyPr/>
          <a:lstStyle/>
          <a:p>
            <a:fld id="{AFD59B4A-61E4-4030-9D6B-37C0FA2B464D}" type="slidenum">
              <a:rPr lang="en-IN" smtClean="0"/>
              <a:t>‹#›</a:t>
            </a:fld>
            <a:endParaRPr lang="en-IN"/>
          </a:p>
        </p:txBody>
      </p:sp>
    </p:spTree>
    <p:extLst>
      <p:ext uri="{BB962C8B-B14F-4D97-AF65-F5344CB8AC3E}">
        <p14:creationId xmlns:p14="http://schemas.microsoft.com/office/powerpoint/2010/main" val="309063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7E43D3-9B34-4D64-9EEC-A02B0B92C4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EEC4D8-FA58-4405-8550-C3E58A25CC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5563C-40F9-43E2-AA22-CC73DF58A8CA}"/>
              </a:ext>
            </a:extLst>
          </p:cNvPr>
          <p:cNvSpPr>
            <a:spLocks noGrp="1"/>
          </p:cNvSpPr>
          <p:nvPr>
            <p:ph type="dt" sz="half" idx="10"/>
          </p:nvPr>
        </p:nvSpPr>
        <p:spPr/>
        <p:txBody>
          <a:bodyPr/>
          <a:lstStyle/>
          <a:p>
            <a:fld id="{39CD1483-39D9-44E9-B473-1533A8F40B4E}" type="datetimeFigureOut">
              <a:rPr lang="en-IN" smtClean="0"/>
              <a:t>16-01-2022</a:t>
            </a:fld>
            <a:endParaRPr lang="en-IN"/>
          </a:p>
        </p:txBody>
      </p:sp>
      <p:sp>
        <p:nvSpPr>
          <p:cNvPr id="5" name="Footer Placeholder 4">
            <a:extLst>
              <a:ext uri="{FF2B5EF4-FFF2-40B4-BE49-F238E27FC236}">
                <a16:creationId xmlns:a16="http://schemas.microsoft.com/office/drawing/2014/main" id="{21ED3A05-BA29-49B1-AEDF-CB5D2474E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72D800-04CC-458B-9A02-A9C9263BF48B}"/>
              </a:ext>
            </a:extLst>
          </p:cNvPr>
          <p:cNvSpPr>
            <a:spLocks noGrp="1"/>
          </p:cNvSpPr>
          <p:nvPr>
            <p:ph type="sldNum" sz="quarter" idx="12"/>
          </p:nvPr>
        </p:nvSpPr>
        <p:spPr/>
        <p:txBody>
          <a:bodyPr/>
          <a:lstStyle/>
          <a:p>
            <a:fld id="{AFD59B4A-61E4-4030-9D6B-37C0FA2B464D}" type="slidenum">
              <a:rPr lang="en-IN" smtClean="0"/>
              <a:t>‹#›</a:t>
            </a:fld>
            <a:endParaRPr lang="en-IN"/>
          </a:p>
        </p:txBody>
      </p:sp>
    </p:spTree>
    <p:extLst>
      <p:ext uri="{BB962C8B-B14F-4D97-AF65-F5344CB8AC3E}">
        <p14:creationId xmlns:p14="http://schemas.microsoft.com/office/powerpoint/2010/main" val="267286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A40E-E232-4984-9BA7-2278AC3DF6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35F3B-D37A-45F0-8A67-880FB2730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C1F81C-57C9-44FF-A3A2-40C4D10D6672}"/>
              </a:ext>
            </a:extLst>
          </p:cNvPr>
          <p:cNvSpPr>
            <a:spLocks noGrp="1"/>
          </p:cNvSpPr>
          <p:nvPr>
            <p:ph type="dt" sz="half" idx="10"/>
          </p:nvPr>
        </p:nvSpPr>
        <p:spPr/>
        <p:txBody>
          <a:bodyPr/>
          <a:lstStyle/>
          <a:p>
            <a:fld id="{39CD1483-39D9-44E9-B473-1533A8F40B4E}" type="datetimeFigureOut">
              <a:rPr lang="en-IN" smtClean="0"/>
              <a:t>16-01-2022</a:t>
            </a:fld>
            <a:endParaRPr lang="en-IN"/>
          </a:p>
        </p:txBody>
      </p:sp>
      <p:sp>
        <p:nvSpPr>
          <p:cNvPr id="5" name="Footer Placeholder 4">
            <a:extLst>
              <a:ext uri="{FF2B5EF4-FFF2-40B4-BE49-F238E27FC236}">
                <a16:creationId xmlns:a16="http://schemas.microsoft.com/office/drawing/2014/main" id="{AB5A8F51-D9F4-4378-A25E-A2C10B751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92FB3-CC01-4B01-9ECA-30EBD5ADB247}"/>
              </a:ext>
            </a:extLst>
          </p:cNvPr>
          <p:cNvSpPr>
            <a:spLocks noGrp="1"/>
          </p:cNvSpPr>
          <p:nvPr>
            <p:ph type="sldNum" sz="quarter" idx="12"/>
          </p:nvPr>
        </p:nvSpPr>
        <p:spPr/>
        <p:txBody>
          <a:bodyPr/>
          <a:lstStyle/>
          <a:p>
            <a:fld id="{AFD59B4A-61E4-4030-9D6B-37C0FA2B464D}" type="slidenum">
              <a:rPr lang="en-IN" smtClean="0"/>
              <a:t>‹#›</a:t>
            </a:fld>
            <a:endParaRPr lang="en-IN"/>
          </a:p>
        </p:txBody>
      </p:sp>
    </p:spTree>
    <p:extLst>
      <p:ext uri="{BB962C8B-B14F-4D97-AF65-F5344CB8AC3E}">
        <p14:creationId xmlns:p14="http://schemas.microsoft.com/office/powerpoint/2010/main" val="264830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FD10-A701-4568-9ABB-B776AD90A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37645B-D08A-4F90-A9C8-DB36725FD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71E8A-E8B0-4143-BBE7-AD0A4659110B}"/>
              </a:ext>
            </a:extLst>
          </p:cNvPr>
          <p:cNvSpPr>
            <a:spLocks noGrp="1"/>
          </p:cNvSpPr>
          <p:nvPr>
            <p:ph type="dt" sz="half" idx="10"/>
          </p:nvPr>
        </p:nvSpPr>
        <p:spPr/>
        <p:txBody>
          <a:bodyPr/>
          <a:lstStyle/>
          <a:p>
            <a:fld id="{39CD1483-39D9-44E9-B473-1533A8F40B4E}" type="datetimeFigureOut">
              <a:rPr lang="en-IN" smtClean="0"/>
              <a:t>16-01-2022</a:t>
            </a:fld>
            <a:endParaRPr lang="en-IN"/>
          </a:p>
        </p:txBody>
      </p:sp>
      <p:sp>
        <p:nvSpPr>
          <p:cNvPr id="5" name="Footer Placeholder 4">
            <a:extLst>
              <a:ext uri="{FF2B5EF4-FFF2-40B4-BE49-F238E27FC236}">
                <a16:creationId xmlns:a16="http://schemas.microsoft.com/office/drawing/2014/main" id="{A07EE74E-860A-4DE4-9413-64CE2C1DA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8E7DD9-8F5E-47EE-B03C-795147E96F3C}"/>
              </a:ext>
            </a:extLst>
          </p:cNvPr>
          <p:cNvSpPr>
            <a:spLocks noGrp="1"/>
          </p:cNvSpPr>
          <p:nvPr>
            <p:ph type="sldNum" sz="quarter" idx="12"/>
          </p:nvPr>
        </p:nvSpPr>
        <p:spPr/>
        <p:txBody>
          <a:bodyPr/>
          <a:lstStyle/>
          <a:p>
            <a:fld id="{AFD59B4A-61E4-4030-9D6B-37C0FA2B464D}" type="slidenum">
              <a:rPr lang="en-IN" smtClean="0"/>
              <a:t>‹#›</a:t>
            </a:fld>
            <a:endParaRPr lang="en-IN"/>
          </a:p>
        </p:txBody>
      </p:sp>
    </p:spTree>
    <p:extLst>
      <p:ext uri="{BB962C8B-B14F-4D97-AF65-F5344CB8AC3E}">
        <p14:creationId xmlns:p14="http://schemas.microsoft.com/office/powerpoint/2010/main" val="305125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398D-C132-4424-B7AE-2B9CA4B9E3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6F9BE9-27FF-4E9B-B3DE-FCE2536A0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0EBBE5-96D6-485B-BC58-2586766B63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F958B9-1911-4CE0-A2ED-3DC0D5C4D879}"/>
              </a:ext>
            </a:extLst>
          </p:cNvPr>
          <p:cNvSpPr>
            <a:spLocks noGrp="1"/>
          </p:cNvSpPr>
          <p:nvPr>
            <p:ph type="dt" sz="half" idx="10"/>
          </p:nvPr>
        </p:nvSpPr>
        <p:spPr/>
        <p:txBody>
          <a:bodyPr/>
          <a:lstStyle/>
          <a:p>
            <a:fld id="{39CD1483-39D9-44E9-B473-1533A8F40B4E}" type="datetimeFigureOut">
              <a:rPr lang="en-IN" smtClean="0"/>
              <a:t>16-01-2022</a:t>
            </a:fld>
            <a:endParaRPr lang="en-IN"/>
          </a:p>
        </p:txBody>
      </p:sp>
      <p:sp>
        <p:nvSpPr>
          <p:cNvPr id="6" name="Footer Placeholder 5">
            <a:extLst>
              <a:ext uri="{FF2B5EF4-FFF2-40B4-BE49-F238E27FC236}">
                <a16:creationId xmlns:a16="http://schemas.microsoft.com/office/drawing/2014/main" id="{BE373964-5E27-47B7-854E-AEE657958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4054BA-6E69-4FCF-8405-30CF9745385B}"/>
              </a:ext>
            </a:extLst>
          </p:cNvPr>
          <p:cNvSpPr>
            <a:spLocks noGrp="1"/>
          </p:cNvSpPr>
          <p:nvPr>
            <p:ph type="sldNum" sz="quarter" idx="12"/>
          </p:nvPr>
        </p:nvSpPr>
        <p:spPr/>
        <p:txBody>
          <a:bodyPr/>
          <a:lstStyle/>
          <a:p>
            <a:fld id="{AFD59B4A-61E4-4030-9D6B-37C0FA2B464D}" type="slidenum">
              <a:rPr lang="en-IN" smtClean="0"/>
              <a:t>‹#›</a:t>
            </a:fld>
            <a:endParaRPr lang="en-IN"/>
          </a:p>
        </p:txBody>
      </p:sp>
    </p:spTree>
    <p:extLst>
      <p:ext uri="{BB962C8B-B14F-4D97-AF65-F5344CB8AC3E}">
        <p14:creationId xmlns:p14="http://schemas.microsoft.com/office/powerpoint/2010/main" val="213812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A77E-0DF1-4BCA-BA09-A94E669A19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984CCC-F9B6-42D3-AF87-C6FE97F36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EADA0A-0FB1-4BC1-9CBC-C90B11CC8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61DA77-6889-462A-AA73-B266F7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740523-2D56-4E59-A900-E09610B5E4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E2E26E-18D6-4FA8-86A5-BF9827D2EBCC}"/>
              </a:ext>
            </a:extLst>
          </p:cNvPr>
          <p:cNvSpPr>
            <a:spLocks noGrp="1"/>
          </p:cNvSpPr>
          <p:nvPr>
            <p:ph type="dt" sz="half" idx="10"/>
          </p:nvPr>
        </p:nvSpPr>
        <p:spPr/>
        <p:txBody>
          <a:bodyPr/>
          <a:lstStyle/>
          <a:p>
            <a:fld id="{39CD1483-39D9-44E9-B473-1533A8F40B4E}" type="datetimeFigureOut">
              <a:rPr lang="en-IN" smtClean="0"/>
              <a:t>16-01-2022</a:t>
            </a:fld>
            <a:endParaRPr lang="en-IN"/>
          </a:p>
        </p:txBody>
      </p:sp>
      <p:sp>
        <p:nvSpPr>
          <p:cNvPr id="8" name="Footer Placeholder 7">
            <a:extLst>
              <a:ext uri="{FF2B5EF4-FFF2-40B4-BE49-F238E27FC236}">
                <a16:creationId xmlns:a16="http://schemas.microsoft.com/office/drawing/2014/main" id="{174D5D42-177B-4AD1-BA8C-6C42219D64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4358BE-F7EB-47EB-83B4-E302C6F183C5}"/>
              </a:ext>
            </a:extLst>
          </p:cNvPr>
          <p:cNvSpPr>
            <a:spLocks noGrp="1"/>
          </p:cNvSpPr>
          <p:nvPr>
            <p:ph type="sldNum" sz="quarter" idx="12"/>
          </p:nvPr>
        </p:nvSpPr>
        <p:spPr/>
        <p:txBody>
          <a:bodyPr/>
          <a:lstStyle/>
          <a:p>
            <a:fld id="{AFD59B4A-61E4-4030-9D6B-37C0FA2B464D}" type="slidenum">
              <a:rPr lang="en-IN" smtClean="0"/>
              <a:t>‹#›</a:t>
            </a:fld>
            <a:endParaRPr lang="en-IN"/>
          </a:p>
        </p:txBody>
      </p:sp>
    </p:spTree>
    <p:extLst>
      <p:ext uri="{BB962C8B-B14F-4D97-AF65-F5344CB8AC3E}">
        <p14:creationId xmlns:p14="http://schemas.microsoft.com/office/powerpoint/2010/main" val="137973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4745-0019-4F6C-AFB0-9A66B8EFF6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0954F7-CA16-4985-9251-810F2A75F63C}"/>
              </a:ext>
            </a:extLst>
          </p:cNvPr>
          <p:cNvSpPr>
            <a:spLocks noGrp="1"/>
          </p:cNvSpPr>
          <p:nvPr>
            <p:ph type="dt" sz="half" idx="10"/>
          </p:nvPr>
        </p:nvSpPr>
        <p:spPr/>
        <p:txBody>
          <a:bodyPr/>
          <a:lstStyle/>
          <a:p>
            <a:fld id="{39CD1483-39D9-44E9-B473-1533A8F40B4E}" type="datetimeFigureOut">
              <a:rPr lang="en-IN" smtClean="0"/>
              <a:t>16-01-2022</a:t>
            </a:fld>
            <a:endParaRPr lang="en-IN"/>
          </a:p>
        </p:txBody>
      </p:sp>
      <p:sp>
        <p:nvSpPr>
          <p:cNvPr id="4" name="Footer Placeholder 3">
            <a:extLst>
              <a:ext uri="{FF2B5EF4-FFF2-40B4-BE49-F238E27FC236}">
                <a16:creationId xmlns:a16="http://schemas.microsoft.com/office/drawing/2014/main" id="{E5552097-33E1-4CEA-84BF-E5C858D3D0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EAAFF5-426F-4923-8B9A-0605D1559AB2}"/>
              </a:ext>
            </a:extLst>
          </p:cNvPr>
          <p:cNvSpPr>
            <a:spLocks noGrp="1"/>
          </p:cNvSpPr>
          <p:nvPr>
            <p:ph type="sldNum" sz="quarter" idx="12"/>
          </p:nvPr>
        </p:nvSpPr>
        <p:spPr/>
        <p:txBody>
          <a:bodyPr/>
          <a:lstStyle/>
          <a:p>
            <a:fld id="{AFD59B4A-61E4-4030-9D6B-37C0FA2B464D}" type="slidenum">
              <a:rPr lang="en-IN" smtClean="0"/>
              <a:t>‹#›</a:t>
            </a:fld>
            <a:endParaRPr lang="en-IN"/>
          </a:p>
        </p:txBody>
      </p:sp>
    </p:spTree>
    <p:extLst>
      <p:ext uri="{BB962C8B-B14F-4D97-AF65-F5344CB8AC3E}">
        <p14:creationId xmlns:p14="http://schemas.microsoft.com/office/powerpoint/2010/main" val="39416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3DE5B-299B-4B11-BD60-DCDC13D38CB3}"/>
              </a:ext>
            </a:extLst>
          </p:cNvPr>
          <p:cNvSpPr>
            <a:spLocks noGrp="1"/>
          </p:cNvSpPr>
          <p:nvPr>
            <p:ph type="dt" sz="half" idx="10"/>
          </p:nvPr>
        </p:nvSpPr>
        <p:spPr/>
        <p:txBody>
          <a:bodyPr/>
          <a:lstStyle/>
          <a:p>
            <a:fld id="{39CD1483-39D9-44E9-B473-1533A8F40B4E}" type="datetimeFigureOut">
              <a:rPr lang="en-IN" smtClean="0"/>
              <a:t>16-01-2022</a:t>
            </a:fld>
            <a:endParaRPr lang="en-IN"/>
          </a:p>
        </p:txBody>
      </p:sp>
      <p:sp>
        <p:nvSpPr>
          <p:cNvPr id="3" name="Footer Placeholder 2">
            <a:extLst>
              <a:ext uri="{FF2B5EF4-FFF2-40B4-BE49-F238E27FC236}">
                <a16:creationId xmlns:a16="http://schemas.microsoft.com/office/drawing/2014/main" id="{247C733B-1011-4D08-8EC9-72E3B53213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354665-16AE-4E5D-8363-FEDA103F92D4}"/>
              </a:ext>
            </a:extLst>
          </p:cNvPr>
          <p:cNvSpPr>
            <a:spLocks noGrp="1"/>
          </p:cNvSpPr>
          <p:nvPr>
            <p:ph type="sldNum" sz="quarter" idx="12"/>
          </p:nvPr>
        </p:nvSpPr>
        <p:spPr/>
        <p:txBody>
          <a:bodyPr/>
          <a:lstStyle/>
          <a:p>
            <a:fld id="{AFD59B4A-61E4-4030-9D6B-37C0FA2B464D}" type="slidenum">
              <a:rPr lang="en-IN" smtClean="0"/>
              <a:t>‹#›</a:t>
            </a:fld>
            <a:endParaRPr lang="en-IN"/>
          </a:p>
        </p:txBody>
      </p:sp>
    </p:spTree>
    <p:extLst>
      <p:ext uri="{BB962C8B-B14F-4D97-AF65-F5344CB8AC3E}">
        <p14:creationId xmlns:p14="http://schemas.microsoft.com/office/powerpoint/2010/main" val="301143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F7CC-0405-4D6B-B9EA-EFD5C04ED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8C1930-E730-48C6-A1E4-8248C9C69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D970FC-A756-472A-9DB6-A6702C031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13E00-EC48-44FC-AB3A-99F475FD0DF7}"/>
              </a:ext>
            </a:extLst>
          </p:cNvPr>
          <p:cNvSpPr>
            <a:spLocks noGrp="1"/>
          </p:cNvSpPr>
          <p:nvPr>
            <p:ph type="dt" sz="half" idx="10"/>
          </p:nvPr>
        </p:nvSpPr>
        <p:spPr/>
        <p:txBody>
          <a:bodyPr/>
          <a:lstStyle/>
          <a:p>
            <a:fld id="{39CD1483-39D9-44E9-B473-1533A8F40B4E}" type="datetimeFigureOut">
              <a:rPr lang="en-IN" smtClean="0"/>
              <a:t>16-01-2022</a:t>
            </a:fld>
            <a:endParaRPr lang="en-IN"/>
          </a:p>
        </p:txBody>
      </p:sp>
      <p:sp>
        <p:nvSpPr>
          <p:cNvPr id="6" name="Footer Placeholder 5">
            <a:extLst>
              <a:ext uri="{FF2B5EF4-FFF2-40B4-BE49-F238E27FC236}">
                <a16:creationId xmlns:a16="http://schemas.microsoft.com/office/drawing/2014/main" id="{0EA65D81-A8F6-438B-8C84-0CAD2CC10C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2F58C2-920D-40D0-A661-CA6800B42128}"/>
              </a:ext>
            </a:extLst>
          </p:cNvPr>
          <p:cNvSpPr>
            <a:spLocks noGrp="1"/>
          </p:cNvSpPr>
          <p:nvPr>
            <p:ph type="sldNum" sz="quarter" idx="12"/>
          </p:nvPr>
        </p:nvSpPr>
        <p:spPr/>
        <p:txBody>
          <a:bodyPr/>
          <a:lstStyle/>
          <a:p>
            <a:fld id="{AFD59B4A-61E4-4030-9D6B-37C0FA2B464D}" type="slidenum">
              <a:rPr lang="en-IN" smtClean="0"/>
              <a:t>‹#›</a:t>
            </a:fld>
            <a:endParaRPr lang="en-IN"/>
          </a:p>
        </p:txBody>
      </p:sp>
    </p:spTree>
    <p:extLst>
      <p:ext uri="{BB962C8B-B14F-4D97-AF65-F5344CB8AC3E}">
        <p14:creationId xmlns:p14="http://schemas.microsoft.com/office/powerpoint/2010/main" val="215209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08C5-A1FD-4BB6-A2F3-6B8C793C6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06D45-005A-42C9-8775-4A1B958FEF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428179-2DA7-436D-825F-4A9C7C763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ABAC1-1E7E-4ED7-8F66-EC03CD287C07}"/>
              </a:ext>
            </a:extLst>
          </p:cNvPr>
          <p:cNvSpPr>
            <a:spLocks noGrp="1"/>
          </p:cNvSpPr>
          <p:nvPr>
            <p:ph type="dt" sz="half" idx="10"/>
          </p:nvPr>
        </p:nvSpPr>
        <p:spPr/>
        <p:txBody>
          <a:bodyPr/>
          <a:lstStyle/>
          <a:p>
            <a:fld id="{39CD1483-39D9-44E9-B473-1533A8F40B4E}" type="datetimeFigureOut">
              <a:rPr lang="en-IN" smtClean="0"/>
              <a:t>16-01-2022</a:t>
            </a:fld>
            <a:endParaRPr lang="en-IN"/>
          </a:p>
        </p:txBody>
      </p:sp>
      <p:sp>
        <p:nvSpPr>
          <p:cNvPr id="6" name="Footer Placeholder 5">
            <a:extLst>
              <a:ext uri="{FF2B5EF4-FFF2-40B4-BE49-F238E27FC236}">
                <a16:creationId xmlns:a16="http://schemas.microsoft.com/office/drawing/2014/main" id="{D8AAA224-F680-4359-B6A9-100BF607E1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DBCBB8-5BBF-4FE9-B379-C9BD57B4ACCB}"/>
              </a:ext>
            </a:extLst>
          </p:cNvPr>
          <p:cNvSpPr>
            <a:spLocks noGrp="1"/>
          </p:cNvSpPr>
          <p:nvPr>
            <p:ph type="sldNum" sz="quarter" idx="12"/>
          </p:nvPr>
        </p:nvSpPr>
        <p:spPr/>
        <p:txBody>
          <a:bodyPr/>
          <a:lstStyle/>
          <a:p>
            <a:fld id="{AFD59B4A-61E4-4030-9D6B-37C0FA2B464D}" type="slidenum">
              <a:rPr lang="en-IN" smtClean="0"/>
              <a:t>‹#›</a:t>
            </a:fld>
            <a:endParaRPr lang="en-IN"/>
          </a:p>
        </p:txBody>
      </p:sp>
    </p:spTree>
    <p:extLst>
      <p:ext uri="{BB962C8B-B14F-4D97-AF65-F5344CB8AC3E}">
        <p14:creationId xmlns:p14="http://schemas.microsoft.com/office/powerpoint/2010/main" val="393555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934D2-D4F4-43B7-9CD0-26CC27CA9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8C3A75-8A83-437E-91DB-9508845F3F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946AA-3DA5-437D-952A-12858D372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D1483-39D9-44E9-B473-1533A8F40B4E}" type="datetimeFigureOut">
              <a:rPr lang="en-IN" smtClean="0"/>
              <a:t>16-01-2022</a:t>
            </a:fld>
            <a:endParaRPr lang="en-IN"/>
          </a:p>
        </p:txBody>
      </p:sp>
      <p:sp>
        <p:nvSpPr>
          <p:cNvPr id="5" name="Footer Placeholder 4">
            <a:extLst>
              <a:ext uri="{FF2B5EF4-FFF2-40B4-BE49-F238E27FC236}">
                <a16:creationId xmlns:a16="http://schemas.microsoft.com/office/drawing/2014/main" id="{1743DE97-9391-4042-B7AF-4DD44BDB3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67977E-04E0-4DDF-97B6-45E8F218CF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59B4A-61E4-4030-9D6B-37C0FA2B464D}" type="slidenum">
              <a:rPr lang="en-IN" smtClean="0"/>
              <a:t>‹#›</a:t>
            </a:fld>
            <a:endParaRPr lang="en-IN"/>
          </a:p>
        </p:txBody>
      </p:sp>
    </p:spTree>
    <p:extLst>
      <p:ext uri="{BB962C8B-B14F-4D97-AF65-F5344CB8AC3E}">
        <p14:creationId xmlns:p14="http://schemas.microsoft.com/office/powerpoint/2010/main" val="1034588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Functional_programm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2.jpeg"/><Relationship Id="rId7" Type="http://schemas.openxmlformats.org/officeDocument/2006/relationships/diagramColors" Target="../diagrams/colors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43.jpeg"/><Relationship Id="rId7" Type="http://schemas.openxmlformats.org/officeDocument/2006/relationships/diagramColors" Target="../diagrams/colors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Computer script on a screen">
            <a:extLst>
              <a:ext uri="{FF2B5EF4-FFF2-40B4-BE49-F238E27FC236}">
                <a16:creationId xmlns:a16="http://schemas.microsoft.com/office/drawing/2014/main" id="{A3DCF14D-33FE-445E-B0AE-8F8D0DB50439}"/>
              </a:ext>
            </a:extLst>
          </p:cNvPr>
          <p:cNvPicPr>
            <a:picLocks noChangeAspect="1"/>
          </p:cNvPicPr>
          <p:nvPr/>
        </p:nvPicPr>
        <p:blipFill rotWithShape="1">
          <a:blip r:embed="rId3"/>
          <a:srcRect l="4347" t="4898" r="15413"/>
          <a:stretch/>
        </p:blipFill>
        <p:spPr>
          <a:xfrm>
            <a:off x="20" y="10"/>
            <a:ext cx="8668492" cy="6857990"/>
          </a:xfrm>
          <a:prstGeom prst="rect">
            <a:avLst/>
          </a:prstGeom>
        </p:spPr>
      </p:pic>
      <p:sp>
        <p:nvSpPr>
          <p:cNvPr id="22" name="Rectangle 21">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35DE9F-1150-412D-B77E-B919E3F7754D}"/>
              </a:ext>
            </a:extLst>
          </p:cNvPr>
          <p:cNvSpPr>
            <a:spLocks noGrp="1"/>
          </p:cNvSpPr>
          <p:nvPr>
            <p:ph type="ctrTitle"/>
          </p:nvPr>
        </p:nvSpPr>
        <p:spPr>
          <a:xfrm>
            <a:off x="7848600" y="1122363"/>
            <a:ext cx="4023360" cy="3204134"/>
          </a:xfrm>
        </p:spPr>
        <p:txBody>
          <a:bodyPr anchor="b">
            <a:normAutofit/>
          </a:bodyPr>
          <a:lstStyle/>
          <a:p>
            <a:pPr algn="l"/>
            <a:r>
              <a:rPr lang="en-US" sz="4800"/>
              <a:t>Coding Practice</a:t>
            </a:r>
            <a:endParaRPr lang="en-IN" sz="4800"/>
          </a:p>
        </p:txBody>
      </p:sp>
      <p:sp>
        <p:nvSpPr>
          <p:cNvPr id="3" name="Subtitle 2">
            <a:extLst>
              <a:ext uri="{FF2B5EF4-FFF2-40B4-BE49-F238E27FC236}">
                <a16:creationId xmlns:a16="http://schemas.microsoft.com/office/drawing/2014/main" id="{32258E14-FA8F-4DC0-B4F5-70669E13A697}"/>
              </a:ext>
            </a:extLst>
          </p:cNvPr>
          <p:cNvSpPr>
            <a:spLocks noGrp="1"/>
          </p:cNvSpPr>
          <p:nvPr>
            <p:ph type="subTitle" idx="1"/>
          </p:nvPr>
        </p:nvSpPr>
        <p:spPr>
          <a:xfrm>
            <a:off x="7848600" y="4872922"/>
            <a:ext cx="4023360" cy="1208141"/>
          </a:xfrm>
        </p:spPr>
        <p:txBody>
          <a:bodyPr>
            <a:normAutofit/>
          </a:bodyPr>
          <a:lstStyle/>
          <a:p>
            <a:pPr algn="l"/>
            <a:r>
              <a:rPr lang="en-US" sz="2000"/>
              <a:t>-Chandan Naresh</a:t>
            </a:r>
            <a:endParaRPr lang="en-IN"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87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DB42F88-2F33-4C79-8E3D-B49531D4A9A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Good practice- Functions</a:t>
            </a:r>
            <a:endParaRPr lang="en-IN" sz="4000">
              <a:solidFill>
                <a:srgbClr val="FFFFFF"/>
              </a:solidFill>
            </a:endParaRPr>
          </a:p>
        </p:txBody>
      </p:sp>
      <p:sp>
        <p:nvSpPr>
          <p:cNvPr id="3" name="Content Placeholder 2">
            <a:extLst>
              <a:ext uri="{FF2B5EF4-FFF2-40B4-BE49-F238E27FC236}">
                <a16:creationId xmlns:a16="http://schemas.microsoft.com/office/drawing/2014/main" id="{0C688EA1-FB5A-4C80-9071-4AAE247BC0A8}"/>
              </a:ext>
            </a:extLst>
          </p:cNvPr>
          <p:cNvSpPr>
            <a:spLocks noGrp="1"/>
          </p:cNvSpPr>
          <p:nvPr>
            <p:ph idx="1"/>
          </p:nvPr>
        </p:nvSpPr>
        <p:spPr>
          <a:xfrm>
            <a:off x="4810259" y="649480"/>
            <a:ext cx="6555347" cy="5546047"/>
          </a:xfrm>
        </p:spPr>
        <p:txBody>
          <a:bodyPr anchor="ctr">
            <a:normAutofit/>
          </a:bodyPr>
          <a:lstStyle/>
          <a:p>
            <a:r>
              <a:rPr lang="en-US" sz="1700" dirty="0"/>
              <a:t>Keep function names small and simple.</a:t>
            </a:r>
          </a:p>
          <a:p>
            <a:r>
              <a:rPr lang="en-US" sz="1700" dirty="0"/>
              <a:t>Avoid too big names</a:t>
            </a:r>
          </a:p>
          <a:p>
            <a:r>
              <a:rPr lang="en-US" sz="1700" dirty="0"/>
              <a:t>Use Camel case/Pascal case for method names as per language</a:t>
            </a:r>
          </a:p>
          <a:p>
            <a:r>
              <a:rPr lang="en-US" sz="1700" dirty="0"/>
              <a:t>Use maximum 7 parameters </a:t>
            </a:r>
          </a:p>
          <a:p>
            <a:r>
              <a:rPr lang="en-US" sz="1700" dirty="0"/>
              <a:t>Do not use all CAPS</a:t>
            </a:r>
          </a:p>
          <a:p>
            <a:r>
              <a:rPr lang="en-US" sz="1700" dirty="0"/>
              <a:t>Always use </a:t>
            </a:r>
            <a:r>
              <a:rPr lang="en-US" sz="1700" b="1" i="0" dirty="0">
                <a:effectLst/>
                <a:latin typeface="open sans" panose="020B0606030504020204" pitchFamily="34" charset="0"/>
              </a:rPr>
              <a:t>camelCase</a:t>
            </a:r>
            <a:r>
              <a:rPr lang="en-US" sz="1700" b="0" i="0" dirty="0">
                <a:effectLst/>
                <a:latin typeface="open sans" panose="020B0606030504020204" pitchFamily="34" charset="0"/>
              </a:rPr>
              <a:t> </a:t>
            </a:r>
            <a:r>
              <a:rPr lang="en-US" sz="1700" dirty="0"/>
              <a:t>with method arguments and local variables</a:t>
            </a:r>
          </a:p>
          <a:p>
            <a:pPr marL="0" indent="0">
              <a:buNone/>
            </a:pPr>
            <a:r>
              <a:rPr lang="en-US" sz="1700" dirty="0" err="1"/>
              <a:t>Eg</a:t>
            </a:r>
            <a:r>
              <a:rPr lang="en-US" sz="1700" dirty="0"/>
              <a:t>: </a:t>
            </a:r>
            <a:r>
              <a:rPr lang="en-US" sz="1700" b="1" i="0" dirty="0">
                <a:effectLst/>
                <a:latin typeface="Consolas" panose="020B0609020204030204" pitchFamily="49" charset="0"/>
              </a:rPr>
              <a:t>public</a:t>
            </a:r>
            <a:r>
              <a:rPr lang="en-US" sz="1700" b="0" i="0" dirty="0">
                <a:effectLst/>
                <a:latin typeface="Consolas" panose="020B0609020204030204" pitchFamily="49" charset="0"/>
              </a:rPr>
              <a:t> </a:t>
            </a:r>
            <a:r>
              <a:rPr lang="en-US" sz="1700" b="1" i="0" dirty="0">
                <a:effectLst/>
                <a:latin typeface="Consolas" panose="020B0609020204030204" pitchFamily="49" charset="0"/>
              </a:rPr>
              <a:t>string</a:t>
            </a:r>
            <a:r>
              <a:rPr lang="en-US" sz="1700" b="0" i="0" dirty="0">
                <a:effectLst/>
                <a:latin typeface="Consolas" panose="020B0609020204030204" pitchFamily="49" charset="0"/>
              </a:rPr>
              <a:t> </a:t>
            </a:r>
            <a:r>
              <a:rPr lang="en-US" sz="1700" b="0" i="0" dirty="0" err="1">
                <a:effectLst/>
                <a:latin typeface="Consolas" panose="020B0609020204030204" pitchFamily="49" charset="0"/>
              </a:rPr>
              <a:t>GetCustomer</a:t>
            </a:r>
            <a:r>
              <a:rPr lang="en-US" sz="1700" b="0" i="0" dirty="0">
                <a:effectLst/>
                <a:latin typeface="Consolas" panose="020B0609020204030204" pitchFamily="49" charset="0"/>
              </a:rPr>
              <a:t>(</a:t>
            </a:r>
            <a:r>
              <a:rPr lang="en-US" sz="1700" b="1" i="0" dirty="0">
                <a:effectLst/>
                <a:latin typeface="Consolas" panose="020B0609020204030204" pitchFamily="49" charset="0"/>
              </a:rPr>
              <a:t>string</a:t>
            </a:r>
            <a:r>
              <a:rPr lang="en-US" sz="1700" b="0" i="0" dirty="0">
                <a:effectLst/>
                <a:latin typeface="Consolas" panose="020B0609020204030204" pitchFamily="49" charset="0"/>
              </a:rPr>
              <a:t> </a:t>
            </a:r>
            <a:r>
              <a:rPr lang="en-US" sz="1700" dirty="0" err="1">
                <a:latin typeface="Consolas" panose="020B0609020204030204" pitchFamily="49" charset="0"/>
              </a:rPr>
              <a:t>cust</a:t>
            </a:r>
            <a:r>
              <a:rPr lang="en-US" sz="1700" b="0" i="0" dirty="0" err="1">
                <a:effectLst/>
                <a:latin typeface="Consolas" panose="020B0609020204030204" pitchFamily="49" charset="0"/>
              </a:rPr>
              <a:t>Id</a:t>
            </a:r>
            <a:r>
              <a:rPr lang="en-US" sz="1700" b="0" i="0" dirty="0">
                <a:effectLst/>
                <a:latin typeface="Consolas" panose="020B0609020204030204" pitchFamily="49" charset="0"/>
              </a:rPr>
              <a:t>)  </a:t>
            </a:r>
          </a:p>
          <a:p>
            <a:pPr marL="0" indent="0">
              <a:buNone/>
            </a:pPr>
            <a:r>
              <a:rPr lang="en-US" sz="1700" b="0" i="0" dirty="0">
                <a:effectLst/>
                <a:latin typeface="Consolas" panose="020B0609020204030204" pitchFamily="49" charset="0"/>
              </a:rPr>
              <a:t>{  </a:t>
            </a:r>
          </a:p>
          <a:p>
            <a:pPr marL="0" indent="0">
              <a:buNone/>
            </a:pPr>
            <a:r>
              <a:rPr lang="en-US" sz="1700" b="0" i="0" dirty="0">
                <a:effectLst/>
                <a:latin typeface="Consolas" panose="020B0609020204030204" pitchFamily="49" charset="0"/>
              </a:rPr>
              <a:t>   //...  </a:t>
            </a:r>
          </a:p>
          <a:p>
            <a:pPr marL="0" indent="0">
              <a:buNone/>
            </a:pPr>
            <a:r>
              <a:rPr lang="en-US" sz="1700" b="0" i="0" dirty="0">
                <a:effectLst/>
                <a:latin typeface="Consolas" panose="020B0609020204030204" pitchFamily="49" charset="0"/>
              </a:rPr>
              <a:t>}</a:t>
            </a:r>
          </a:p>
          <a:p>
            <a:pPr marL="0" indent="0">
              <a:buNone/>
            </a:pPr>
            <a:r>
              <a:rPr lang="en-US" sz="1700" dirty="0"/>
              <a:t>Every function is an action, so the name should contain at least one verb. </a:t>
            </a:r>
          </a:p>
          <a:p>
            <a:pPr marL="0" indent="0">
              <a:buNone/>
            </a:pPr>
            <a:r>
              <a:rPr lang="en-US" sz="1700" dirty="0" err="1"/>
              <a:t>Eg</a:t>
            </a:r>
            <a:r>
              <a:rPr lang="en-US" sz="1700" dirty="0"/>
              <a:t>: </a:t>
            </a:r>
            <a:r>
              <a:rPr lang="en-US" sz="1700" dirty="0" err="1"/>
              <a:t>reloadCustomerData</a:t>
            </a:r>
            <a:r>
              <a:rPr lang="en-US" sz="1700" dirty="0"/>
              <a:t>() means to reload customer data</a:t>
            </a:r>
          </a:p>
          <a:p>
            <a:pPr marL="0" indent="0">
              <a:buNone/>
            </a:pPr>
            <a:r>
              <a:rPr lang="en-US" sz="1700" dirty="0" err="1"/>
              <a:t>Eg</a:t>
            </a:r>
            <a:r>
              <a:rPr lang="en-US" sz="1700" dirty="0"/>
              <a:t>: </a:t>
            </a:r>
            <a:r>
              <a:rPr lang="en-US" sz="1700" dirty="0" err="1"/>
              <a:t>isHoliday</a:t>
            </a:r>
            <a:r>
              <a:rPr lang="en-US" sz="1700" dirty="0"/>
              <a:t>() means checking if the date is a holiday or no.</a:t>
            </a:r>
          </a:p>
          <a:p>
            <a:pPr marL="0" indent="0">
              <a:buNone/>
            </a:pPr>
            <a:endParaRPr lang="en-IN" sz="1700" dirty="0"/>
          </a:p>
        </p:txBody>
      </p:sp>
    </p:spTree>
    <p:extLst>
      <p:ext uri="{BB962C8B-B14F-4D97-AF65-F5344CB8AC3E}">
        <p14:creationId xmlns:p14="http://schemas.microsoft.com/office/powerpoint/2010/main" val="370694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48E61-A5C3-4CE5-95AD-FD3C75515CD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Strongly typed</a:t>
            </a:r>
            <a:endParaRPr lang="en-IN" sz="4000">
              <a:solidFill>
                <a:srgbClr val="FFFFFF"/>
              </a:solidFill>
            </a:endParaRPr>
          </a:p>
        </p:txBody>
      </p:sp>
      <p:sp>
        <p:nvSpPr>
          <p:cNvPr id="3" name="Content Placeholder 2">
            <a:extLst>
              <a:ext uri="{FF2B5EF4-FFF2-40B4-BE49-F238E27FC236}">
                <a16:creationId xmlns:a16="http://schemas.microsoft.com/office/drawing/2014/main" id="{2178ADFA-3886-46FF-AC52-52491BF2CEB1}"/>
              </a:ext>
            </a:extLst>
          </p:cNvPr>
          <p:cNvSpPr>
            <a:spLocks noGrp="1"/>
          </p:cNvSpPr>
          <p:nvPr>
            <p:ph idx="1"/>
          </p:nvPr>
        </p:nvSpPr>
        <p:spPr>
          <a:xfrm>
            <a:off x="4810259" y="649480"/>
            <a:ext cx="6555347" cy="5546047"/>
          </a:xfrm>
        </p:spPr>
        <p:txBody>
          <a:bodyPr anchor="ctr">
            <a:normAutofit/>
          </a:bodyPr>
          <a:lstStyle/>
          <a:p>
            <a:r>
              <a:rPr lang="en-US" sz="2000" dirty="0"/>
              <a:t>E</a:t>
            </a:r>
            <a:r>
              <a:rPr lang="en-US" sz="2000" b="0" i="0" dirty="0">
                <a:effectLst/>
              </a:rPr>
              <a:t>nforces strict restrictions on intermixing of values with differing data types. </a:t>
            </a:r>
          </a:p>
          <a:p>
            <a:r>
              <a:rPr lang="en-US" sz="2000" b="0" i="0" dirty="0">
                <a:effectLst/>
              </a:rPr>
              <a:t>The language</a:t>
            </a:r>
            <a:r>
              <a:rPr lang="en-US" sz="2000" dirty="0"/>
              <a:t> compiler </a:t>
            </a:r>
            <a:r>
              <a:rPr lang="en-US" sz="2000" b="0" i="0" dirty="0">
                <a:effectLst/>
              </a:rPr>
              <a:t>enforces the data typing and use compliance. </a:t>
            </a:r>
          </a:p>
          <a:p>
            <a:r>
              <a:rPr lang="en-US" sz="2000" dirty="0"/>
              <a:t>Smalltalk, Perl, Ruby, Python, and Self are examples of "strongly typed" </a:t>
            </a:r>
          </a:p>
          <a:p>
            <a:r>
              <a:rPr lang="en-US" sz="2000" b="0" i="0" dirty="0">
                <a:effectLst/>
              </a:rPr>
              <a:t>Consistency of Results</a:t>
            </a:r>
            <a:endParaRPr lang="en-US" sz="2000" dirty="0"/>
          </a:p>
          <a:p>
            <a:r>
              <a:rPr lang="en-US" sz="2000" b="0" i="0" dirty="0">
                <a:effectLst/>
              </a:rPr>
              <a:t>prevents the programmer from inventing a data type not anticipated by the developers</a:t>
            </a:r>
            <a:endParaRPr lang="en-IN" sz="2000" dirty="0"/>
          </a:p>
        </p:txBody>
      </p:sp>
    </p:spTree>
    <p:extLst>
      <p:ext uri="{BB962C8B-B14F-4D97-AF65-F5344CB8AC3E}">
        <p14:creationId xmlns:p14="http://schemas.microsoft.com/office/powerpoint/2010/main" val="22850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7FDC1F2A-3068-4DA7-8369-6C16D42E9846}"/>
              </a:ext>
            </a:extLst>
          </p:cNvPr>
          <p:cNvSpPr txBox="1">
            <a:spLocks/>
          </p:cNvSpPr>
          <p:nvPr/>
        </p:nvSpPr>
        <p:spPr>
          <a:xfrm>
            <a:off x="1314824" y="735106"/>
            <a:ext cx="10053763" cy="29284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br>
              <a:rPr lang="en-US" sz="4800" kern="1200">
                <a:solidFill>
                  <a:srgbClr val="FFFFFF"/>
                </a:solidFill>
                <a:latin typeface="+mj-lt"/>
                <a:ea typeface="+mj-ea"/>
                <a:cs typeface="+mj-cs"/>
              </a:rPr>
            </a:br>
            <a:r>
              <a:rPr lang="en-US" sz="4800" kern="1200">
                <a:solidFill>
                  <a:srgbClr val="FFFFFF"/>
                </a:solidFill>
                <a:latin typeface="+mj-lt"/>
                <a:ea typeface="+mj-ea"/>
                <a:cs typeface="+mj-cs"/>
              </a:rPr>
              <a:t> Concept of Functional, OOP &amp; Procedural Application 	</a:t>
            </a:r>
            <a:br>
              <a:rPr lang="en-US" sz="4800" kern="1200">
                <a:solidFill>
                  <a:srgbClr val="FFFFFF"/>
                </a:solidFill>
                <a:latin typeface="+mj-lt"/>
                <a:ea typeface="+mj-ea"/>
                <a:cs typeface="+mj-cs"/>
              </a:rPr>
            </a:br>
            <a:endParaRPr lang="en-US" sz="4800" kern="1200">
              <a:solidFill>
                <a:srgbClr val="FFFFFF"/>
              </a:solidFill>
              <a:latin typeface="+mj-lt"/>
              <a:ea typeface="+mj-ea"/>
              <a:cs typeface="+mj-cs"/>
            </a:endParaRPr>
          </a:p>
        </p:txBody>
      </p:sp>
    </p:spTree>
    <p:extLst>
      <p:ext uri="{BB962C8B-B14F-4D97-AF65-F5344CB8AC3E}">
        <p14:creationId xmlns:p14="http://schemas.microsoft.com/office/powerpoint/2010/main" val="250790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BE731-1C9B-4A87-A805-792293593190}"/>
              </a:ext>
            </a:extLst>
          </p:cNvPr>
          <p:cNvSpPr>
            <a:spLocks noGrp="1"/>
          </p:cNvSpPr>
          <p:nvPr>
            <p:ph type="title"/>
          </p:nvPr>
        </p:nvSpPr>
        <p:spPr>
          <a:xfrm>
            <a:off x="466722" y="586855"/>
            <a:ext cx="3201366" cy="3387497"/>
          </a:xfrm>
        </p:spPr>
        <p:txBody>
          <a:bodyPr anchor="b">
            <a:normAutofit/>
          </a:bodyPr>
          <a:lstStyle/>
          <a:p>
            <a:pPr algn="r"/>
            <a:br>
              <a:rPr lang="en-IN" sz="4000" b="0" i="0" u="none" strike="noStrike" baseline="0">
                <a:solidFill>
                  <a:srgbClr val="FFFFFF"/>
                </a:solidFill>
                <a:latin typeface="Calibri" panose="020F0502020204030204" pitchFamily="34" charset="0"/>
              </a:rPr>
            </a:br>
            <a:r>
              <a:rPr lang="en-US" sz="4000" b="0" i="0" u="none" strike="noStrike" baseline="0">
                <a:solidFill>
                  <a:srgbClr val="FFFFFF"/>
                </a:solidFill>
                <a:latin typeface="Calibri" panose="020F0502020204030204" pitchFamily="34" charset="0"/>
              </a:rPr>
              <a:t> </a:t>
            </a:r>
            <a:r>
              <a:rPr lang="en-US" sz="4000">
                <a:solidFill>
                  <a:srgbClr val="FFFFFF"/>
                </a:solidFill>
              </a:rPr>
              <a:t>Functional Programming	</a:t>
            </a:r>
            <a:br>
              <a:rPr lang="en-US" sz="4000">
                <a:solidFill>
                  <a:srgbClr val="FFFFFF"/>
                </a:solidFill>
              </a:rPr>
            </a:br>
            <a:endParaRPr lang="en-IN" sz="4000">
              <a:solidFill>
                <a:srgbClr val="FFFFFF"/>
              </a:solidFill>
            </a:endParaRPr>
          </a:p>
        </p:txBody>
      </p:sp>
      <p:sp>
        <p:nvSpPr>
          <p:cNvPr id="3" name="Content Placeholder 2">
            <a:extLst>
              <a:ext uri="{FF2B5EF4-FFF2-40B4-BE49-F238E27FC236}">
                <a16:creationId xmlns:a16="http://schemas.microsoft.com/office/drawing/2014/main" id="{4BFF0238-ACD7-4AED-A10A-AD01DF49C4D5}"/>
              </a:ext>
            </a:extLst>
          </p:cNvPr>
          <p:cNvSpPr>
            <a:spLocks noGrp="1"/>
          </p:cNvSpPr>
          <p:nvPr>
            <p:ph idx="1"/>
          </p:nvPr>
        </p:nvSpPr>
        <p:spPr>
          <a:xfrm>
            <a:off x="4810259" y="649480"/>
            <a:ext cx="6555347" cy="5546047"/>
          </a:xfrm>
        </p:spPr>
        <p:txBody>
          <a:bodyPr anchor="ctr">
            <a:normAutofit/>
          </a:bodyPr>
          <a:lstStyle/>
          <a:p>
            <a:pPr marL="0" indent="0">
              <a:buNone/>
            </a:pPr>
            <a:r>
              <a:rPr lang="en-US" sz="1900" dirty="0"/>
              <a:t>“</a:t>
            </a:r>
            <a:r>
              <a:rPr lang="en-US" sz="1900" b="1" i="0" dirty="0">
                <a:effectLst/>
              </a:rPr>
              <a:t>Functional programming</a:t>
            </a:r>
            <a:r>
              <a:rPr lang="en-US" sz="1900" b="0" i="0" dirty="0">
                <a:effectLst/>
              </a:rPr>
              <a:t> (</a:t>
            </a:r>
            <a:r>
              <a:rPr lang="en-US" sz="1900" b="1" i="0" dirty="0">
                <a:effectLst/>
              </a:rPr>
              <a:t>FP</a:t>
            </a:r>
            <a:r>
              <a:rPr lang="en-US" sz="1900" b="0" i="0" dirty="0">
                <a:effectLst/>
              </a:rPr>
              <a:t>) is a programming paradigm — a style of building the structure and elements of computer programs. It treats computation as the evaluation of mathematical functions and avoids changing-state and mutable data.” — </a:t>
            </a:r>
            <a:r>
              <a:rPr lang="en-US" sz="1900" b="0" i="0" u="sng" dirty="0">
                <a:effectLst/>
                <a:hlinkClick r:id="rId3"/>
              </a:rPr>
              <a:t>Wikipedia</a:t>
            </a:r>
            <a:endParaRPr lang="en-US" sz="1900" b="0" i="0" u="sng" dirty="0">
              <a:effectLst/>
            </a:endParaRPr>
          </a:p>
          <a:p>
            <a:r>
              <a:rPr lang="en-US" sz="1900" b="0" i="0" dirty="0">
                <a:effectLst/>
              </a:rPr>
              <a:t>organize your code into multiple functions where each function works on its own.</a:t>
            </a:r>
          </a:p>
          <a:p>
            <a:r>
              <a:rPr lang="en-US" sz="1900" b="0" i="0" dirty="0">
                <a:effectLst/>
              </a:rPr>
              <a:t>emphasis on expressions and declarations rather than execution of statements</a:t>
            </a:r>
          </a:p>
        </p:txBody>
      </p:sp>
      <p:sp>
        <p:nvSpPr>
          <p:cNvPr id="4" name="TextBox 3">
            <a:extLst>
              <a:ext uri="{FF2B5EF4-FFF2-40B4-BE49-F238E27FC236}">
                <a16:creationId xmlns:a16="http://schemas.microsoft.com/office/drawing/2014/main" id="{588F6CFC-2964-4759-90E3-ADA3D55D1111}"/>
              </a:ext>
            </a:extLst>
          </p:cNvPr>
          <p:cNvSpPr txBox="1"/>
          <p:nvPr/>
        </p:nvSpPr>
        <p:spPr>
          <a:xfrm>
            <a:off x="6879690" y="4868341"/>
            <a:ext cx="2991627" cy="1477328"/>
          </a:xfrm>
          <a:prstGeom prst="rect">
            <a:avLst/>
          </a:prstGeom>
          <a:noFill/>
        </p:spPr>
        <p:txBody>
          <a:bodyPr wrap="square" rtlCol="0">
            <a:spAutoFit/>
          </a:bodyPr>
          <a:lstStyle/>
          <a:p>
            <a:pPr marL="0" indent="0">
              <a:buNone/>
            </a:pPr>
            <a:r>
              <a:rPr lang="en-US" sz="1800" dirty="0"/>
              <a:t>Check(</a:t>
            </a:r>
            <a:r>
              <a:rPr lang="en-US" sz="1800" dirty="0" err="1"/>
              <a:t>a,b</a:t>
            </a:r>
            <a:r>
              <a:rPr lang="en-US" sz="1800" dirty="0"/>
              <a:t>)</a:t>
            </a:r>
          </a:p>
          <a:p>
            <a:pPr marL="0" indent="0">
              <a:buNone/>
            </a:pPr>
            <a:r>
              <a:rPr lang="en-US" sz="1800" dirty="0"/>
              <a:t>{</a:t>
            </a:r>
          </a:p>
          <a:p>
            <a:pPr marL="0" indent="0">
              <a:buNone/>
            </a:pPr>
            <a:r>
              <a:rPr lang="en-US" sz="1800" dirty="0"/>
              <a:t>	return </a:t>
            </a:r>
            <a:r>
              <a:rPr lang="en-US" sz="1800" dirty="0" err="1"/>
              <a:t>a+b</a:t>
            </a:r>
            <a:r>
              <a:rPr lang="en-US" sz="1800" dirty="0"/>
              <a:t>;</a:t>
            </a:r>
          </a:p>
          <a:p>
            <a:pPr marL="0" indent="0">
              <a:buNone/>
            </a:pPr>
            <a:r>
              <a:rPr lang="en-US" sz="1800" dirty="0"/>
              <a:t>}</a:t>
            </a:r>
          </a:p>
          <a:p>
            <a:pPr marL="0" indent="0">
              <a:buNone/>
            </a:pPr>
            <a:r>
              <a:rPr lang="en-US" sz="1800" dirty="0"/>
              <a:t>  </a:t>
            </a:r>
            <a:r>
              <a:rPr lang="en-US" sz="1800" dirty="0" err="1"/>
              <a:t>Eg</a:t>
            </a:r>
            <a:r>
              <a:rPr lang="en-US" sz="1800" dirty="0"/>
              <a:t>: XSLT, SQL, F# </a:t>
            </a:r>
            <a:endParaRPr lang="en-IN" sz="1800" dirty="0"/>
          </a:p>
        </p:txBody>
      </p:sp>
    </p:spTree>
    <p:extLst>
      <p:ext uri="{BB962C8B-B14F-4D97-AF65-F5344CB8AC3E}">
        <p14:creationId xmlns:p14="http://schemas.microsoft.com/office/powerpoint/2010/main" val="103380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D4D52246-00A6-47EA-979C-5E13C31B7894}"/>
              </a:ext>
            </a:extLst>
          </p:cNvPr>
          <p:cNvGraphicFramePr>
            <a:graphicFrameLocks noGrp="1"/>
          </p:cNvGraphicFramePr>
          <p:nvPr>
            <p:ph idx="1"/>
            <p:extLst>
              <p:ext uri="{D42A27DB-BD31-4B8C-83A1-F6EECF244321}">
                <p14:modId xmlns:p14="http://schemas.microsoft.com/office/powerpoint/2010/main" val="2556663022"/>
              </p:ext>
            </p:extLst>
          </p:nvPr>
        </p:nvGraphicFramePr>
        <p:xfrm>
          <a:off x="457200" y="973321"/>
          <a:ext cx="11277600" cy="4911358"/>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234850426"/>
                    </a:ext>
                  </a:extLst>
                </a:gridCol>
                <a:gridCol w="5638800">
                  <a:extLst>
                    <a:ext uri="{9D8B030D-6E8A-4147-A177-3AD203B41FA5}">
                      <a16:colId xmlns:a16="http://schemas.microsoft.com/office/drawing/2014/main" val="1790438444"/>
                    </a:ext>
                  </a:extLst>
                </a:gridCol>
              </a:tblGrid>
              <a:tr h="483966">
                <a:tc>
                  <a:txBody>
                    <a:bodyPr/>
                    <a:lstStyle/>
                    <a:p>
                      <a:r>
                        <a:rPr lang="en-US" sz="2400" dirty="0"/>
                        <a:t>Advantages</a:t>
                      </a:r>
                      <a:endParaRPr lang="en-IN" sz="2400" dirty="0"/>
                    </a:p>
                  </a:txBody>
                  <a:tcPr marL="89623" marR="89623" marT="44812" marB="44812"/>
                </a:tc>
                <a:tc>
                  <a:txBody>
                    <a:bodyPr/>
                    <a:lstStyle/>
                    <a:p>
                      <a:r>
                        <a:rPr lang="en-US" sz="2400" dirty="0"/>
                        <a:t>Limitations</a:t>
                      </a:r>
                      <a:endParaRPr lang="en-IN" sz="2400" dirty="0"/>
                    </a:p>
                  </a:txBody>
                  <a:tcPr marL="89623" marR="89623" marT="44812" marB="44812"/>
                </a:tc>
                <a:extLst>
                  <a:ext uri="{0D108BD9-81ED-4DB2-BD59-A6C34878D82A}">
                    <a16:rowId xmlns:a16="http://schemas.microsoft.com/office/drawing/2014/main" val="3965048369"/>
                  </a:ext>
                </a:extLst>
              </a:tr>
              <a:tr h="4427392">
                <a:tc>
                  <a:txBody>
                    <a:bodyPr/>
                    <a:lstStyle/>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Easy to debug</a:t>
                      </a:r>
                    </a:p>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Easier to test and execute Unit testing</a:t>
                      </a:r>
                    </a:p>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Parallel processing and concurrency</a:t>
                      </a:r>
                    </a:p>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Hot code deployment and fault tolerance</a:t>
                      </a:r>
                    </a:p>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Offers better modularity with a shorter code</a:t>
                      </a:r>
                    </a:p>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Increased productivity of the developer</a:t>
                      </a:r>
                    </a:p>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Supports Nested Functions</a:t>
                      </a:r>
                    </a:p>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Functional Constructs like Lazy Map &amp; Lists, etc.</a:t>
                      </a:r>
                    </a:p>
                    <a:p>
                      <a:endParaRPr lang="en-IN" sz="2400" dirty="0"/>
                    </a:p>
                  </a:txBody>
                  <a:tcPr marL="89623" marR="89623" marT="44812" marB="44812"/>
                </a:tc>
                <a:tc>
                  <a:txBody>
                    <a:bodyPr/>
                    <a:lstStyle/>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It is difficult to understand for the beginner</a:t>
                      </a:r>
                    </a:p>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Hard to maintain as many objects evolve during the coding</a:t>
                      </a:r>
                    </a:p>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Needs lots of mocking and extensive environmental setup</a:t>
                      </a:r>
                    </a:p>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Re-use is very complicated and needs constantly refactoring</a:t>
                      </a:r>
                    </a:p>
                    <a:p>
                      <a:pPr marL="285750" indent="-285750">
                        <a:buFont typeface="Arial" panose="020B0604020202020204" pitchFamily="34" charset="0"/>
                        <a:buChar char="•"/>
                      </a:pPr>
                      <a:r>
                        <a:rPr lang="en-US" sz="2400" b="0" i="0" kern="1200" dirty="0">
                          <a:solidFill>
                            <a:schemeClr val="dk1"/>
                          </a:solidFill>
                          <a:effectLst/>
                          <a:latin typeface="+mn-lt"/>
                          <a:ea typeface="+mn-ea"/>
                          <a:cs typeface="+mn-cs"/>
                        </a:rPr>
                        <a:t>Objects may not represent the problem correctly</a:t>
                      </a:r>
                    </a:p>
                    <a:p>
                      <a:endParaRPr lang="en-IN" sz="2400" dirty="0"/>
                    </a:p>
                  </a:txBody>
                  <a:tcPr marL="89623" marR="89623" marT="44812" marB="44812"/>
                </a:tc>
                <a:extLst>
                  <a:ext uri="{0D108BD9-81ED-4DB2-BD59-A6C34878D82A}">
                    <a16:rowId xmlns:a16="http://schemas.microsoft.com/office/drawing/2014/main" val="2633478664"/>
                  </a:ext>
                </a:extLst>
              </a:tr>
            </a:tbl>
          </a:graphicData>
        </a:graphic>
      </p:graphicFrame>
    </p:spTree>
    <p:extLst>
      <p:ext uri="{BB962C8B-B14F-4D97-AF65-F5344CB8AC3E}">
        <p14:creationId xmlns:p14="http://schemas.microsoft.com/office/powerpoint/2010/main" val="320764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DDF9B6-1591-4F99-93BE-7EE63FCEBC5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Procedural programming</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2AB40D6A-1A19-4B01-BC02-E280336C4F82}"/>
              </a:ext>
            </a:extLst>
          </p:cNvPr>
          <p:cNvGraphicFramePr>
            <a:graphicFrameLocks noGrp="1"/>
          </p:cNvGraphicFramePr>
          <p:nvPr>
            <p:ph idx="1"/>
            <p:extLst>
              <p:ext uri="{D42A27DB-BD31-4B8C-83A1-F6EECF244321}">
                <p14:modId xmlns:p14="http://schemas.microsoft.com/office/powerpoint/2010/main" val="204784793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99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D4D52246-00A6-47EA-979C-5E13C31B7894}"/>
              </a:ext>
            </a:extLst>
          </p:cNvPr>
          <p:cNvGraphicFramePr>
            <a:graphicFrameLocks noGrp="1"/>
          </p:cNvGraphicFramePr>
          <p:nvPr>
            <p:ph idx="1"/>
            <p:extLst>
              <p:ext uri="{D42A27DB-BD31-4B8C-83A1-F6EECF244321}">
                <p14:modId xmlns:p14="http://schemas.microsoft.com/office/powerpoint/2010/main" val="1381853416"/>
              </p:ext>
            </p:extLst>
          </p:nvPr>
        </p:nvGraphicFramePr>
        <p:xfrm>
          <a:off x="457200" y="695295"/>
          <a:ext cx="11277600" cy="5467410"/>
        </p:xfrm>
        <a:graphic>
          <a:graphicData uri="http://schemas.openxmlformats.org/drawingml/2006/table">
            <a:tbl>
              <a:tblPr firstRow="1" bandRow="1">
                <a:tableStyleId>{5C22544A-7EE6-4342-B048-85BDC9FD1C3A}</a:tableStyleId>
              </a:tblPr>
              <a:tblGrid>
                <a:gridCol w="5646424">
                  <a:extLst>
                    <a:ext uri="{9D8B030D-6E8A-4147-A177-3AD203B41FA5}">
                      <a16:colId xmlns:a16="http://schemas.microsoft.com/office/drawing/2014/main" val="234850426"/>
                    </a:ext>
                  </a:extLst>
                </a:gridCol>
                <a:gridCol w="5631176">
                  <a:extLst>
                    <a:ext uri="{9D8B030D-6E8A-4147-A177-3AD203B41FA5}">
                      <a16:colId xmlns:a16="http://schemas.microsoft.com/office/drawing/2014/main" val="1790438444"/>
                    </a:ext>
                  </a:extLst>
                </a:gridCol>
              </a:tblGrid>
              <a:tr h="592852">
                <a:tc>
                  <a:txBody>
                    <a:bodyPr/>
                    <a:lstStyle/>
                    <a:p>
                      <a:r>
                        <a:rPr lang="en-US" sz="2900"/>
                        <a:t>Advantages</a:t>
                      </a:r>
                      <a:endParaRPr lang="en-IN" sz="2900"/>
                    </a:p>
                  </a:txBody>
                  <a:tcPr marL="109787" marR="109787" marT="54894" marB="54894"/>
                </a:tc>
                <a:tc>
                  <a:txBody>
                    <a:bodyPr/>
                    <a:lstStyle/>
                    <a:p>
                      <a:r>
                        <a:rPr lang="en-US" sz="2900"/>
                        <a:t>Limitations</a:t>
                      </a:r>
                      <a:endParaRPr lang="en-IN" sz="2900"/>
                    </a:p>
                  </a:txBody>
                  <a:tcPr marL="109787" marR="109787" marT="54894" marB="54894"/>
                </a:tc>
                <a:extLst>
                  <a:ext uri="{0D108BD9-81ED-4DB2-BD59-A6C34878D82A}">
                    <a16:rowId xmlns:a16="http://schemas.microsoft.com/office/drawing/2014/main" val="3965048369"/>
                  </a:ext>
                </a:extLst>
              </a:tr>
              <a:tr h="4874558">
                <a:tc>
                  <a:txBody>
                    <a:bodyPr/>
                    <a:lstStyle/>
                    <a:p>
                      <a:pPr marL="285750" indent="-285750">
                        <a:buFont typeface="Arial" panose="020B0604020202020204" pitchFamily="34" charset="0"/>
                        <a:buChar char="•"/>
                      </a:pPr>
                      <a:r>
                        <a:rPr lang="en-US" sz="2200" b="0" i="0" kern="1200">
                          <a:solidFill>
                            <a:schemeClr val="dk1"/>
                          </a:solidFill>
                          <a:effectLst/>
                          <a:latin typeface="+mn-lt"/>
                          <a:ea typeface="+mn-ea"/>
                          <a:cs typeface="+mn-cs"/>
                        </a:rPr>
                        <a:t>Excellent for general-purpose programming</a:t>
                      </a:r>
                    </a:p>
                    <a:p>
                      <a:pPr marL="285750" indent="-285750">
                        <a:buFont typeface="Arial" panose="020B0604020202020204" pitchFamily="34" charset="0"/>
                        <a:buChar char="•"/>
                      </a:pPr>
                      <a:r>
                        <a:rPr lang="en-US" sz="2200" b="0" i="0" kern="1200">
                          <a:solidFill>
                            <a:schemeClr val="dk1"/>
                          </a:solidFill>
                          <a:effectLst/>
                          <a:latin typeface="+mn-lt"/>
                          <a:ea typeface="+mn-ea"/>
                          <a:cs typeface="+mn-cs"/>
                        </a:rPr>
                        <a:t>The coded simplicity along with ease of implementation of compilers and interpreters</a:t>
                      </a:r>
                    </a:p>
                    <a:p>
                      <a:pPr marL="285750" indent="-285750">
                        <a:buFont typeface="Arial" panose="020B0604020202020204" pitchFamily="34" charset="0"/>
                        <a:buChar char="•"/>
                      </a:pPr>
                      <a:r>
                        <a:rPr lang="en-US" sz="2200" b="0" i="0" kern="1200">
                          <a:solidFill>
                            <a:schemeClr val="dk1"/>
                          </a:solidFill>
                          <a:effectLst/>
                          <a:latin typeface="+mn-lt"/>
                          <a:ea typeface="+mn-ea"/>
                          <a:cs typeface="+mn-cs"/>
                        </a:rPr>
                        <a:t>The source code is portable, therefore, it can be used to target a different CPU as well</a:t>
                      </a:r>
                    </a:p>
                    <a:p>
                      <a:pPr marL="285750" indent="-285750">
                        <a:buFont typeface="Arial" panose="020B0604020202020204" pitchFamily="34" charset="0"/>
                        <a:buChar char="•"/>
                      </a:pPr>
                      <a:r>
                        <a:rPr lang="en-US" sz="2200" b="0" i="0" kern="1200">
                          <a:solidFill>
                            <a:schemeClr val="dk1"/>
                          </a:solidFill>
                          <a:effectLst/>
                          <a:latin typeface="+mn-lt"/>
                          <a:ea typeface="+mn-ea"/>
                          <a:cs typeface="+mn-cs"/>
                        </a:rPr>
                        <a:t>The code can be reused in different parts of the program, without the need to copy it</a:t>
                      </a:r>
                    </a:p>
                    <a:p>
                      <a:pPr marL="285750" indent="-285750">
                        <a:buFont typeface="Arial" panose="020B0604020202020204" pitchFamily="34" charset="0"/>
                        <a:buChar char="•"/>
                      </a:pPr>
                      <a:r>
                        <a:rPr lang="en-US" sz="2200" b="0" i="0" kern="1200">
                          <a:solidFill>
                            <a:schemeClr val="dk1"/>
                          </a:solidFill>
                          <a:effectLst/>
                          <a:latin typeface="+mn-lt"/>
                          <a:ea typeface="+mn-ea"/>
                          <a:cs typeface="+mn-cs"/>
                        </a:rPr>
                        <a:t>Less load on memory</a:t>
                      </a:r>
                    </a:p>
                    <a:p>
                      <a:pPr marL="285750" indent="-285750">
                        <a:buFont typeface="Arial" panose="020B0604020202020204" pitchFamily="34" charset="0"/>
                        <a:buChar char="•"/>
                      </a:pPr>
                      <a:r>
                        <a:rPr lang="en-US" sz="2200" b="0" i="0" kern="1200">
                          <a:solidFill>
                            <a:schemeClr val="dk1"/>
                          </a:solidFill>
                          <a:effectLst/>
                          <a:latin typeface="+mn-lt"/>
                          <a:ea typeface="+mn-ea"/>
                          <a:cs typeface="+mn-cs"/>
                        </a:rPr>
                        <a:t>The program flow can be tracked easily</a:t>
                      </a:r>
                    </a:p>
                    <a:p>
                      <a:endParaRPr lang="en-IN" sz="2900"/>
                    </a:p>
                  </a:txBody>
                  <a:tcPr marL="109787" marR="109787" marT="54894" marB="54894"/>
                </a:tc>
                <a:tc>
                  <a:txBody>
                    <a:bodyPr/>
                    <a:lstStyle/>
                    <a:p>
                      <a:pPr marL="285750" indent="-285750">
                        <a:buFont typeface="Arial" panose="020B0604020202020204" pitchFamily="34" charset="0"/>
                        <a:buChar char="•"/>
                      </a:pPr>
                      <a:r>
                        <a:rPr lang="en-US" sz="2200" b="0" i="0" kern="1200">
                          <a:solidFill>
                            <a:schemeClr val="dk1"/>
                          </a:solidFill>
                          <a:effectLst/>
                          <a:latin typeface="+mn-lt"/>
                          <a:ea typeface="+mn-ea"/>
                          <a:cs typeface="+mn-cs"/>
                        </a:rPr>
                        <a:t>Harder to write when Procedural Programming is employed</a:t>
                      </a:r>
                    </a:p>
                    <a:p>
                      <a:pPr marL="285750" indent="-285750">
                        <a:buFont typeface="Arial" panose="020B0604020202020204" pitchFamily="34" charset="0"/>
                        <a:buChar char="•"/>
                      </a:pPr>
                      <a:r>
                        <a:rPr lang="en-US" sz="2200" b="0" i="0" kern="1200">
                          <a:solidFill>
                            <a:schemeClr val="dk1"/>
                          </a:solidFill>
                          <a:effectLst/>
                          <a:latin typeface="+mn-lt"/>
                          <a:ea typeface="+mn-ea"/>
                          <a:cs typeface="+mn-cs"/>
                        </a:rPr>
                        <a:t>Often not reusable, which may pose the need to recreate the code if is needed to use in another application</a:t>
                      </a:r>
                    </a:p>
                    <a:p>
                      <a:pPr marL="285750" indent="-285750">
                        <a:buFont typeface="Arial" panose="020B0604020202020204" pitchFamily="34" charset="0"/>
                        <a:buChar char="•"/>
                      </a:pPr>
                      <a:r>
                        <a:rPr lang="en-US" sz="2200" b="0" i="0" kern="1200">
                          <a:solidFill>
                            <a:schemeClr val="dk1"/>
                          </a:solidFill>
                          <a:effectLst/>
                          <a:latin typeface="+mn-lt"/>
                          <a:ea typeface="+mn-ea"/>
                          <a:cs typeface="+mn-cs"/>
                        </a:rPr>
                        <a:t>Difficult to relate with real-world objects</a:t>
                      </a:r>
                    </a:p>
                    <a:p>
                      <a:pPr marL="285750" indent="-285750">
                        <a:buFont typeface="Arial" panose="020B0604020202020204" pitchFamily="34" charset="0"/>
                        <a:buChar char="•"/>
                      </a:pPr>
                      <a:r>
                        <a:rPr lang="en-US" sz="2200" b="0" i="0" kern="1200">
                          <a:solidFill>
                            <a:schemeClr val="dk1"/>
                          </a:solidFill>
                          <a:effectLst/>
                          <a:latin typeface="+mn-lt"/>
                          <a:ea typeface="+mn-ea"/>
                          <a:cs typeface="+mn-cs"/>
                        </a:rPr>
                        <a:t>The importance is given to the operation rather than the data, which might pose issues in some data-sensitive cases</a:t>
                      </a:r>
                    </a:p>
                    <a:p>
                      <a:pPr marL="285750" indent="-285750">
                        <a:buFont typeface="Arial" panose="020B0604020202020204" pitchFamily="34" charset="0"/>
                        <a:buChar char="•"/>
                      </a:pPr>
                      <a:r>
                        <a:rPr lang="en-US" sz="2200" b="0" i="0" kern="1200">
                          <a:solidFill>
                            <a:schemeClr val="dk1"/>
                          </a:solidFill>
                          <a:effectLst/>
                          <a:latin typeface="+mn-lt"/>
                          <a:ea typeface="+mn-ea"/>
                          <a:cs typeface="+mn-cs"/>
                        </a:rPr>
                        <a:t>The data is exposed to the whole program, making it not so much security friendly</a:t>
                      </a:r>
                    </a:p>
                    <a:p>
                      <a:endParaRPr lang="en-IN" sz="2900"/>
                    </a:p>
                  </a:txBody>
                  <a:tcPr marL="109787" marR="109787" marT="54894" marB="54894"/>
                </a:tc>
                <a:extLst>
                  <a:ext uri="{0D108BD9-81ED-4DB2-BD59-A6C34878D82A}">
                    <a16:rowId xmlns:a16="http://schemas.microsoft.com/office/drawing/2014/main" val="2633478664"/>
                  </a:ext>
                </a:extLst>
              </a:tr>
            </a:tbl>
          </a:graphicData>
        </a:graphic>
      </p:graphicFrame>
    </p:spTree>
    <p:extLst>
      <p:ext uri="{BB962C8B-B14F-4D97-AF65-F5344CB8AC3E}">
        <p14:creationId xmlns:p14="http://schemas.microsoft.com/office/powerpoint/2010/main" val="39388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EEA65-A01A-4880-9D7C-D5DA4C9F3C5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Object Oriented Programming</a:t>
            </a:r>
            <a:endParaRPr lang="en-IN" sz="4000">
              <a:solidFill>
                <a:srgbClr val="FFFFFF"/>
              </a:solidFill>
            </a:endParaRPr>
          </a:p>
        </p:txBody>
      </p:sp>
      <p:sp>
        <p:nvSpPr>
          <p:cNvPr id="3" name="Content Placeholder 2">
            <a:extLst>
              <a:ext uri="{FF2B5EF4-FFF2-40B4-BE49-F238E27FC236}">
                <a16:creationId xmlns:a16="http://schemas.microsoft.com/office/drawing/2014/main" id="{FDAA4EF7-58CD-40D0-ADF4-2A7AAECD83F0}"/>
              </a:ext>
            </a:extLst>
          </p:cNvPr>
          <p:cNvSpPr>
            <a:spLocks noGrp="1"/>
          </p:cNvSpPr>
          <p:nvPr>
            <p:ph idx="1"/>
          </p:nvPr>
        </p:nvSpPr>
        <p:spPr>
          <a:xfrm>
            <a:off x="1371599" y="2318197"/>
            <a:ext cx="9724031" cy="3683358"/>
          </a:xfrm>
        </p:spPr>
        <p:txBody>
          <a:bodyPr anchor="ctr">
            <a:normAutofit/>
          </a:bodyPr>
          <a:lstStyle/>
          <a:p>
            <a:r>
              <a:rPr lang="en-US" sz="2000" b="0" i="0" dirty="0">
                <a:effectLst/>
              </a:rPr>
              <a:t>relies on the concept of classes and </a:t>
            </a:r>
            <a:r>
              <a:rPr lang="en-US" sz="2000" b="1" i="0" dirty="0">
                <a:effectLst/>
              </a:rPr>
              <a:t>objects</a:t>
            </a:r>
            <a:r>
              <a:rPr lang="en-US" sz="2000" b="0" i="0" dirty="0">
                <a:effectLst/>
              </a:rPr>
              <a:t>.</a:t>
            </a:r>
          </a:p>
          <a:p>
            <a:r>
              <a:rPr lang="en-US" sz="2000" b="0" i="0" dirty="0">
                <a:effectLst/>
              </a:rPr>
              <a:t>used to structure a software </a:t>
            </a:r>
            <a:r>
              <a:rPr lang="en-US" sz="2000" b="1" i="0" dirty="0">
                <a:effectLst/>
              </a:rPr>
              <a:t>program</a:t>
            </a:r>
            <a:r>
              <a:rPr lang="en-US" sz="2000" b="0" i="0" dirty="0">
                <a:effectLst/>
              </a:rPr>
              <a:t> into simple, reusable pieces of code blueprints (usually called classes)</a:t>
            </a:r>
          </a:p>
          <a:p>
            <a:r>
              <a:rPr lang="en-US" sz="2000" dirty="0"/>
              <a:t>object’s </a:t>
            </a:r>
          </a:p>
          <a:p>
            <a:r>
              <a:rPr lang="en-US" sz="2000" dirty="0"/>
              <a:t>own procedures can access and often modify the data fields of itself.</a:t>
            </a:r>
          </a:p>
          <a:p>
            <a:r>
              <a:rPr lang="en-US" sz="2000" dirty="0"/>
              <a:t>widely used programming languages (such as C++, C#, Java, Python, etc.</a:t>
            </a:r>
          </a:p>
          <a:p>
            <a:r>
              <a:rPr lang="en-US" sz="2000" dirty="0"/>
              <a:t>Languages that support object-oriented programming (OOP) typically use inheritance for code reuse and extensibility in the form of either classes or prototypes.</a:t>
            </a:r>
            <a:endParaRPr lang="en-IN" sz="2000" dirty="0"/>
          </a:p>
        </p:txBody>
      </p:sp>
    </p:spTree>
    <p:extLst>
      <p:ext uri="{BB962C8B-B14F-4D97-AF65-F5344CB8AC3E}">
        <p14:creationId xmlns:p14="http://schemas.microsoft.com/office/powerpoint/2010/main" val="1855904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4D52246-00A6-47EA-979C-5E13C31B7894}"/>
              </a:ext>
            </a:extLst>
          </p:cNvPr>
          <p:cNvGraphicFramePr>
            <a:graphicFrameLocks noGrp="1"/>
          </p:cNvGraphicFramePr>
          <p:nvPr>
            <p:ph idx="1"/>
            <p:extLst>
              <p:ext uri="{D42A27DB-BD31-4B8C-83A1-F6EECF244321}">
                <p14:modId xmlns:p14="http://schemas.microsoft.com/office/powerpoint/2010/main" val="1322540676"/>
              </p:ext>
            </p:extLst>
          </p:nvPr>
        </p:nvGraphicFramePr>
        <p:xfrm>
          <a:off x="342900" y="1063624"/>
          <a:ext cx="11506200" cy="3861741"/>
        </p:xfrm>
        <a:graphic>
          <a:graphicData uri="http://schemas.openxmlformats.org/drawingml/2006/table">
            <a:tbl>
              <a:tblPr firstRow="1" bandRow="1">
                <a:tableStyleId>{5C22544A-7EE6-4342-B048-85BDC9FD1C3A}</a:tableStyleId>
              </a:tblPr>
              <a:tblGrid>
                <a:gridCol w="5753100">
                  <a:extLst>
                    <a:ext uri="{9D8B030D-6E8A-4147-A177-3AD203B41FA5}">
                      <a16:colId xmlns:a16="http://schemas.microsoft.com/office/drawing/2014/main" val="234850426"/>
                    </a:ext>
                  </a:extLst>
                </a:gridCol>
                <a:gridCol w="5753100">
                  <a:extLst>
                    <a:ext uri="{9D8B030D-6E8A-4147-A177-3AD203B41FA5}">
                      <a16:colId xmlns:a16="http://schemas.microsoft.com/office/drawing/2014/main" val="1790438444"/>
                    </a:ext>
                  </a:extLst>
                </a:gridCol>
              </a:tblGrid>
              <a:tr h="430406">
                <a:tc>
                  <a:txBody>
                    <a:bodyPr/>
                    <a:lstStyle/>
                    <a:p>
                      <a:r>
                        <a:rPr lang="en-US" sz="2400" dirty="0"/>
                        <a:t>Advantages</a:t>
                      </a:r>
                      <a:endParaRPr lang="en-IN" sz="2400" dirty="0"/>
                    </a:p>
                  </a:txBody>
                  <a:tcPr/>
                </a:tc>
                <a:tc>
                  <a:txBody>
                    <a:bodyPr/>
                    <a:lstStyle/>
                    <a:p>
                      <a:r>
                        <a:rPr lang="en-US" sz="2400" dirty="0"/>
                        <a:t>Limitations</a:t>
                      </a:r>
                      <a:endParaRPr lang="en-IN" sz="2400" dirty="0"/>
                    </a:p>
                  </a:txBody>
                  <a:tcPr/>
                </a:tc>
                <a:extLst>
                  <a:ext uri="{0D108BD9-81ED-4DB2-BD59-A6C34878D82A}">
                    <a16:rowId xmlns:a16="http://schemas.microsoft.com/office/drawing/2014/main" val="3965048369"/>
                  </a:ext>
                </a:extLst>
              </a:tr>
              <a:tr h="340454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 real-world idea can be demonstrated, as everything in OOP is treated as an object.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Programs are easier to test and maintain because of encapsulation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Development is faster as we develop classes parallel instead of sequentially.</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Provides greater security due to data abstraction. The outside world cannot access the hidden data.</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Reusability can be achieved by using classes that have been already written.</a:t>
                      </a:r>
                    </a:p>
                    <a:p>
                      <a:endParaRPr lang="en-IN" sz="2400"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 programmer needs to plan beforehand for developing a program in OOP.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size of programs developed with OOP is bigger than those developed with a procedural approach.</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Since OOP programs are larger in size, the execution time for these programs is also more.</a:t>
                      </a:r>
                    </a:p>
                    <a:p>
                      <a:endParaRPr lang="en-IN" sz="2400" dirty="0"/>
                    </a:p>
                  </a:txBody>
                  <a:tcPr/>
                </a:tc>
                <a:extLst>
                  <a:ext uri="{0D108BD9-81ED-4DB2-BD59-A6C34878D82A}">
                    <a16:rowId xmlns:a16="http://schemas.microsoft.com/office/drawing/2014/main" val="2633478664"/>
                  </a:ext>
                </a:extLst>
              </a:tr>
            </a:tbl>
          </a:graphicData>
        </a:graphic>
      </p:graphicFrame>
    </p:spTree>
    <p:extLst>
      <p:ext uri="{BB962C8B-B14F-4D97-AF65-F5344CB8AC3E}">
        <p14:creationId xmlns:p14="http://schemas.microsoft.com/office/powerpoint/2010/main" val="4040536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4DE9BF8-67E9-493A-834B-75403D01CCAE}"/>
              </a:ext>
            </a:extLst>
          </p:cNvPr>
          <p:cNvSpPr>
            <a:spLocks noGrp="1"/>
          </p:cNvSpPr>
          <p:nvPr>
            <p:ph type="title"/>
          </p:nvPr>
        </p:nvSpPr>
        <p:spPr>
          <a:xfrm>
            <a:off x="1314824" y="735106"/>
            <a:ext cx="10053763" cy="2928470"/>
          </a:xfrm>
        </p:spPr>
        <p:txBody>
          <a:bodyPr vert="horz" lIns="91440" tIns="45720" rIns="91440" bIns="45720" rtlCol="0" anchor="b">
            <a:normAutofit/>
          </a:bodyPr>
          <a:lstStyle/>
          <a:p>
            <a:br>
              <a:rPr lang="en-US" sz="4800" b="0" i="0" u="none" strike="noStrike" kern="1200" baseline="0" dirty="0">
                <a:solidFill>
                  <a:srgbClr val="FFFFFF"/>
                </a:solidFill>
                <a:latin typeface="+mj-lt"/>
                <a:ea typeface="+mj-ea"/>
                <a:cs typeface="+mj-cs"/>
              </a:rPr>
            </a:br>
            <a:r>
              <a:rPr lang="en-US" sz="4800" b="0" i="0" u="none" strike="noStrike" kern="1200" baseline="0" dirty="0">
                <a:solidFill>
                  <a:srgbClr val="FFFFFF"/>
                </a:solidFill>
                <a:latin typeface="+mj-lt"/>
                <a:ea typeface="+mj-ea"/>
                <a:cs typeface="+mj-cs"/>
              </a:rPr>
              <a:t> </a:t>
            </a:r>
            <a:r>
              <a:rPr lang="en-US" sz="4800" kern="1200" dirty="0">
                <a:solidFill>
                  <a:srgbClr val="FFFFFF"/>
                </a:solidFill>
                <a:latin typeface="+mj-lt"/>
                <a:ea typeface="+mj-ea"/>
                <a:cs typeface="+mj-cs"/>
              </a:rPr>
              <a:t>Principles, Patterns &amp; Clean Architecture 	</a:t>
            </a:r>
            <a:br>
              <a:rPr lang="en-US" sz="4800" kern="1200" dirty="0">
                <a:solidFill>
                  <a:srgbClr val="FFFFFF"/>
                </a:solidFill>
                <a:latin typeface="+mj-lt"/>
                <a:ea typeface="+mj-ea"/>
                <a:cs typeface="+mj-cs"/>
              </a:rPr>
            </a:b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221970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8CB04-C412-417A-84DB-7274F40EEF0F}"/>
              </a:ext>
            </a:extLst>
          </p:cNvPr>
          <p:cNvSpPr>
            <a:spLocks noGrp="1"/>
          </p:cNvSpPr>
          <p:nvPr>
            <p:ph type="title"/>
          </p:nvPr>
        </p:nvSpPr>
        <p:spPr>
          <a:xfrm>
            <a:off x="838200" y="585216"/>
            <a:ext cx="10515600" cy="1325563"/>
          </a:xfrm>
        </p:spPr>
        <p:txBody>
          <a:bodyPr>
            <a:normAutofit/>
          </a:bodyPr>
          <a:lstStyle/>
          <a:p>
            <a:r>
              <a:rPr lang="en-US">
                <a:solidFill>
                  <a:schemeClr val="bg1"/>
                </a:solidFill>
              </a:rPr>
              <a:t>What is Clean Code</a:t>
            </a:r>
            <a:endParaRPr lang="en-IN">
              <a:solidFill>
                <a:schemeClr val="bg1"/>
              </a:solidFill>
            </a:endParaRPr>
          </a:p>
        </p:txBody>
      </p:sp>
      <p:pic>
        <p:nvPicPr>
          <p:cNvPr id="1027" name="Picture 3" descr="Coding activity chart">
            <a:extLst>
              <a:ext uri="{FF2B5EF4-FFF2-40B4-BE49-F238E27FC236}">
                <a16:creationId xmlns:a16="http://schemas.microsoft.com/office/drawing/2014/main" id="{C4E17327-9441-42A5-99D0-B617354C4E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65" r="-1" b="5017"/>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80D6C2-129E-4600-836A-FC21CF8452E0}"/>
              </a:ext>
            </a:extLst>
          </p:cNvPr>
          <p:cNvSpPr>
            <a:spLocks noGrp="1"/>
          </p:cNvSpPr>
          <p:nvPr>
            <p:ph idx="1"/>
          </p:nvPr>
        </p:nvSpPr>
        <p:spPr>
          <a:xfrm>
            <a:off x="7546847" y="2516777"/>
            <a:ext cx="4102607" cy="3993752"/>
          </a:xfrm>
        </p:spPr>
        <p:txBody>
          <a:bodyPr anchor="ctr">
            <a:normAutofit/>
          </a:bodyPr>
          <a:lstStyle/>
          <a:p>
            <a:pPr marL="0" indent="0">
              <a:buNone/>
            </a:pPr>
            <a:r>
              <a:rPr lang="en-US" sz="2200" dirty="0"/>
              <a:t> </a:t>
            </a:r>
            <a:r>
              <a:rPr lang="en-IN" sz="2200" dirty="0"/>
              <a:t>Clean Code is piece of code  which is easy to read and understand</a:t>
            </a:r>
          </a:p>
          <a:p>
            <a:pPr marL="0" indent="0">
              <a:buNone/>
            </a:pPr>
            <a:endParaRPr lang="en-IN" sz="2200" dirty="0"/>
          </a:p>
        </p:txBody>
      </p:sp>
    </p:spTree>
    <p:extLst>
      <p:ext uri="{BB962C8B-B14F-4D97-AF65-F5344CB8AC3E}">
        <p14:creationId xmlns:p14="http://schemas.microsoft.com/office/powerpoint/2010/main" val="405446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57D24B8-6AC7-4EA0-8052-09A23A96DBB6}"/>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70AB7154-B4CD-4A11-B869-6588B365EDD9}"/>
              </a:ext>
            </a:extLst>
          </p:cNvPr>
          <p:cNvSpPr>
            <a:spLocks noGrp="1"/>
          </p:cNvSpPr>
          <p:nvPr>
            <p:ph type="title"/>
          </p:nvPr>
        </p:nvSpPr>
        <p:spPr>
          <a:xfrm>
            <a:off x="838200" y="365125"/>
            <a:ext cx="10515600" cy="1325563"/>
          </a:xfrm>
        </p:spPr>
        <p:txBody>
          <a:bodyPr>
            <a:normAutofit/>
          </a:bodyPr>
          <a:lstStyle/>
          <a:p>
            <a:r>
              <a:rPr lang="en-IN">
                <a:solidFill>
                  <a:srgbClr val="FFFFFF"/>
                </a:solidFill>
              </a:rPr>
              <a:t>10-coding-principles-every-programmer-should-learn</a:t>
            </a:r>
          </a:p>
        </p:txBody>
      </p:sp>
      <p:graphicFrame>
        <p:nvGraphicFramePr>
          <p:cNvPr id="17" name="Content Placeholder 2">
            <a:extLst>
              <a:ext uri="{FF2B5EF4-FFF2-40B4-BE49-F238E27FC236}">
                <a16:creationId xmlns:a16="http://schemas.microsoft.com/office/drawing/2014/main" id="{49D22052-D8B7-4990-A73C-A5A6512B83FB}"/>
              </a:ext>
            </a:extLst>
          </p:cNvPr>
          <p:cNvGraphicFramePr>
            <a:graphicFrameLocks noGrp="1"/>
          </p:cNvGraphicFramePr>
          <p:nvPr>
            <p:ph idx="1"/>
            <p:extLst>
              <p:ext uri="{D42A27DB-BD31-4B8C-83A1-F6EECF244321}">
                <p14:modId xmlns:p14="http://schemas.microsoft.com/office/powerpoint/2010/main" val="30260284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930533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8246-3F5B-468D-BDEE-DAC10556712E}"/>
              </a:ext>
            </a:extLst>
          </p:cNvPr>
          <p:cNvSpPr>
            <a:spLocks noGrp="1"/>
          </p:cNvSpPr>
          <p:nvPr>
            <p:ph type="title"/>
          </p:nvPr>
        </p:nvSpPr>
        <p:spPr>
          <a:xfrm>
            <a:off x="648929" y="629266"/>
            <a:ext cx="3505495" cy="1622321"/>
          </a:xfrm>
        </p:spPr>
        <p:txBody>
          <a:bodyPr>
            <a:normAutofit/>
          </a:bodyPr>
          <a:lstStyle/>
          <a:p>
            <a:pPr marL="0" indent="0">
              <a:buNone/>
            </a:pPr>
            <a:r>
              <a:rPr lang="en-US" sz="3700" b="1" i="0">
                <a:effectLst/>
                <a:latin typeface="Helvetica Neue"/>
              </a:rPr>
              <a:t>DRY (Don’t repeat yourself)</a:t>
            </a:r>
          </a:p>
        </p:txBody>
      </p:sp>
      <p:sp>
        <p:nvSpPr>
          <p:cNvPr id="3" name="Content Placeholder 2">
            <a:extLst>
              <a:ext uri="{FF2B5EF4-FFF2-40B4-BE49-F238E27FC236}">
                <a16:creationId xmlns:a16="http://schemas.microsoft.com/office/drawing/2014/main" id="{20466BC4-CA88-4E0A-8CD0-656D934DB847}"/>
              </a:ext>
            </a:extLst>
          </p:cNvPr>
          <p:cNvSpPr>
            <a:spLocks noGrp="1"/>
          </p:cNvSpPr>
          <p:nvPr>
            <p:ph idx="1"/>
          </p:nvPr>
        </p:nvSpPr>
        <p:spPr>
          <a:xfrm>
            <a:off x="648931" y="2438400"/>
            <a:ext cx="3505494" cy="3785419"/>
          </a:xfrm>
        </p:spPr>
        <p:txBody>
          <a:bodyPr>
            <a:normAutofit/>
          </a:bodyPr>
          <a:lstStyle/>
          <a:p>
            <a:r>
              <a:rPr lang="en-IN" sz="2000"/>
              <a:t>don’t write duplicate code</a:t>
            </a:r>
          </a:p>
          <a:p>
            <a:r>
              <a:rPr lang="en-US" sz="2000" b="0" i="0">
                <a:effectLst/>
              </a:rPr>
              <a:t>It states that a piece of code should be implemented in just one place in the source code.</a:t>
            </a:r>
            <a:endParaRPr lang="en-IN" sz="2000"/>
          </a:p>
          <a:p>
            <a:r>
              <a:rPr lang="en-US" sz="2000" b="0" i="0">
                <a:effectLst/>
              </a:rPr>
              <a:t>create a common function or abstract your code to avoid the repetition in your code</a:t>
            </a:r>
          </a:p>
          <a:p>
            <a:endParaRPr lang="en-IN" sz="2000"/>
          </a:p>
        </p:txBody>
      </p:sp>
      <p:sp>
        <p:nvSpPr>
          <p:cNvPr id="139" name="Rectangle 13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DRY vs. WET code">
            <a:extLst>
              <a:ext uri="{FF2B5EF4-FFF2-40B4-BE49-F238E27FC236}">
                <a16:creationId xmlns:a16="http://schemas.microsoft.com/office/drawing/2014/main" id="{522C53EE-0F81-47D0-8E15-D6184C1268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178"/>
          <a:stretch/>
        </p:blipFill>
        <p:spPr bwMode="auto">
          <a:xfrm>
            <a:off x="5405862" y="1061155"/>
            <a:ext cx="6019331" cy="449558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475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C23A-F4B3-4DEA-ACCE-5B7B7DC8E21D}"/>
              </a:ext>
            </a:extLst>
          </p:cNvPr>
          <p:cNvSpPr>
            <a:spLocks noGrp="1"/>
          </p:cNvSpPr>
          <p:nvPr>
            <p:ph type="title"/>
          </p:nvPr>
        </p:nvSpPr>
        <p:spPr>
          <a:xfrm>
            <a:off x="648929" y="629266"/>
            <a:ext cx="3505495" cy="1622321"/>
          </a:xfrm>
        </p:spPr>
        <p:txBody>
          <a:bodyPr>
            <a:normAutofit/>
          </a:bodyPr>
          <a:lstStyle/>
          <a:p>
            <a:r>
              <a:rPr lang="en-US" b="1">
                <a:latin typeface="urw-din"/>
              </a:rPr>
              <a:t>SOLID</a:t>
            </a:r>
            <a:endParaRPr lang="en-IN" b="1">
              <a:latin typeface="urw-din"/>
            </a:endParaRPr>
          </a:p>
        </p:txBody>
      </p:sp>
      <p:sp>
        <p:nvSpPr>
          <p:cNvPr id="3" name="Content Placeholder 2">
            <a:extLst>
              <a:ext uri="{FF2B5EF4-FFF2-40B4-BE49-F238E27FC236}">
                <a16:creationId xmlns:a16="http://schemas.microsoft.com/office/drawing/2014/main" id="{351441FD-8903-497F-BBEE-AB328E09E9C1}"/>
              </a:ext>
            </a:extLst>
          </p:cNvPr>
          <p:cNvSpPr>
            <a:spLocks noGrp="1"/>
          </p:cNvSpPr>
          <p:nvPr>
            <p:ph idx="1"/>
          </p:nvPr>
        </p:nvSpPr>
        <p:spPr>
          <a:xfrm>
            <a:off x="648931" y="2438400"/>
            <a:ext cx="3505494" cy="3785419"/>
          </a:xfrm>
        </p:spPr>
        <p:txBody>
          <a:bodyPr>
            <a:normAutofit/>
          </a:bodyPr>
          <a:lstStyle/>
          <a:p>
            <a:r>
              <a:rPr lang="en-US" sz="1900" b="0" i="0">
                <a:effectLst/>
              </a:rPr>
              <a:t>Single responsibility, Open-closed, Liskov substitution, Interface Segregation, and Dependency inversion. These principles are given by </a:t>
            </a:r>
            <a:r>
              <a:rPr lang="en-US" sz="1900" b="0" i="1">
                <a:effectLst/>
              </a:rPr>
              <a:t>Robert C. Martin</a:t>
            </a:r>
          </a:p>
          <a:p>
            <a:r>
              <a:rPr lang="en-US" sz="1900" b="0" i="0">
                <a:effectLst/>
              </a:rPr>
              <a:t>helps in reducing tight coupling</a:t>
            </a:r>
          </a:p>
          <a:p>
            <a:r>
              <a:rPr lang="en-US" sz="1900" b="0" i="0">
                <a:effectLst/>
              </a:rPr>
              <a:t>Loosely coupled classes minimize changes in your code, helps in making code more reusable, maintainable, flexible and stable.</a:t>
            </a:r>
          </a:p>
          <a:p>
            <a:endParaRPr lang="en-US" sz="1900" b="0" i="1">
              <a:effectLst/>
            </a:endParaRPr>
          </a:p>
          <a:p>
            <a:endParaRPr lang="en-IN" sz="190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hat Are SOLID Principles in Software Development World? | by Yair Fernando  | The Startup | Medium">
            <a:extLst>
              <a:ext uri="{FF2B5EF4-FFF2-40B4-BE49-F238E27FC236}">
                <a16:creationId xmlns:a16="http://schemas.microsoft.com/office/drawing/2014/main" id="{A89C6B06-BD79-426D-8BE5-265D9D1961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207749"/>
            <a:ext cx="6019331" cy="443925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725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C8246-3F5B-468D-BDEE-DAC10556712E}"/>
              </a:ext>
            </a:extLst>
          </p:cNvPr>
          <p:cNvSpPr>
            <a:spLocks noGrp="1"/>
          </p:cNvSpPr>
          <p:nvPr>
            <p:ph type="title"/>
          </p:nvPr>
        </p:nvSpPr>
        <p:spPr>
          <a:xfrm>
            <a:off x="643467" y="321734"/>
            <a:ext cx="10905066" cy="1135737"/>
          </a:xfrm>
        </p:spPr>
        <p:txBody>
          <a:bodyPr>
            <a:normAutofit/>
          </a:bodyPr>
          <a:lstStyle/>
          <a:p>
            <a:pPr marL="0" indent="0">
              <a:buNone/>
            </a:pPr>
            <a:r>
              <a:rPr lang="en-US" sz="3600" b="1">
                <a:latin typeface="Helvetica Neue"/>
              </a:rPr>
              <a:t>SRP(Single Responsibility Principle)</a:t>
            </a:r>
            <a:br>
              <a:rPr lang="en-US" sz="3600" b="1">
                <a:latin typeface="Helvetica Neue"/>
              </a:rPr>
            </a:br>
            <a:endParaRPr lang="en-US" sz="3600" b="1" i="0">
              <a:effectLst/>
              <a:latin typeface="Helvetica Neue"/>
            </a:endParaRPr>
          </a:p>
        </p:txBody>
      </p:sp>
      <p:sp>
        <p:nvSpPr>
          <p:cNvPr id="3" name="Content Placeholder 2">
            <a:extLst>
              <a:ext uri="{FF2B5EF4-FFF2-40B4-BE49-F238E27FC236}">
                <a16:creationId xmlns:a16="http://schemas.microsoft.com/office/drawing/2014/main" id="{20466BC4-CA88-4E0A-8CD0-656D934DB847}"/>
              </a:ext>
            </a:extLst>
          </p:cNvPr>
          <p:cNvSpPr>
            <a:spLocks noGrp="1"/>
          </p:cNvSpPr>
          <p:nvPr>
            <p:ph idx="1"/>
          </p:nvPr>
        </p:nvSpPr>
        <p:spPr>
          <a:xfrm>
            <a:off x="643469" y="1782981"/>
            <a:ext cx="4008384" cy="4393982"/>
          </a:xfrm>
        </p:spPr>
        <p:txBody>
          <a:bodyPr>
            <a:normAutofit/>
          </a:bodyPr>
          <a:lstStyle/>
          <a:p>
            <a:r>
              <a:rPr lang="en-US" sz="1700" dirty="0">
                <a:latin typeface="urw-din"/>
              </a:rPr>
              <a:t>represents “S” in the SOLID</a:t>
            </a:r>
          </a:p>
          <a:p>
            <a:r>
              <a:rPr lang="en-US" sz="1700" dirty="0">
                <a:latin typeface="urw-din"/>
              </a:rPr>
              <a:t>there should not be more than one reason for a class to change, or a level should always handle single functionality.</a:t>
            </a:r>
          </a:p>
          <a:p>
            <a:r>
              <a:rPr lang="en-US" sz="1700" dirty="0">
                <a:latin typeface="urw-din"/>
              </a:rPr>
              <a:t>benefit of this principle is that it reduces coupling between the individual component of the software and Code.</a:t>
            </a:r>
          </a:p>
          <a:p>
            <a:r>
              <a:rPr lang="en-US" sz="1700" dirty="0">
                <a:latin typeface="urw-din"/>
              </a:rPr>
              <a:t>For example, in case of more than one functionality in single Class, coupling is introduced between two functionalities. In case of change in one feature, the coupled functionality may break, which leads to more testing.</a:t>
            </a:r>
          </a:p>
          <a:p>
            <a:endParaRPr lang="en-IN" sz="1700" dirty="0">
              <a:latin typeface="urw-din"/>
            </a:endParaRPr>
          </a:p>
        </p:txBody>
      </p:sp>
      <p:grpSp>
        <p:nvGrpSpPr>
          <p:cNvPr id="139" name="Group 13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0" name="Isosceles Triangle 13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8" name="Picture 4" descr="Single Responsibility Principle in C# with Examples - Dot Net Tutorials">
            <a:extLst>
              <a:ext uri="{FF2B5EF4-FFF2-40B4-BE49-F238E27FC236}">
                <a16:creationId xmlns:a16="http://schemas.microsoft.com/office/drawing/2014/main" id="{E01163CB-B7AF-4B33-B074-1006CC63E0B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2767231"/>
            <a:ext cx="6253212" cy="2393392"/>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4" name="Rectangle 14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Isosceles Triangle 14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26286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4FB3D0-F3CF-4C66-B37B-A02B7675A23D}"/>
              </a:ext>
            </a:extLst>
          </p:cNvPr>
          <p:cNvSpPr>
            <a:spLocks noGrp="1"/>
          </p:cNvSpPr>
          <p:nvPr>
            <p:ph type="title"/>
          </p:nvPr>
        </p:nvSpPr>
        <p:spPr>
          <a:xfrm>
            <a:off x="643467" y="321734"/>
            <a:ext cx="10905066" cy="1135737"/>
          </a:xfrm>
        </p:spPr>
        <p:txBody>
          <a:bodyPr>
            <a:normAutofit/>
          </a:bodyPr>
          <a:lstStyle/>
          <a:p>
            <a:r>
              <a:rPr lang="en-US" sz="3600" b="1" i="0">
                <a:effectLst/>
                <a:latin typeface="urw-din"/>
              </a:rPr>
              <a:t>Open/Closed Principle: </a:t>
            </a:r>
            <a:endParaRPr lang="en-IN" sz="3600"/>
          </a:p>
        </p:txBody>
      </p:sp>
      <p:sp>
        <p:nvSpPr>
          <p:cNvPr id="3" name="Content Placeholder 2">
            <a:extLst>
              <a:ext uri="{FF2B5EF4-FFF2-40B4-BE49-F238E27FC236}">
                <a16:creationId xmlns:a16="http://schemas.microsoft.com/office/drawing/2014/main" id="{5DC902F8-D2E2-4316-BCD4-1DCA8DEA37C5}"/>
              </a:ext>
            </a:extLst>
          </p:cNvPr>
          <p:cNvSpPr>
            <a:spLocks noGrp="1"/>
          </p:cNvSpPr>
          <p:nvPr>
            <p:ph idx="1"/>
          </p:nvPr>
        </p:nvSpPr>
        <p:spPr>
          <a:xfrm>
            <a:off x="643469" y="1782981"/>
            <a:ext cx="4008384" cy="4393982"/>
          </a:xfrm>
        </p:spPr>
        <p:txBody>
          <a:bodyPr>
            <a:normAutofit/>
          </a:bodyPr>
          <a:lstStyle/>
          <a:p>
            <a:pPr marL="0" indent="0">
              <a:buNone/>
            </a:pPr>
            <a:endParaRPr lang="en-US" sz="2000" b="0" i="0" dirty="0">
              <a:effectLst/>
            </a:endParaRPr>
          </a:p>
          <a:p>
            <a:pPr marL="0" indent="0">
              <a:buNone/>
            </a:pPr>
            <a:endParaRPr lang="en-US" sz="2000" dirty="0"/>
          </a:p>
          <a:p>
            <a:pPr marL="0" indent="0">
              <a:buNone/>
            </a:pPr>
            <a:endParaRPr lang="en-US" sz="2000" b="0" i="0" dirty="0">
              <a:effectLst/>
            </a:endParaRPr>
          </a:p>
          <a:p>
            <a:pPr marL="0" indent="0">
              <a:buNone/>
            </a:pPr>
            <a:r>
              <a:rPr lang="en-US" sz="2000" b="0" i="0" dirty="0">
                <a:effectLst/>
              </a:rPr>
              <a:t>“</a:t>
            </a:r>
            <a:r>
              <a:rPr lang="en-US" sz="2000" b="0" i="1" dirty="0">
                <a:effectLst/>
              </a:rPr>
              <a:t>software entities (classes, modules, functions, etc.) should be open for extension, but closed for modification</a:t>
            </a:r>
            <a:r>
              <a:rPr lang="en-US" sz="2000" b="0" i="0" dirty="0">
                <a:effectLst/>
              </a:rPr>
              <a:t>”</a:t>
            </a:r>
          </a:p>
          <a:p>
            <a:endParaRPr lang="en-US" sz="2000" b="0" i="0" dirty="0">
              <a:effectLst/>
            </a:endParaRPr>
          </a:p>
          <a:p>
            <a:endParaRPr lang="en-US" sz="2000" b="0" i="0" dirty="0">
              <a:effectLst/>
              <a:latin typeface="urw-din"/>
            </a:endParaRPr>
          </a:p>
          <a:p>
            <a:endParaRPr lang="en-IN" sz="2000" dirty="0"/>
          </a:p>
        </p:txBody>
      </p:sp>
      <p:grpSp>
        <p:nvGrpSpPr>
          <p:cNvPr id="137" name="Group 13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8" name="Isosceles Triangle 1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Diagram&#10;&#10;Description automatically generated">
            <a:extLst>
              <a:ext uri="{FF2B5EF4-FFF2-40B4-BE49-F238E27FC236}">
                <a16:creationId xmlns:a16="http://schemas.microsoft.com/office/drawing/2014/main" id="{3EA5A759-AA6A-430E-805A-3B5D7D4F13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2455340"/>
            <a:ext cx="6253212" cy="3017174"/>
          </a:xfrm>
          <a:prstGeom prst="rect">
            <a:avLst/>
          </a:prstGeom>
          <a:noFill/>
          <a:extLst>
            <a:ext uri="{909E8E84-426E-40DD-AFC4-6F175D3DCCD1}">
              <a14:hiddenFill xmlns:a14="http://schemas.microsoft.com/office/drawing/2010/main">
                <a:solidFill>
                  <a:srgbClr val="FFFFFF"/>
                </a:solidFill>
              </a14:hiddenFill>
            </a:ext>
          </a:extLst>
        </p:spPr>
      </p:pic>
      <p:grpSp>
        <p:nvGrpSpPr>
          <p:cNvPr id="141" name="Group 14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2" name="Rectangle 14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2663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14F4-14A4-4A7D-9C31-DCB661FBB9DC}"/>
              </a:ext>
            </a:extLst>
          </p:cNvPr>
          <p:cNvSpPr>
            <a:spLocks noGrp="1"/>
          </p:cNvSpPr>
          <p:nvPr>
            <p:ph type="title"/>
          </p:nvPr>
        </p:nvSpPr>
        <p:spPr>
          <a:xfrm>
            <a:off x="648929" y="629266"/>
            <a:ext cx="3505495" cy="1622321"/>
          </a:xfrm>
        </p:spPr>
        <p:txBody>
          <a:bodyPr>
            <a:normAutofit/>
          </a:bodyPr>
          <a:lstStyle/>
          <a:p>
            <a:r>
              <a:rPr lang="en-IN" sz="2800" b="1">
                <a:latin typeface="urw-din"/>
              </a:rPr>
              <a:t>LSP(</a:t>
            </a:r>
            <a:r>
              <a:rPr lang="en-IN" sz="2800" b="1" err="1">
                <a:latin typeface="urw-din"/>
              </a:rPr>
              <a:t>Liskov</a:t>
            </a:r>
            <a:r>
              <a:rPr lang="en-IN" sz="2800" b="1">
                <a:latin typeface="urw-din"/>
              </a:rPr>
              <a:t> Substitution Principle)</a:t>
            </a:r>
            <a:br>
              <a:rPr lang="en-IN" sz="2800" b="1">
                <a:latin typeface="urw-din"/>
              </a:rPr>
            </a:br>
            <a:endParaRPr lang="en-IN" sz="2800" b="1">
              <a:latin typeface="urw-din"/>
            </a:endParaRPr>
          </a:p>
        </p:txBody>
      </p:sp>
      <p:sp>
        <p:nvSpPr>
          <p:cNvPr id="3" name="Content Placeholder 2">
            <a:extLst>
              <a:ext uri="{FF2B5EF4-FFF2-40B4-BE49-F238E27FC236}">
                <a16:creationId xmlns:a16="http://schemas.microsoft.com/office/drawing/2014/main" id="{997AC287-8EE2-4957-AE64-7A3FE1F47377}"/>
              </a:ext>
            </a:extLst>
          </p:cNvPr>
          <p:cNvSpPr>
            <a:spLocks noGrp="1"/>
          </p:cNvSpPr>
          <p:nvPr>
            <p:ph idx="1"/>
          </p:nvPr>
        </p:nvSpPr>
        <p:spPr>
          <a:xfrm>
            <a:off x="648931" y="2438400"/>
            <a:ext cx="3505494" cy="3785419"/>
          </a:xfrm>
        </p:spPr>
        <p:txBody>
          <a:bodyPr>
            <a:normAutofit/>
          </a:bodyPr>
          <a:lstStyle/>
          <a:p>
            <a:r>
              <a:rPr lang="en-IN" sz="2000" b="0" i="0" dirty="0">
                <a:effectLst/>
                <a:latin typeface="urw-din"/>
              </a:rPr>
              <a:t> </a:t>
            </a:r>
            <a:r>
              <a:rPr lang="en-IN" sz="2000" dirty="0">
                <a:latin typeface="urw-din"/>
              </a:rPr>
              <a:t>I</a:t>
            </a:r>
            <a:r>
              <a:rPr lang="en-IN" sz="2000" b="0" i="0" dirty="0">
                <a:effectLst/>
              </a:rPr>
              <a:t>ntroduced by Barbara </a:t>
            </a:r>
            <a:r>
              <a:rPr lang="en-IN" sz="2000" b="0" i="0" dirty="0" err="1">
                <a:effectLst/>
              </a:rPr>
              <a:t>Liskov</a:t>
            </a:r>
            <a:r>
              <a:rPr lang="en-IN" sz="2000" b="0" i="0" dirty="0">
                <a:effectLst/>
              </a:rPr>
              <a:t> in 1987</a:t>
            </a:r>
          </a:p>
          <a:p>
            <a:r>
              <a:rPr lang="en-US" sz="2000" b="0" i="1" dirty="0">
                <a:effectLst/>
              </a:rPr>
              <a:t>As per this principle- Derived or child classes must be substitutable for their base or parent classes</a:t>
            </a:r>
            <a:endParaRPr lang="en-IN" sz="2000" dirty="0"/>
          </a:p>
          <a:p>
            <a:r>
              <a:rPr lang="en-US" sz="2000" b="0" i="0" dirty="0">
                <a:effectLst/>
              </a:rPr>
              <a:t>This principle ensures that any class that is the child of a parent class should be usable in place of its parent without any unexpected behavior.</a:t>
            </a:r>
          </a:p>
          <a:p>
            <a:r>
              <a:rPr lang="en-US" sz="2000" dirty="0" err="1"/>
              <a:t>Eg</a:t>
            </a:r>
            <a:r>
              <a:rPr lang="en-US" sz="2000" dirty="0"/>
              <a:t>: Square and Rectangle</a:t>
            </a:r>
            <a:endParaRPr lang="en-IN" sz="2000" dirty="0"/>
          </a:p>
        </p:txBody>
      </p:sp>
      <p:sp>
        <p:nvSpPr>
          <p:cNvPr id="135" name="Rectangle 13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Liskov Substitution Principle: SOLID design | by Radheshyam Singh | Medium">
            <a:extLst>
              <a:ext uri="{FF2B5EF4-FFF2-40B4-BE49-F238E27FC236}">
                <a16:creationId xmlns:a16="http://schemas.microsoft.com/office/drawing/2014/main" id="{709014D5-8358-4BA0-95B7-256260E442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155080"/>
            <a:ext cx="6019331" cy="454459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94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059A-0572-40E3-93E6-16FAF05D02E2}"/>
              </a:ext>
            </a:extLst>
          </p:cNvPr>
          <p:cNvSpPr>
            <a:spLocks noGrp="1"/>
          </p:cNvSpPr>
          <p:nvPr>
            <p:ph type="title"/>
          </p:nvPr>
        </p:nvSpPr>
        <p:spPr>
          <a:xfrm>
            <a:off x="648929" y="629266"/>
            <a:ext cx="3505495" cy="1622321"/>
          </a:xfrm>
        </p:spPr>
        <p:txBody>
          <a:bodyPr>
            <a:normAutofit/>
          </a:bodyPr>
          <a:lstStyle/>
          <a:p>
            <a:r>
              <a:rPr lang="en-US" sz="2800" b="1">
                <a:latin typeface="urw-din"/>
              </a:rPr>
              <a:t>ISP(Interface Segregation Principle)</a:t>
            </a:r>
            <a:br>
              <a:rPr lang="en-US" sz="2800" b="1">
                <a:latin typeface="urw-din"/>
              </a:rPr>
            </a:br>
            <a:endParaRPr lang="en-IN" sz="2800" b="1">
              <a:latin typeface="urw-din"/>
            </a:endParaRPr>
          </a:p>
        </p:txBody>
      </p:sp>
      <p:sp>
        <p:nvSpPr>
          <p:cNvPr id="3" name="Content Placeholder 2">
            <a:extLst>
              <a:ext uri="{FF2B5EF4-FFF2-40B4-BE49-F238E27FC236}">
                <a16:creationId xmlns:a16="http://schemas.microsoft.com/office/drawing/2014/main" id="{5A69C649-7C81-4AFD-A309-974D5DB87DF6}"/>
              </a:ext>
            </a:extLst>
          </p:cNvPr>
          <p:cNvSpPr>
            <a:spLocks noGrp="1"/>
          </p:cNvSpPr>
          <p:nvPr>
            <p:ph idx="1"/>
          </p:nvPr>
        </p:nvSpPr>
        <p:spPr>
          <a:xfrm>
            <a:off x="648931" y="2438400"/>
            <a:ext cx="3505494" cy="3785419"/>
          </a:xfrm>
        </p:spPr>
        <p:txBody>
          <a:bodyPr>
            <a:normAutofit/>
          </a:bodyPr>
          <a:lstStyle/>
          <a:p>
            <a:r>
              <a:rPr lang="en-US" sz="1600" dirty="0"/>
              <a:t>first principle that applies to Interfaces instead of classes in SOLID and it is similar to the single responsibility principle</a:t>
            </a:r>
          </a:p>
          <a:p>
            <a:r>
              <a:rPr lang="en-US" sz="1600" dirty="0"/>
              <a:t> “do not force any client to implement an interface which is irrelevant to them“</a:t>
            </a:r>
          </a:p>
          <a:p>
            <a:r>
              <a:rPr lang="en-US" sz="1600" dirty="0"/>
              <a:t>Avoid big long interface and give preference to many small client-specific interfaces</a:t>
            </a:r>
          </a:p>
          <a:p>
            <a:r>
              <a:rPr lang="en-US" sz="1600" dirty="0" err="1"/>
              <a:t>Eg</a:t>
            </a:r>
            <a:r>
              <a:rPr lang="en-US" sz="1600" dirty="0"/>
              <a:t>: restaurants should keep separate menu cards for veg, nonveg, sweets </a:t>
            </a:r>
            <a:r>
              <a:rPr lang="en-US" sz="1600" dirty="0" err="1"/>
              <a:t>etc</a:t>
            </a:r>
            <a:r>
              <a:rPr lang="en-US" sz="1600" dirty="0"/>
              <a:t> so that the customer are not overloaded looking and searching for their want.</a:t>
            </a:r>
          </a:p>
          <a:p>
            <a:endParaRPr lang="en-IN" sz="16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nterface Segregation Principle: SOLID design | by Radheshyam Singh | Medium">
            <a:extLst>
              <a:ext uri="{FF2B5EF4-FFF2-40B4-BE49-F238E27FC236}">
                <a16:creationId xmlns:a16="http://schemas.microsoft.com/office/drawing/2014/main" id="{A9349DFA-0925-478D-8D6A-A5D542A9BF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162604"/>
            <a:ext cx="6019331" cy="452954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89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8DF35E-9603-4191-8C84-7D2334B89D9D}"/>
              </a:ext>
            </a:extLst>
          </p:cNvPr>
          <p:cNvSpPr>
            <a:spLocks noGrp="1"/>
          </p:cNvSpPr>
          <p:nvPr>
            <p:ph type="title"/>
          </p:nvPr>
        </p:nvSpPr>
        <p:spPr>
          <a:xfrm>
            <a:off x="1371597" y="348865"/>
            <a:ext cx="10044023" cy="877729"/>
          </a:xfrm>
        </p:spPr>
        <p:txBody>
          <a:bodyPr anchor="ctr">
            <a:normAutofit fontScale="90000"/>
          </a:bodyPr>
          <a:lstStyle/>
          <a:p>
            <a:r>
              <a:rPr lang="en-IN" sz="3200" b="1" dirty="0">
                <a:solidFill>
                  <a:srgbClr val="FFFFFF"/>
                </a:solidFill>
                <a:latin typeface="urw-din"/>
              </a:rPr>
              <a:t>Dependency Inversion</a:t>
            </a:r>
            <a:br>
              <a:rPr lang="en-IN" sz="2800" dirty="0">
                <a:solidFill>
                  <a:srgbClr val="FFFFFF"/>
                </a:solidFill>
              </a:rPr>
            </a:br>
            <a:endParaRPr lang="en-IN" sz="2800" dirty="0">
              <a:solidFill>
                <a:srgbClr val="FFFFFF"/>
              </a:solidFill>
            </a:endParaRPr>
          </a:p>
        </p:txBody>
      </p:sp>
      <p:graphicFrame>
        <p:nvGraphicFramePr>
          <p:cNvPr id="5" name="Content Placeholder 2">
            <a:extLst>
              <a:ext uri="{FF2B5EF4-FFF2-40B4-BE49-F238E27FC236}">
                <a16:creationId xmlns:a16="http://schemas.microsoft.com/office/drawing/2014/main" id="{0B965A9C-F28A-4339-941E-4D58BC194035}"/>
              </a:ext>
            </a:extLst>
          </p:cNvPr>
          <p:cNvGraphicFramePr>
            <a:graphicFrameLocks noGrp="1"/>
          </p:cNvGraphicFramePr>
          <p:nvPr>
            <p:ph idx="1"/>
            <p:extLst>
              <p:ext uri="{D42A27DB-BD31-4B8C-83A1-F6EECF244321}">
                <p14:modId xmlns:p14="http://schemas.microsoft.com/office/powerpoint/2010/main" val="232669933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1965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E08B2D-79CD-47A6-B547-893613FC025A}"/>
              </a:ext>
            </a:extLst>
          </p:cNvPr>
          <p:cNvSpPr>
            <a:spLocks noGrp="1"/>
          </p:cNvSpPr>
          <p:nvPr>
            <p:ph type="title"/>
          </p:nvPr>
        </p:nvSpPr>
        <p:spPr>
          <a:xfrm>
            <a:off x="643467" y="321734"/>
            <a:ext cx="10905066" cy="1135737"/>
          </a:xfrm>
        </p:spPr>
        <p:txBody>
          <a:bodyPr>
            <a:normAutofit/>
          </a:bodyPr>
          <a:lstStyle/>
          <a:p>
            <a:r>
              <a:rPr lang="en-US" sz="3600" b="1">
                <a:latin typeface="Helvetica Neue"/>
              </a:rPr>
              <a:t>SOC(Separation of Concern)</a:t>
            </a:r>
            <a:br>
              <a:rPr lang="en-US" sz="3600" b="1">
                <a:latin typeface="Helvetica Neue"/>
              </a:rPr>
            </a:br>
            <a:endParaRPr lang="en-IN" sz="3600" b="1">
              <a:latin typeface="Helvetica Neue"/>
            </a:endParaRPr>
          </a:p>
        </p:txBody>
      </p:sp>
      <p:sp>
        <p:nvSpPr>
          <p:cNvPr id="3" name="Content Placeholder 2">
            <a:extLst>
              <a:ext uri="{FF2B5EF4-FFF2-40B4-BE49-F238E27FC236}">
                <a16:creationId xmlns:a16="http://schemas.microsoft.com/office/drawing/2014/main" id="{1DEF465B-27B2-410C-9204-ECBDC45AE69D}"/>
              </a:ext>
            </a:extLst>
          </p:cNvPr>
          <p:cNvSpPr>
            <a:spLocks noGrp="1"/>
          </p:cNvSpPr>
          <p:nvPr>
            <p:ph idx="1"/>
          </p:nvPr>
        </p:nvSpPr>
        <p:spPr>
          <a:xfrm>
            <a:off x="643469" y="1782981"/>
            <a:ext cx="4008384" cy="4393982"/>
          </a:xfrm>
        </p:spPr>
        <p:txBody>
          <a:bodyPr>
            <a:normAutofit/>
          </a:bodyPr>
          <a:lstStyle/>
          <a:p>
            <a:r>
              <a:rPr lang="en-IN" sz="1900" b="0" i="0">
                <a:effectLst/>
                <a:latin typeface="urw-din"/>
              </a:rPr>
              <a:t>partition a complicated application into different sections or domains</a:t>
            </a:r>
          </a:p>
          <a:p>
            <a:r>
              <a:rPr lang="en-IN" sz="1900">
                <a:latin typeface="urw-din"/>
              </a:rPr>
              <a:t>Each section has different jobs </a:t>
            </a:r>
          </a:p>
          <a:p>
            <a:r>
              <a:rPr lang="en-IN" sz="1900">
                <a:latin typeface="urw-din"/>
              </a:rPr>
              <a:t>Each section is independent of each other</a:t>
            </a:r>
          </a:p>
          <a:p>
            <a:r>
              <a:rPr lang="en-US" sz="1900" b="0" i="0">
                <a:effectLst/>
                <a:latin typeface="urw-din"/>
              </a:rPr>
              <a:t>becomes easier to maintain, update, and reuse the code</a:t>
            </a:r>
          </a:p>
          <a:p>
            <a:r>
              <a:rPr lang="en-US" sz="1900">
                <a:latin typeface="urw-din"/>
              </a:rPr>
              <a:t>Eg: </a:t>
            </a:r>
            <a:r>
              <a:rPr lang="en-US" sz="1900" b="0" i="0">
                <a:effectLst/>
                <a:latin typeface="urw-din"/>
              </a:rPr>
              <a:t>the MVC pattern where data (“model”), the logic (“controller”), and what the end-user sees (“view”) divided into three different sections and each part is handled independently.</a:t>
            </a:r>
            <a:endParaRPr lang="en-IN" sz="1900">
              <a:latin typeface="urw-din"/>
            </a:endParaRPr>
          </a:p>
          <a:p>
            <a:endParaRPr lang="en-IN" sz="190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descr="Separation of Concerns in ORM · Enterprise Craftsmanship">
            <a:extLst>
              <a:ext uri="{FF2B5EF4-FFF2-40B4-BE49-F238E27FC236}">
                <a16:creationId xmlns:a16="http://schemas.microsoft.com/office/drawing/2014/main" id="{FDF52802-397F-46C6-BDEC-54A74849F08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62236" y="1782981"/>
            <a:ext cx="5319379"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98787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223A06-C718-4C9F-9290-6E9E0D819D09}"/>
              </a:ext>
            </a:extLst>
          </p:cNvPr>
          <p:cNvSpPr>
            <a:spLocks noGrp="1"/>
          </p:cNvSpPr>
          <p:nvPr>
            <p:ph type="title"/>
          </p:nvPr>
        </p:nvSpPr>
        <p:spPr>
          <a:xfrm>
            <a:off x="643467" y="321734"/>
            <a:ext cx="10905066" cy="1135737"/>
          </a:xfrm>
        </p:spPr>
        <p:txBody>
          <a:bodyPr>
            <a:normAutofit/>
          </a:bodyPr>
          <a:lstStyle/>
          <a:p>
            <a:r>
              <a:rPr lang="en-US" sz="3600" b="1">
                <a:latin typeface="Helvetica Neue"/>
              </a:rPr>
              <a:t>Delegation</a:t>
            </a:r>
            <a:endParaRPr lang="en-IN" sz="3600" b="1">
              <a:latin typeface="Helvetica Neue"/>
            </a:endParaRPr>
          </a:p>
        </p:txBody>
      </p:sp>
      <p:sp>
        <p:nvSpPr>
          <p:cNvPr id="3" name="Content Placeholder 2">
            <a:extLst>
              <a:ext uri="{FF2B5EF4-FFF2-40B4-BE49-F238E27FC236}">
                <a16:creationId xmlns:a16="http://schemas.microsoft.com/office/drawing/2014/main" id="{539ADD37-E302-49A9-BD09-907FD0319E9F}"/>
              </a:ext>
            </a:extLst>
          </p:cNvPr>
          <p:cNvSpPr>
            <a:spLocks noGrp="1"/>
          </p:cNvSpPr>
          <p:nvPr>
            <p:ph idx="1"/>
          </p:nvPr>
        </p:nvSpPr>
        <p:spPr>
          <a:xfrm>
            <a:off x="643469" y="1782981"/>
            <a:ext cx="4008384" cy="4393982"/>
          </a:xfrm>
        </p:spPr>
        <p:txBody>
          <a:bodyPr>
            <a:normAutofit/>
          </a:bodyPr>
          <a:lstStyle/>
          <a:p>
            <a:r>
              <a:rPr lang="en-US" sz="2000" dirty="0"/>
              <a:t>Don’t do all work by yourself, delegate it to the respective class.</a:t>
            </a:r>
          </a:p>
          <a:p>
            <a:r>
              <a:rPr lang="en-US" sz="2000" dirty="0"/>
              <a:t>Benefit of this design principle is no duplication of code and easy to modify.</a:t>
            </a:r>
          </a:p>
          <a:p>
            <a:r>
              <a:rPr lang="en-US" sz="2000"/>
              <a:t>Eg</a:t>
            </a:r>
            <a:r>
              <a:rPr lang="en-US" sz="2000" dirty="0"/>
              <a:t>: </a:t>
            </a:r>
            <a:r>
              <a:rPr lang="en-IN" sz="2000" dirty="0"/>
              <a:t>Event delegation</a:t>
            </a:r>
            <a:endParaRPr lang="en-US" sz="2000" dirty="0"/>
          </a:p>
          <a:p>
            <a:r>
              <a:rPr lang="en-US" sz="2000"/>
              <a:t>Eg</a:t>
            </a:r>
            <a:r>
              <a:rPr lang="en-US" sz="2000" dirty="0"/>
              <a:t>: equals() and </a:t>
            </a:r>
            <a:r>
              <a:rPr lang="en-US" sz="2000"/>
              <a:t>hashCode</a:t>
            </a:r>
            <a:r>
              <a:rPr lang="en-US" sz="2000" dirty="0"/>
              <a:t>() method in Java.</a:t>
            </a:r>
          </a:p>
          <a:p>
            <a:endParaRPr lang="en-IN" sz="2000" dirty="0"/>
          </a:p>
        </p:txBody>
      </p:sp>
      <p:grpSp>
        <p:nvGrpSpPr>
          <p:cNvPr id="86" name="Group 8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7" name="Isosceles Triangle 8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385C44A-DF35-4AE7-A09B-EB03D825F3F3}"/>
              </a:ext>
            </a:extLst>
          </p:cNvPr>
          <p:cNvPicPr>
            <a:picLocks noChangeAspect="1"/>
          </p:cNvPicPr>
          <p:nvPr/>
        </p:nvPicPr>
        <p:blipFill>
          <a:blip r:embed="rId3"/>
          <a:stretch>
            <a:fillRect/>
          </a:stretch>
        </p:blipFill>
        <p:spPr>
          <a:xfrm>
            <a:off x="5295320" y="2691040"/>
            <a:ext cx="6253212" cy="2545774"/>
          </a:xfrm>
          <a:prstGeom prst="rect">
            <a:avLst/>
          </a:prstGeom>
        </p:spPr>
      </p:pic>
      <p:grpSp>
        <p:nvGrpSpPr>
          <p:cNvPr id="90" name="Group 8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1" name="Rectangle 9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TextBox 28">
            <a:extLst>
              <a:ext uri="{FF2B5EF4-FFF2-40B4-BE49-F238E27FC236}">
                <a16:creationId xmlns:a16="http://schemas.microsoft.com/office/drawing/2014/main" id="{A48AD4DC-3D83-4DF9-ACFB-8723850016EA}"/>
              </a:ext>
            </a:extLst>
          </p:cNvPr>
          <p:cNvSpPr txBox="1"/>
          <p:nvPr/>
        </p:nvSpPr>
        <p:spPr>
          <a:xfrm>
            <a:off x="5295320" y="5238804"/>
            <a:ext cx="6096000" cy="646331"/>
          </a:xfrm>
          <a:prstGeom prst="rect">
            <a:avLst/>
          </a:prstGeom>
          <a:noFill/>
        </p:spPr>
        <p:txBody>
          <a:bodyPr wrap="square">
            <a:spAutoFit/>
          </a:bodyPr>
          <a:lstStyle/>
          <a:p>
            <a:r>
              <a:rPr lang="en-US" dirty="0"/>
              <a:t>the class Window delegates the area() call to its internal Rectangle object (its delegate).</a:t>
            </a:r>
            <a:endParaRPr lang="en-IN" dirty="0"/>
          </a:p>
        </p:txBody>
      </p:sp>
    </p:spTree>
    <p:extLst>
      <p:ext uri="{BB962C8B-B14F-4D97-AF65-F5344CB8AC3E}">
        <p14:creationId xmlns:p14="http://schemas.microsoft.com/office/powerpoint/2010/main" val="354702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FBED3-E894-4144-B0CB-10D0437825C1}"/>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IBM Plex Mono"/>
              </a:rPr>
              <a:t>The Most </a:t>
            </a:r>
            <a:r>
              <a:rPr lang="en-US" sz="4000" b="1" i="0">
                <a:solidFill>
                  <a:srgbClr val="FFFFFF"/>
                </a:solidFill>
                <a:effectLst/>
                <a:latin typeface="+mn-lt"/>
              </a:rPr>
              <a:t>Common</a:t>
            </a:r>
            <a:r>
              <a:rPr lang="en-US" sz="4000" b="1" i="0">
                <a:solidFill>
                  <a:srgbClr val="FFFFFF"/>
                </a:solidFill>
                <a:effectLst/>
                <a:latin typeface="IBM Plex Mono"/>
              </a:rPr>
              <a:t> Coding Mistakes</a:t>
            </a:r>
          </a:p>
        </p:txBody>
      </p:sp>
      <p:sp>
        <p:nvSpPr>
          <p:cNvPr id="3" name="Content Placeholder 2">
            <a:extLst>
              <a:ext uri="{FF2B5EF4-FFF2-40B4-BE49-F238E27FC236}">
                <a16:creationId xmlns:a16="http://schemas.microsoft.com/office/drawing/2014/main" id="{9F6453BD-C16C-4264-8899-3F40AADB469F}"/>
              </a:ext>
            </a:extLst>
          </p:cNvPr>
          <p:cNvSpPr>
            <a:spLocks noGrp="1"/>
          </p:cNvSpPr>
          <p:nvPr>
            <p:ph idx="1"/>
          </p:nvPr>
        </p:nvSpPr>
        <p:spPr>
          <a:xfrm>
            <a:off x="4810259" y="649480"/>
            <a:ext cx="6555347" cy="5546047"/>
          </a:xfrm>
        </p:spPr>
        <p:txBody>
          <a:bodyPr anchor="ctr">
            <a:normAutofit/>
          </a:bodyPr>
          <a:lstStyle/>
          <a:p>
            <a:pPr marL="0" indent="0">
              <a:buNone/>
            </a:pPr>
            <a:r>
              <a:rPr lang="en-US" sz="3200" b="1" dirty="0"/>
              <a:t>1) </a:t>
            </a:r>
            <a:r>
              <a:rPr lang="en-IN" sz="3200" b="1" i="0" dirty="0">
                <a:effectLst/>
              </a:rPr>
              <a:t>Bad variable naming</a:t>
            </a:r>
          </a:p>
          <a:p>
            <a:pPr marL="0" indent="0">
              <a:buNone/>
            </a:pPr>
            <a:r>
              <a:rPr lang="en-IN" sz="3200" b="1" dirty="0"/>
              <a:t>2) </a:t>
            </a:r>
            <a:r>
              <a:rPr lang="en-IN" sz="3200" b="1" i="0" dirty="0">
                <a:effectLst/>
              </a:rPr>
              <a:t>Not using comments</a:t>
            </a:r>
          </a:p>
          <a:p>
            <a:pPr marL="0" indent="0">
              <a:buNone/>
            </a:pPr>
            <a:r>
              <a:rPr lang="en-IN" sz="3200" b="1" dirty="0"/>
              <a:t>3)</a:t>
            </a:r>
            <a:r>
              <a:rPr lang="en-US" sz="3200" b="1" i="0" dirty="0">
                <a:effectLst/>
              </a:rPr>
              <a:t> Not keeping code formatting consistent</a:t>
            </a:r>
          </a:p>
          <a:p>
            <a:pPr marL="0" indent="0">
              <a:buNone/>
            </a:pPr>
            <a:r>
              <a:rPr lang="en-IN" sz="3200" b="1" dirty="0"/>
              <a:t>4) No Version control for projects</a:t>
            </a:r>
          </a:p>
          <a:p>
            <a:pPr marL="0" indent="0">
              <a:buNone/>
            </a:pPr>
            <a:r>
              <a:rPr lang="en-IN" sz="3200" b="1" dirty="0"/>
              <a:t>5) Not using the debugger</a:t>
            </a:r>
          </a:p>
          <a:p>
            <a:pPr marL="0" indent="0">
              <a:buNone/>
            </a:pPr>
            <a:r>
              <a:rPr lang="en-IN" sz="3200" b="1" dirty="0"/>
              <a:t>6) Creating too big function</a:t>
            </a:r>
          </a:p>
          <a:p>
            <a:pPr marL="0" indent="0">
              <a:buNone/>
            </a:pPr>
            <a:endParaRPr lang="en-IN" sz="2000" b="1" dirty="0"/>
          </a:p>
        </p:txBody>
      </p:sp>
    </p:spTree>
    <p:extLst>
      <p:ext uri="{BB962C8B-B14F-4D97-AF65-F5344CB8AC3E}">
        <p14:creationId xmlns:p14="http://schemas.microsoft.com/office/powerpoint/2010/main" val="146114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A5ED71-971A-4304-BBF8-9C2E1785CEE3}"/>
              </a:ext>
            </a:extLst>
          </p:cNvPr>
          <p:cNvSpPr>
            <a:spLocks noGrp="1"/>
          </p:cNvSpPr>
          <p:nvPr>
            <p:ph type="title"/>
          </p:nvPr>
        </p:nvSpPr>
        <p:spPr>
          <a:xfrm>
            <a:off x="643467" y="321734"/>
            <a:ext cx="10905066" cy="1135737"/>
          </a:xfrm>
        </p:spPr>
        <p:txBody>
          <a:bodyPr>
            <a:normAutofit/>
          </a:bodyPr>
          <a:lstStyle/>
          <a:p>
            <a:r>
              <a:rPr lang="en-US" sz="3600" b="1">
                <a:latin typeface="Helvetica Neue"/>
              </a:rPr>
              <a:t>YAGNI(You Aren’t Going to Need It)</a:t>
            </a:r>
            <a:br>
              <a:rPr lang="en-US" sz="3600" b="1">
                <a:latin typeface="Helvetica Neue"/>
              </a:rPr>
            </a:br>
            <a:endParaRPr lang="en-IN" sz="3600" b="1">
              <a:latin typeface="Helvetica Neue"/>
            </a:endParaRPr>
          </a:p>
        </p:txBody>
      </p:sp>
      <p:sp>
        <p:nvSpPr>
          <p:cNvPr id="3" name="Content Placeholder 2">
            <a:extLst>
              <a:ext uri="{FF2B5EF4-FFF2-40B4-BE49-F238E27FC236}">
                <a16:creationId xmlns:a16="http://schemas.microsoft.com/office/drawing/2014/main" id="{44A21EF0-3F9D-4707-959C-2911E748194D}"/>
              </a:ext>
            </a:extLst>
          </p:cNvPr>
          <p:cNvSpPr>
            <a:spLocks noGrp="1"/>
          </p:cNvSpPr>
          <p:nvPr>
            <p:ph idx="1"/>
          </p:nvPr>
        </p:nvSpPr>
        <p:spPr>
          <a:xfrm>
            <a:off x="643469" y="1782981"/>
            <a:ext cx="4008384" cy="4393982"/>
          </a:xfrm>
        </p:spPr>
        <p:txBody>
          <a:bodyPr>
            <a:normAutofit/>
          </a:bodyPr>
          <a:lstStyle/>
          <a:p>
            <a:r>
              <a:rPr lang="en-US" sz="2000" b="0" i="0" dirty="0">
                <a:effectLst/>
                <a:latin typeface="urw-din"/>
              </a:rPr>
              <a:t>“don’t implement something until it is necessary”</a:t>
            </a:r>
          </a:p>
          <a:p>
            <a:r>
              <a:rPr lang="en-US" sz="2000" dirty="0">
                <a:latin typeface="urw-din"/>
              </a:rPr>
              <a:t>Avoid code which is not required in future</a:t>
            </a:r>
          </a:p>
          <a:p>
            <a:r>
              <a:rPr lang="en-US" sz="2000">
                <a:latin typeface="urw-din"/>
              </a:rPr>
              <a:t>Eg</a:t>
            </a:r>
            <a:r>
              <a:rPr lang="en-US" sz="2000" dirty="0">
                <a:latin typeface="urw-din"/>
              </a:rPr>
              <a:t>: class/functions </a:t>
            </a:r>
            <a:r>
              <a:rPr lang="en-US" sz="2000">
                <a:latin typeface="urw-din"/>
              </a:rPr>
              <a:t>etc</a:t>
            </a:r>
            <a:r>
              <a:rPr lang="en-US" sz="2000" dirty="0">
                <a:latin typeface="urw-din"/>
              </a:rPr>
              <a:t> not required currently but written now expecting those features later.</a:t>
            </a:r>
          </a:p>
          <a:p>
            <a:endParaRPr lang="en-IN" sz="2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18" name="Picture 2" descr="What should take precedence: YAGNI or Good Design? - Software Engineering  Stack Exchange">
            <a:extLst>
              <a:ext uri="{FF2B5EF4-FFF2-40B4-BE49-F238E27FC236}">
                <a16:creationId xmlns:a16="http://schemas.microsoft.com/office/drawing/2014/main" id="{229FE788-2DC0-48C3-AFFB-09D980D972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2173945"/>
            <a:ext cx="6253212" cy="3579963"/>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16903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B2895-E4FF-4068-998C-4A18B15523DC}"/>
              </a:ext>
            </a:extLst>
          </p:cNvPr>
          <p:cNvSpPr>
            <a:spLocks noGrp="1"/>
          </p:cNvSpPr>
          <p:nvPr>
            <p:ph type="title"/>
          </p:nvPr>
        </p:nvSpPr>
        <p:spPr>
          <a:xfrm>
            <a:off x="1371599" y="294538"/>
            <a:ext cx="9895951" cy="1033669"/>
          </a:xfrm>
        </p:spPr>
        <p:txBody>
          <a:bodyPr>
            <a:normAutofit/>
          </a:bodyPr>
          <a:lstStyle/>
          <a:p>
            <a:r>
              <a:rPr lang="en-US" sz="3200" b="1" dirty="0">
                <a:solidFill>
                  <a:schemeClr val="bg1"/>
                </a:solidFill>
                <a:latin typeface="Helvetica Neue"/>
              </a:rPr>
              <a:t>KIS(Keep it simple)</a:t>
            </a:r>
            <a:br>
              <a:rPr lang="en-US" sz="3200" b="1" dirty="0">
                <a:solidFill>
                  <a:schemeClr val="bg1"/>
                </a:solidFill>
                <a:latin typeface="Helvetica Neue"/>
              </a:rPr>
            </a:br>
            <a:endParaRPr lang="en-IN" sz="3200" b="1" dirty="0">
              <a:solidFill>
                <a:schemeClr val="bg1"/>
              </a:solidFill>
              <a:latin typeface="Helvetica Neue"/>
            </a:endParaRPr>
          </a:p>
        </p:txBody>
      </p:sp>
      <p:sp>
        <p:nvSpPr>
          <p:cNvPr id="3" name="Content Placeholder 2">
            <a:extLst>
              <a:ext uri="{FF2B5EF4-FFF2-40B4-BE49-F238E27FC236}">
                <a16:creationId xmlns:a16="http://schemas.microsoft.com/office/drawing/2014/main" id="{F3B9E186-FD8A-46E6-99DE-5AAA466B2CC3}"/>
              </a:ext>
            </a:extLst>
          </p:cNvPr>
          <p:cNvSpPr>
            <a:spLocks noGrp="1"/>
          </p:cNvSpPr>
          <p:nvPr>
            <p:ph idx="1"/>
          </p:nvPr>
        </p:nvSpPr>
        <p:spPr>
          <a:xfrm>
            <a:off x="1371599" y="2318197"/>
            <a:ext cx="9724031" cy="3683358"/>
          </a:xfrm>
        </p:spPr>
        <p:txBody>
          <a:bodyPr anchor="ctr">
            <a:normAutofit/>
          </a:bodyPr>
          <a:lstStyle/>
          <a:p>
            <a:r>
              <a:rPr lang="en-US" sz="2000"/>
              <a:t>Write simple code which is easy to understand</a:t>
            </a:r>
          </a:p>
          <a:p>
            <a:r>
              <a:rPr lang="en-US" sz="2000"/>
              <a:t>Break complex requirements into smaller chunks of code.</a:t>
            </a:r>
          </a:p>
          <a:p>
            <a:r>
              <a:rPr lang="en-US" sz="2000"/>
              <a:t>Eg: Avoid too many nested loops and find some alternatives.</a:t>
            </a:r>
          </a:p>
          <a:p>
            <a:endParaRPr lang="en-IN" sz="2000"/>
          </a:p>
        </p:txBody>
      </p:sp>
    </p:spTree>
    <p:extLst>
      <p:ext uri="{BB962C8B-B14F-4D97-AF65-F5344CB8AC3E}">
        <p14:creationId xmlns:p14="http://schemas.microsoft.com/office/powerpoint/2010/main" val="659958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A0D01-D232-435A-9444-E77D9E291A12}"/>
              </a:ext>
            </a:extLst>
          </p:cNvPr>
          <p:cNvSpPr>
            <a:spLocks noGrp="1"/>
          </p:cNvSpPr>
          <p:nvPr>
            <p:ph type="title"/>
          </p:nvPr>
        </p:nvSpPr>
        <p:spPr>
          <a:xfrm>
            <a:off x="841248" y="256032"/>
            <a:ext cx="10506456" cy="1014984"/>
          </a:xfrm>
        </p:spPr>
        <p:txBody>
          <a:bodyPr anchor="b">
            <a:normAutofit/>
          </a:bodyPr>
          <a:lstStyle/>
          <a:p>
            <a:r>
              <a:rPr lang="en-US" dirty="0"/>
              <a:t>Patterns in Coding Practices</a:t>
            </a:r>
            <a:endParaRPr lang="en-IN" dirty="0"/>
          </a:p>
        </p:txBody>
      </p:sp>
      <p:sp>
        <p:nvSpPr>
          <p:cNvPr id="29" name="Rectangle 2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F80C5DA-1268-4A88-8481-FB8DC5682E00}"/>
              </a:ext>
            </a:extLst>
          </p:cNvPr>
          <p:cNvGraphicFramePr>
            <a:graphicFrameLocks noGrp="1"/>
          </p:cNvGraphicFramePr>
          <p:nvPr>
            <p:ph idx="1"/>
            <p:extLst>
              <p:ext uri="{D42A27DB-BD31-4B8C-83A1-F6EECF244321}">
                <p14:modId xmlns:p14="http://schemas.microsoft.com/office/powerpoint/2010/main" val="156918571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48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1B29-05F9-4EE7-B600-629ED756ED36}"/>
              </a:ext>
            </a:extLst>
          </p:cNvPr>
          <p:cNvSpPr>
            <a:spLocks noGrp="1"/>
          </p:cNvSpPr>
          <p:nvPr>
            <p:ph type="title"/>
          </p:nvPr>
        </p:nvSpPr>
        <p:spPr>
          <a:xfrm>
            <a:off x="4543926" y="110192"/>
            <a:ext cx="10515600" cy="801066"/>
          </a:xfrm>
        </p:spPr>
        <p:txBody>
          <a:bodyPr/>
          <a:lstStyle/>
          <a:p>
            <a:r>
              <a:rPr lang="en-US" dirty="0"/>
              <a:t>Advantages of Design Patterns</a:t>
            </a:r>
            <a:endParaRPr lang="en-IN" dirty="0"/>
          </a:p>
        </p:txBody>
      </p:sp>
      <p:sp>
        <p:nvSpPr>
          <p:cNvPr id="3" name="Content Placeholder 2">
            <a:extLst>
              <a:ext uri="{FF2B5EF4-FFF2-40B4-BE49-F238E27FC236}">
                <a16:creationId xmlns:a16="http://schemas.microsoft.com/office/drawing/2014/main" id="{59750EE7-AA26-4541-A6A1-12FB60EF6780}"/>
              </a:ext>
            </a:extLst>
          </p:cNvPr>
          <p:cNvSpPr>
            <a:spLocks noGrp="1"/>
          </p:cNvSpPr>
          <p:nvPr>
            <p:ph idx="1"/>
          </p:nvPr>
        </p:nvSpPr>
        <p:spPr>
          <a:xfrm>
            <a:off x="6096000" y="1115270"/>
            <a:ext cx="5415569" cy="5538717"/>
          </a:xfrm>
        </p:spPr>
        <p:txBody>
          <a:bodyPr/>
          <a:lstStyle/>
          <a:p>
            <a:pPr marL="0" indent="0">
              <a:buNone/>
            </a:pPr>
            <a:r>
              <a:rPr lang="en-US" sz="2400" dirty="0"/>
              <a:t>Design patterns not only bring standardization to your code, but also ensure that your code follows good programming principles, such as coupling and cohesion.</a:t>
            </a:r>
          </a:p>
          <a:p>
            <a:endParaRPr lang="en-US" dirty="0"/>
          </a:p>
          <a:p>
            <a:endParaRPr lang="en-IN" dirty="0"/>
          </a:p>
        </p:txBody>
      </p:sp>
      <p:pic>
        <p:nvPicPr>
          <p:cNvPr id="1026" name="Picture 2">
            <a:extLst>
              <a:ext uri="{FF2B5EF4-FFF2-40B4-BE49-F238E27FC236}">
                <a16:creationId xmlns:a16="http://schemas.microsoft.com/office/drawing/2014/main" id="{EDB0E57A-DD8A-471F-A2D2-6660ABC48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020" y="3587792"/>
            <a:ext cx="6116549" cy="24482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ight bulb on yellow background with sketched light beams and cord">
            <a:extLst>
              <a:ext uri="{FF2B5EF4-FFF2-40B4-BE49-F238E27FC236}">
                <a16:creationId xmlns:a16="http://schemas.microsoft.com/office/drawing/2014/main" id="{16C53E7C-EB38-4045-BEF3-DBDD64E15802}"/>
              </a:ext>
            </a:extLst>
          </p:cNvPr>
          <p:cNvPicPr>
            <a:picLocks noChangeAspect="1"/>
          </p:cNvPicPr>
          <p:nvPr/>
        </p:nvPicPr>
        <p:blipFill rotWithShape="1">
          <a:blip r:embed="rId3"/>
          <a:srcRect l="44703" r="44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919449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E3668-0459-4904-A65A-87F2F7712D9D}"/>
              </a:ext>
            </a:extLst>
          </p:cNvPr>
          <p:cNvSpPr>
            <a:spLocks noGrp="1"/>
          </p:cNvSpPr>
          <p:nvPr>
            <p:ph idx="1"/>
          </p:nvPr>
        </p:nvSpPr>
        <p:spPr>
          <a:xfrm>
            <a:off x="185144" y="263153"/>
            <a:ext cx="11781955" cy="6395098"/>
          </a:xfrm>
        </p:spPr>
        <p:txBody>
          <a:bodyPr/>
          <a:lstStyle/>
          <a:p>
            <a:r>
              <a:rPr lang="en-US" dirty="0"/>
              <a:t>The following diagram shows how we converted low cohesion to high cohesion.</a:t>
            </a:r>
          </a:p>
          <a:p>
            <a:pPr marL="0" indent="0">
              <a:buNone/>
            </a:pPr>
            <a:endParaRPr lang="en-IN" dirty="0"/>
          </a:p>
        </p:txBody>
      </p:sp>
      <p:pic>
        <p:nvPicPr>
          <p:cNvPr id="2052" name="Picture 4">
            <a:extLst>
              <a:ext uri="{FF2B5EF4-FFF2-40B4-BE49-F238E27FC236}">
                <a16:creationId xmlns:a16="http://schemas.microsoft.com/office/drawing/2014/main" id="{947FFFA0-6CEF-41F4-BA5F-12ABF2A17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1471612"/>
            <a:ext cx="573405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82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9F69687-5CA1-4383-A0B9-75A12FC9FBD8}"/>
              </a:ext>
            </a:extLst>
          </p:cNvPr>
          <p:cNvSpPr>
            <a:spLocks noGrp="1"/>
          </p:cNvSpPr>
          <p:nvPr>
            <p:ph type="title"/>
          </p:nvPr>
        </p:nvSpPr>
        <p:spPr>
          <a:xfrm>
            <a:off x="6513788" y="365125"/>
            <a:ext cx="4840010" cy="1807305"/>
          </a:xfrm>
        </p:spPr>
        <p:txBody>
          <a:bodyPr>
            <a:normAutofit/>
          </a:bodyPr>
          <a:lstStyle/>
          <a:p>
            <a:pPr marL="0" indent="0">
              <a:buNone/>
            </a:pPr>
            <a:r>
              <a:rPr lang="en-US" sz="4100"/>
              <a:t>Other advantage of using design patterns </a:t>
            </a:r>
          </a:p>
        </p:txBody>
      </p:sp>
      <p:pic>
        <p:nvPicPr>
          <p:cNvPr id="16" name="Picture 15" descr="Light bulb on yellow background with sketched light beams and cord">
            <a:extLst>
              <a:ext uri="{FF2B5EF4-FFF2-40B4-BE49-F238E27FC236}">
                <a16:creationId xmlns:a16="http://schemas.microsoft.com/office/drawing/2014/main" id="{36936466-BFBF-4935-9A99-B546F7AF6B38}"/>
              </a:ext>
            </a:extLst>
          </p:cNvPr>
          <p:cNvPicPr>
            <a:picLocks noChangeAspect="1"/>
          </p:cNvPicPr>
          <p:nvPr/>
        </p:nvPicPr>
        <p:blipFill rotWithShape="1">
          <a:blip r:embed="rId3"/>
          <a:srcRect l="44703" r="44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F922A90-359C-4D78-8F1D-DB196F9D9DFE}"/>
              </a:ext>
            </a:extLst>
          </p:cNvPr>
          <p:cNvSpPr>
            <a:spLocks noGrp="1"/>
          </p:cNvSpPr>
          <p:nvPr>
            <p:ph idx="1"/>
          </p:nvPr>
        </p:nvSpPr>
        <p:spPr>
          <a:xfrm>
            <a:off x="5811253" y="2333297"/>
            <a:ext cx="6232358" cy="4368292"/>
          </a:xfrm>
        </p:spPr>
        <p:txBody>
          <a:bodyPr>
            <a:normAutofit/>
          </a:bodyPr>
          <a:lstStyle/>
          <a:p>
            <a:endParaRPr lang="en-US" sz="1700"/>
          </a:p>
          <a:p>
            <a:r>
              <a:rPr lang="en-US" sz="1700"/>
              <a:t>If testers know that a specific design pattern is used in an implementation, they can quickly relate to it.</a:t>
            </a:r>
            <a:r>
              <a:rPr lang="en-US" sz="1700" b="0" i="0">
                <a:effectLst/>
                <a:latin typeface="walsheim"/>
              </a:rPr>
              <a:t>  </a:t>
            </a:r>
            <a:r>
              <a:rPr lang="en-US" sz="1700"/>
              <a:t>According to their past experience with design patterns, they can easily identify possible failure </a:t>
            </a:r>
            <a:r>
              <a:rPr lang="en-US" sz="1700" b="1">
                <a:latin typeface="Helvetica Neue"/>
                <a:ea typeface="+mj-ea"/>
                <a:cs typeface="+mj-cs"/>
              </a:rPr>
              <a:t>scenarios</a:t>
            </a:r>
            <a:r>
              <a:rPr lang="en-US" sz="1700"/>
              <a:t>.</a:t>
            </a:r>
          </a:p>
          <a:p>
            <a:r>
              <a:rPr lang="en-IN" sz="1700"/>
              <a:t>possible failure scenarios can be easily identified.</a:t>
            </a:r>
          </a:p>
          <a:p>
            <a:r>
              <a:rPr lang="en-US" sz="1700"/>
              <a:t>patterns allow developers to communicate using well-known, well understood names for software interactions. </a:t>
            </a:r>
          </a:p>
          <a:p>
            <a:r>
              <a:rPr lang="en-US" sz="1700"/>
              <a:t>Common design patterns can be improved over time, making them more robust than ad-hoc designs</a:t>
            </a:r>
            <a:endParaRPr lang="en-IN" sz="1700"/>
          </a:p>
          <a:p>
            <a:endParaRPr lang="en-IN" sz="1700" b="0" i="0">
              <a:effectLst/>
              <a:latin typeface="walsheim"/>
            </a:endParaRPr>
          </a:p>
          <a:p>
            <a:endParaRPr lang="en-US" sz="1700" b="0" i="0">
              <a:effectLst/>
              <a:latin typeface="walsheim"/>
            </a:endParaRPr>
          </a:p>
          <a:p>
            <a:endParaRPr lang="en-IN" sz="1700"/>
          </a:p>
        </p:txBody>
      </p:sp>
    </p:spTree>
    <p:extLst>
      <p:ext uri="{BB962C8B-B14F-4D97-AF65-F5344CB8AC3E}">
        <p14:creationId xmlns:p14="http://schemas.microsoft.com/office/powerpoint/2010/main" val="1829531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1645-2F78-4A8D-94DE-52984C5BD86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Different Types of Design Patterns</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3421C592-F44A-425B-A41A-B24AB3CB489D}"/>
              </a:ext>
            </a:extLst>
          </p:cNvPr>
          <p:cNvGraphicFramePr>
            <a:graphicFrameLocks noGrp="1"/>
          </p:cNvGraphicFramePr>
          <p:nvPr>
            <p:ph idx="1"/>
            <p:extLst>
              <p:ext uri="{D42A27DB-BD31-4B8C-83A1-F6EECF244321}">
                <p14:modId xmlns:p14="http://schemas.microsoft.com/office/powerpoint/2010/main" val="42903849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942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E18C3-C7E8-488C-A489-2BC13AC81852}"/>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Creational design patterns</a:t>
            </a:r>
            <a:br>
              <a:rPr lang="en-IN" sz="4000">
                <a:solidFill>
                  <a:srgbClr val="FFFFFF"/>
                </a:solidFill>
              </a:rPr>
            </a:br>
            <a:endParaRPr lang="en-IN" sz="4000">
              <a:solidFill>
                <a:srgbClr val="FFFFFF"/>
              </a:solidFill>
            </a:endParaRPr>
          </a:p>
        </p:txBody>
      </p:sp>
      <p:sp>
        <p:nvSpPr>
          <p:cNvPr id="3" name="Content Placeholder 2">
            <a:extLst>
              <a:ext uri="{FF2B5EF4-FFF2-40B4-BE49-F238E27FC236}">
                <a16:creationId xmlns:a16="http://schemas.microsoft.com/office/drawing/2014/main" id="{3FDD0357-FA0D-4420-8199-386F7DDAAEC4}"/>
              </a:ext>
            </a:extLst>
          </p:cNvPr>
          <p:cNvSpPr>
            <a:spLocks noGrp="1"/>
          </p:cNvSpPr>
          <p:nvPr>
            <p:ph idx="1"/>
          </p:nvPr>
        </p:nvSpPr>
        <p:spPr>
          <a:xfrm>
            <a:off x="4257040" y="649480"/>
            <a:ext cx="7752079" cy="5546047"/>
          </a:xfrm>
        </p:spPr>
        <p:txBody>
          <a:bodyPr anchor="ctr">
            <a:noAutofit/>
          </a:bodyPr>
          <a:lstStyle/>
          <a:p>
            <a:pPr marL="0" indent="0">
              <a:buNone/>
            </a:pPr>
            <a:r>
              <a:rPr lang="en-US" sz="1800" dirty="0"/>
              <a:t>These design patterns are all about class instantiation. This pattern can be further divided into class-creation patterns and object-creational patterns. While class-creation patterns use inheritance effectively in the instantiation process, object-creation patterns use delegation effectively to get the job done.</a:t>
            </a:r>
          </a:p>
          <a:p>
            <a:endParaRPr lang="en-US" sz="1800" dirty="0"/>
          </a:p>
          <a:p>
            <a:r>
              <a:rPr lang="en-US" sz="1800" dirty="0"/>
              <a:t>Abstract Factory</a:t>
            </a:r>
          </a:p>
          <a:p>
            <a:pPr marL="0" indent="0">
              <a:buNone/>
            </a:pPr>
            <a:r>
              <a:rPr lang="en-US" sz="1800" dirty="0"/>
              <a:t>Creates an instance of several families of classes</a:t>
            </a:r>
          </a:p>
          <a:p>
            <a:r>
              <a:rPr lang="en-US" sz="1800" dirty="0"/>
              <a:t>Builder</a:t>
            </a:r>
          </a:p>
          <a:p>
            <a:pPr marL="0" indent="0">
              <a:buNone/>
            </a:pPr>
            <a:r>
              <a:rPr lang="en-US" sz="1800" dirty="0"/>
              <a:t>Separates object construction from its representation</a:t>
            </a:r>
          </a:p>
          <a:p>
            <a:r>
              <a:rPr lang="en-US" sz="1800" dirty="0"/>
              <a:t>Factory Method</a:t>
            </a:r>
          </a:p>
          <a:p>
            <a:pPr marL="0" indent="0">
              <a:buNone/>
            </a:pPr>
            <a:r>
              <a:rPr lang="en-US" sz="1800" dirty="0"/>
              <a:t>Creates an instance of several derived classes</a:t>
            </a:r>
          </a:p>
          <a:p>
            <a:r>
              <a:rPr lang="en-US" sz="1800" dirty="0"/>
              <a:t>Object Pool</a:t>
            </a:r>
          </a:p>
          <a:p>
            <a:pPr marL="0" indent="0">
              <a:buNone/>
            </a:pPr>
            <a:r>
              <a:rPr lang="en-US" sz="1800" dirty="0"/>
              <a:t>Avoid expensive acquisition and release of resources </a:t>
            </a:r>
          </a:p>
          <a:p>
            <a:pPr marL="0" indent="0">
              <a:buNone/>
            </a:pPr>
            <a:r>
              <a:rPr lang="en-US" sz="1800" dirty="0"/>
              <a:t>by recycling objects that are no longer in use</a:t>
            </a:r>
          </a:p>
          <a:p>
            <a:r>
              <a:rPr lang="en-US" sz="1800" dirty="0"/>
              <a:t>Prototype</a:t>
            </a:r>
          </a:p>
          <a:p>
            <a:pPr marL="0" indent="0">
              <a:buNone/>
            </a:pPr>
            <a:r>
              <a:rPr lang="en-US" sz="1800" dirty="0"/>
              <a:t>A fully initialized instance to be copied or cloned</a:t>
            </a:r>
          </a:p>
          <a:p>
            <a:r>
              <a:rPr lang="en-US" sz="1800" dirty="0"/>
              <a:t>Singleton</a:t>
            </a:r>
          </a:p>
          <a:p>
            <a:pPr marL="0" indent="0">
              <a:buNone/>
            </a:pPr>
            <a:r>
              <a:rPr lang="en-US" sz="1800" dirty="0"/>
              <a:t>A class of which only a single instance can exist</a:t>
            </a:r>
            <a:endParaRPr lang="en-IN" sz="1800" dirty="0"/>
          </a:p>
        </p:txBody>
      </p:sp>
    </p:spTree>
    <p:extLst>
      <p:ext uri="{BB962C8B-B14F-4D97-AF65-F5344CB8AC3E}">
        <p14:creationId xmlns:p14="http://schemas.microsoft.com/office/powerpoint/2010/main" val="1741024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7C112-0FD8-4DA6-B1E9-2CB20D1BC5D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Structural design pattern</a:t>
            </a:r>
            <a:endParaRPr lang="en-IN" sz="4000">
              <a:solidFill>
                <a:srgbClr val="FFFFFF"/>
              </a:solidFill>
            </a:endParaRPr>
          </a:p>
        </p:txBody>
      </p:sp>
      <p:sp>
        <p:nvSpPr>
          <p:cNvPr id="3" name="Content Placeholder 2">
            <a:extLst>
              <a:ext uri="{FF2B5EF4-FFF2-40B4-BE49-F238E27FC236}">
                <a16:creationId xmlns:a16="http://schemas.microsoft.com/office/drawing/2014/main" id="{B0A29F56-63DA-48AE-B686-8B105D357B40}"/>
              </a:ext>
            </a:extLst>
          </p:cNvPr>
          <p:cNvSpPr>
            <a:spLocks noGrp="1"/>
          </p:cNvSpPr>
          <p:nvPr>
            <p:ph idx="1"/>
          </p:nvPr>
        </p:nvSpPr>
        <p:spPr>
          <a:xfrm>
            <a:off x="4367695" y="162560"/>
            <a:ext cx="6997911" cy="6339840"/>
          </a:xfrm>
        </p:spPr>
        <p:txBody>
          <a:bodyPr anchor="ctr">
            <a:noAutofit/>
          </a:bodyPr>
          <a:lstStyle/>
          <a:p>
            <a:r>
              <a:rPr lang="en-US" sz="1600"/>
              <a:t>These design patterns are all about Class and Object composition. Structural class-creation patterns use inheritance to compose interfaces. Structural object-patterns define ways to compose objects to obtain new functionality.</a:t>
            </a:r>
          </a:p>
          <a:p>
            <a:r>
              <a:rPr lang="en-US" sz="1600"/>
              <a:t>Adapter</a:t>
            </a:r>
          </a:p>
          <a:p>
            <a:pPr marL="0" indent="0">
              <a:buNone/>
            </a:pPr>
            <a:r>
              <a:rPr lang="en-US" sz="1600"/>
              <a:t>Match interfaces of different classes</a:t>
            </a:r>
          </a:p>
          <a:p>
            <a:r>
              <a:rPr lang="en-US" sz="1600"/>
              <a:t>Bridge</a:t>
            </a:r>
          </a:p>
          <a:p>
            <a:pPr marL="0" indent="0">
              <a:buNone/>
            </a:pPr>
            <a:r>
              <a:rPr lang="en-US" sz="1600"/>
              <a:t>Separates an object’s interface from its implementation</a:t>
            </a:r>
          </a:p>
          <a:p>
            <a:r>
              <a:rPr lang="en-US" sz="1600"/>
              <a:t>Composite</a:t>
            </a:r>
          </a:p>
          <a:p>
            <a:pPr marL="0" indent="0">
              <a:buNone/>
            </a:pPr>
            <a:r>
              <a:rPr lang="en-US" sz="1600"/>
              <a:t>A tree structure of simple and composite objects</a:t>
            </a:r>
          </a:p>
          <a:p>
            <a:r>
              <a:rPr lang="en-US" sz="1600"/>
              <a:t>Decorator</a:t>
            </a:r>
          </a:p>
          <a:p>
            <a:pPr marL="0" indent="0">
              <a:buNone/>
            </a:pPr>
            <a:r>
              <a:rPr lang="en-US" sz="1600"/>
              <a:t>Add responsibilities to objects dynamically</a:t>
            </a:r>
          </a:p>
          <a:p>
            <a:r>
              <a:rPr lang="en-US" sz="1600"/>
              <a:t>Facade</a:t>
            </a:r>
          </a:p>
          <a:p>
            <a:pPr marL="0" indent="0">
              <a:buNone/>
            </a:pPr>
            <a:r>
              <a:rPr lang="en-US" sz="1600"/>
              <a:t>A single class that represents an entire subsystem</a:t>
            </a:r>
          </a:p>
          <a:p>
            <a:r>
              <a:rPr lang="en-US" sz="1600"/>
              <a:t>Flyweight</a:t>
            </a:r>
          </a:p>
          <a:p>
            <a:pPr marL="0" indent="0">
              <a:buNone/>
            </a:pPr>
            <a:r>
              <a:rPr lang="en-US" sz="1600"/>
              <a:t>A fine-grained instance used for efficient sharing</a:t>
            </a:r>
          </a:p>
          <a:p>
            <a:r>
              <a:rPr lang="en-US" sz="1600"/>
              <a:t>Private Class Data</a:t>
            </a:r>
          </a:p>
          <a:p>
            <a:pPr marL="0" indent="0">
              <a:buNone/>
            </a:pPr>
            <a:r>
              <a:rPr lang="en-US" sz="1600"/>
              <a:t>Restricts accessor/mutator access</a:t>
            </a:r>
          </a:p>
          <a:p>
            <a:r>
              <a:rPr lang="en-US" sz="1600"/>
              <a:t>Proxy</a:t>
            </a:r>
          </a:p>
          <a:p>
            <a:pPr marL="0" indent="0">
              <a:buNone/>
            </a:pPr>
            <a:r>
              <a:rPr lang="en-US" sz="1600"/>
              <a:t>An object representing another object</a:t>
            </a:r>
            <a:endParaRPr lang="en-IN" sz="1600" dirty="0"/>
          </a:p>
        </p:txBody>
      </p:sp>
    </p:spTree>
    <p:extLst>
      <p:ext uri="{BB962C8B-B14F-4D97-AF65-F5344CB8AC3E}">
        <p14:creationId xmlns:p14="http://schemas.microsoft.com/office/powerpoint/2010/main" val="2607375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B9B2C-BA36-409E-8F8B-27BBEA0525D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Behavioral design Pattern</a:t>
            </a:r>
            <a:endParaRPr lang="en-IN" sz="4000">
              <a:solidFill>
                <a:srgbClr val="FFFFFF"/>
              </a:solidFill>
            </a:endParaRPr>
          </a:p>
        </p:txBody>
      </p:sp>
      <p:sp>
        <p:nvSpPr>
          <p:cNvPr id="3" name="Content Placeholder 2">
            <a:extLst>
              <a:ext uri="{FF2B5EF4-FFF2-40B4-BE49-F238E27FC236}">
                <a16:creationId xmlns:a16="http://schemas.microsoft.com/office/drawing/2014/main" id="{41F83309-66EF-49CE-8EC7-67ABBDDD4B6F}"/>
              </a:ext>
            </a:extLst>
          </p:cNvPr>
          <p:cNvSpPr>
            <a:spLocks noGrp="1"/>
          </p:cNvSpPr>
          <p:nvPr>
            <p:ph idx="1"/>
          </p:nvPr>
        </p:nvSpPr>
        <p:spPr>
          <a:xfrm>
            <a:off x="4257040" y="233680"/>
            <a:ext cx="7752079" cy="6024879"/>
          </a:xfrm>
        </p:spPr>
        <p:txBody>
          <a:bodyPr anchor="ctr">
            <a:noAutofit/>
          </a:bodyPr>
          <a:lstStyle/>
          <a:p>
            <a:r>
              <a:rPr lang="en-US" sz="1800" dirty="0"/>
              <a:t>These design patterns are all about Class's objects communication. Behavioral patterns are those patterns that are most specifically concerned with communication between objects.</a:t>
            </a:r>
          </a:p>
          <a:p>
            <a:r>
              <a:rPr lang="en-US" sz="1800" dirty="0"/>
              <a:t>Chain of responsibility</a:t>
            </a:r>
          </a:p>
          <a:p>
            <a:r>
              <a:rPr lang="en-US" sz="1800" dirty="0"/>
              <a:t>A way of passing a request between a chain of objects</a:t>
            </a:r>
          </a:p>
          <a:p>
            <a:r>
              <a:rPr lang="en-US" sz="1800" dirty="0"/>
              <a:t>Command: Encapsulate a command request as an object</a:t>
            </a:r>
          </a:p>
          <a:p>
            <a:r>
              <a:rPr lang="en-US" sz="1800" dirty="0"/>
              <a:t>Interpreter: A way to include language elements in a program</a:t>
            </a:r>
          </a:p>
          <a:p>
            <a:r>
              <a:rPr lang="en-US" sz="1800" dirty="0"/>
              <a:t>Iterator: Sequentially access the elements of a collection</a:t>
            </a:r>
          </a:p>
          <a:p>
            <a:r>
              <a:rPr lang="en-US" sz="1800" dirty="0"/>
              <a:t>Mediator: Defines simplified communication between classes</a:t>
            </a:r>
          </a:p>
          <a:p>
            <a:r>
              <a:rPr lang="en-US" sz="1800" dirty="0"/>
              <a:t>Memento: Capture and restore an object's internal state</a:t>
            </a:r>
          </a:p>
          <a:p>
            <a:r>
              <a:rPr lang="en-US" sz="1800" dirty="0"/>
              <a:t>Null Object: Designed to act as a default value of an object</a:t>
            </a:r>
          </a:p>
          <a:p>
            <a:r>
              <a:rPr lang="en-US" sz="1800" dirty="0"/>
              <a:t>Observer: A way of notifying change to a number of classes</a:t>
            </a:r>
          </a:p>
          <a:p>
            <a:r>
              <a:rPr lang="en-US" sz="1800" dirty="0"/>
              <a:t>State: Alter an object's behavior when its state changes</a:t>
            </a:r>
          </a:p>
          <a:p>
            <a:r>
              <a:rPr lang="en-US" sz="1800" dirty="0"/>
              <a:t>Strategy: Encapsulates an algorithm inside a class</a:t>
            </a:r>
          </a:p>
          <a:p>
            <a:r>
              <a:rPr lang="en-US" sz="1800" dirty="0"/>
              <a:t>Template method: Defer the exact steps of an algorithm to a subclass</a:t>
            </a:r>
          </a:p>
          <a:p>
            <a:r>
              <a:rPr lang="en-US" sz="1800" dirty="0"/>
              <a:t>Visitor: Defines a new operation to a class without change</a:t>
            </a:r>
          </a:p>
        </p:txBody>
      </p:sp>
    </p:spTree>
    <p:extLst>
      <p:ext uri="{BB962C8B-B14F-4D97-AF65-F5344CB8AC3E}">
        <p14:creationId xmlns:p14="http://schemas.microsoft.com/office/powerpoint/2010/main" val="132707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5903-5C50-4BEF-871D-FEFE93BAF5E6}"/>
              </a:ext>
            </a:extLst>
          </p:cNvPr>
          <p:cNvSpPr>
            <a:spLocks noGrp="1"/>
          </p:cNvSpPr>
          <p:nvPr>
            <p:ph type="title"/>
          </p:nvPr>
        </p:nvSpPr>
        <p:spPr/>
        <p:txBody>
          <a:bodyPr/>
          <a:lstStyle/>
          <a:p>
            <a:r>
              <a:rPr lang="en-IN" dirty="0"/>
              <a:t>Clean-code-naming-conventions</a:t>
            </a:r>
          </a:p>
        </p:txBody>
      </p:sp>
      <p:sp>
        <p:nvSpPr>
          <p:cNvPr id="3" name="Content Placeholder 2">
            <a:extLst>
              <a:ext uri="{FF2B5EF4-FFF2-40B4-BE49-F238E27FC236}">
                <a16:creationId xmlns:a16="http://schemas.microsoft.com/office/drawing/2014/main" id="{14661091-41FA-4815-9E10-E8A562DA77A5}"/>
              </a:ext>
            </a:extLst>
          </p:cNvPr>
          <p:cNvSpPr>
            <a:spLocks noGrp="1"/>
          </p:cNvSpPr>
          <p:nvPr>
            <p:ph idx="1"/>
          </p:nvPr>
        </p:nvSpPr>
        <p:spPr/>
        <p:txBody>
          <a:bodyPr/>
          <a:lstStyle/>
          <a:p>
            <a:r>
              <a:rPr lang="en-US" b="0" i="0" dirty="0">
                <a:solidFill>
                  <a:srgbClr val="292929"/>
                </a:solidFill>
                <a:effectLst/>
                <a:latin typeface="charter"/>
              </a:rPr>
              <a:t> When coding, you should consider naming variables, functions, arguments, classes, packages, source files, and directories that contain those source files, </a:t>
            </a:r>
            <a:r>
              <a:rPr lang="en-US" b="0" i="0" dirty="0" err="1">
                <a:solidFill>
                  <a:srgbClr val="292929"/>
                </a:solidFill>
                <a:effectLst/>
                <a:latin typeface="charter"/>
              </a:rPr>
              <a:t>etc</a:t>
            </a:r>
            <a:endParaRPr lang="en-US" b="0" i="0" dirty="0">
              <a:solidFill>
                <a:srgbClr val="292929"/>
              </a:solidFill>
              <a:effectLst/>
              <a:latin typeface="charter"/>
            </a:endParaRPr>
          </a:p>
          <a:p>
            <a:r>
              <a:rPr lang="en-IN" dirty="0"/>
              <a:t>You can introduce several </a:t>
            </a:r>
            <a:r>
              <a:rPr lang="en-IN" dirty="0" err="1"/>
              <a:t>VSCode</a:t>
            </a:r>
            <a:r>
              <a:rPr lang="en-IN" dirty="0"/>
              <a:t> plugins like </a:t>
            </a:r>
            <a:r>
              <a:rPr lang="en-IN" dirty="0" err="1"/>
              <a:t>ESLint</a:t>
            </a:r>
            <a:r>
              <a:rPr lang="en-IN" dirty="0"/>
              <a:t>, </a:t>
            </a:r>
            <a:r>
              <a:rPr lang="en-IN" dirty="0" err="1"/>
              <a:t>Prettier+ESLint</a:t>
            </a:r>
            <a:r>
              <a:rPr lang="en-IN" dirty="0"/>
              <a:t> — Code formatter + Linter, Bracket Pair Colorizer, Beautify, Code Spell Checker, </a:t>
            </a:r>
            <a:r>
              <a:rPr lang="en-IN" dirty="0" err="1"/>
              <a:t>TypeLens</a:t>
            </a:r>
            <a:r>
              <a:rPr lang="en-IN" dirty="0"/>
              <a:t>, </a:t>
            </a:r>
            <a:r>
              <a:rPr lang="en-IN" dirty="0" err="1"/>
              <a:t>npm</a:t>
            </a:r>
            <a:r>
              <a:rPr lang="en-IN" dirty="0"/>
              <a:t> </a:t>
            </a:r>
            <a:r>
              <a:rPr lang="en-IN" dirty="0" err="1"/>
              <a:t>Intellisense</a:t>
            </a:r>
            <a:r>
              <a:rPr lang="en-IN" dirty="0"/>
              <a:t>, and </a:t>
            </a:r>
            <a:r>
              <a:rPr lang="en-IN" dirty="0" err="1"/>
              <a:t>GitLens</a:t>
            </a:r>
            <a:r>
              <a:rPr lang="en-IN" dirty="0"/>
              <a:t>, etc for your team.</a:t>
            </a:r>
          </a:p>
        </p:txBody>
      </p:sp>
    </p:spTree>
    <p:extLst>
      <p:ext uri="{BB962C8B-B14F-4D97-AF65-F5344CB8AC3E}">
        <p14:creationId xmlns:p14="http://schemas.microsoft.com/office/powerpoint/2010/main" val="3767253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0C3D3F-804C-4A71-8E21-2B62A4081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4C157-B278-42D7-A536-752325A3393E}"/>
              </a:ext>
            </a:extLst>
          </p:cNvPr>
          <p:cNvSpPr>
            <a:spLocks noGrp="1"/>
          </p:cNvSpPr>
          <p:nvPr>
            <p:ph type="title"/>
          </p:nvPr>
        </p:nvSpPr>
        <p:spPr>
          <a:xfrm>
            <a:off x="841248" y="343429"/>
            <a:ext cx="10512552" cy="1328139"/>
          </a:xfrm>
        </p:spPr>
        <p:txBody>
          <a:bodyPr>
            <a:normAutofit/>
          </a:bodyPr>
          <a:lstStyle/>
          <a:p>
            <a:r>
              <a:rPr lang="en-US" sz="4000" dirty="0"/>
              <a:t>Singleton Design Pattern</a:t>
            </a:r>
            <a:br>
              <a:rPr lang="en-US" sz="4000" dirty="0"/>
            </a:br>
            <a:endParaRPr lang="en-IN" sz="4000" dirty="0"/>
          </a:p>
        </p:txBody>
      </p:sp>
      <p:pic>
        <p:nvPicPr>
          <p:cNvPr id="6" name="Picture 5">
            <a:extLst>
              <a:ext uri="{FF2B5EF4-FFF2-40B4-BE49-F238E27FC236}">
                <a16:creationId xmlns:a16="http://schemas.microsoft.com/office/drawing/2014/main" id="{405C6009-8E91-4DBC-A0E3-8871D13E6017}"/>
              </a:ext>
            </a:extLst>
          </p:cNvPr>
          <p:cNvPicPr>
            <a:picLocks noChangeAspect="1"/>
          </p:cNvPicPr>
          <p:nvPr/>
        </p:nvPicPr>
        <p:blipFill rotWithShape="1">
          <a:blip r:embed="rId3"/>
          <a:srcRect l="26464" r="20975" b="2"/>
          <a:stretch/>
        </p:blipFill>
        <p:spPr>
          <a:xfrm>
            <a:off x="841248" y="1843286"/>
            <a:ext cx="3374810" cy="4285804"/>
          </a:xfrm>
          <a:prstGeom prst="rect">
            <a:avLst/>
          </a:prstGeom>
        </p:spPr>
      </p:pic>
      <p:graphicFrame>
        <p:nvGraphicFramePr>
          <p:cNvPr id="5" name="Content Placeholder 2">
            <a:extLst>
              <a:ext uri="{FF2B5EF4-FFF2-40B4-BE49-F238E27FC236}">
                <a16:creationId xmlns:a16="http://schemas.microsoft.com/office/drawing/2014/main" id="{F43EA747-65F3-45DE-A131-5D0B3948F21F}"/>
              </a:ext>
            </a:extLst>
          </p:cNvPr>
          <p:cNvGraphicFramePr>
            <a:graphicFrameLocks noGrp="1"/>
          </p:cNvGraphicFramePr>
          <p:nvPr>
            <p:ph idx="1"/>
            <p:extLst>
              <p:ext uri="{D42A27DB-BD31-4B8C-83A1-F6EECF244321}">
                <p14:modId xmlns:p14="http://schemas.microsoft.com/office/powerpoint/2010/main" val="3832040972"/>
              </p:ext>
            </p:extLst>
          </p:nvPr>
        </p:nvGraphicFramePr>
        <p:xfrm>
          <a:off x="4636008" y="1843283"/>
          <a:ext cx="6717792" cy="42858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35482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B8981-F460-4430-8174-60CCE8DC7B73}"/>
              </a:ext>
            </a:extLst>
          </p:cNvPr>
          <p:cNvSpPr>
            <a:spLocks noGrp="1"/>
          </p:cNvSpPr>
          <p:nvPr>
            <p:ph idx="1"/>
          </p:nvPr>
        </p:nvSpPr>
        <p:spPr>
          <a:xfrm>
            <a:off x="230819" y="311060"/>
            <a:ext cx="11727402" cy="6400800"/>
          </a:xfrm>
        </p:spPr>
        <p:txBody>
          <a:bodyPr/>
          <a:lstStyle/>
          <a:p>
            <a:pPr marL="0" indent="0">
              <a:buNone/>
            </a:pPr>
            <a:r>
              <a:rPr lang="en-US" sz="4000" dirty="0">
                <a:latin typeface="+mj-lt"/>
                <a:ea typeface="+mj-ea"/>
                <a:cs typeface="+mj-cs"/>
              </a:rPr>
              <a:t>Factory pattern</a:t>
            </a:r>
          </a:p>
          <a:p>
            <a:pPr marL="0" indent="0">
              <a:buNone/>
            </a:pPr>
            <a:r>
              <a:rPr lang="en-US" b="0" i="0" dirty="0">
                <a:solidFill>
                  <a:srgbClr val="273239"/>
                </a:solidFill>
                <a:effectLst/>
                <a:latin typeface="urw-din"/>
              </a:rPr>
              <a:t>is a creational design pattern</a:t>
            </a:r>
            <a:endParaRPr lang="en-US" dirty="0">
              <a:solidFill>
                <a:srgbClr val="273239"/>
              </a:solidFill>
              <a:latin typeface="urw-din"/>
            </a:endParaRPr>
          </a:p>
          <a:p>
            <a:pPr marL="0" indent="0">
              <a:buNone/>
            </a:pPr>
            <a:r>
              <a:rPr lang="en-US" b="0" i="0" dirty="0">
                <a:solidFill>
                  <a:srgbClr val="273239"/>
                </a:solidFill>
                <a:effectLst/>
                <a:latin typeface="urw-din"/>
              </a:rPr>
              <a:t>i.e., related to object creation. In Factory pattern, we create object without exposing the creation logic to client and the client use the same common interface to create new type of object.</a:t>
            </a:r>
          </a:p>
          <a:p>
            <a:pPr marL="0" indent="0">
              <a:buNone/>
            </a:pPr>
            <a:r>
              <a:rPr lang="en-US" dirty="0"/>
              <a:t>The idea is to use a static member-function (static factory method) which creates &amp; returns instances, hiding the details of class modules from user.</a:t>
            </a:r>
          </a:p>
          <a:p>
            <a:pPr marL="0" indent="0">
              <a:buNone/>
            </a:pPr>
            <a:endParaRPr lang="en-US" dirty="0"/>
          </a:p>
          <a:p>
            <a:pPr marL="0" indent="0">
              <a:buNone/>
            </a:pPr>
            <a:r>
              <a:rPr lang="en-US" dirty="0"/>
              <a:t>A factory pattern is one of the core design principles to create an object, allowing clients to create objects of a library(explained below) in a way such that it doesn’t have tight coupling with the class hierarchy of the library.</a:t>
            </a:r>
          </a:p>
          <a:p>
            <a:pPr marL="0" indent="0">
              <a:buNone/>
            </a:pPr>
            <a:endParaRPr lang="en-US" dirty="0"/>
          </a:p>
          <a:p>
            <a:endParaRPr lang="en-IN" dirty="0"/>
          </a:p>
        </p:txBody>
      </p:sp>
    </p:spTree>
    <p:extLst>
      <p:ext uri="{BB962C8B-B14F-4D97-AF65-F5344CB8AC3E}">
        <p14:creationId xmlns:p14="http://schemas.microsoft.com/office/powerpoint/2010/main" val="250863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0C3D3F-804C-4A71-8E21-2B62A4081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C981F-9249-49DC-AAD5-4B53551A5CD4}"/>
              </a:ext>
            </a:extLst>
          </p:cNvPr>
          <p:cNvSpPr>
            <a:spLocks noGrp="1"/>
          </p:cNvSpPr>
          <p:nvPr>
            <p:ph type="title"/>
          </p:nvPr>
        </p:nvSpPr>
        <p:spPr>
          <a:xfrm>
            <a:off x="841248" y="343429"/>
            <a:ext cx="10512552" cy="1328139"/>
          </a:xfrm>
        </p:spPr>
        <p:txBody>
          <a:bodyPr>
            <a:normAutofit/>
          </a:bodyPr>
          <a:lstStyle/>
          <a:p>
            <a:r>
              <a:rPr lang="en-US" sz="4000" dirty="0"/>
              <a:t>Examples of Factory Pattern</a:t>
            </a:r>
            <a:endParaRPr lang="en-IN" sz="4000" dirty="0"/>
          </a:p>
        </p:txBody>
      </p:sp>
      <p:pic>
        <p:nvPicPr>
          <p:cNvPr id="6" name="Picture 5">
            <a:extLst>
              <a:ext uri="{FF2B5EF4-FFF2-40B4-BE49-F238E27FC236}">
                <a16:creationId xmlns:a16="http://schemas.microsoft.com/office/drawing/2014/main" id="{DAECBE15-A64D-4952-A78C-9D0B663AC1AC}"/>
              </a:ext>
            </a:extLst>
          </p:cNvPr>
          <p:cNvPicPr>
            <a:picLocks noChangeAspect="1"/>
          </p:cNvPicPr>
          <p:nvPr/>
        </p:nvPicPr>
        <p:blipFill rotWithShape="1">
          <a:blip r:embed="rId3"/>
          <a:srcRect l="28318" r="19121" b="2"/>
          <a:stretch/>
        </p:blipFill>
        <p:spPr>
          <a:xfrm>
            <a:off x="841248" y="1843286"/>
            <a:ext cx="3374810" cy="4285804"/>
          </a:xfrm>
          <a:prstGeom prst="rect">
            <a:avLst/>
          </a:prstGeom>
        </p:spPr>
      </p:pic>
      <p:graphicFrame>
        <p:nvGraphicFramePr>
          <p:cNvPr id="5" name="Content Placeholder 2">
            <a:extLst>
              <a:ext uri="{FF2B5EF4-FFF2-40B4-BE49-F238E27FC236}">
                <a16:creationId xmlns:a16="http://schemas.microsoft.com/office/drawing/2014/main" id="{884B1057-535F-472D-85F5-5FC97B4AA3AE}"/>
              </a:ext>
            </a:extLst>
          </p:cNvPr>
          <p:cNvGraphicFramePr>
            <a:graphicFrameLocks noGrp="1"/>
          </p:cNvGraphicFramePr>
          <p:nvPr>
            <p:ph idx="1"/>
            <p:extLst>
              <p:ext uri="{D42A27DB-BD31-4B8C-83A1-F6EECF244321}">
                <p14:modId xmlns:p14="http://schemas.microsoft.com/office/powerpoint/2010/main" val="962414538"/>
              </p:ext>
            </p:extLst>
          </p:nvPr>
        </p:nvGraphicFramePr>
        <p:xfrm>
          <a:off x="4636008" y="1843283"/>
          <a:ext cx="6717792" cy="42858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636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58748-21CC-4DB8-B5CB-B16A8881EAC0}"/>
              </a:ext>
            </a:extLst>
          </p:cNvPr>
          <p:cNvSpPr>
            <a:spLocks noGrp="1"/>
          </p:cNvSpPr>
          <p:nvPr>
            <p:ph type="title"/>
          </p:nvPr>
        </p:nvSpPr>
        <p:spPr>
          <a:xfrm>
            <a:off x="841248" y="334644"/>
            <a:ext cx="10509504" cy="1076914"/>
          </a:xfrm>
        </p:spPr>
        <p:txBody>
          <a:bodyPr anchor="ctr">
            <a:normAutofit/>
          </a:bodyPr>
          <a:lstStyle/>
          <a:p>
            <a:r>
              <a:rPr lang="en-US" sz="3400" b="0" i="0">
                <a:effectLst/>
                <a:latin typeface="fell"/>
              </a:rPr>
              <a:t>Clean Code: Writing Functions or Methods</a:t>
            </a:r>
            <a:br>
              <a:rPr lang="en-US" sz="3400" b="0" i="0">
                <a:effectLst/>
                <a:latin typeface="fell"/>
              </a:rPr>
            </a:br>
            <a:endParaRPr lang="en-IN" sz="34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C4C08C6-9DC6-4EBC-B0FB-3ACC0C320AB7}"/>
              </a:ext>
            </a:extLst>
          </p:cNvPr>
          <p:cNvGraphicFramePr>
            <a:graphicFrameLocks noGrp="1"/>
          </p:cNvGraphicFramePr>
          <p:nvPr>
            <p:ph idx="1"/>
            <p:extLst>
              <p:ext uri="{D42A27DB-BD31-4B8C-83A1-F6EECF244321}">
                <p14:modId xmlns:p14="http://schemas.microsoft.com/office/powerpoint/2010/main" val="33214891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15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ED0952-721B-4CAE-80FA-12D9337E5434}"/>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rPr>
              <a:t>Best practices</a:t>
            </a:r>
            <a:r>
              <a:rPr lang="en-US" sz="4000">
                <a:solidFill>
                  <a:srgbClr val="FFFFFF"/>
                </a:solidFill>
              </a:rPr>
              <a:t>: How to write plain, understandable, and easy to test functions</a:t>
            </a:r>
            <a:endParaRPr lang="en-IN" sz="4000">
              <a:solidFill>
                <a:srgbClr val="FFFFFF"/>
              </a:solidFill>
            </a:endParaRPr>
          </a:p>
        </p:txBody>
      </p:sp>
      <p:sp>
        <p:nvSpPr>
          <p:cNvPr id="24" name="Content Placeholder 2">
            <a:extLst>
              <a:ext uri="{FF2B5EF4-FFF2-40B4-BE49-F238E27FC236}">
                <a16:creationId xmlns:a16="http://schemas.microsoft.com/office/drawing/2014/main" id="{1C6B29D0-CA71-4936-B406-69A418E0DB94}"/>
              </a:ext>
            </a:extLst>
          </p:cNvPr>
          <p:cNvSpPr>
            <a:spLocks noGrp="1"/>
          </p:cNvSpPr>
          <p:nvPr>
            <p:ph idx="1"/>
          </p:nvPr>
        </p:nvSpPr>
        <p:spPr>
          <a:xfrm>
            <a:off x="5835316" y="649480"/>
            <a:ext cx="6232358" cy="5967888"/>
          </a:xfrm>
        </p:spPr>
        <p:txBody>
          <a:bodyPr anchor="ctr">
            <a:normAutofit/>
          </a:bodyPr>
          <a:lstStyle/>
          <a:p>
            <a:pPr marL="457200" indent="-457200">
              <a:buAutoNum type="arabicPeriod"/>
            </a:pPr>
            <a:r>
              <a:rPr lang="en-US" sz="2000" b="1" i="0" dirty="0">
                <a:effectLst/>
              </a:rPr>
              <a:t>Functions should be small </a:t>
            </a:r>
            <a:r>
              <a:rPr lang="en-US" sz="2000" dirty="0"/>
              <a:t>- Functions that have 200 or 300 lines are kind of messy functions. They should not be longer than 20 lines and mostly less than 10 lines</a:t>
            </a:r>
          </a:p>
          <a:p>
            <a:pPr marL="457200" indent="-457200">
              <a:buAutoNum type="arabicPeriod"/>
            </a:pPr>
            <a:r>
              <a:rPr lang="en-US" sz="2000" b="1" i="0" dirty="0">
                <a:effectLst/>
              </a:rPr>
              <a:t>Block and indenting </a:t>
            </a:r>
            <a:r>
              <a:rPr lang="en-US" sz="2000" b="0" i="0" dirty="0">
                <a:effectLst/>
              </a:rPr>
              <a:t>-keep the code blocks inside if, else and while statements minimal, preferably up to one line and that one line should be a function call.</a:t>
            </a:r>
          </a:p>
          <a:p>
            <a:pPr marL="0" indent="0">
              <a:buNone/>
            </a:pPr>
            <a:r>
              <a:rPr lang="en-US" sz="2000" dirty="0"/>
              <a:t>          </a:t>
            </a:r>
            <a:r>
              <a:rPr lang="en-US" sz="2000" b="1" i="0" dirty="0">
                <a:effectLst/>
              </a:rPr>
              <a:t>avoid nesting such structures </a:t>
            </a:r>
            <a:r>
              <a:rPr lang="en-US" sz="2000" b="0" i="0" dirty="0">
                <a:effectLst/>
              </a:rPr>
              <a:t>inside functions by moving the nested logic into another function.</a:t>
            </a:r>
          </a:p>
          <a:p>
            <a:pPr marL="0" indent="0">
              <a:buNone/>
            </a:pPr>
            <a:r>
              <a:rPr lang="en-US" sz="2000" dirty="0"/>
              <a:t>         </a:t>
            </a:r>
            <a:r>
              <a:rPr lang="en-US" sz="2000" b="1" i="0" dirty="0">
                <a:effectLst/>
              </a:rPr>
              <a:t>Don't use long</a:t>
            </a:r>
            <a:r>
              <a:rPr lang="en-US" sz="2000" b="0" i="0" dirty="0">
                <a:effectLst/>
              </a:rPr>
              <a:t> if, else, switch and while statements, because sometimes they make functions too big and messy.</a:t>
            </a:r>
          </a:p>
          <a:p>
            <a:pPr marL="0" indent="0">
              <a:buNone/>
            </a:pPr>
            <a:endParaRPr lang="en-IN" sz="2000" dirty="0"/>
          </a:p>
        </p:txBody>
      </p:sp>
    </p:spTree>
    <p:extLst>
      <p:ext uri="{BB962C8B-B14F-4D97-AF65-F5344CB8AC3E}">
        <p14:creationId xmlns:p14="http://schemas.microsoft.com/office/powerpoint/2010/main" val="757150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EA5E-87C8-4B1E-B691-14AB843E67E9}"/>
              </a:ext>
            </a:extLst>
          </p:cNvPr>
          <p:cNvSpPr>
            <a:spLocks noGrp="1"/>
          </p:cNvSpPr>
          <p:nvPr>
            <p:ph type="title"/>
          </p:nvPr>
        </p:nvSpPr>
        <p:spPr/>
        <p:txBody>
          <a:bodyPr/>
          <a:lstStyle/>
          <a:p>
            <a:r>
              <a:rPr lang="en-US" dirty="0"/>
              <a:t>Control Structures and Looping</a:t>
            </a:r>
            <a:br>
              <a:rPr lang="en-US" dirty="0"/>
            </a:br>
            <a:r>
              <a:rPr lang="en-US" dirty="0"/>
              <a:t>Example- Avoid If else</a:t>
            </a:r>
            <a:endParaRPr lang="en-IN" dirty="0"/>
          </a:p>
        </p:txBody>
      </p:sp>
      <p:graphicFrame>
        <p:nvGraphicFramePr>
          <p:cNvPr id="4" name="Table 4">
            <a:extLst>
              <a:ext uri="{FF2B5EF4-FFF2-40B4-BE49-F238E27FC236}">
                <a16:creationId xmlns:a16="http://schemas.microsoft.com/office/drawing/2014/main" id="{0BBA1AC1-DC66-4F85-BAA2-30DD7A6D7FEB}"/>
              </a:ext>
            </a:extLst>
          </p:cNvPr>
          <p:cNvGraphicFramePr>
            <a:graphicFrameLocks noGrp="1"/>
          </p:cNvGraphicFramePr>
          <p:nvPr>
            <p:ph idx="1"/>
            <p:extLst>
              <p:ext uri="{D42A27DB-BD31-4B8C-83A1-F6EECF244321}">
                <p14:modId xmlns:p14="http://schemas.microsoft.com/office/powerpoint/2010/main" val="3865882006"/>
              </p:ext>
            </p:extLst>
          </p:nvPr>
        </p:nvGraphicFramePr>
        <p:xfrm>
          <a:off x="838200" y="2562726"/>
          <a:ext cx="10515600" cy="365760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2378871090"/>
                    </a:ext>
                  </a:extLst>
                </a:gridCol>
                <a:gridCol w="5257800">
                  <a:extLst>
                    <a:ext uri="{9D8B030D-6E8A-4147-A177-3AD203B41FA5}">
                      <a16:colId xmlns:a16="http://schemas.microsoft.com/office/drawing/2014/main" val="1380267532"/>
                    </a:ext>
                  </a:extLst>
                </a:gridCol>
              </a:tblGrid>
              <a:tr h="3164305">
                <a:tc>
                  <a:txBody>
                    <a:bodyPr/>
                    <a:lstStyle/>
                    <a:p>
                      <a:r>
                        <a:rPr lang="en-IN" sz="1800" b="1" i="1" kern="1200" dirty="0">
                          <a:solidFill>
                            <a:schemeClr val="tx1"/>
                          </a:solidFill>
                          <a:effectLst/>
                          <a:latin typeface="+mn-lt"/>
                          <a:ea typeface="+mn-ea"/>
                          <a:cs typeface="+mn-cs"/>
                        </a:rPr>
                        <a:t>function greetings(</a:t>
                      </a:r>
                      <a:r>
                        <a:rPr lang="en-IN" sz="1800" b="1" i="1" kern="1200" dirty="0" err="1">
                          <a:solidFill>
                            <a:schemeClr val="tx1"/>
                          </a:solidFill>
                          <a:effectLst/>
                          <a:latin typeface="+mn-lt"/>
                          <a:ea typeface="+mn-ea"/>
                          <a:cs typeface="+mn-cs"/>
                        </a:rPr>
                        <a:t>timePhase:string</a:t>
                      </a:r>
                      <a:r>
                        <a:rPr lang="en-IN" sz="1800" b="1" i="1" kern="1200" dirty="0">
                          <a:solidFill>
                            <a:schemeClr val="tx1"/>
                          </a:solidFill>
                          <a:effectLst/>
                          <a:latin typeface="+mn-lt"/>
                          <a:ea typeface="+mn-ea"/>
                          <a:cs typeface="+mn-cs"/>
                        </a:rPr>
                        <a:t>) {</a:t>
                      </a:r>
                      <a:br>
                        <a:rPr lang="en-IN" dirty="0"/>
                      </a:br>
                      <a:r>
                        <a:rPr lang="en-IN" sz="1800" b="1" i="1" kern="1200" dirty="0">
                          <a:solidFill>
                            <a:schemeClr val="tx1"/>
                          </a:solidFill>
                          <a:effectLst/>
                          <a:latin typeface="+mn-lt"/>
                          <a:ea typeface="+mn-ea"/>
                          <a:cs typeface="+mn-cs"/>
                        </a:rPr>
                        <a:t>if (</a:t>
                      </a:r>
                      <a:r>
                        <a:rPr lang="en-IN" sz="1800" b="1" i="1" kern="1200" dirty="0" err="1">
                          <a:solidFill>
                            <a:schemeClr val="tx1"/>
                          </a:solidFill>
                          <a:effectLst/>
                          <a:latin typeface="+mn-lt"/>
                          <a:ea typeface="+mn-ea"/>
                          <a:cs typeface="+mn-cs"/>
                        </a:rPr>
                        <a:t>timePhase</a:t>
                      </a:r>
                      <a:r>
                        <a:rPr lang="en-IN" sz="1800" b="1" i="1" kern="1200" dirty="0">
                          <a:solidFill>
                            <a:schemeClr val="tx1"/>
                          </a:solidFill>
                          <a:effectLst/>
                          <a:latin typeface="+mn-lt"/>
                          <a:ea typeface="+mn-ea"/>
                          <a:cs typeface="+mn-cs"/>
                        </a:rPr>
                        <a:t> === “morning”) {</a:t>
                      </a:r>
                      <a:br>
                        <a:rPr lang="en-IN" sz="1800" b="1" i="1" kern="1200" dirty="0">
                          <a:solidFill>
                            <a:schemeClr val="tx1"/>
                          </a:solidFill>
                          <a:effectLst/>
                          <a:latin typeface="+mn-lt"/>
                          <a:ea typeface="+mn-ea"/>
                          <a:cs typeface="+mn-cs"/>
                        </a:rPr>
                      </a:br>
                      <a:r>
                        <a:rPr lang="en-IN" sz="1800" b="1" i="1" kern="1200" dirty="0">
                          <a:solidFill>
                            <a:schemeClr val="tx1"/>
                          </a:solidFill>
                          <a:effectLst/>
                          <a:latin typeface="+mn-lt"/>
                          <a:ea typeface="+mn-ea"/>
                          <a:cs typeface="+mn-cs"/>
                        </a:rPr>
                        <a:t>console.log(“Good Morning”);</a:t>
                      </a:r>
                      <a:br>
                        <a:rPr lang="en-IN" sz="1800" b="1" i="1" kern="1200" dirty="0">
                          <a:solidFill>
                            <a:schemeClr val="tx1"/>
                          </a:solidFill>
                          <a:effectLst/>
                          <a:latin typeface="+mn-lt"/>
                          <a:ea typeface="+mn-ea"/>
                          <a:cs typeface="+mn-cs"/>
                        </a:rPr>
                      </a:br>
                      <a:r>
                        <a:rPr lang="en-IN" sz="1800" b="1" i="1" kern="1200" dirty="0">
                          <a:solidFill>
                            <a:schemeClr val="tx1"/>
                          </a:solidFill>
                          <a:effectLst/>
                          <a:latin typeface="+mn-lt"/>
                          <a:ea typeface="+mn-ea"/>
                          <a:cs typeface="+mn-cs"/>
                        </a:rPr>
                        <a:t>} else if (</a:t>
                      </a:r>
                      <a:r>
                        <a:rPr lang="en-IN" sz="1800" b="1" i="1" kern="1200" dirty="0" err="1">
                          <a:solidFill>
                            <a:schemeClr val="tx1"/>
                          </a:solidFill>
                          <a:effectLst/>
                          <a:latin typeface="+mn-lt"/>
                          <a:ea typeface="+mn-ea"/>
                          <a:cs typeface="+mn-cs"/>
                        </a:rPr>
                        <a:t>timePhase</a:t>
                      </a:r>
                      <a:r>
                        <a:rPr lang="en-IN" sz="1800" b="1" i="1" kern="1200" dirty="0">
                          <a:solidFill>
                            <a:schemeClr val="tx1"/>
                          </a:solidFill>
                          <a:effectLst/>
                          <a:latin typeface="+mn-lt"/>
                          <a:ea typeface="+mn-ea"/>
                          <a:cs typeface="+mn-cs"/>
                        </a:rPr>
                        <a:t> === “afternoon”) {</a:t>
                      </a:r>
                      <a:br>
                        <a:rPr lang="en-IN" sz="1800" b="1" i="1" kern="1200" dirty="0">
                          <a:solidFill>
                            <a:schemeClr val="tx1"/>
                          </a:solidFill>
                          <a:effectLst/>
                          <a:latin typeface="+mn-lt"/>
                          <a:ea typeface="+mn-ea"/>
                          <a:cs typeface="+mn-cs"/>
                        </a:rPr>
                      </a:br>
                      <a:r>
                        <a:rPr lang="en-IN" sz="1800" b="1" i="1" kern="1200" dirty="0">
                          <a:solidFill>
                            <a:schemeClr val="tx1"/>
                          </a:solidFill>
                          <a:effectLst/>
                          <a:latin typeface="+mn-lt"/>
                          <a:ea typeface="+mn-ea"/>
                          <a:cs typeface="+mn-cs"/>
                        </a:rPr>
                        <a:t>console.log(“Good Afternoon”);</a:t>
                      </a:r>
                      <a:br>
                        <a:rPr lang="en-IN" sz="1800" b="1" i="1" kern="1200" dirty="0">
                          <a:solidFill>
                            <a:schemeClr val="tx1"/>
                          </a:solidFill>
                          <a:effectLst/>
                          <a:latin typeface="+mn-lt"/>
                          <a:ea typeface="+mn-ea"/>
                          <a:cs typeface="+mn-cs"/>
                        </a:rPr>
                      </a:br>
                      <a:r>
                        <a:rPr lang="en-IN" sz="1800" b="1" i="1" kern="1200" dirty="0">
                          <a:solidFill>
                            <a:schemeClr val="tx1"/>
                          </a:solidFill>
                          <a:effectLst/>
                          <a:latin typeface="+mn-lt"/>
                          <a:ea typeface="+mn-ea"/>
                          <a:cs typeface="+mn-cs"/>
                        </a:rPr>
                        <a:t>} else if (</a:t>
                      </a:r>
                      <a:r>
                        <a:rPr lang="en-IN" sz="1800" b="1" i="1" kern="1200" dirty="0" err="1">
                          <a:solidFill>
                            <a:schemeClr val="tx1"/>
                          </a:solidFill>
                          <a:effectLst/>
                          <a:latin typeface="+mn-lt"/>
                          <a:ea typeface="+mn-ea"/>
                          <a:cs typeface="+mn-cs"/>
                        </a:rPr>
                        <a:t>timePhase</a:t>
                      </a:r>
                      <a:r>
                        <a:rPr lang="en-IN" sz="1800" b="1" i="1" kern="1200" dirty="0">
                          <a:solidFill>
                            <a:schemeClr val="tx1"/>
                          </a:solidFill>
                          <a:effectLst/>
                          <a:latin typeface="+mn-lt"/>
                          <a:ea typeface="+mn-ea"/>
                          <a:cs typeface="+mn-cs"/>
                        </a:rPr>
                        <a:t> === “evening”) {</a:t>
                      </a:r>
                      <a:br>
                        <a:rPr lang="en-IN" sz="1800" b="1" i="1" kern="1200" dirty="0">
                          <a:solidFill>
                            <a:schemeClr val="tx1"/>
                          </a:solidFill>
                          <a:effectLst/>
                          <a:latin typeface="+mn-lt"/>
                          <a:ea typeface="+mn-ea"/>
                          <a:cs typeface="+mn-cs"/>
                        </a:rPr>
                      </a:br>
                      <a:r>
                        <a:rPr lang="en-IN" sz="1800" b="1" i="1" kern="1200" dirty="0">
                          <a:solidFill>
                            <a:schemeClr val="tx1"/>
                          </a:solidFill>
                          <a:effectLst/>
                          <a:latin typeface="+mn-lt"/>
                          <a:ea typeface="+mn-ea"/>
                          <a:cs typeface="+mn-cs"/>
                        </a:rPr>
                        <a:t>console.log(“Good Evening”);</a:t>
                      </a:r>
                      <a:br>
                        <a:rPr lang="en-IN" sz="1800" b="1" i="1" kern="1200" dirty="0">
                          <a:solidFill>
                            <a:schemeClr val="tx1"/>
                          </a:solidFill>
                          <a:effectLst/>
                          <a:latin typeface="+mn-lt"/>
                          <a:ea typeface="+mn-ea"/>
                          <a:cs typeface="+mn-cs"/>
                        </a:rPr>
                      </a:br>
                      <a:r>
                        <a:rPr lang="en-IN" sz="1800" b="1" i="1" kern="1200" dirty="0">
                          <a:solidFill>
                            <a:schemeClr val="tx1"/>
                          </a:solidFill>
                          <a:effectLst/>
                          <a:latin typeface="+mn-lt"/>
                          <a:ea typeface="+mn-ea"/>
                          <a:cs typeface="+mn-cs"/>
                        </a:rPr>
                        <a:t>} else {</a:t>
                      </a:r>
                      <a:br>
                        <a:rPr lang="en-IN" sz="1800" b="1" i="1" kern="1200" dirty="0">
                          <a:solidFill>
                            <a:schemeClr val="tx1"/>
                          </a:solidFill>
                          <a:effectLst/>
                          <a:latin typeface="+mn-lt"/>
                          <a:ea typeface="+mn-ea"/>
                          <a:cs typeface="+mn-cs"/>
                        </a:rPr>
                      </a:br>
                      <a:r>
                        <a:rPr lang="en-IN" sz="1800" b="1" i="1" kern="1200" dirty="0">
                          <a:solidFill>
                            <a:schemeClr val="tx1"/>
                          </a:solidFill>
                          <a:effectLst/>
                          <a:latin typeface="+mn-lt"/>
                          <a:ea typeface="+mn-ea"/>
                          <a:cs typeface="+mn-cs"/>
                        </a:rPr>
                        <a:t>console.log(“Good Night”);</a:t>
                      </a:r>
                      <a:br>
                        <a:rPr lang="en-IN" sz="1800" b="1" i="1" kern="1200" dirty="0">
                          <a:solidFill>
                            <a:schemeClr val="tx1"/>
                          </a:solidFill>
                          <a:effectLst/>
                          <a:latin typeface="+mn-lt"/>
                          <a:ea typeface="+mn-ea"/>
                          <a:cs typeface="+mn-cs"/>
                        </a:rPr>
                      </a:br>
                      <a:r>
                        <a:rPr lang="en-IN" sz="1800" b="1" i="1" kern="1200" dirty="0">
                          <a:solidFill>
                            <a:schemeClr val="tx1"/>
                          </a:solidFill>
                          <a:effectLst/>
                          <a:latin typeface="+mn-lt"/>
                          <a:ea typeface="+mn-ea"/>
                          <a:cs typeface="+mn-cs"/>
                        </a:rPr>
                        <a:t>}</a:t>
                      </a:r>
                      <a:br>
                        <a:rPr lang="en-IN" sz="1800" b="1" i="1" kern="1200" dirty="0">
                          <a:solidFill>
                            <a:schemeClr val="tx1"/>
                          </a:solidFill>
                          <a:effectLst/>
                          <a:latin typeface="+mn-lt"/>
                          <a:ea typeface="+mn-ea"/>
                          <a:cs typeface="+mn-cs"/>
                        </a:rPr>
                      </a:br>
                      <a:r>
                        <a:rPr lang="en-IN" sz="1800" b="1" i="1" kern="1200" dirty="0">
                          <a:solidFill>
                            <a:schemeClr val="tx1"/>
                          </a:solidFill>
                          <a:effectLst/>
                          <a:latin typeface="+mn-lt"/>
                          <a:ea typeface="+mn-ea"/>
                          <a:cs typeface="+mn-cs"/>
                        </a:rPr>
                        <a:t>}</a:t>
                      </a:r>
                      <a:br>
                        <a:rPr lang="en-IN" sz="1800" b="1" i="1" kern="1200" dirty="0">
                          <a:solidFill>
                            <a:schemeClr val="tx1"/>
                          </a:solidFill>
                          <a:effectLst/>
                          <a:latin typeface="+mn-lt"/>
                          <a:ea typeface="+mn-ea"/>
                          <a:cs typeface="+mn-cs"/>
                        </a:rPr>
                      </a:br>
                      <a:r>
                        <a:rPr lang="en-IN" sz="1800" b="1" i="1" kern="1200" dirty="0">
                          <a:solidFill>
                            <a:schemeClr val="tx1"/>
                          </a:solidFill>
                          <a:effectLst/>
                          <a:latin typeface="+mn-lt"/>
                          <a:ea typeface="+mn-ea"/>
                          <a:cs typeface="+mn-cs"/>
                        </a:rPr>
                        <a:t>// calling</a:t>
                      </a:r>
                      <a:br>
                        <a:rPr lang="en-IN" sz="1800" b="1" i="1" kern="1200" dirty="0">
                          <a:solidFill>
                            <a:schemeClr val="tx1"/>
                          </a:solidFill>
                          <a:effectLst/>
                          <a:latin typeface="+mn-lt"/>
                          <a:ea typeface="+mn-ea"/>
                          <a:cs typeface="+mn-cs"/>
                        </a:rPr>
                      </a:br>
                      <a:r>
                        <a:rPr lang="en-IN" sz="1800" b="1" i="1" kern="1200" dirty="0">
                          <a:solidFill>
                            <a:schemeClr val="tx1"/>
                          </a:solidFill>
                          <a:effectLst/>
                          <a:latin typeface="+mn-lt"/>
                          <a:ea typeface="+mn-ea"/>
                          <a:cs typeface="+mn-cs"/>
                        </a:rPr>
                        <a:t>greetings();</a:t>
                      </a:r>
                      <a:endParaRPr lang="en-IN" dirty="0"/>
                    </a:p>
                  </a:txBody>
                  <a:tcPr/>
                </a:tc>
                <a:tc>
                  <a:txBody>
                    <a:bodyPr/>
                    <a:lstStyle/>
                    <a:p>
                      <a:r>
                        <a:rPr lang="en-US" sz="1800" b="1" i="1" kern="1200" dirty="0">
                          <a:solidFill>
                            <a:schemeClr val="tx1"/>
                          </a:solidFill>
                          <a:effectLst/>
                          <a:latin typeface="+mn-lt"/>
                          <a:ea typeface="+mn-ea"/>
                          <a:cs typeface="+mn-cs"/>
                        </a:rPr>
                        <a:t>function </a:t>
                      </a:r>
                      <a:r>
                        <a:rPr lang="en-US" sz="1800" b="1" i="1" kern="1200" dirty="0" err="1">
                          <a:solidFill>
                            <a:schemeClr val="tx1"/>
                          </a:solidFill>
                          <a:effectLst/>
                          <a:latin typeface="+mn-lt"/>
                          <a:ea typeface="+mn-ea"/>
                          <a:cs typeface="+mn-cs"/>
                        </a:rPr>
                        <a:t>printGreeting</a:t>
                      </a:r>
                      <a:r>
                        <a:rPr lang="en-US" sz="1800" b="1" i="1" kern="1200" dirty="0">
                          <a:solidFill>
                            <a:schemeClr val="tx1"/>
                          </a:solidFill>
                          <a:effectLst/>
                          <a:latin typeface="+mn-lt"/>
                          <a:ea typeface="+mn-ea"/>
                          <a:cs typeface="+mn-cs"/>
                        </a:rPr>
                        <a:t>(</a:t>
                      </a:r>
                      <a:r>
                        <a:rPr lang="en-US" sz="1800" b="1" i="1" kern="1200" dirty="0" err="1">
                          <a:solidFill>
                            <a:schemeClr val="tx1"/>
                          </a:solidFill>
                          <a:effectLst/>
                          <a:latin typeface="+mn-lt"/>
                          <a:ea typeface="+mn-ea"/>
                          <a:cs typeface="+mn-cs"/>
                        </a:rPr>
                        <a:t>greeting:string</a:t>
                      </a:r>
                      <a:r>
                        <a:rPr lang="en-US" sz="1800" b="1" i="1" kern="1200" dirty="0">
                          <a:solidFill>
                            <a:schemeClr val="tx1"/>
                          </a:solidFill>
                          <a:effectLst/>
                          <a:latin typeface="+mn-lt"/>
                          <a:ea typeface="+mn-ea"/>
                          <a:cs typeface="+mn-cs"/>
                        </a:rPr>
                        <a:t>) {</a:t>
                      </a:r>
                      <a:br>
                        <a:rPr lang="en-US" sz="1800" b="1" i="1" kern="1200" dirty="0">
                          <a:solidFill>
                            <a:schemeClr val="tx1"/>
                          </a:solidFill>
                          <a:effectLst/>
                          <a:latin typeface="+mn-lt"/>
                          <a:ea typeface="+mn-ea"/>
                          <a:cs typeface="+mn-cs"/>
                        </a:rPr>
                      </a:br>
                      <a:r>
                        <a:rPr lang="en-US" sz="1800" b="1" i="1" kern="1200" dirty="0">
                          <a:solidFill>
                            <a:schemeClr val="tx1"/>
                          </a:solidFill>
                          <a:effectLst/>
                          <a:latin typeface="+mn-lt"/>
                          <a:ea typeface="+mn-ea"/>
                          <a:cs typeface="+mn-cs"/>
                        </a:rPr>
                        <a:t>console.log(greeting);</a:t>
                      </a:r>
                      <a:br>
                        <a:rPr lang="en-US" sz="1800" b="1" i="1" kern="1200" dirty="0">
                          <a:solidFill>
                            <a:schemeClr val="tx1"/>
                          </a:solidFill>
                          <a:effectLst/>
                          <a:latin typeface="+mn-lt"/>
                          <a:ea typeface="+mn-ea"/>
                          <a:cs typeface="+mn-cs"/>
                        </a:rPr>
                      </a:br>
                      <a:r>
                        <a:rPr lang="en-US" sz="1800" b="1" i="1" kern="1200" dirty="0">
                          <a:solidFill>
                            <a:schemeClr val="tx1"/>
                          </a:solidFill>
                          <a:effectLst/>
                          <a:latin typeface="+mn-lt"/>
                          <a:ea typeface="+mn-ea"/>
                          <a:cs typeface="+mn-cs"/>
                        </a:rPr>
                        <a:t>}</a:t>
                      </a:r>
                      <a:endParaRPr lang="en-US" sz="1800" b="0" i="0" kern="1200" dirty="0">
                        <a:solidFill>
                          <a:schemeClr val="tx1"/>
                        </a:solidFill>
                        <a:effectLst/>
                        <a:latin typeface="+mn-lt"/>
                        <a:ea typeface="+mn-ea"/>
                        <a:cs typeface="+mn-cs"/>
                      </a:endParaRPr>
                    </a:p>
                    <a:p>
                      <a:r>
                        <a:rPr lang="en-US" sz="1800" b="1" i="1" kern="1200" dirty="0">
                          <a:solidFill>
                            <a:schemeClr val="tx1"/>
                          </a:solidFill>
                          <a:effectLst/>
                          <a:latin typeface="+mn-lt"/>
                          <a:ea typeface="+mn-ea"/>
                          <a:cs typeface="+mn-cs"/>
                        </a:rPr>
                        <a:t>function greetings(</a:t>
                      </a:r>
                      <a:r>
                        <a:rPr lang="en-US" sz="1800" b="1" i="1" kern="1200" dirty="0" err="1">
                          <a:solidFill>
                            <a:schemeClr val="tx1"/>
                          </a:solidFill>
                          <a:effectLst/>
                          <a:latin typeface="+mn-lt"/>
                          <a:ea typeface="+mn-ea"/>
                          <a:cs typeface="+mn-cs"/>
                        </a:rPr>
                        <a:t>timePhase</a:t>
                      </a:r>
                      <a:r>
                        <a:rPr lang="en-US" sz="1800" b="1" i="1" kern="1200" dirty="0">
                          <a:solidFill>
                            <a:schemeClr val="tx1"/>
                          </a:solidFill>
                          <a:effectLst/>
                          <a:latin typeface="+mn-lt"/>
                          <a:ea typeface="+mn-ea"/>
                          <a:cs typeface="+mn-cs"/>
                        </a:rPr>
                        <a:t>: string) {</a:t>
                      </a:r>
                      <a:br>
                        <a:rPr lang="en-US" sz="1800" b="1" i="1" kern="1200" dirty="0">
                          <a:solidFill>
                            <a:schemeClr val="tx1"/>
                          </a:solidFill>
                          <a:effectLst/>
                          <a:latin typeface="+mn-lt"/>
                          <a:ea typeface="+mn-ea"/>
                          <a:cs typeface="+mn-cs"/>
                        </a:rPr>
                      </a:br>
                      <a:r>
                        <a:rPr lang="en-US" sz="1800" b="1" i="1" kern="1200" dirty="0">
                          <a:solidFill>
                            <a:schemeClr val="tx1"/>
                          </a:solidFill>
                          <a:effectLst/>
                          <a:latin typeface="+mn-lt"/>
                          <a:ea typeface="+mn-ea"/>
                          <a:cs typeface="+mn-cs"/>
                        </a:rPr>
                        <a:t>let greeting = ‘Good’ + </a:t>
                      </a:r>
                      <a:r>
                        <a:rPr lang="en-US" sz="1800" b="1" i="1" kern="1200" dirty="0" err="1">
                          <a:solidFill>
                            <a:schemeClr val="tx1"/>
                          </a:solidFill>
                          <a:effectLst/>
                          <a:latin typeface="+mn-lt"/>
                          <a:ea typeface="+mn-ea"/>
                          <a:cs typeface="+mn-cs"/>
                        </a:rPr>
                        <a:t>timePhase</a:t>
                      </a:r>
                      <a:r>
                        <a:rPr lang="en-US" sz="1800" b="1" i="1" kern="1200" dirty="0">
                          <a:solidFill>
                            <a:schemeClr val="tx1"/>
                          </a:solidFill>
                          <a:effectLst/>
                          <a:latin typeface="+mn-lt"/>
                          <a:ea typeface="+mn-ea"/>
                          <a:cs typeface="+mn-cs"/>
                        </a:rPr>
                        <a:t>;</a:t>
                      </a:r>
                      <a:br>
                        <a:rPr lang="en-US" sz="1800" b="1" i="1" kern="1200" dirty="0">
                          <a:solidFill>
                            <a:schemeClr val="tx1"/>
                          </a:solidFill>
                          <a:effectLst/>
                          <a:latin typeface="+mn-lt"/>
                          <a:ea typeface="+mn-ea"/>
                          <a:cs typeface="+mn-cs"/>
                        </a:rPr>
                      </a:br>
                      <a:r>
                        <a:rPr lang="en-US" sz="1800" b="1" i="1" kern="1200" dirty="0" err="1">
                          <a:solidFill>
                            <a:schemeClr val="tx1"/>
                          </a:solidFill>
                          <a:effectLst/>
                          <a:latin typeface="+mn-lt"/>
                          <a:ea typeface="+mn-ea"/>
                          <a:cs typeface="+mn-cs"/>
                        </a:rPr>
                        <a:t>printGreeting</a:t>
                      </a:r>
                      <a:r>
                        <a:rPr lang="en-US" sz="1800" b="1" i="1" kern="1200" dirty="0">
                          <a:solidFill>
                            <a:schemeClr val="tx1"/>
                          </a:solidFill>
                          <a:effectLst/>
                          <a:latin typeface="+mn-lt"/>
                          <a:ea typeface="+mn-ea"/>
                          <a:cs typeface="+mn-cs"/>
                        </a:rPr>
                        <a:t>(greeting);</a:t>
                      </a:r>
                      <a:br>
                        <a:rPr lang="en-US" sz="1800" b="1" i="1" kern="1200" dirty="0">
                          <a:solidFill>
                            <a:schemeClr val="tx1"/>
                          </a:solidFill>
                          <a:effectLst/>
                          <a:latin typeface="+mn-lt"/>
                          <a:ea typeface="+mn-ea"/>
                          <a:cs typeface="+mn-cs"/>
                        </a:rPr>
                      </a:br>
                      <a:r>
                        <a:rPr lang="en-US" sz="1800" b="1" i="1" kern="1200" dirty="0">
                          <a:solidFill>
                            <a:schemeClr val="tx1"/>
                          </a:solidFill>
                          <a:effectLst/>
                          <a:latin typeface="+mn-lt"/>
                          <a:ea typeface="+mn-ea"/>
                          <a:cs typeface="+mn-cs"/>
                        </a:rPr>
                        <a:t>}</a:t>
                      </a:r>
                      <a:endParaRPr lang="en-US" sz="1800" b="0" i="0" kern="1200" dirty="0">
                        <a:solidFill>
                          <a:schemeClr val="tx1"/>
                        </a:solidFill>
                        <a:effectLst/>
                        <a:latin typeface="+mn-lt"/>
                        <a:ea typeface="+mn-ea"/>
                        <a:cs typeface="+mn-cs"/>
                      </a:endParaRPr>
                    </a:p>
                    <a:p>
                      <a:endParaRPr lang="en-IN" dirty="0"/>
                    </a:p>
                  </a:txBody>
                  <a:tcPr/>
                </a:tc>
                <a:extLst>
                  <a:ext uri="{0D108BD9-81ED-4DB2-BD59-A6C34878D82A}">
                    <a16:rowId xmlns:a16="http://schemas.microsoft.com/office/drawing/2014/main" val="1402217787"/>
                  </a:ext>
                </a:extLst>
              </a:tr>
            </a:tbl>
          </a:graphicData>
        </a:graphic>
      </p:graphicFrame>
      <p:graphicFrame>
        <p:nvGraphicFramePr>
          <p:cNvPr id="5" name="Table 5">
            <a:extLst>
              <a:ext uri="{FF2B5EF4-FFF2-40B4-BE49-F238E27FC236}">
                <a16:creationId xmlns:a16="http://schemas.microsoft.com/office/drawing/2014/main" id="{06A2F5ED-DB46-454B-B232-95427491EC35}"/>
              </a:ext>
            </a:extLst>
          </p:cNvPr>
          <p:cNvGraphicFramePr>
            <a:graphicFrameLocks noGrp="1"/>
          </p:cNvGraphicFramePr>
          <p:nvPr>
            <p:extLst>
              <p:ext uri="{D42A27DB-BD31-4B8C-83A1-F6EECF244321}">
                <p14:modId xmlns:p14="http://schemas.microsoft.com/office/powerpoint/2010/main" val="2875577253"/>
              </p:ext>
            </p:extLst>
          </p:nvPr>
        </p:nvGraphicFramePr>
        <p:xfrm>
          <a:off x="838200" y="2191886"/>
          <a:ext cx="10515600" cy="370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49357491"/>
                    </a:ext>
                  </a:extLst>
                </a:gridCol>
                <a:gridCol w="5257800">
                  <a:extLst>
                    <a:ext uri="{9D8B030D-6E8A-4147-A177-3AD203B41FA5}">
                      <a16:colId xmlns:a16="http://schemas.microsoft.com/office/drawing/2014/main" val="3704435731"/>
                    </a:ext>
                  </a:extLst>
                </a:gridCol>
              </a:tblGrid>
              <a:tr h="370840">
                <a:tc>
                  <a:txBody>
                    <a:bodyPr/>
                    <a:lstStyle/>
                    <a:p>
                      <a:r>
                        <a:rPr lang="en-US" dirty="0"/>
                        <a:t>Too many If else</a:t>
                      </a:r>
                      <a:endParaRPr lang="en-IN" dirty="0"/>
                    </a:p>
                  </a:txBody>
                  <a:tcPr/>
                </a:tc>
                <a:tc>
                  <a:txBody>
                    <a:bodyPr/>
                    <a:lstStyle/>
                    <a:p>
                      <a:r>
                        <a:rPr lang="en-US" dirty="0"/>
                        <a:t>After avoiding if else</a:t>
                      </a:r>
                      <a:endParaRPr lang="en-IN" dirty="0"/>
                    </a:p>
                  </a:txBody>
                  <a:tcPr/>
                </a:tc>
                <a:extLst>
                  <a:ext uri="{0D108BD9-81ED-4DB2-BD59-A6C34878D82A}">
                    <a16:rowId xmlns:a16="http://schemas.microsoft.com/office/drawing/2014/main" val="3068796383"/>
                  </a:ext>
                </a:extLst>
              </a:tr>
            </a:tbl>
          </a:graphicData>
        </a:graphic>
      </p:graphicFrame>
    </p:spTree>
    <p:extLst>
      <p:ext uri="{BB962C8B-B14F-4D97-AF65-F5344CB8AC3E}">
        <p14:creationId xmlns:p14="http://schemas.microsoft.com/office/powerpoint/2010/main" val="5102785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etal tic-tac-toe game pieces">
            <a:extLst>
              <a:ext uri="{FF2B5EF4-FFF2-40B4-BE49-F238E27FC236}">
                <a16:creationId xmlns:a16="http://schemas.microsoft.com/office/drawing/2014/main" id="{50AC9307-8ECC-4026-8337-8AA7FD482CB1}"/>
              </a:ext>
            </a:extLst>
          </p:cNvPr>
          <p:cNvPicPr>
            <a:picLocks noChangeAspect="1"/>
          </p:cNvPicPr>
          <p:nvPr/>
        </p:nvPicPr>
        <p:blipFill rotWithShape="1">
          <a:blip r:embed="rId3"/>
          <a:srcRect l="9786" r="2332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254718B6-1F13-4CF1-B7EF-85DE617685DC}"/>
              </a:ext>
            </a:extLst>
          </p:cNvPr>
          <p:cNvSpPr>
            <a:spLocks noGrp="1"/>
          </p:cNvSpPr>
          <p:nvPr>
            <p:ph idx="1"/>
          </p:nvPr>
        </p:nvSpPr>
        <p:spPr>
          <a:xfrm>
            <a:off x="6236885" y="2261106"/>
            <a:ext cx="5345514" cy="4993935"/>
          </a:xfrm>
        </p:spPr>
        <p:txBody>
          <a:bodyPr>
            <a:normAutofit/>
          </a:bodyPr>
          <a:lstStyle/>
          <a:p>
            <a:pPr marL="0" indent="0">
              <a:buNone/>
            </a:pPr>
            <a:br>
              <a:rPr lang="en-US" sz="2000" dirty="0"/>
            </a:br>
            <a:r>
              <a:rPr lang="en-US" sz="2000" b="0" i="0" dirty="0">
                <a:effectLst/>
              </a:rPr>
              <a:t>3. </a:t>
            </a:r>
            <a:r>
              <a:rPr lang="en-US" sz="2000" b="1" i="0" dirty="0">
                <a:effectLst/>
              </a:rPr>
              <a:t>Do one thing! (Single Responsibility Principle</a:t>
            </a:r>
            <a:r>
              <a:rPr lang="en-US" sz="2000" b="0" i="0" dirty="0">
                <a:effectLst/>
              </a:rPr>
              <a:t>)-</a:t>
            </a:r>
          </a:p>
          <a:p>
            <a:pPr marL="0" indent="0">
              <a:buNone/>
            </a:pPr>
            <a:r>
              <a:rPr lang="en-US" sz="2000" b="0" i="0" dirty="0">
                <a:effectLst/>
                <a:latin typeface="charter"/>
              </a:rPr>
              <a:t>One function must do only one thing. If a function is doing more than one thing, the function should be split up into more functions.</a:t>
            </a:r>
            <a:br>
              <a:rPr lang="en-US" sz="2000" dirty="0"/>
            </a:br>
            <a:r>
              <a:rPr lang="en-US" sz="2000" b="0" i="0" dirty="0">
                <a:effectLst/>
              </a:rPr>
              <a:t>4. </a:t>
            </a:r>
            <a:r>
              <a:rPr lang="en-US" sz="2000" b="1" i="0" dirty="0">
                <a:effectLst/>
              </a:rPr>
              <a:t>Function names should say what they do- </a:t>
            </a:r>
            <a:r>
              <a:rPr lang="en-US" sz="2000" b="0" i="0" dirty="0">
                <a:effectLst/>
              </a:rPr>
              <a:t>Name the functions as per their purpose.</a:t>
            </a:r>
          </a:p>
          <a:p>
            <a:pPr marL="0" indent="0">
              <a:buNone/>
            </a:pPr>
            <a:r>
              <a:rPr lang="en-US" sz="2000" dirty="0" err="1"/>
              <a:t>Eg</a:t>
            </a:r>
            <a:r>
              <a:rPr lang="en-US" sz="2000" dirty="0"/>
              <a:t>: </a:t>
            </a:r>
            <a:r>
              <a:rPr lang="en-US" sz="2000" dirty="0" err="1"/>
              <a:t>deleteCustomer</a:t>
            </a:r>
            <a:r>
              <a:rPr lang="en-US" sz="2000" dirty="0"/>
              <a:t>(), </a:t>
            </a:r>
            <a:r>
              <a:rPr lang="en-US" sz="2000" dirty="0" err="1"/>
              <a:t>retrieveNumber</a:t>
            </a:r>
            <a:r>
              <a:rPr lang="en-US" sz="2000" dirty="0"/>
              <a:t>()</a:t>
            </a:r>
          </a:p>
          <a:p>
            <a:pPr marL="0" indent="0">
              <a:buNone/>
            </a:pPr>
            <a:br>
              <a:rPr lang="en-US" sz="2000" dirty="0"/>
            </a:br>
            <a:endParaRPr lang="en-IN" sz="2000" dirty="0"/>
          </a:p>
        </p:txBody>
      </p:sp>
    </p:spTree>
    <p:extLst>
      <p:ext uri="{BB962C8B-B14F-4D97-AF65-F5344CB8AC3E}">
        <p14:creationId xmlns:p14="http://schemas.microsoft.com/office/powerpoint/2010/main" val="3752698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2031E-24FC-4F38-9EDB-9A9EE2F4F2AD}"/>
              </a:ext>
            </a:extLst>
          </p:cNvPr>
          <p:cNvSpPr>
            <a:spLocks noGrp="1"/>
          </p:cNvSpPr>
          <p:nvPr>
            <p:ph idx="1"/>
          </p:nvPr>
        </p:nvSpPr>
        <p:spPr>
          <a:xfrm>
            <a:off x="336884" y="204537"/>
            <a:ext cx="11855116" cy="6497052"/>
          </a:xfrm>
        </p:spPr>
        <p:txBody>
          <a:bodyPr>
            <a:normAutofit fontScale="92500" lnSpcReduction="10000"/>
          </a:bodyPr>
          <a:lstStyle/>
          <a:p>
            <a:pPr marL="0" indent="0">
              <a:buNone/>
            </a:pPr>
            <a:r>
              <a:rPr lang="en-US" sz="2800" b="1" i="0" dirty="0">
                <a:effectLst/>
              </a:rPr>
              <a:t>5. Remove duplicate code-  </a:t>
            </a:r>
            <a:r>
              <a:rPr lang="en-US" sz="2800" b="0" i="0" dirty="0">
                <a:effectLst/>
              </a:rPr>
              <a:t>Remove duplicate code and avoid repeating the sam</a:t>
            </a:r>
            <a:r>
              <a:rPr lang="en-US" dirty="0"/>
              <a:t>e code. Instead create space to write common code and call it wherever required.</a:t>
            </a:r>
            <a:br>
              <a:rPr lang="en-US" sz="2800" dirty="0"/>
            </a:br>
            <a:endParaRPr lang="en-US" sz="2800" dirty="0"/>
          </a:p>
          <a:p>
            <a:endParaRPr lang="en-US" dirty="0"/>
          </a:p>
          <a:p>
            <a:endParaRPr lang="en-US" sz="2800" dirty="0"/>
          </a:p>
          <a:p>
            <a:endParaRPr lang="en-US" dirty="0"/>
          </a:p>
          <a:p>
            <a:endParaRPr lang="en-US" sz="2800" dirty="0"/>
          </a:p>
          <a:p>
            <a:endParaRPr lang="en-US" sz="2800" dirty="0"/>
          </a:p>
          <a:p>
            <a:pPr marL="0" indent="0">
              <a:buNone/>
            </a:pPr>
            <a:endParaRPr lang="en-US" sz="2800" dirty="0"/>
          </a:p>
          <a:p>
            <a:endParaRPr lang="en-US" dirty="0"/>
          </a:p>
          <a:p>
            <a:pPr marL="0" indent="0">
              <a:buNone/>
            </a:pPr>
            <a:br>
              <a:rPr lang="en-US" sz="2800" dirty="0"/>
            </a:br>
            <a:r>
              <a:rPr lang="en-US" b="1" dirty="0"/>
              <a:t>6</a:t>
            </a:r>
            <a:r>
              <a:rPr lang="en-US" sz="2800" b="1" i="0" dirty="0">
                <a:effectLst/>
              </a:rPr>
              <a:t>. Remove dead code- </a:t>
            </a:r>
            <a:r>
              <a:rPr lang="en-US" sz="2800" b="0" i="0" dirty="0">
                <a:effectLst/>
              </a:rPr>
              <a:t>Remove unnecessary code which is not required now.</a:t>
            </a:r>
          </a:p>
          <a:p>
            <a:pPr marL="0" indent="0">
              <a:buNone/>
            </a:pPr>
            <a:r>
              <a:rPr lang="en-US" b="0" i="0" dirty="0">
                <a:solidFill>
                  <a:srgbClr val="292929"/>
                </a:solidFill>
                <a:effectLst/>
                <a:latin typeface="charter"/>
              </a:rPr>
              <a:t>Variables that are declared and not used anywhere in the code are most likely an error due to incomplete refactoring. Such variables take up space in the code and can lead to confusion by readers.</a:t>
            </a:r>
            <a:endParaRPr lang="en-US" sz="2800" b="0" i="0" dirty="0">
              <a:effectLst/>
            </a:endParaRPr>
          </a:p>
          <a:p>
            <a:endParaRPr lang="en-IN" dirty="0"/>
          </a:p>
        </p:txBody>
      </p:sp>
      <p:graphicFrame>
        <p:nvGraphicFramePr>
          <p:cNvPr id="4" name="Table 4">
            <a:extLst>
              <a:ext uri="{FF2B5EF4-FFF2-40B4-BE49-F238E27FC236}">
                <a16:creationId xmlns:a16="http://schemas.microsoft.com/office/drawing/2014/main" id="{CAA4CD9A-4B2C-4335-9470-B84D9F87E16C}"/>
              </a:ext>
            </a:extLst>
          </p:cNvPr>
          <p:cNvGraphicFramePr>
            <a:graphicFrameLocks noGrp="1"/>
          </p:cNvGraphicFramePr>
          <p:nvPr>
            <p:extLst>
              <p:ext uri="{D42A27DB-BD31-4B8C-83A1-F6EECF244321}">
                <p14:modId xmlns:p14="http://schemas.microsoft.com/office/powerpoint/2010/main" val="770617667"/>
              </p:ext>
            </p:extLst>
          </p:nvPr>
        </p:nvGraphicFramePr>
        <p:xfrm>
          <a:off x="1827463" y="1116708"/>
          <a:ext cx="8128000" cy="34384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4877573"/>
                    </a:ext>
                  </a:extLst>
                </a:gridCol>
                <a:gridCol w="4064000">
                  <a:extLst>
                    <a:ext uri="{9D8B030D-6E8A-4147-A177-3AD203B41FA5}">
                      <a16:colId xmlns:a16="http://schemas.microsoft.com/office/drawing/2014/main" val="682757414"/>
                    </a:ext>
                  </a:extLst>
                </a:gridCol>
              </a:tblGrid>
              <a:tr h="603808">
                <a:tc>
                  <a:txBody>
                    <a:bodyPr/>
                    <a:lstStyle/>
                    <a:p>
                      <a:r>
                        <a:rPr lang="en-US" dirty="0"/>
                        <a:t>Bad code</a:t>
                      </a:r>
                      <a:endParaRPr lang="en-IN" dirty="0"/>
                    </a:p>
                  </a:txBody>
                  <a:tcPr/>
                </a:tc>
                <a:tc>
                  <a:txBody>
                    <a:bodyPr/>
                    <a:lstStyle/>
                    <a:p>
                      <a:r>
                        <a:rPr lang="en-US" dirty="0"/>
                        <a:t>After removing duplicate code</a:t>
                      </a:r>
                      <a:endParaRPr lang="en-IN" dirty="0"/>
                    </a:p>
                  </a:txBody>
                  <a:tcPr/>
                </a:tc>
                <a:extLst>
                  <a:ext uri="{0D108BD9-81ED-4DB2-BD59-A6C34878D82A}">
                    <a16:rowId xmlns:a16="http://schemas.microsoft.com/office/drawing/2014/main" val="3910792365"/>
                  </a:ext>
                </a:extLst>
              </a:tr>
              <a:tr h="603808">
                <a:tc>
                  <a:txBody>
                    <a:bodyPr/>
                    <a:lstStyle/>
                    <a:p>
                      <a:r>
                        <a:rPr lang="en-IN" sz="1800" b="1" i="0" kern="1200" dirty="0">
                          <a:solidFill>
                            <a:schemeClr val="dk1"/>
                          </a:solidFill>
                          <a:effectLst/>
                          <a:latin typeface="+mn-lt"/>
                          <a:ea typeface="+mn-ea"/>
                          <a:cs typeface="+mn-cs"/>
                        </a:rPr>
                        <a:t>public</a:t>
                      </a:r>
                      <a:r>
                        <a:rPr lang="en-IN" sz="1800" b="0" i="0" kern="1200" dirty="0">
                          <a:solidFill>
                            <a:schemeClr val="dk1"/>
                          </a:solidFill>
                          <a:effectLst/>
                          <a:latin typeface="+mn-lt"/>
                          <a:ea typeface="+mn-ea"/>
                          <a:cs typeface="+mn-cs"/>
                        </a:rPr>
                        <a:t> </a:t>
                      </a:r>
                      <a:r>
                        <a:rPr lang="en-IN" sz="1800" b="1" i="0" kern="1200" dirty="0">
                          <a:solidFill>
                            <a:schemeClr val="dk1"/>
                          </a:solidFill>
                          <a:effectLst/>
                          <a:latin typeface="+mn-lt"/>
                          <a:ea typeface="+mn-ea"/>
                          <a:cs typeface="+mn-cs"/>
                        </a:rPr>
                        <a:t>void</a:t>
                      </a:r>
                      <a:r>
                        <a:rPr lang="en-IN" sz="1800" b="0" i="0" kern="1200" dirty="0">
                          <a:solidFill>
                            <a:schemeClr val="dk1"/>
                          </a:solidFill>
                          <a:effectLst/>
                          <a:latin typeface="+mn-lt"/>
                          <a:ea typeface="+mn-ea"/>
                          <a:cs typeface="+mn-cs"/>
                        </a:rPr>
                        <a:t> method() {</a:t>
                      </a:r>
                      <a:br>
                        <a:rPr lang="en-IN" dirty="0"/>
                      </a:br>
                      <a:r>
                        <a:rPr lang="en-IN" sz="1800" b="1" i="0" kern="1200" dirty="0">
                          <a:solidFill>
                            <a:schemeClr val="dk1"/>
                          </a:solidFill>
                          <a:effectLst/>
                          <a:latin typeface="+mn-lt"/>
                          <a:ea typeface="+mn-ea"/>
                          <a:cs typeface="+mn-cs"/>
                        </a:rPr>
                        <a:t>int</a:t>
                      </a:r>
                      <a:r>
                        <a:rPr lang="en-IN" sz="1800" b="0" i="0" kern="1200" dirty="0">
                          <a:solidFill>
                            <a:schemeClr val="dk1"/>
                          </a:solidFill>
                          <a:effectLst/>
                          <a:latin typeface="+mn-lt"/>
                          <a:ea typeface="+mn-ea"/>
                          <a:cs typeface="+mn-cs"/>
                        </a:rPr>
                        <a:t> a = 1;</a:t>
                      </a:r>
                      <a:br>
                        <a:rPr lang="en-IN" dirty="0"/>
                      </a:br>
                      <a:r>
                        <a:rPr lang="en-IN" sz="1800" b="1" i="0" kern="1200" dirty="0">
                          <a:solidFill>
                            <a:schemeClr val="dk1"/>
                          </a:solidFill>
                          <a:effectLst/>
                          <a:latin typeface="+mn-lt"/>
                          <a:ea typeface="+mn-ea"/>
                          <a:cs typeface="+mn-cs"/>
                        </a:rPr>
                        <a:t>int</a:t>
                      </a:r>
                      <a:r>
                        <a:rPr lang="en-IN" sz="1800" b="0" i="0" kern="1200" dirty="0">
                          <a:solidFill>
                            <a:schemeClr val="dk1"/>
                          </a:solidFill>
                          <a:effectLst/>
                          <a:latin typeface="+mn-lt"/>
                          <a:ea typeface="+mn-ea"/>
                          <a:cs typeface="+mn-cs"/>
                        </a:rPr>
                        <a:t> b = 2;</a:t>
                      </a:r>
                      <a:br>
                        <a:rPr lang="en-IN" dirty="0"/>
                      </a:br>
                      <a:r>
                        <a:rPr lang="en-IN" sz="1800" b="1" i="0" kern="1200" dirty="0">
                          <a:solidFill>
                            <a:schemeClr val="dk1"/>
                          </a:solidFill>
                          <a:effectLst/>
                          <a:latin typeface="+mn-lt"/>
                          <a:ea typeface="+mn-ea"/>
                          <a:cs typeface="+mn-cs"/>
                        </a:rPr>
                        <a:t>int</a:t>
                      </a:r>
                      <a:r>
                        <a:rPr lang="en-IN" sz="1800" b="0" i="0" kern="1200" dirty="0">
                          <a:solidFill>
                            <a:schemeClr val="dk1"/>
                          </a:solidFill>
                          <a:effectLst/>
                          <a:latin typeface="+mn-lt"/>
                          <a:ea typeface="+mn-ea"/>
                          <a:cs typeface="+mn-cs"/>
                        </a:rPr>
                        <a:t> c = </a:t>
                      </a:r>
                      <a:r>
                        <a:rPr lang="en-IN" sz="1800" b="0" i="0" kern="1200" dirty="0" err="1">
                          <a:solidFill>
                            <a:schemeClr val="dk1"/>
                          </a:solidFill>
                          <a:effectLst/>
                          <a:latin typeface="+mn-lt"/>
                          <a:ea typeface="+mn-ea"/>
                          <a:cs typeface="+mn-cs"/>
                        </a:rPr>
                        <a:t>a+b</a:t>
                      </a:r>
                      <a:r>
                        <a:rPr lang="en-IN" sz="1800" b="0" i="0" kern="1200" dirty="0">
                          <a:solidFill>
                            <a:schemeClr val="dk1"/>
                          </a:solidFill>
                          <a:effectLst/>
                          <a:latin typeface="+mn-lt"/>
                          <a:ea typeface="+mn-ea"/>
                          <a:cs typeface="+mn-cs"/>
                        </a:rPr>
                        <a:t>; // duplicate</a:t>
                      </a:r>
                      <a:br>
                        <a:rPr lang="en-IN" dirty="0"/>
                      </a:br>
                      <a:r>
                        <a:rPr lang="en-IN" sz="1800" b="1" i="0" kern="1200" dirty="0">
                          <a:solidFill>
                            <a:schemeClr val="dk1"/>
                          </a:solidFill>
                          <a:effectLst/>
                          <a:latin typeface="+mn-lt"/>
                          <a:ea typeface="+mn-ea"/>
                          <a:cs typeface="+mn-cs"/>
                        </a:rPr>
                        <a:t>int</a:t>
                      </a:r>
                      <a:r>
                        <a:rPr lang="en-IN" sz="1800" b="0" i="0" kern="1200" dirty="0">
                          <a:solidFill>
                            <a:schemeClr val="dk1"/>
                          </a:solidFill>
                          <a:effectLst/>
                          <a:latin typeface="+mn-lt"/>
                          <a:ea typeface="+mn-ea"/>
                          <a:cs typeface="+mn-cs"/>
                        </a:rPr>
                        <a:t> d = </a:t>
                      </a:r>
                      <a:r>
                        <a:rPr lang="en-IN" sz="1800" b="0" i="0" kern="1200" dirty="0" err="1">
                          <a:solidFill>
                            <a:schemeClr val="dk1"/>
                          </a:solidFill>
                          <a:effectLst/>
                          <a:latin typeface="+mn-lt"/>
                          <a:ea typeface="+mn-ea"/>
                          <a:cs typeface="+mn-cs"/>
                        </a:rPr>
                        <a:t>b+c</a:t>
                      </a:r>
                      <a:r>
                        <a:rPr lang="en-IN" sz="1800" b="0" i="0" kern="1200" dirty="0">
                          <a:solidFill>
                            <a:schemeClr val="dk1"/>
                          </a:solidFill>
                          <a:effectLst/>
                          <a:latin typeface="+mn-lt"/>
                          <a:ea typeface="+mn-ea"/>
                          <a:cs typeface="+mn-cs"/>
                        </a:rPr>
                        <a:t>; // duplicate</a:t>
                      </a:r>
                      <a:br>
                        <a:rPr lang="en-IN" dirty="0"/>
                      </a:br>
                      <a:r>
                        <a:rPr lang="en-IN" sz="1800" b="0" i="0" kern="1200" dirty="0">
                          <a:solidFill>
                            <a:schemeClr val="dk1"/>
                          </a:solidFill>
                          <a:effectLst/>
                          <a:latin typeface="+mn-lt"/>
                          <a:ea typeface="+mn-ea"/>
                          <a:cs typeface="+mn-cs"/>
                        </a:rPr>
                        <a:t>}</a:t>
                      </a:r>
                      <a:br>
                        <a:rPr lang="en-IN" dirty="0"/>
                      </a:br>
                      <a:r>
                        <a:rPr lang="en-IN" sz="1800" b="0" i="0" kern="1200" dirty="0">
                          <a:solidFill>
                            <a:schemeClr val="dk1"/>
                          </a:solidFill>
                          <a:effectLst/>
                          <a:latin typeface="+mn-lt"/>
                          <a:ea typeface="+mn-ea"/>
                          <a:cs typeface="+mn-cs"/>
                        </a:rPr>
                        <a:t>...</a:t>
                      </a:r>
                      <a:br>
                        <a:rPr lang="en-IN" dirty="0"/>
                      </a:br>
                      <a:r>
                        <a:rPr lang="en-IN" sz="1800" b="1" i="0" kern="1200" dirty="0">
                          <a:solidFill>
                            <a:schemeClr val="dk1"/>
                          </a:solidFill>
                          <a:effectLst/>
                          <a:latin typeface="+mn-lt"/>
                          <a:ea typeface="+mn-ea"/>
                          <a:cs typeface="+mn-cs"/>
                        </a:rPr>
                        <a:t>private</a:t>
                      </a:r>
                      <a:r>
                        <a:rPr lang="en-IN" sz="1800" b="0" i="0" kern="1200" dirty="0">
                          <a:solidFill>
                            <a:schemeClr val="dk1"/>
                          </a:solidFill>
                          <a:effectLst/>
                          <a:latin typeface="+mn-lt"/>
                          <a:ea typeface="+mn-ea"/>
                          <a:cs typeface="+mn-cs"/>
                        </a:rPr>
                        <a:t> </a:t>
                      </a:r>
                      <a:r>
                        <a:rPr lang="en-IN" sz="1800" b="1" i="0" kern="1200" dirty="0">
                          <a:solidFill>
                            <a:schemeClr val="dk1"/>
                          </a:solidFill>
                          <a:effectLst/>
                          <a:latin typeface="+mn-lt"/>
                          <a:ea typeface="+mn-ea"/>
                          <a:cs typeface="+mn-cs"/>
                        </a:rPr>
                        <a:t>int</a:t>
                      </a:r>
                      <a:r>
                        <a:rPr lang="en-IN" sz="1800" b="0" i="0" kern="1200" dirty="0">
                          <a:solidFill>
                            <a:schemeClr val="dk1"/>
                          </a:solidFill>
                          <a:effectLst/>
                          <a:latin typeface="+mn-lt"/>
                          <a:ea typeface="+mn-ea"/>
                          <a:cs typeface="+mn-cs"/>
                        </a:rPr>
                        <a:t> add(</a:t>
                      </a:r>
                      <a:r>
                        <a:rPr lang="en-IN" sz="1800" b="1" i="0" kern="1200" dirty="0">
                          <a:solidFill>
                            <a:schemeClr val="dk1"/>
                          </a:solidFill>
                          <a:effectLst/>
                          <a:latin typeface="+mn-lt"/>
                          <a:ea typeface="+mn-ea"/>
                          <a:cs typeface="+mn-cs"/>
                        </a:rPr>
                        <a:t>int</a:t>
                      </a:r>
                      <a:r>
                        <a:rPr lang="en-IN" sz="1800" b="0" i="0" kern="1200" dirty="0">
                          <a:solidFill>
                            <a:schemeClr val="dk1"/>
                          </a:solidFill>
                          <a:effectLst/>
                          <a:latin typeface="+mn-lt"/>
                          <a:ea typeface="+mn-ea"/>
                          <a:cs typeface="+mn-cs"/>
                        </a:rPr>
                        <a:t> a, </a:t>
                      </a:r>
                      <a:r>
                        <a:rPr lang="en-IN" sz="1800" b="1" i="0" kern="1200" dirty="0">
                          <a:solidFill>
                            <a:schemeClr val="dk1"/>
                          </a:solidFill>
                          <a:effectLst/>
                          <a:latin typeface="+mn-lt"/>
                          <a:ea typeface="+mn-ea"/>
                          <a:cs typeface="+mn-cs"/>
                        </a:rPr>
                        <a:t>int</a:t>
                      </a:r>
                      <a:r>
                        <a:rPr lang="en-IN" sz="1800" b="0" i="0" kern="1200" dirty="0">
                          <a:solidFill>
                            <a:schemeClr val="dk1"/>
                          </a:solidFill>
                          <a:effectLst/>
                          <a:latin typeface="+mn-lt"/>
                          <a:ea typeface="+mn-ea"/>
                          <a:cs typeface="+mn-cs"/>
                        </a:rPr>
                        <a:t> b) {</a:t>
                      </a:r>
                      <a:br>
                        <a:rPr lang="en-IN" dirty="0"/>
                      </a:br>
                      <a:r>
                        <a:rPr lang="en-IN" sz="1800" b="1" i="0" kern="1200" dirty="0">
                          <a:solidFill>
                            <a:schemeClr val="dk1"/>
                          </a:solidFill>
                          <a:effectLst/>
                          <a:latin typeface="+mn-lt"/>
                          <a:ea typeface="+mn-ea"/>
                          <a:cs typeface="+mn-cs"/>
                        </a:rPr>
                        <a:t>return</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a+b</a:t>
                      </a:r>
                      <a:r>
                        <a:rPr lang="en-IN" sz="1800" b="0" i="0" kern="1200" dirty="0">
                          <a:solidFill>
                            <a:schemeClr val="dk1"/>
                          </a:solidFill>
                          <a:effectLst/>
                          <a:latin typeface="+mn-lt"/>
                          <a:ea typeface="+mn-ea"/>
                          <a:cs typeface="+mn-cs"/>
                        </a:rPr>
                        <a:t>;</a:t>
                      </a:r>
                      <a:br>
                        <a:rPr lang="en-IN" dirty="0"/>
                      </a:br>
                      <a:r>
                        <a:rPr lang="en-IN" sz="1800" b="0" i="0" kern="1200" dirty="0">
                          <a:solidFill>
                            <a:schemeClr val="dk1"/>
                          </a:solidFill>
                          <a:effectLst/>
                          <a:latin typeface="+mn-lt"/>
                          <a:ea typeface="+mn-ea"/>
                          <a:cs typeface="+mn-cs"/>
                        </a:rPr>
                        <a:t>}</a:t>
                      </a:r>
                      <a:endParaRPr lang="en-IN" dirty="0"/>
                    </a:p>
                  </a:txBody>
                  <a:tcPr/>
                </a:tc>
                <a:tc>
                  <a:txBody>
                    <a:bodyPr/>
                    <a:lstStyle/>
                    <a:p>
                      <a:r>
                        <a:rPr lang="en-US" sz="1800" b="1" i="0" kern="1200" dirty="0">
                          <a:solidFill>
                            <a:schemeClr val="dk1"/>
                          </a:solidFill>
                          <a:effectLst/>
                          <a:latin typeface="+mn-lt"/>
                          <a:ea typeface="+mn-ea"/>
                          <a:cs typeface="+mn-cs"/>
                        </a:rPr>
                        <a:t>public</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void</a:t>
                      </a:r>
                      <a:r>
                        <a:rPr lang="en-US" sz="1800" b="0" i="0" kern="1200" dirty="0">
                          <a:solidFill>
                            <a:schemeClr val="dk1"/>
                          </a:solidFill>
                          <a:effectLst/>
                          <a:latin typeface="+mn-lt"/>
                          <a:ea typeface="+mn-ea"/>
                          <a:cs typeface="+mn-cs"/>
                        </a:rPr>
                        <a:t> method() {</a:t>
                      </a:r>
                      <a:br>
                        <a:rPr lang="en-US" dirty="0"/>
                      </a:br>
                      <a:r>
                        <a:rPr lang="en-US" sz="1800" b="1" i="0" kern="1200" dirty="0">
                          <a:solidFill>
                            <a:schemeClr val="dk1"/>
                          </a:solidFill>
                          <a:effectLst/>
                          <a:latin typeface="+mn-lt"/>
                          <a:ea typeface="+mn-ea"/>
                          <a:cs typeface="+mn-cs"/>
                        </a:rPr>
                        <a:t>int</a:t>
                      </a:r>
                      <a:r>
                        <a:rPr lang="en-US" sz="1800" b="0" i="0" kern="1200" dirty="0">
                          <a:solidFill>
                            <a:schemeClr val="dk1"/>
                          </a:solidFill>
                          <a:effectLst/>
                          <a:latin typeface="+mn-lt"/>
                          <a:ea typeface="+mn-ea"/>
                          <a:cs typeface="+mn-cs"/>
                        </a:rPr>
                        <a:t> a = 1;</a:t>
                      </a:r>
                      <a:br>
                        <a:rPr lang="en-US" dirty="0"/>
                      </a:br>
                      <a:r>
                        <a:rPr lang="en-US" sz="1800" b="1" i="0" kern="1200" dirty="0">
                          <a:solidFill>
                            <a:schemeClr val="dk1"/>
                          </a:solidFill>
                          <a:effectLst/>
                          <a:latin typeface="+mn-lt"/>
                          <a:ea typeface="+mn-ea"/>
                          <a:cs typeface="+mn-cs"/>
                        </a:rPr>
                        <a:t>int</a:t>
                      </a:r>
                      <a:r>
                        <a:rPr lang="en-US" sz="1800" b="0" i="0" kern="1200" dirty="0">
                          <a:solidFill>
                            <a:schemeClr val="dk1"/>
                          </a:solidFill>
                          <a:effectLst/>
                          <a:latin typeface="+mn-lt"/>
                          <a:ea typeface="+mn-ea"/>
                          <a:cs typeface="+mn-cs"/>
                        </a:rPr>
                        <a:t> b = 2;</a:t>
                      </a:r>
                      <a:br>
                        <a:rPr lang="en-US" dirty="0"/>
                      </a:br>
                      <a:r>
                        <a:rPr lang="en-US" sz="1800" b="1" i="0" kern="1200" dirty="0">
                          <a:solidFill>
                            <a:schemeClr val="dk1"/>
                          </a:solidFill>
                          <a:effectLst/>
                          <a:latin typeface="+mn-lt"/>
                          <a:ea typeface="+mn-ea"/>
                          <a:cs typeface="+mn-cs"/>
                        </a:rPr>
                        <a:t>int</a:t>
                      </a:r>
                      <a:r>
                        <a:rPr lang="en-US" sz="1800" b="0" i="0" kern="1200" dirty="0">
                          <a:solidFill>
                            <a:schemeClr val="dk1"/>
                          </a:solidFill>
                          <a:effectLst/>
                          <a:latin typeface="+mn-lt"/>
                          <a:ea typeface="+mn-ea"/>
                          <a:cs typeface="+mn-cs"/>
                        </a:rPr>
                        <a:t> c = add(</a:t>
                      </a:r>
                      <a:r>
                        <a:rPr lang="en-US" sz="1800" b="0" i="0" kern="1200" dirty="0" err="1">
                          <a:solidFill>
                            <a:schemeClr val="dk1"/>
                          </a:solidFill>
                          <a:effectLst/>
                          <a:latin typeface="+mn-lt"/>
                          <a:ea typeface="+mn-ea"/>
                          <a:cs typeface="+mn-cs"/>
                        </a:rPr>
                        <a:t>a,b</a:t>
                      </a:r>
                      <a:r>
                        <a:rPr lang="en-US" sz="1800" b="0" i="0" kern="1200" dirty="0">
                          <a:solidFill>
                            <a:schemeClr val="dk1"/>
                          </a:solidFill>
                          <a:effectLst/>
                          <a:latin typeface="+mn-lt"/>
                          <a:ea typeface="+mn-ea"/>
                          <a:cs typeface="+mn-cs"/>
                        </a:rPr>
                        <a:t>);</a:t>
                      </a:r>
                      <a:br>
                        <a:rPr lang="en-US" dirty="0"/>
                      </a:br>
                      <a:r>
                        <a:rPr lang="en-US" sz="1800" b="1" i="0" kern="1200" dirty="0">
                          <a:solidFill>
                            <a:schemeClr val="dk1"/>
                          </a:solidFill>
                          <a:effectLst/>
                          <a:latin typeface="+mn-lt"/>
                          <a:ea typeface="+mn-ea"/>
                          <a:cs typeface="+mn-cs"/>
                        </a:rPr>
                        <a:t>int</a:t>
                      </a:r>
                      <a:r>
                        <a:rPr lang="en-US" sz="1800" b="0" i="0" kern="1200" dirty="0">
                          <a:solidFill>
                            <a:schemeClr val="dk1"/>
                          </a:solidFill>
                          <a:effectLst/>
                          <a:latin typeface="+mn-lt"/>
                          <a:ea typeface="+mn-ea"/>
                          <a:cs typeface="+mn-cs"/>
                        </a:rPr>
                        <a:t> d = add(</a:t>
                      </a:r>
                      <a:r>
                        <a:rPr lang="en-US" sz="1800" b="0" i="0" kern="1200" dirty="0" err="1">
                          <a:solidFill>
                            <a:schemeClr val="dk1"/>
                          </a:solidFill>
                          <a:effectLst/>
                          <a:latin typeface="+mn-lt"/>
                          <a:ea typeface="+mn-ea"/>
                          <a:cs typeface="+mn-cs"/>
                        </a:rPr>
                        <a:t>b,c</a:t>
                      </a:r>
                      <a:r>
                        <a:rPr lang="en-US" sz="1800" b="0" i="0" kern="1200" dirty="0">
                          <a:solidFill>
                            <a:schemeClr val="dk1"/>
                          </a:solidFill>
                          <a:effectLst/>
                          <a:latin typeface="+mn-lt"/>
                          <a:ea typeface="+mn-ea"/>
                          <a:cs typeface="+mn-cs"/>
                        </a:rPr>
                        <a:t>);</a:t>
                      </a:r>
                      <a:br>
                        <a:rPr lang="en-US" dirty="0"/>
                      </a:br>
                      <a:r>
                        <a:rPr lang="en-US" sz="1800" b="0" i="0" kern="1200" dirty="0">
                          <a:solidFill>
                            <a:schemeClr val="dk1"/>
                          </a:solidFill>
                          <a:effectLst/>
                          <a:latin typeface="+mn-lt"/>
                          <a:ea typeface="+mn-ea"/>
                          <a:cs typeface="+mn-cs"/>
                        </a:rPr>
                        <a:t>}</a:t>
                      </a:r>
                      <a:br>
                        <a:rPr lang="en-US" dirty="0"/>
                      </a:br>
                      <a:r>
                        <a:rPr lang="en-US" sz="1800" b="0" i="0" kern="1200" dirty="0">
                          <a:solidFill>
                            <a:schemeClr val="dk1"/>
                          </a:solidFill>
                          <a:effectLst/>
                          <a:latin typeface="+mn-lt"/>
                          <a:ea typeface="+mn-ea"/>
                          <a:cs typeface="+mn-cs"/>
                        </a:rPr>
                        <a:t>...</a:t>
                      </a:r>
                      <a:br>
                        <a:rPr lang="en-US" dirty="0"/>
                      </a:br>
                      <a:r>
                        <a:rPr lang="en-US" sz="1800" b="1" i="0" kern="1200" dirty="0">
                          <a:solidFill>
                            <a:schemeClr val="dk1"/>
                          </a:solidFill>
                          <a:effectLst/>
                          <a:latin typeface="+mn-lt"/>
                          <a:ea typeface="+mn-ea"/>
                          <a:cs typeface="+mn-cs"/>
                        </a:rPr>
                        <a:t>private</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int</a:t>
                      </a:r>
                      <a:r>
                        <a:rPr lang="en-US" sz="1800" b="0" i="0" kern="1200" dirty="0">
                          <a:solidFill>
                            <a:schemeClr val="dk1"/>
                          </a:solidFill>
                          <a:effectLst/>
                          <a:latin typeface="+mn-lt"/>
                          <a:ea typeface="+mn-ea"/>
                          <a:cs typeface="+mn-cs"/>
                        </a:rPr>
                        <a:t> add(</a:t>
                      </a:r>
                      <a:r>
                        <a:rPr lang="en-US" sz="1800" b="1" i="0" kern="1200" dirty="0">
                          <a:solidFill>
                            <a:schemeClr val="dk1"/>
                          </a:solidFill>
                          <a:effectLst/>
                          <a:latin typeface="+mn-lt"/>
                          <a:ea typeface="+mn-ea"/>
                          <a:cs typeface="+mn-cs"/>
                        </a:rPr>
                        <a:t>int</a:t>
                      </a:r>
                      <a:r>
                        <a:rPr lang="en-US" sz="1800" b="0" i="0" kern="1200" dirty="0">
                          <a:solidFill>
                            <a:schemeClr val="dk1"/>
                          </a:solidFill>
                          <a:effectLst/>
                          <a:latin typeface="+mn-lt"/>
                          <a:ea typeface="+mn-ea"/>
                          <a:cs typeface="+mn-cs"/>
                        </a:rPr>
                        <a:t> a, </a:t>
                      </a:r>
                      <a:r>
                        <a:rPr lang="en-US" sz="1800" b="1" i="0" kern="1200" dirty="0">
                          <a:solidFill>
                            <a:schemeClr val="dk1"/>
                          </a:solidFill>
                          <a:effectLst/>
                          <a:latin typeface="+mn-lt"/>
                          <a:ea typeface="+mn-ea"/>
                          <a:cs typeface="+mn-cs"/>
                        </a:rPr>
                        <a:t>int</a:t>
                      </a:r>
                      <a:r>
                        <a:rPr lang="en-US" sz="1800" b="0" i="0" kern="1200" dirty="0">
                          <a:solidFill>
                            <a:schemeClr val="dk1"/>
                          </a:solidFill>
                          <a:effectLst/>
                          <a:latin typeface="+mn-lt"/>
                          <a:ea typeface="+mn-ea"/>
                          <a:cs typeface="+mn-cs"/>
                        </a:rPr>
                        <a:t> b) {</a:t>
                      </a:r>
                      <a:br>
                        <a:rPr lang="en-US" dirty="0"/>
                      </a:br>
                      <a:r>
                        <a:rPr lang="en-US" sz="1800" b="1" i="0" kern="1200" dirty="0">
                          <a:solidFill>
                            <a:schemeClr val="dk1"/>
                          </a:solidFill>
                          <a:effectLst/>
                          <a:latin typeface="+mn-lt"/>
                          <a:ea typeface="+mn-ea"/>
                          <a:cs typeface="+mn-cs"/>
                        </a:rPr>
                        <a:t>return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a+b</a:t>
                      </a:r>
                      <a:r>
                        <a:rPr lang="en-US" sz="1800" b="0" i="0" kern="1200" dirty="0">
                          <a:solidFill>
                            <a:schemeClr val="dk1"/>
                          </a:solidFill>
                          <a:effectLst/>
                          <a:latin typeface="+mn-lt"/>
                          <a:ea typeface="+mn-ea"/>
                          <a:cs typeface="+mn-cs"/>
                        </a:rPr>
                        <a:t>;</a:t>
                      </a:r>
                      <a:br>
                        <a:rPr lang="en-US" dirty="0"/>
                      </a:br>
                      <a:r>
                        <a:rPr lang="en-US"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65787164"/>
                  </a:ext>
                </a:extLst>
              </a:tr>
            </a:tbl>
          </a:graphicData>
        </a:graphic>
      </p:graphicFrame>
    </p:spTree>
    <p:extLst>
      <p:ext uri="{BB962C8B-B14F-4D97-AF65-F5344CB8AC3E}">
        <p14:creationId xmlns:p14="http://schemas.microsoft.com/office/powerpoint/2010/main" val="1933164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66929F-5741-458F-B326-792794FA1991}"/>
              </a:ext>
            </a:extLst>
          </p:cNvPr>
          <p:cNvSpPr>
            <a:spLocks noGrp="1"/>
          </p:cNvSpPr>
          <p:nvPr>
            <p:ph type="title"/>
          </p:nvPr>
        </p:nvSpPr>
        <p:spPr>
          <a:xfrm>
            <a:off x="524741" y="620392"/>
            <a:ext cx="3808268" cy="5504688"/>
          </a:xfrm>
        </p:spPr>
        <p:txBody>
          <a:bodyPr>
            <a:normAutofit/>
          </a:bodyPr>
          <a:lstStyle/>
          <a:p>
            <a:r>
              <a:rPr lang="en-US" sz="6000" b="1" i="0">
                <a:solidFill>
                  <a:schemeClr val="bg1"/>
                </a:solidFill>
                <a:effectLst/>
                <a:latin typeface="canada-type-gibson"/>
              </a:rPr>
              <a:t>8 Version Control Best Practices</a:t>
            </a:r>
            <a:br>
              <a:rPr lang="en-US" sz="6000" b="1" i="0">
                <a:solidFill>
                  <a:schemeClr val="bg1"/>
                </a:solidFill>
                <a:effectLst/>
                <a:latin typeface="canada-type-gibson"/>
              </a:rPr>
            </a:br>
            <a:endParaRPr lang="en-IN" sz="6000">
              <a:solidFill>
                <a:schemeClr val="bg1"/>
              </a:solidFill>
            </a:endParaRPr>
          </a:p>
        </p:txBody>
      </p:sp>
      <p:graphicFrame>
        <p:nvGraphicFramePr>
          <p:cNvPr id="5" name="Content Placeholder 2">
            <a:extLst>
              <a:ext uri="{FF2B5EF4-FFF2-40B4-BE49-F238E27FC236}">
                <a16:creationId xmlns:a16="http://schemas.microsoft.com/office/drawing/2014/main" id="{6601B1CA-8A74-45F8-957A-9F640E1D0D00}"/>
              </a:ext>
            </a:extLst>
          </p:cNvPr>
          <p:cNvGraphicFramePr>
            <a:graphicFrameLocks noGrp="1"/>
          </p:cNvGraphicFramePr>
          <p:nvPr>
            <p:ph idx="1"/>
            <p:extLst>
              <p:ext uri="{D42A27DB-BD31-4B8C-83A1-F6EECF244321}">
                <p14:modId xmlns:p14="http://schemas.microsoft.com/office/powerpoint/2010/main" val="383521069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1985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906B1F-0C24-4883-AAAF-D118D3E69743}"/>
              </a:ext>
            </a:extLst>
          </p:cNvPr>
          <p:cNvSpPr>
            <a:spLocks noGrp="1"/>
          </p:cNvSpPr>
          <p:nvPr>
            <p:ph type="title"/>
          </p:nvPr>
        </p:nvSpPr>
        <p:spPr>
          <a:xfrm>
            <a:off x="524741" y="620392"/>
            <a:ext cx="3808268" cy="5504688"/>
          </a:xfrm>
        </p:spPr>
        <p:txBody>
          <a:bodyPr>
            <a:normAutofit/>
          </a:bodyPr>
          <a:lstStyle/>
          <a:p>
            <a:r>
              <a:rPr lang="en-US" sz="5600">
                <a:solidFill>
                  <a:schemeClr val="bg1"/>
                </a:solidFill>
              </a:rPr>
              <a:t>RAW Codes: Stop these Insecure Coding Practice today</a:t>
            </a:r>
            <a:endParaRPr lang="en-IN" sz="5600">
              <a:solidFill>
                <a:schemeClr val="bg1"/>
              </a:solidFill>
            </a:endParaRPr>
          </a:p>
        </p:txBody>
      </p:sp>
      <p:graphicFrame>
        <p:nvGraphicFramePr>
          <p:cNvPr id="5" name="Content Placeholder 2">
            <a:extLst>
              <a:ext uri="{FF2B5EF4-FFF2-40B4-BE49-F238E27FC236}">
                <a16:creationId xmlns:a16="http://schemas.microsoft.com/office/drawing/2014/main" id="{4219068E-67A3-4190-9F49-AEEAA589D0D9}"/>
              </a:ext>
            </a:extLst>
          </p:cNvPr>
          <p:cNvGraphicFramePr>
            <a:graphicFrameLocks noGrp="1"/>
          </p:cNvGraphicFramePr>
          <p:nvPr>
            <p:ph idx="1"/>
            <p:extLst>
              <p:ext uri="{D42A27DB-BD31-4B8C-83A1-F6EECF244321}">
                <p14:modId xmlns:p14="http://schemas.microsoft.com/office/powerpoint/2010/main" val="361993661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945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1949-C742-446B-B7A5-F2114B8154BF}"/>
              </a:ext>
            </a:extLst>
          </p:cNvPr>
          <p:cNvSpPr>
            <a:spLocks noGrp="1"/>
          </p:cNvSpPr>
          <p:nvPr>
            <p:ph type="title"/>
          </p:nvPr>
        </p:nvSpPr>
        <p:spPr>
          <a:xfrm>
            <a:off x="228600" y="0"/>
            <a:ext cx="10515600" cy="1325563"/>
          </a:xfrm>
        </p:spPr>
        <p:txBody>
          <a:bodyPr/>
          <a:lstStyle/>
          <a:p>
            <a:r>
              <a:rPr lang="en-IN" dirty="0"/>
              <a:t>Some standards for naming</a:t>
            </a:r>
          </a:p>
        </p:txBody>
      </p:sp>
      <p:sp>
        <p:nvSpPr>
          <p:cNvPr id="3" name="Content Placeholder 2">
            <a:extLst>
              <a:ext uri="{FF2B5EF4-FFF2-40B4-BE49-F238E27FC236}">
                <a16:creationId xmlns:a16="http://schemas.microsoft.com/office/drawing/2014/main" id="{30831C85-3656-4E9D-9E93-27AA65FD22F2}"/>
              </a:ext>
            </a:extLst>
          </p:cNvPr>
          <p:cNvSpPr>
            <a:spLocks noGrp="1"/>
          </p:cNvSpPr>
          <p:nvPr>
            <p:ph idx="1"/>
          </p:nvPr>
        </p:nvSpPr>
        <p:spPr>
          <a:xfrm>
            <a:off x="228600" y="1515979"/>
            <a:ext cx="11718758" cy="5173579"/>
          </a:xfrm>
        </p:spPr>
        <p:txBody>
          <a:bodyPr/>
          <a:lstStyle/>
          <a:p>
            <a:pPr marL="0" indent="0" algn="l">
              <a:buNone/>
            </a:pPr>
            <a:r>
              <a:rPr lang="en-US" b="0" i="1" dirty="0">
                <a:solidFill>
                  <a:srgbClr val="292929"/>
                </a:solidFill>
                <a:effectLst/>
              </a:rPr>
              <a:t>1. Choose descriptive and unambiguous names.</a:t>
            </a:r>
          </a:p>
          <a:p>
            <a:pPr marL="0" indent="0" algn="l">
              <a:buNone/>
            </a:pPr>
            <a:r>
              <a:rPr lang="en-US" b="0" i="1" dirty="0">
                <a:solidFill>
                  <a:srgbClr val="292929"/>
                </a:solidFill>
                <a:effectLst/>
              </a:rPr>
              <a:t>2. Make meaningful distinctions.</a:t>
            </a:r>
          </a:p>
          <a:p>
            <a:pPr marL="0" indent="0" algn="l">
              <a:buNone/>
            </a:pPr>
            <a:r>
              <a:rPr lang="en-US" b="0" i="1" dirty="0">
                <a:solidFill>
                  <a:srgbClr val="292929"/>
                </a:solidFill>
                <a:effectLst/>
              </a:rPr>
              <a:t>3. Use pronounceable names.</a:t>
            </a:r>
          </a:p>
          <a:p>
            <a:pPr marL="0" indent="0" algn="l">
              <a:buNone/>
            </a:pPr>
            <a:r>
              <a:rPr lang="en-US" b="0" i="1" dirty="0">
                <a:solidFill>
                  <a:srgbClr val="292929"/>
                </a:solidFill>
                <a:effectLst/>
              </a:rPr>
              <a:t>4. Use searchable names.</a:t>
            </a:r>
          </a:p>
          <a:p>
            <a:pPr marL="0" indent="0" algn="l">
              <a:buNone/>
            </a:pPr>
            <a:r>
              <a:rPr lang="en-US" b="0" i="1" dirty="0">
                <a:solidFill>
                  <a:srgbClr val="292929"/>
                </a:solidFill>
                <a:effectLst/>
              </a:rPr>
              <a:t>5. Replace magic numbers with named constants.</a:t>
            </a:r>
          </a:p>
          <a:p>
            <a:pPr marL="0" indent="0" algn="l">
              <a:buNone/>
            </a:pPr>
            <a:r>
              <a:rPr lang="en-US" b="0" i="1" dirty="0">
                <a:solidFill>
                  <a:srgbClr val="292929"/>
                </a:solidFill>
                <a:effectLst/>
              </a:rPr>
              <a:t>6. Avoid encodings. Don’t append prefixes or type information.</a:t>
            </a:r>
          </a:p>
          <a:p>
            <a:pPr marL="0" indent="0">
              <a:buNone/>
            </a:pPr>
            <a:endParaRPr lang="en-IN" dirty="0"/>
          </a:p>
        </p:txBody>
      </p:sp>
    </p:spTree>
    <p:extLst>
      <p:ext uri="{BB962C8B-B14F-4D97-AF65-F5344CB8AC3E}">
        <p14:creationId xmlns:p14="http://schemas.microsoft.com/office/powerpoint/2010/main" val="594419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2678-7BDF-4F1F-AA42-D18B2F123F19}"/>
              </a:ext>
            </a:extLst>
          </p:cNvPr>
          <p:cNvSpPr>
            <a:spLocks noGrp="1"/>
          </p:cNvSpPr>
          <p:nvPr>
            <p:ph type="title"/>
          </p:nvPr>
        </p:nvSpPr>
        <p:spPr/>
        <p:txBody>
          <a:bodyPr/>
          <a:lstStyle/>
          <a:p>
            <a:r>
              <a:rPr lang="en-US" dirty="0"/>
              <a:t>Non-compliant VS Compliant Code</a:t>
            </a:r>
            <a:endParaRPr lang="en-IN" dirty="0"/>
          </a:p>
        </p:txBody>
      </p:sp>
      <p:sp>
        <p:nvSpPr>
          <p:cNvPr id="3" name="Content Placeholder 2">
            <a:extLst>
              <a:ext uri="{FF2B5EF4-FFF2-40B4-BE49-F238E27FC236}">
                <a16:creationId xmlns:a16="http://schemas.microsoft.com/office/drawing/2014/main" id="{ACDB2151-4543-4327-B4C0-42708723E12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9361197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C2A733-47AD-4B12-933F-226FBC9D352D}"/>
              </a:ext>
            </a:extLst>
          </p:cNvPr>
          <p:cNvSpPr>
            <a:spLocks noGrp="1"/>
          </p:cNvSpPr>
          <p:nvPr>
            <p:ph type="title"/>
          </p:nvPr>
        </p:nvSpPr>
        <p:spPr>
          <a:xfrm>
            <a:off x="643467" y="321734"/>
            <a:ext cx="10905066" cy="1135737"/>
          </a:xfrm>
        </p:spPr>
        <p:txBody>
          <a:bodyPr>
            <a:normAutofit/>
          </a:bodyPr>
          <a:lstStyle/>
          <a:p>
            <a:r>
              <a:rPr lang="en-US" sz="3600"/>
              <a:t>Secure Coding</a:t>
            </a:r>
            <a:endParaRPr lang="en-IN" sz="3600"/>
          </a:p>
        </p:txBody>
      </p:sp>
      <p:sp>
        <p:nvSpPr>
          <p:cNvPr id="3" name="Content Placeholder 2">
            <a:extLst>
              <a:ext uri="{FF2B5EF4-FFF2-40B4-BE49-F238E27FC236}">
                <a16:creationId xmlns:a16="http://schemas.microsoft.com/office/drawing/2014/main" id="{3AC2E341-01E6-4C9A-AD91-53FFC09C56E7}"/>
              </a:ext>
            </a:extLst>
          </p:cNvPr>
          <p:cNvSpPr>
            <a:spLocks noGrp="1"/>
          </p:cNvSpPr>
          <p:nvPr>
            <p:ph idx="1"/>
          </p:nvPr>
        </p:nvSpPr>
        <p:spPr>
          <a:xfrm>
            <a:off x="643469" y="1782981"/>
            <a:ext cx="4008384" cy="4393982"/>
          </a:xfrm>
        </p:spPr>
        <p:txBody>
          <a:bodyPr>
            <a:normAutofit/>
          </a:bodyPr>
          <a:lstStyle/>
          <a:p>
            <a:r>
              <a:rPr lang="en-US" sz="2000" b="0" i="0" dirty="0">
                <a:effectLst/>
              </a:rPr>
              <a:t>set of practices that applies security considerations to how software will be coded and encrypted to best defend against cyber attack or vulnerabilities.</a:t>
            </a:r>
          </a:p>
          <a:p>
            <a:r>
              <a:rPr lang="en-US" sz="2000" b="0" i="0" dirty="0">
                <a:effectLst/>
              </a:rPr>
              <a:t>introduce safeguards that reduce or eliminate the risk of leaving security vulnerabilities in code.</a:t>
            </a:r>
            <a:endParaRPr lang="en-US" sz="2000" dirty="0"/>
          </a:p>
          <a:p>
            <a:r>
              <a:rPr lang="en-IN" sz="2000" b="0" i="0" dirty="0">
                <a:effectLst/>
              </a:rPr>
              <a:t>prevent many cyber-attacks</a:t>
            </a:r>
            <a:endParaRPr lang="en-IN" sz="2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42" name="Picture 2" descr="8 Secure Coding Best Practices Learned from OWASP">
            <a:extLst>
              <a:ext uri="{FF2B5EF4-FFF2-40B4-BE49-F238E27FC236}">
                <a16:creationId xmlns:a16="http://schemas.microsoft.com/office/drawing/2014/main" id="{F5610703-F2D7-42E9-8EC5-1838190230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71652" y="1782981"/>
            <a:ext cx="6100548"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00760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1A36E-74CE-4D04-8BF2-63F209D1A561}"/>
              </a:ext>
            </a:extLst>
          </p:cNvPr>
          <p:cNvSpPr>
            <a:spLocks noGrp="1"/>
          </p:cNvSpPr>
          <p:nvPr>
            <p:ph type="title"/>
          </p:nvPr>
        </p:nvSpPr>
        <p:spPr>
          <a:xfrm>
            <a:off x="643467" y="321734"/>
            <a:ext cx="10905066" cy="1135737"/>
          </a:xfrm>
        </p:spPr>
        <p:txBody>
          <a:bodyPr>
            <a:normAutofit/>
          </a:bodyPr>
          <a:lstStyle/>
          <a:p>
            <a:r>
              <a:rPr lang="en-US" sz="3600"/>
              <a:t>Best Practices for securing code</a:t>
            </a:r>
            <a:br>
              <a:rPr lang="en-US" sz="3600"/>
            </a:br>
            <a:endParaRPr lang="en-IN" sz="3600"/>
          </a:p>
        </p:txBody>
      </p:sp>
      <p:sp>
        <p:nvSpPr>
          <p:cNvPr id="3" name="Content Placeholder 2">
            <a:extLst>
              <a:ext uri="{FF2B5EF4-FFF2-40B4-BE49-F238E27FC236}">
                <a16:creationId xmlns:a16="http://schemas.microsoft.com/office/drawing/2014/main" id="{656EB008-5722-4391-AAF6-7EA44B5688C3}"/>
              </a:ext>
            </a:extLst>
          </p:cNvPr>
          <p:cNvSpPr>
            <a:spLocks noGrp="1"/>
          </p:cNvSpPr>
          <p:nvPr>
            <p:ph idx="1"/>
          </p:nvPr>
        </p:nvSpPr>
        <p:spPr>
          <a:xfrm>
            <a:off x="643467" y="1231900"/>
            <a:ext cx="10905066" cy="5387177"/>
          </a:xfrm>
        </p:spPr>
        <p:txBody>
          <a:bodyPr>
            <a:normAutofit/>
          </a:bodyPr>
          <a:lstStyle/>
          <a:p>
            <a:r>
              <a:rPr lang="en-US" sz="1400" dirty="0"/>
              <a:t>Data input validation: This covers numerous aspects of data source and data validation. For example, the length and date range of a piece of data. Data validation checks help to secure web applications from cyber-attacks.</a:t>
            </a:r>
          </a:p>
          <a:p>
            <a:endParaRPr lang="en-US" sz="1400" dirty="0"/>
          </a:p>
          <a:p>
            <a:r>
              <a:rPr lang="en-US" sz="1400" dirty="0"/>
              <a:t>Authentication and password management: Coding also involves software architecture.</a:t>
            </a:r>
          </a:p>
          <a:p>
            <a:endParaRPr lang="en-US" sz="1400" dirty="0"/>
          </a:p>
          <a:p>
            <a:r>
              <a:rPr lang="en-US" sz="1400" dirty="0"/>
              <a:t>Cryptographic Practices: The guide suggests that any cryptographic modules used, be FIPS 140-2 or an equivalent standard compliant.</a:t>
            </a:r>
          </a:p>
          <a:p>
            <a:endParaRPr lang="en-US" sz="1400" dirty="0"/>
          </a:p>
          <a:p>
            <a:r>
              <a:rPr lang="en-US" sz="1400" dirty="0"/>
              <a:t>Error Handling and Logging: This is a crucial area and one that if not coded securely can leak data.</a:t>
            </a:r>
          </a:p>
          <a:p>
            <a:endParaRPr lang="en-US" sz="1400" dirty="0"/>
          </a:p>
          <a:p>
            <a:r>
              <a:rPr lang="en-US" sz="1400" dirty="0"/>
              <a:t>Data Protection: The guidelines for the protection of data include advice on storing passwords securely and how to avoid data leaks via HTTP GET.</a:t>
            </a:r>
          </a:p>
          <a:p>
            <a:endParaRPr lang="en-US" sz="1400" dirty="0"/>
          </a:p>
          <a:p>
            <a:r>
              <a:rPr lang="en-US" sz="1400" dirty="0"/>
              <a:t>Communication Security: Advisories on how to protect data during transit, for example, using TLS connections.</a:t>
            </a:r>
          </a:p>
          <a:p>
            <a:endParaRPr lang="en-US" sz="1400" dirty="0"/>
          </a:p>
          <a:p>
            <a:r>
              <a:rPr lang="en-US" sz="1400" dirty="0"/>
              <a:t>Adopt a secure coding standard. Develop and/or apply a secure coding standard for your target development language and platform.</a:t>
            </a:r>
            <a:endParaRPr lang="en-IN" sz="1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1592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0DB72C-3C0E-40AD-BD59-5263F1A6D459}"/>
              </a:ext>
            </a:extLst>
          </p:cNvPr>
          <p:cNvSpPr>
            <a:spLocks noGrp="1"/>
          </p:cNvSpPr>
          <p:nvPr>
            <p:ph type="title"/>
          </p:nvPr>
        </p:nvSpPr>
        <p:spPr>
          <a:xfrm>
            <a:off x="643467" y="321734"/>
            <a:ext cx="10905066" cy="1135737"/>
          </a:xfrm>
        </p:spPr>
        <p:txBody>
          <a:bodyPr>
            <a:normAutofit/>
          </a:bodyPr>
          <a:lstStyle/>
          <a:p>
            <a:r>
              <a:rPr lang="en-US" sz="3600"/>
              <a:t>Debugging defects and documenting</a:t>
            </a:r>
            <a:endParaRPr lang="en-IN" sz="3600"/>
          </a:p>
        </p:txBody>
      </p:sp>
      <p:sp>
        <p:nvSpPr>
          <p:cNvPr id="3" name="Content Placeholder 2">
            <a:extLst>
              <a:ext uri="{FF2B5EF4-FFF2-40B4-BE49-F238E27FC236}">
                <a16:creationId xmlns:a16="http://schemas.microsoft.com/office/drawing/2014/main" id="{36A4B6D6-7F73-471F-9293-E50EF4F510B5}"/>
              </a:ext>
            </a:extLst>
          </p:cNvPr>
          <p:cNvSpPr>
            <a:spLocks noGrp="1"/>
          </p:cNvSpPr>
          <p:nvPr>
            <p:ph idx="1"/>
          </p:nvPr>
        </p:nvSpPr>
        <p:spPr>
          <a:xfrm>
            <a:off x="643469" y="1782981"/>
            <a:ext cx="4008384" cy="4393982"/>
          </a:xfrm>
        </p:spPr>
        <p:txBody>
          <a:bodyPr>
            <a:normAutofit/>
          </a:bodyPr>
          <a:lstStyle/>
          <a:p>
            <a:r>
              <a:rPr lang="en-US" sz="2000" b="1" i="0" dirty="0">
                <a:effectLst/>
              </a:rPr>
              <a:t>Debugging</a:t>
            </a:r>
            <a:r>
              <a:rPr lang="en-US" sz="2000" b="0" i="0" dirty="0">
                <a:effectLst/>
              </a:rPr>
              <a:t> is the process of </a:t>
            </a:r>
            <a:r>
              <a:rPr lang="en-US" sz="2000" b="1" i="0" dirty="0">
                <a:effectLst/>
              </a:rPr>
              <a:t>fixing a bug</a:t>
            </a:r>
            <a:r>
              <a:rPr lang="en-US" sz="2000" b="0" i="0" dirty="0">
                <a:effectLst/>
              </a:rPr>
              <a:t> in the software.</a:t>
            </a:r>
          </a:p>
          <a:p>
            <a:r>
              <a:rPr lang="en-US" sz="2000" b="0" i="0" dirty="0">
                <a:effectLst/>
              </a:rPr>
              <a:t>It </a:t>
            </a:r>
            <a:r>
              <a:rPr lang="en-US" sz="2000" b="1" i="0" dirty="0">
                <a:effectLst/>
              </a:rPr>
              <a:t>reports </a:t>
            </a:r>
            <a:r>
              <a:rPr lang="en-US" sz="2000" b="0" i="0" dirty="0">
                <a:effectLst/>
              </a:rPr>
              <a:t>an</a:t>
            </a:r>
            <a:r>
              <a:rPr lang="en-US" sz="2000" b="1" i="0" dirty="0">
                <a:effectLst/>
              </a:rPr>
              <a:t> error condition immediately.</a:t>
            </a:r>
            <a:endParaRPr lang="en-US" sz="2000" dirty="0"/>
          </a:p>
          <a:p>
            <a:r>
              <a:rPr lang="en-US" sz="2000" b="0" i="0" dirty="0">
                <a:effectLst/>
              </a:rPr>
              <a:t>provides </a:t>
            </a:r>
            <a:r>
              <a:rPr lang="en-US" sz="2000" b="1" i="0" dirty="0">
                <a:effectLst/>
              </a:rPr>
              <a:t>maximum useful information</a:t>
            </a:r>
            <a:r>
              <a:rPr lang="en-US" sz="2000" b="0" i="0" dirty="0">
                <a:effectLst/>
              </a:rPr>
              <a:t> of data structures and allows </a:t>
            </a:r>
            <a:r>
              <a:rPr lang="en-US" sz="2000" b="1" i="0" dirty="0">
                <a:effectLst/>
              </a:rPr>
              <a:t>easy interpretation.</a:t>
            </a:r>
          </a:p>
          <a:p>
            <a:r>
              <a:rPr lang="en-US" sz="2000" b="0" i="0" dirty="0">
                <a:effectLst/>
              </a:rPr>
              <a:t>can </a:t>
            </a:r>
            <a:r>
              <a:rPr lang="en-US" sz="2000" b="1" i="0" dirty="0">
                <a:effectLst/>
              </a:rPr>
              <a:t>avoid complex one-use testing code </a:t>
            </a:r>
            <a:r>
              <a:rPr lang="en-US" sz="2000" b="0" i="0" dirty="0">
                <a:effectLst/>
              </a:rPr>
              <a:t>to save time and energy in software development.</a:t>
            </a:r>
          </a:p>
          <a:p>
            <a:r>
              <a:rPr lang="en-US" sz="2000" dirty="0"/>
              <a:t>Document and Track the defects</a:t>
            </a:r>
            <a:endParaRPr lang="en-US" sz="2000" b="0" i="0" dirty="0">
              <a:effectLst/>
            </a:endParaRPr>
          </a:p>
          <a:p>
            <a:r>
              <a:rPr lang="en-US" sz="2000" dirty="0"/>
              <a:t>Debugging Tools</a:t>
            </a:r>
            <a:endParaRPr lang="en-IN" sz="2000" dirty="0"/>
          </a:p>
        </p:txBody>
      </p:sp>
      <p:grpSp>
        <p:nvGrpSpPr>
          <p:cNvPr id="139" name="Group 13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0" name="Isosceles Triangle 13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268" name="Picture 4" descr="debuuging steps - what is debugging - edureka">
            <a:extLst>
              <a:ext uri="{FF2B5EF4-FFF2-40B4-BE49-F238E27FC236}">
                <a16:creationId xmlns:a16="http://schemas.microsoft.com/office/drawing/2014/main" id="{19085769-80C7-4755-872A-F8782FD7A5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2220845"/>
            <a:ext cx="6253212" cy="3486164"/>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4" name="Rectangle 14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Isosceles Triangle 14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684835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8645-86AB-490E-B66A-5CB1DB45AA25}"/>
              </a:ext>
            </a:extLst>
          </p:cNvPr>
          <p:cNvSpPr>
            <a:spLocks noGrp="1"/>
          </p:cNvSpPr>
          <p:nvPr>
            <p:ph type="title"/>
          </p:nvPr>
        </p:nvSpPr>
        <p:spPr>
          <a:xfrm>
            <a:off x="441158" y="-152233"/>
            <a:ext cx="10515600" cy="1325563"/>
          </a:xfrm>
        </p:spPr>
        <p:txBody>
          <a:bodyPr/>
          <a:lstStyle/>
          <a:p>
            <a:r>
              <a:rPr lang="en-US" dirty="0"/>
              <a:t>OOP Best practices</a:t>
            </a:r>
            <a:endParaRPr lang="en-IN" dirty="0"/>
          </a:p>
        </p:txBody>
      </p:sp>
      <p:sp>
        <p:nvSpPr>
          <p:cNvPr id="3" name="Content Placeholder 2">
            <a:extLst>
              <a:ext uri="{FF2B5EF4-FFF2-40B4-BE49-F238E27FC236}">
                <a16:creationId xmlns:a16="http://schemas.microsoft.com/office/drawing/2014/main" id="{DC35A4C0-0CA9-4533-A24F-39BD03091667}"/>
              </a:ext>
            </a:extLst>
          </p:cNvPr>
          <p:cNvSpPr>
            <a:spLocks noGrp="1"/>
          </p:cNvSpPr>
          <p:nvPr>
            <p:ph idx="1"/>
          </p:nvPr>
        </p:nvSpPr>
        <p:spPr>
          <a:xfrm>
            <a:off x="236621" y="818148"/>
            <a:ext cx="11718758" cy="5859378"/>
          </a:xfrm>
        </p:spPr>
        <p:txBody>
          <a:bodyPr>
            <a:normAutofit/>
          </a:bodyPr>
          <a:lstStyle/>
          <a:p>
            <a:pPr algn="l"/>
            <a:r>
              <a:rPr lang="en-US" sz="2000" b="0" i="0" dirty="0">
                <a:solidFill>
                  <a:srgbClr val="990000"/>
                </a:solidFill>
                <a:effectLst/>
              </a:rPr>
              <a:t>Recursion Introduction</a:t>
            </a:r>
          </a:p>
          <a:p>
            <a:pPr algn="l"/>
            <a:r>
              <a:rPr lang="en-US" sz="2000" b="0" i="0" dirty="0">
                <a:solidFill>
                  <a:srgbClr val="000000"/>
                </a:solidFill>
                <a:effectLst/>
              </a:rPr>
              <a:t>Use the same interface for communication with components of the same type. It allows the swapping of those components for other components of the same type without breaking existing code.</a:t>
            </a:r>
          </a:p>
          <a:p>
            <a:pPr algn="l"/>
            <a:r>
              <a:rPr lang="en-US" sz="2000" b="0" i="0" dirty="0">
                <a:solidFill>
                  <a:srgbClr val="000000"/>
                </a:solidFill>
                <a:effectLst/>
              </a:rPr>
              <a:t>If you need additional functionality, either create proxy objects that implement the interface, or add it by subclassing (hence the name "Recursion Introduction"). Even if there is no recursion happening, it appears to operate in the same manner.</a:t>
            </a:r>
          </a:p>
          <a:p>
            <a:pPr algn="l"/>
            <a:r>
              <a:rPr lang="en-US" sz="2000" b="0" i="0" dirty="0">
                <a:solidFill>
                  <a:srgbClr val="990000"/>
                </a:solidFill>
                <a:effectLst/>
              </a:rPr>
              <a:t>Eliminate Case Analysis</a:t>
            </a:r>
          </a:p>
          <a:p>
            <a:pPr algn="l"/>
            <a:r>
              <a:rPr lang="en-US" sz="2000" b="0" i="0" dirty="0">
                <a:solidFill>
                  <a:srgbClr val="000000"/>
                </a:solidFill>
                <a:effectLst/>
              </a:rPr>
              <a:t>Avoid testing to see if an object is an instance of a particular class. Usually, if you think you need that approach then a redesign will help immensely.</a:t>
            </a:r>
          </a:p>
          <a:p>
            <a:pPr algn="l"/>
            <a:r>
              <a:rPr lang="en-US" sz="2000" b="0" i="0" dirty="0">
                <a:solidFill>
                  <a:srgbClr val="990000"/>
                </a:solidFill>
                <a:effectLst/>
              </a:rPr>
              <a:t>Reduce the Number of Arguments</a:t>
            </a:r>
          </a:p>
          <a:p>
            <a:pPr algn="l"/>
            <a:r>
              <a:rPr lang="en-US" sz="2000" b="0" i="0" dirty="0">
                <a:solidFill>
                  <a:srgbClr val="000000"/>
                </a:solidFill>
                <a:effectLst/>
              </a:rPr>
              <a:t>Methods with a half-dozen arguments are hard to read, and can usually be accomplished with an object that represents that set of arguments. It also makes it easier to track down the problems.</a:t>
            </a:r>
          </a:p>
          <a:p>
            <a:pPr marL="0" indent="0" algn="l">
              <a:buNone/>
            </a:pPr>
            <a:endParaRPr lang="en-US" sz="2000" b="0" i="0" dirty="0">
              <a:solidFill>
                <a:srgbClr val="000000"/>
              </a:solidFill>
              <a:effectLst/>
            </a:endParaRPr>
          </a:p>
          <a:p>
            <a:pPr marL="0" indent="0">
              <a:buNone/>
            </a:pPr>
            <a:endParaRPr lang="en-IN" sz="2000" dirty="0"/>
          </a:p>
        </p:txBody>
      </p:sp>
    </p:spTree>
    <p:extLst>
      <p:ext uri="{BB962C8B-B14F-4D97-AF65-F5344CB8AC3E}">
        <p14:creationId xmlns:p14="http://schemas.microsoft.com/office/powerpoint/2010/main" val="10308995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C74B9-6D5C-4039-BB82-ABA6A2FA5541}"/>
              </a:ext>
            </a:extLst>
          </p:cNvPr>
          <p:cNvSpPr>
            <a:spLocks noGrp="1"/>
          </p:cNvSpPr>
          <p:nvPr>
            <p:ph idx="1"/>
          </p:nvPr>
        </p:nvSpPr>
        <p:spPr>
          <a:xfrm>
            <a:off x="216568" y="180474"/>
            <a:ext cx="11790948" cy="6545179"/>
          </a:xfrm>
        </p:spPr>
        <p:txBody>
          <a:bodyPr>
            <a:normAutofit/>
          </a:bodyPr>
          <a:lstStyle/>
          <a:p>
            <a:pPr algn="l"/>
            <a:r>
              <a:rPr lang="en-US" sz="2000" b="0" i="0" dirty="0">
                <a:solidFill>
                  <a:srgbClr val="990000"/>
                </a:solidFill>
                <a:effectLst/>
              </a:rPr>
              <a:t>Reduce the Size of Methods</a:t>
            </a:r>
          </a:p>
          <a:p>
            <a:pPr algn="l"/>
            <a:r>
              <a:rPr lang="en-US" sz="2000" b="0" i="0" dirty="0">
                <a:solidFill>
                  <a:srgbClr val="000000"/>
                </a:solidFill>
                <a:effectLst/>
              </a:rPr>
              <a:t>Most of your methods should only need to be a few lines long. Methods that are very long (like 50 lines or so) are too complex, and should be considered guilty of bad design until proven innocent.</a:t>
            </a:r>
          </a:p>
          <a:p>
            <a:pPr algn="l"/>
            <a:r>
              <a:rPr lang="en-US" sz="2000" b="0" i="0" dirty="0">
                <a:solidFill>
                  <a:srgbClr val="990000"/>
                </a:solidFill>
                <a:effectLst/>
              </a:rPr>
              <a:t>The Top of the Class Hierarchy Should be Abstract</a:t>
            </a:r>
          </a:p>
          <a:p>
            <a:pPr algn="l"/>
            <a:r>
              <a:rPr lang="en-US" sz="2000" b="0" i="0" dirty="0">
                <a:solidFill>
                  <a:srgbClr val="000000"/>
                </a:solidFill>
                <a:effectLst/>
              </a:rPr>
              <a:t>In many cases it is beneficial to provide an abstract base class to extend for your specializations. The majority of the functionality and behavior is well defined. This makes it easier to decipher what the intents of the interface designer were.</a:t>
            </a:r>
          </a:p>
          <a:p>
            <a:pPr algn="l"/>
            <a:r>
              <a:rPr lang="en-US" sz="2000" b="0" i="0" dirty="0">
                <a:solidFill>
                  <a:srgbClr val="990000"/>
                </a:solidFill>
                <a:effectLst/>
              </a:rPr>
              <a:t>Minimize Accesses to Variables</a:t>
            </a:r>
          </a:p>
          <a:p>
            <a:pPr algn="l"/>
            <a:r>
              <a:rPr lang="en-US" sz="2000" b="0" i="0" dirty="0">
                <a:solidFill>
                  <a:srgbClr val="000000"/>
                </a:solidFill>
                <a:effectLst/>
              </a:rPr>
              <a:t>This point formalizes the principles of data hiding. Try not to expose class attributes to other classes, but protect them by methods. If an attribute changes name, then you only have one place to update the code instead of hundreds.</a:t>
            </a:r>
          </a:p>
          <a:p>
            <a:pPr algn="l"/>
            <a:r>
              <a:rPr lang="en-US" sz="2000" b="0" i="0" dirty="0">
                <a:solidFill>
                  <a:srgbClr val="990000"/>
                </a:solidFill>
                <a:effectLst/>
              </a:rPr>
              <a:t>Subclasses Should be Specializations</a:t>
            </a:r>
          </a:p>
          <a:p>
            <a:pPr algn="l"/>
            <a:r>
              <a:rPr lang="en-US" sz="2000" b="0" i="0" dirty="0">
                <a:solidFill>
                  <a:srgbClr val="000000"/>
                </a:solidFill>
                <a:effectLst/>
              </a:rPr>
              <a:t>A [subclass] "is a" [superclass]. If what you are trying to do is make a Component into a </a:t>
            </a:r>
            <a:r>
              <a:rPr lang="en-US" sz="2000" b="0" i="0" dirty="0" err="1">
                <a:solidFill>
                  <a:srgbClr val="000000"/>
                </a:solidFill>
                <a:effectLst/>
              </a:rPr>
              <a:t>ComponentManager</a:t>
            </a:r>
            <a:r>
              <a:rPr lang="en-US" sz="2000" b="0" i="0" dirty="0">
                <a:solidFill>
                  <a:srgbClr val="000000"/>
                </a:solidFill>
                <a:effectLst/>
              </a:rPr>
              <a:t>, then you are violating the spirit of the framework. A better approach is to use containment in that case (i.e. a [class] "has a" [external class]).</a:t>
            </a:r>
          </a:p>
          <a:p>
            <a:endParaRPr lang="en-IN" sz="2000" dirty="0"/>
          </a:p>
        </p:txBody>
      </p:sp>
    </p:spTree>
    <p:extLst>
      <p:ext uri="{BB962C8B-B14F-4D97-AF65-F5344CB8AC3E}">
        <p14:creationId xmlns:p14="http://schemas.microsoft.com/office/powerpoint/2010/main" val="32023711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9EE11-FDBE-424F-BF0F-E341EC76B197}"/>
              </a:ext>
            </a:extLst>
          </p:cNvPr>
          <p:cNvSpPr>
            <a:spLocks noGrp="1"/>
          </p:cNvSpPr>
          <p:nvPr>
            <p:ph idx="1"/>
          </p:nvPr>
        </p:nvSpPr>
        <p:spPr>
          <a:xfrm>
            <a:off x="264695" y="144379"/>
            <a:ext cx="11742821" cy="6593305"/>
          </a:xfrm>
        </p:spPr>
        <p:txBody>
          <a:bodyPr>
            <a:normAutofit/>
          </a:bodyPr>
          <a:lstStyle/>
          <a:p>
            <a:pPr algn="l"/>
            <a:r>
              <a:rPr lang="en-US" sz="2000" b="0" i="0" dirty="0">
                <a:solidFill>
                  <a:srgbClr val="990000"/>
                </a:solidFill>
                <a:effectLst/>
              </a:rPr>
              <a:t>Split Large Classes</a:t>
            </a:r>
          </a:p>
          <a:p>
            <a:pPr algn="l"/>
            <a:r>
              <a:rPr lang="en-US" sz="2000" b="0" i="0" dirty="0">
                <a:solidFill>
                  <a:srgbClr val="000000"/>
                </a:solidFill>
                <a:effectLst/>
              </a:rPr>
              <a:t>If a class has 50+ methods, then it is most likely trying to do too much. Look at separating the functionality into separate components. Like methods that are too long, classes that violate this rule should be considered guilty of wrong design until proven innocent.</a:t>
            </a:r>
          </a:p>
          <a:p>
            <a:pPr algn="l"/>
            <a:r>
              <a:rPr lang="en-US" sz="2000" b="0" i="0" dirty="0">
                <a:solidFill>
                  <a:srgbClr val="990000"/>
                </a:solidFill>
                <a:effectLst/>
              </a:rPr>
              <a:t>Factor Implementation Differences Into Subcomponents</a:t>
            </a:r>
          </a:p>
          <a:p>
            <a:pPr algn="l"/>
            <a:r>
              <a:rPr lang="en-US" sz="2000" b="0" i="0" dirty="0">
                <a:solidFill>
                  <a:srgbClr val="000000"/>
                </a:solidFill>
                <a:effectLst/>
              </a:rPr>
              <a:t>If a subclass implements a method completely different from the superclass, then it is not really a specialization. It should be split off from that class hierarchy tree.</a:t>
            </a:r>
          </a:p>
          <a:p>
            <a:pPr algn="l"/>
            <a:r>
              <a:rPr lang="en-US" sz="2000" b="0" i="0" dirty="0">
                <a:solidFill>
                  <a:srgbClr val="990000"/>
                </a:solidFill>
                <a:effectLst/>
              </a:rPr>
              <a:t>Separate Methods that Do Not Communicate</a:t>
            </a:r>
          </a:p>
          <a:p>
            <a:pPr algn="l"/>
            <a:r>
              <a:rPr lang="en-US" sz="2000" b="0" i="0" dirty="0">
                <a:solidFill>
                  <a:srgbClr val="000000"/>
                </a:solidFill>
                <a:effectLst/>
              </a:rPr>
              <a:t>Sometimes in building a framework you run into a case where you have different views of the same data. In these cases, you can have some attributes that describe how to generate the data, and some attributes that describe the data itself. It is better to separate these two views into separate classes. The semantics are different enough to justify this solution.</a:t>
            </a:r>
          </a:p>
          <a:p>
            <a:pPr algn="l"/>
            <a:r>
              <a:rPr lang="en-US" sz="2000" b="0" i="0" dirty="0">
                <a:solidFill>
                  <a:srgbClr val="990000"/>
                </a:solidFill>
                <a:effectLst/>
              </a:rPr>
              <a:t>Eliminate Implicit Parameter Passing</a:t>
            </a:r>
          </a:p>
          <a:p>
            <a:pPr algn="l"/>
            <a:r>
              <a:rPr lang="en-US" sz="2000" dirty="0">
                <a:solidFill>
                  <a:srgbClr val="000000"/>
                </a:solidFill>
              </a:rPr>
              <a:t>Just because two methods share the same information within the class does not mean that it should be done in that manner. Many times, the attribute that is shared should be passed as a parameter of the method instead of directly accessing the attribute.</a:t>
            </a:r>
          </a:p>
          <a:p>
            <a:endParaRPr lang="en-IN" sz="2000" dirty="0"/>
          </a:p>
        </p:txBody>
      </p:sp>
    </p:spTree>
    <p:extLst>
      <p:ext uri="{BB962C8B-B14F-4D97-AF65-F5344CB8AC3E}">
        <p14:creationId xmlns:p14="http://schemas.microsoft.com/office/powerpoint/2010/main" val="145301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F932-E9BA-4CC0-927E-B5EFC44F7EC8}"/>
              </a:ext>
            </a:extLst>
          </p:cNvPr>
          <p:cNvSpPr>
            <a:spLocks noGrp="1"/>
          </p:cNvSpPr>
          <p:nvPr>
            <p:ph type="title"/>
          </p:nvPr>
        </p:nvSpPr>
        <p:spPr>
          <a:xfrm>
            <a:off x="838200" y="119743"/>
            <a:ext cx="10515600" cy="614589"/>
          </a:xfrm>
        </p:spPr>
        <p:txBody>
          <a:bodyPr>
            <a:normAutofit fontScale="90000"/>
          </a:bodyPr>
          <a:lstStyle/>
          <a:p>
            <a:r>
              <a:rPr lang="en-US" dirty="0"/>
              <a:t>Good practices</a:t>
            </a:r>
            <a:endParaRPr lang="en-IN" dirty="0"/>
          </a:p>
        </p:txBody>
      </p:sp>
      <p:sp>
        <p:nvSpPr>
          <p:cNvPr id="3" name="Content Placeholder 2">
            <a:extLst>
              <a:ext uri="{FF2B5EF4-FFF2-40B4-BE49-F238E27FC236}">
                <a16:creationId xmlns:a16="http://schemas.microsoft.com/office/drawing/2014/main" id="{956EC6A7-B330-4ED8-A439-94E5C2A87CB8}"/>
              </a:ext>
            </a:extLst>
          </p:cNvPr>
          <p:cNvSpPr>
            <a:spLocks noGrp="1"/>
          </p:cNvSpPr>
          <p:nvPr>
            <p:ph idx="1"/>
          </p:nvPr>
        </p:nvSpPr>
        <p:spPr>
          <a:xfrm>
            <a:off x="576943" y="734332"/>
            <a:ext cx="10776857" cy="6123668"/>
          </a:xfrm>
        </p:spPr>
        <p:txBody>
          <a:bodyPr>
            <a:normAutofit/>
          </a:bodyPr>
          <a:lstStyle/>
          <a:p>
            <a:r>
              <a:rPr lang="en-US" sz="2200" dirty="0"/>
              <a:t>When you naming classes, use nouns and adjectives like Customer, Product, and Student, </a:t>
            </a:r>
            <a:r>
              <a:rPr lang="en-US" sz="2200" dirty="0" err="1"/>
              <a:t>etc</a:t>
            </a:r>
            <a:endParaRPr lang="en-US" sz="2200" dirty="0"/>
          </a:p>
          <a:p>
            <a:r>
              <a:rPr lang="en-US" sz="2200" dirty="0"/>
              <a:t>Create meaningful names: while naming a variable use meaningful name instead of comment</a:t>
            </a:r>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Name should tell why it exists and its usage.</a:t>
            </a:r>
          </a:p>
          <a:p>
            <a:pPr marL="0" indent="0">
              <a:buNone/>
            </a:pPr>
            <a:r>
              <a:rPr lang="en-US" sz="2200" dirty="0" err="1"/>
              <a:t>Eg</a:t>
            </a:r>
            <a:r>
              <a:rPr lang="en-US" sz="2200" dirty="0"/>
              <a:t>: </a:t>
            </a:r>
            <a:r>
              <a:rPr lang="en-IN" sz="2200" b="1" i="1" dirty="0" err="1">
                <a:solidFill>
                  <a:srgbClr val="292929"/>
                </a:solidFill>
                <a:effectLst/>
                <a:latin typeface="charter"/>
              </a:rPr>
              <a:t>FetchValue</a:t>
            </a:r>
            <a:r>
              <a:rPr lang="en-IN" sz="2200" b="1" i="1" dirty="0">
                <a:solidFill>
                  <a:srgbClr val="292929"/>
                </a:solidFill>
                <a:effectLst/>
                <a:latin typeface="charter"/>
              </a:rPr>
              <a:t>() vs </a:t>
            </a:r>
            <a:r>
              <a:rPr lang="en-IN" sz="2200" b="1" i="1" dirty="0" err="1">
                <a:solidFill>
                  <a:srgbClr val="292929"/>
                </a:solidFill>
                <a:effectLst/>
                <a:latin typeface="charter"/>
              </a:rPr>
              <a:t>GetValue</a:t>
            </a:r>
            <a:r>
              <a:rPr lang="en-IN" sz="2200" b="1" i="1" dirty="0">
                <a:solidFill>
                  <a:srgbClr val="292929"/>
                </a:solidFill>
                <a:effectLst/>
                <a:latin typeface="charter"/>
              </a:rPr>
              <a:t>() vs </a:t>
            </a:r>
            <a:r>
              <a:rPr lang="en-IN" sz="2200" b="1" i="1" dirty="0" err="1">
                <a:solidFill>
                  <a:srgbClr val="292929"/>
                </a:solidFill>
                <a:effectLst/>
                <a:latin typeface="charter"/>
              </a:rPr>
              <a:t>RetrieveValue</a:t>
            </a:r>
            <a:r>
              <a:rPr lang="en-IN" sz="2200" b="1" i="1" dirty="0">
                <a:solidFill>
                  <a:srgbClr val="292929"/>
                </a:solidFill>
                <a:effectLst/>
                <a:latin typeface="charter"/>
              </a:rPr>
              <a:t>()</a:t>
            </a:r>
            <a:endParaRPr lang="en-US" sz="2200" dirty="0"/>
          </a:p>
          <a:p>
            <a:pPr marL="0" indent="0">
              <a:buNone/>
            </a:pPr>
            <a:r>
              <a:rPr lang="en-US" sz="2200" dirty="0"/>
              <a:t>Avoid using letters like a, b, x, or y as variable names unless there is a good reason (loop variables are an exception)</a:t>
            </a:r>
          </a:p>
          <a:p>
            <a:r>
              <a:rPr lang="en-US" sz="2200" dirty="0"/>
              <a:t>Avoid Keywords and Noise Words</a:t>
            </a:r>
          </a:p>
          <a:p>
            <a:pPr marL="0" indent="0">
              <a:buNone/>
            </a:pPr>
            <a:r>
              <a:rPr lang="en-US" sz="2200" dirty="0" err="1"/>
              <a:t>Eg</a:t>
            </a:r>
            <a:r>
              <a:rPr lang="en-US" sz="2200" dirty="0"/>
              <a:t>: Object, Manager, Data, Info, The</a:t>
            </a:r>
          </a:p>
          <a:p>
            <a:pPr marL="0" indent="0">
              <a:buNone/>
            </a:pPr>
            <a:r>
              <a:rPr lang="en-US" sz="2200" dirty="0"/>
              <a:t>Instead of </a:t>
            </a:r>
            <a:r>
              <a:rPr lang="en-US" sz="2200" dirty="0" err="1">
                <a:solidFill>
                  <a:srgbClr val="FF0000"/>
                </a:solidFill>
              </a:rPr>
              <a:t>customerData</a:t>
            </a:r>
            <a:r>
              <a:rPr lang="en-US" sz="2200" dirty="0"/>
              <a:t>, use </a:t>
            </a:r>
            <a:r>
              <a:rPr lang="en-US" sz="2200" dirty="0">
                <a:solidFill>
                  <a:srgbClr val="FF0000"/>
                </a:solidFill>
              </a:rPr>
              <a:t>customer</a:t>
            </a:r>
          </a:p>
          <a:p>
            <a:pPr marL="0" indent="0">
              <a:buNone/>
            </a:pPr>
            <a:r>
              <a:rPr lang="en-US" sz="2200" dirty="0"/>
              <a:t>Instead of </a:t>
            </a:r>
            <a:r>
              <a:rPr lang="en-US" sz="2200" dirty="0" err="1">
                <a:solidFill>
                  <a:srgbClr val="FF0000"/>
                </a:solidFill>
              </a:rPr>
              <a:t>employeeInfo</a:t>
            </a:r>
            <a:r>
              <a:rPr lang="en-US" sz="2200" dirty="0"/>
              <a:t>, use </a:t>
            </a:r>
            <a:r>
              <a:rPr lang="en-US" sz="2200" dirty="0">
                <a:solidFill>
                  <a:srgbClr val="FF0000"/>
                </a:solidFill>
              </a:rPr>
              <a:t>employee</a:t>
            </a:r>
          </a:p>
          <a:p>
            <a:pPr marL="0" indent="0">
              <a:buNone/>
            </a:pPr>
            <a:endParaRPr lang="en-IN" dirty="0"/>
          </a:p>
        </p:txBody>
      </p:sp>
      <p:graphicFrame>
        <p:nvGraphicFramePr>
          <p:cNvPr id="4" name="Table 4">
            <a:extLst>
              <a:ext uri="{FF2B5EF4-FFF2-40B4-BE49-F238E27FC236}">
                <a16:creationId xmlns:a16="http://schemas.microsoft.com/office/drawing/2014/main" id="{7A2A3455-34D2-458D-936C-6EEBC1DA714B}"/>
              </a:ext>
            </a:extLst>
          </p:cNvPr>
          <p:cNvGraphicFramePr>
            <a:graphicFrameLocks noGrp="1"/>
          </p:cNvGraphicFramePr>
          <p:nvPr>
            <p:extLst>
              <p:ext uri="{D42A27DB-BD31-4B8C-83A1-F6EECF244321}">
                <p14:modId xmlns:p14="http://schemas.microsoft.com/office/powerpoint/2010/main" val="68760733"/>
              </p:ext>
            </p:extLst>
          </p:nvPr>
        </p:nvGraphicFramePr>
        <p:xfrm>
          <a:off x="1901371" y="2129589"/>
          <a:ext cx="8128000" cy="120657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5688499"/>
                    </a:ext>
                  </a:extLst>
                </a:gridCol>
                <a:gridCol w="4064000">
                  <a:extLst>
                    <a:ext uri="{9D8B030D-6E8A-4147-A177-3AD203B41FA5}">
                      <a16:colId xmlns:a16="http://schemas.microsoft.com/office/drawing/2014/main" val="1532483933"/>
                    </a:ext>
                  </a:extLst>
                </a:gridCol>
              </a:tblGrid>
              <a:tr h="464890">
                <a:tc>
                  <a:txBody>
                    <a:bodyPr/>
                    <a:lstStyle/>
                    <a:p>
                      <a:r>
                        <a:rPr lang="en-US" dirty="0"/>
                        <a:t>Bad variable naming </a:t>
                      </a:r>
                      <a:endParaRPr lang="en-IN" dirty="0"/>
                    </a:p>
                  </a:txBody>
                  <a:tcPr/>
                </a:tc>
                <a:tc>
                  <a:txBody>
                    <a:bodyPr/>
                    <a:lstStyle/>
                    <a:p>
                      <a:r>
                        <a:rPr lang="en-US" dirty="0"/>
                        <a:t>Good variable naming</a:t>
                      </a:r>
                      <a:endParaRPr lang="en-IN" dirty="0"/>
                    </a:p>
                  </a:txBody>
                  <a:tcPr/>
                </a:tc>
                <a:extLst>
                  <a:ext uri="{0D108BD9-81ED-4DB2-BD59-A6C34878D82A}">
                    <a16:rowId xmlns:a16="http://schemas.microsoft.com/office/drawing/2014/main" val="3593235169"/>
                  </a:ext>
                </a:extLst>
              </a:tr>
              <a:tr h="370840">
                <a:tc>
                  <a:txBody>
                    <a:bodyPr/>
                    <a:lstStyle/>
                    <a:p>
                      <a:r>
                        <a:rPr lang="en-US" dirty="0"/>
                        <a:t>var b; // elapsed time in days</a:t>
                      </a:r>
                      <a:endParaRPr lang="en-IN" dirty="0"/>
                    </a:p>
                  </a:txBody>
                  <a:tcPr/>
                </a:tc>
                <a:tc>
                  <a:txBody>
                    <a:bodyPr/>
                    <a:lstStyle/>
                    <a:p>
                      <a:r>
                        <a:rPr lang="en-US" dirty="0"/>
                        <a:t>var </a:t>
                      </a:r>
                      <a:r>
                        <a:rPr lang="en-US" dirty="0" err="1"/>
                        <a:t>elapsedTimeInDays</a:t>
                      </a:r>
                      <a:r>
                        <a:rPr lang="en-US" dirty="0"/>
                        <a:t>;</a:t>
                      </a:r>
                      <a:endParaRPr lang="en-IN" dirty="0"/>
                    </a:p>
                  </a:txBody>
                  <a:tcPr/>
                </a:tc>
                <a:extLst>
                  <a:ext uri="{0D108BD9-81ED-4DB2-BD59-A6C34878D82A}">
                    <a16:rowId xmlns:a16="http://schemas.microsoft.com/office/drawing/2014/main" val="819006086"/>
                  </a:ext>
                </a:extLst>
              </a:tr>
              <a:tr h="370840">
                <a:tc>
                  <a:txBody>
                    <a:bodyPr/>
                    <a:lstStyle/>
                    <a:p>
                      <a:endParaRPr lang="en-IN" dirty="0"/>
                    </a:p>
                  </a:txBody>
                  <a:tcPr/>
                </a:tc>
                <a:tc>
                  <a:txBody>
                    <a:bodyPr/>
                    <a:lstStyle/>
                    <a:p>
                      <a:r>
                        <a:rPr lang="en-US" dirty="0"/>
                        <a:t>Var </a:t>
                      </a:r>
                      <a:r>
                        <a:rPr lang="en-US" dirty="0" err="1"/>
                        <a:t>daysSinceCreation</a:t>
                      </a:r>
                      <a:endParaRPr lang="en-IN" dirty="0"/>
                    </a:p>
                  </a:txBody>
                  <a:tcPr/>
                </a:tc>
                <a:extLst>
                  <a:ext uri="{0D108BD9-81ED-4DB2-BD59-A6C34878D82A}">
                    <a16:rowId xmlns:a16="http://schemas.microsoft.com/office/drawing/2014/main" val="411721007"/>
                  </a:ext>
                </a:extLst>
              </a:tr>
            </a:tbl>
          </a:graphicData>
        </a:graphic>
      </p:graphicFrame>
    </p:spTree>
    <p:extLst>
      <p:ext uri="{BB962C8B-B14F-4D97-AF65-F5344CB8AC3E}">
        <p14:creationId xmlns:p14="http://schemas.microsoft.com/office/powerpoint/2010/main" val="273418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475C15-CAE1-49E1-BFE1-B3AEC2566A03}"/>
              </a:ext>
            </a:extLst>
          </p:cNvPr>
          <p:cNvSpPr>
            <a:spLocks noGrp="1"/>
          </p:cNvSpPr>
          <p:nvPr>
            <p:ph idx="1"/>
          </p:nvPr>
        </p:nvSpPr>
        <p:spPr>
          <a:xfrm>
            <a:off x="216567" y="228599"/>
            <a:ext cx="11815011" cy="6436895"/>
          </a:xfrm>
        </p:spPr>
        <p:txBody>
          <a:bodyPr>
            <a:normAutofit/>
          </a:bodyPr>
          <a:lstStyle/>
          <a:p>
            <a:pPr algn="l"/>
            <a:r>
              <a:rPr lang="en-US" b="0" i="0" dirty="0">
                <a:solidFill>
                  <a:srgbClr val="292929"/>
                </a:solidFill>
                <a:effectLst/>
              </a:rPr>
              <a:t>Replace magic numbers with named constants.</a:t>
            </a:r>
          </a:p>
          <a:p>
            <a:pPr algn="l"/>
            <a:endParaRPr lang="en-US" dirty="0">
              <a:solidFill>
                <a:srgbClr val="292929"/>
              </a:solidFill>
            </a:endParaRPr>
          </a:p>
          <a:p>
            <a:pPr marL="0" indent="0" algn="l">
              <a:buNone/>
            </a:pPr>
            <a:endParaRPr lang="en-US" b="0" i="0" dirty="0">
              <a:solidFill>
                <a:srgbClr val="292929"/>
              </a:solidFill>
              <a:effectLst/>
            </a:endParaRPr>
          </a:p>
          <a:p>
            <a:pPr algn="l"/>
            <a:r>
              <a:rPr lang="en-US" b="0" i="0" dirty="0">
                <a:solidFill>
                  <a:srgbClr val="292929"/>
                </a:solidFill>
                <a:effectLst/>
              </a:rPr>
              <a:t>Avoid encodings. Don’t append prefixes or type information.</a:t>
            </a:r>
          </a:p>
          <a:p>
            <a:pPr algn="l"/>
            <a:endParaRPr lang="en-US" b="0" i="0" dirty="0">
              <a:solidFill>
                <a:srgbClr val="292929"/>
              </a:solidFill>
              <a:effectLst/>
            </a:endParaRPr>
          </a:p>
          <a:p>
            <a:pPr algn="l"/>
            <a:endParaRPr lang="en-US" dirty="0">
              <a:solidFill>
                <a:srgbClr val="292929"/>
              </a:solidFill>
            </a:endParaRPr>
          </a:p>
          <a:p>
            <a:pPr algn="l"/>
            <a:endParaRPr lang="en-US" b="0" i="0" dirty="0">
              <a:solidFill>
                <a:srgbClr val="292929"/>
              </a:solidFill>
              <a:effectLst/>
            </a:endParaRPr>
          </a:p>
          <a:p>
            <a:pPr algn="l"/>
            <a:r>
              <a:rPr lang="en-US" b="0" i="0" dirty="0">
                <a:solidFill>
                  <a:srgbClr val="292929"/>
                </a:solidFill>
                <a:effectLst/>
              </a:rPr>
              <a:t>You can use:</a:t>
            </a:r>
          </a:p>
          <a:p>
            <a:pPr algn="l"/>
            <a:endParaRPr lang="en-US" dirty="0">
              <a:solidFill>
                <a:srgbClr val="292929"/>
              </a:solidFill>
            </a:endParaRPr>
          </a:p>
          <a:p>
            <a:pPr algn="l"/>
            <a:endParaRPr lang="en-US" b="0" i="0" dirty="0">
              <a:solidFill>
                <a:srgbClr val="292929"/>
              </a:solidFill>
              <a:effectLst/>
            </a:endParaRPr>
          </a:p>
          <a:p>
            <a:pPr marL="0" indent="0" algn="l">
              <a:buNone/>
            </a:pPr>
            <a:r>
              <a:rPr lang="en-US" b="0" i="0" dirty="0">
                <a:solidFill>
                  <a:srgbClr val="292929"/>
                </a:solidFill>
                <a:effectLst/>
                <a:latin typeface="charter"/>
              </a:rPr>
              <a:t>Because there is no need to mention the data type in the name</a:t>
            </a:r>
            <a:endParaRPr lang="en-US" b="0" i="0" dirty="0">
              <a:solidFill>
                <a:srgbClr val="292929"/>
              </a:solidFill>
              <a:effectLst/>
            </a:endParaRPr>
          </a:p>
          <a:p>
            <a:endParaRPr lang="en-IN" dirty="0"/>
          </a:p>
        </p:txBody>
      </p:sp>
      <p:sp>
        <p:nvSpPr>
          <p:cNvPr id="4" name="TextBox 3">
            <a:extLst>
              <a:ext uri="{FF2B5EF4-FFF2-40B4-BE49-F238E27FC236}">
                <a16:creationId xmlns:a16="http://schemas.microsoft.com/office/drawing/2014/main" id="{06ADADF4-6416-4664-B87E-BD2029F2D072}"/>
              </a:ext>
            </a:extLst>
          </p:cNvPr>
          <p:cNvSpPr txBox="1"/>
          <p:nvPr/>
        </p:nvSpPr>
        <p:spPr>
          <a:xfrm>
            <a:off x="3009900" y="2357462"/>
            <a:ext cx="5257800" cy="1477328"/>
          </a:xfrm>
          <a:prstGeom prst="rect">
            <a:avLst/>
          </a:prstGeom>
          <a:noFill/>
        </p:spPr>
        <p:txBody>
          <a:bodyPr wrap="square" rtlCol="0">
            <a:spAutoFit/>
          </a:bodyPr>
          <a:lstStyle/>
          <a:p>
            <a:r>
              <a:rPr lang="nn-NO" sz="2400" b="1" i="1" dirty="0">
                <a:solidFill>
                  <a:srgbClr val="292929"/>
                </a:solidFill>
                <a:effectLst/>
              </a:rPr>
              <a:t>let accountList; // Eg: Disinformation</a:t>
            </a:r>
            <a:br>
              <a:rPr lang="nn-NO" sz="2400" b="1" i="1" dirty="0">
                <a:solidFill>
                  <a:srgbClr val="292929"/>
                </a:solidFill>
                <a:effectLst/>
              </a:rPr>
            </a:br>
            <a:r>
              <a:rPr lang="nn-NO" sz="2400" b="1" i="1" dirty="0">
                <a:solidFill>
                  <a:srgbClr val="292929"/>
                </a:solidFill>
                <a:effectLst/>
              </a:rPr>
              <a:t>let nameString; // Eg: Encoding</a:t>
            </a:r>
            <a:br>
              <a:rPr lang="nn-NO" sz="2400" b="1" i="1" dirty="0">
                <a:solidFill>
                  <a:srgbClr val="292929"/>
                </a:solidFill>
                <a:effectLst/>
              </a:rPr>
            </a:br>
            <a:r>
              <a:rPr lang="nn-NO" sz="2400" b="1" i="1" dirty="0">
                <a:solidFill>
                  <a:srgbClr val="292929"/>
                </a:solidFill>
                <a:effectLst/>
              </a:rPr>
              <a:t>let salaryFloat;</a:t>
            </a:r>
          </a:p>
          <a:p>
            <a:endParaRPr lang="en-IN" dirty="0"/>
          </a:p>
        </p:txBody>
      </p:sp>
      <p:sp>
        <p:nvSpPr>
          <p:cNvPr id="5" name="TextBox 4">
            <a:extLst>
              <a:ext uri="{FF2B5EF4-FFF2-40B4-BE49-F238E27FC236}">
                <a16:creationId xmlns:a16="http://schemas.microsoft.com/office/drawing/2014/main" id="{0931E9AE-0A4A-4997-89A1-9576BD647ECD}"/>
              </a:ext>
            </a:extLst>
          </p:cNvPr>
          <p:cNvSpPr txBox="1"/>
          <p:nvPr/>
        </p:nvSpPr>
        <p:spPr>
          <a:xfrm>
            <a:off x="3162300" y="899909"/>
            <a:ext cx="5257800" cy="1107996"/>
          </a:xfrm>
          <a:prstGeom prst="rect">
            <a:avLst/>
          </a:prstGeom>
          <a:noFill/>
        </p:spPr>
        <p:txBody>
          <a:bodyPr wrap="square" rtlCol="0">
            <a:spAutoFit/>
          </a:bodyPr>
          <a:lstStyle/>
          <a:p>
            <a:r>
              <a:rPr lang="en-US" sz="2400" b="1" i="1" dirty="0">
                <a:solidFill>
                  <a:srgbClr val="292929"/>
                </a:solidFill>
                <a:effectLst/>
              </a:rPr>
              <a:t>const MAX_IMAGE_WIDTH = 100;</a:t>
            </a:r>
            <a:br>
              <a:rPr lang="en-US" sz="2400" b="1" i="1" dirty="0">
                <a:solidFill>
                  <a:srgbClr val="292929"/>
                </a:solidFill>
                <a:effectLst/>
              </a:rPr>
            </a:br>
            <a:r>
              <a:rPr lang="en-US" sz="2400" b="1" i="1" dirty="0">
                <a:solidFill>
                  <a:srgbClr val="292929"/>
                </a:solidFill>
                <a:effectLst/>
              </a:rPr>
              <a:t>const HOURS_PER_DAY = 24;</a:t>
            </a:r>
            <a:endParaRPr lang="en-US" sz="2400" b="0" i="0" dirty="0">
              <a:solidFill>
                <a:srgbClr val="292929"/>
              </a:solidFill>
              <a:effectLst/>
            </a:endParaRPr>
          </a:p>
          <a:p>
            <a:endParaRPr lang="en-IN" dirty="0"/>
          </a:p>
        </p:txBody>
      </p:sp>
      <p:sp>
        <p:nvSpPr>
          <p:cNvPr id="6" name="TextBox 5">
            <a:extLst>
              <a:ext uri="{FF2B5EF4-FFF2-40B4-BE49-F238E27FC236}">
                <a16:creationId xmlns:a16="http://schemas.microsoft.com/office/drawing/2014/main" id="{C7456629-E441-48BF-933C-86C1F6138690}"/>
              </a:ext>
            </a:extLst>
          </p:cNvPr>
          <p:cNvSpPr txBox="1"/>
          <p:nvPr/>
        </p:nvSpPr>
        <p:spPr>
          <a:xfrm>
            <a:off x="3009900" y="3835517"/>
            <a:ext cx="5257800" cy="1523494"/>
          </a:xfrm>
          <a:prstGeom prst="rect">
            <a:avLst/>
          </a:prstGeom>
          <a:noFill/>
        </p:spPr>
        <p:txBody>
          <a:bodyPr wrap="square" rtlCol="0">
            <a:spAutoFit/>
          </a:bodyPr>
          <a:lstStyle/>
          <a:p>
            <a:pPr marL="0" indent="0" algn="ctr">
              <a:buNone/>
            </a:pPr>
            <a:r>
              <a:rPr lang="en-US" sz="2500" b="1" i="1" dirty="0">
                <a:solidFill>
                  <a:srgbClr val="292929"/>
                </a:solidFill>
                <a:effectLst/>
              </a:rPr>
              <a:t>let accounts;</a:t>
            </a:r>
            <a:br>
              <a:rPr lang="en-US" sz="2500" b="1" i="1" dirty="0">
                <a:solidFill>
                  <a:srgbClr val="292929"/>
                </a:solidFill>
                <a:effectLst/>
              </a:rPr>
            </a:br>
            <a:r>
              <a:rPr lang="en-US" sz="2500" b="1" i="1" dirty="0">
                <a:solidFill>
                  <a:srgbClr val="292929"/>
                </a:solidFill>
                <a:effectLst/>
              </a:rPr>
              <a:t>let name;</a:t>
            </a:r>
            <a:br>
              <a:rPr lang="en-US" sz="2500" b="1" i="1" dirty="0">
                <a:solidFill>
                  <a:srgbClr val="292929"/>
                </a:solidFill>
                <a:effectLst/>
              </a:rPr>
            </a:br>
            <a:r>
              <a:rPr lang="en-US" sz="2500" b="1" i="1" dirty="0">
                <a:solidFill>
                  <a:srgbClr val="292929"/>
                </a:solidFill>
                <a:effectLst/>
              </a:rPr>
              <a:t>let salary;</a:t>
            </a:r>
          </a:p>
          <a:p>
            <a:endParaRPr lang="en-IN" dirty="0"/>
          </a:p>
        </p:txBody>
      </p:sp>
    </p:spTree>
    <p:extLst>
      <p:ext uri="{BB962C8B-B14F-4D97-AF65-F5344CB8AC3E}">
        <p14:creationId xmlns:p14="http://schemas.microsoft.com/office/powerpoint/2010/main" val="421745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051C5468-11EF-4D98-897B-D2578DD376B5}"/>
              </a:ext>
            </a:extLst>
          </p:cNvPr>
          <p:cNvGraphicFramePr>
            <a:graphicFrameLocks noGrp="1"/>
          </p:cNvGraphicFramePr>
          <p:nvPr>
            <p:ph idx="1"/>
            <p:extLst>
              <p:ext uri="{D42A27DB-BD31-4B8C-83A1-F6EECF244321}">
                <p14:modId xmlns:p14="http://schemas.microsoft.com/office/powerpoint/2010/main" val="352518202"/>
              </p:ext>
            </p:extLst>
          </p:nvPr>
        </p:nvGraphicFramePr>
        <p:xfrm>
          <a:off x="216567" y="228599"/>
          <a:ext cx="11827043" cy="6485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793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BDE9-517F-451C-9991-611D0D29272F}"/>
              </a:ext>
            </a:extLst>
          </p:cNvPr>
          <p:cNvSpPr>
            <a:spLocks noGrp="1"/>
          </p:cNvSpPr>
          <p:nvPr>
            <p:ph type="title"/>
          </p:nvPr>
        </p:nvSpPr>
        <p:spPr>
          <a:xfrm>
            <a:off x="838200" y="365125"/>
            <a:ext cx="10515600" cy="538389"/>
          </a:xfrm>
        </p:spPr>
        <p:txBody>
          <a:bodyPr>
            <a:normAutofit fontScale="90000"/>
          </a:bodyPr>
          <a:lstStyle/>
          <a:p>
            <a:r>
              <a:rPr lang="en-US" b="1" dirty="0"/>
              <a:t>Good Practice- Cont.</a:t>
            </a:r>
            <a:endParaRPr lang="en-IN" b="1" dirty="0"/>
          </a:p>
        </p:txBody>
      </p:sp>
      <p:sp>
        <p:nvSpPr>
          <p:cNvPr id="3" name="Content Placeholder 2">
            <a:extLst>
              <a:ext uri="{FF2B5EF4-FFF2-40B4-BE49-F238E27FC236}">
                <a16:creationId xmlns:a16="http://schemas.microsoft.com/office/drawing/2014/main" id="{A432184B-0118-495F-8B56-020A02CD50AD}"/>
              </a:ext>
            </a:extLst>
          </p:cNvPr>
          <p:cNvSpPr>
            <a:spLocks noGrp="1"/>
          </p:cNvSpPr>
          <p:nvPr>
            <p:ph idx="1"/>
          </p:nvPr>
        </p:nvSpPr>
        <p:spPr>
          <a:xfrm>
            <a:off x="-1" y="1150710"/>
            <a:ext cx="12072257" cy="5707289"/>
          </a:xfrm>
        </p:spPr>
        <p:txBody>
          <a:bodyPr>
            <a:normAutofit fontScale="77500" lnSpcReduction="20000"/>
          </a:bodyPr>
          <a:lstStyle/>
          <a:p>
            <a:pPr marL="0" indent="0">
              <a:buNone/>
            </a:pPr>
            <a:r>
              <a:rPr lang="en-US" sz="2000" dirty="0"/>
              <a:t>Use native data types instead of Common Type systems</a:t>
            </a:r>
          </a:p>
          <a:p>
            <a:pPr marL="0" indent="0">
              <a:buNone/>
            </a:pPr>
            <a:r>
              <a:rPr lang="en-US" sz="2000" dirty="0" err="1"/>
              <a:t>Eg</a:t>
            </a:r>
            <a:r>
              <a:rPr lang="en-US" sz="2000" dirty="0"/>
              <a:t>: Use </a:t>
            </a:r>
            <a:r>
              <a:rPr lang="en-US" sz="2000" dirty="0">
                <a:solidFill>
                  <a:srgbClr val="FF0000"/>
                </a:solidFill>
              </a:rPr>
              <a:t>int</a:t>
            </a:r>
            <a:r>
              <a:rPr lang="en-US" sz="2000" dirty="0"/>
              <a:t> instead of </a:t>
            </a:r>
            <a:r>
              <a:rPr lang="en-US" sz="2000" dirty="0">
                <a:solidFill>
                  <a:srgbClr val="FF0000"/>
                </a:solidFill>
              </a:rPr>
              <a:t>int32</a:t>
            </a:r>
            <a:r>
              <a:rPr lang="en-US" sz="2000" dirty="0"/>
              <a:t>/</a:t>
            </a:r>
            <a:r>
              <a:rPr lang="en-US" sz="2000" dirty="0">
                <a:solidFill>
                  <a:srgbClr val="FF0000"/>
                </a:solidFill>
              </a:rPr>
              <a:t>int 64</a:t>
            </a:r>
          </a:p>
          <a:p>
            <a:pPr marL="0" indent="0">
              <a:buNone/>
            </a:pPr>
            <a:r>
              <a:rPr lang="en-US" sz="2000" dirty="0"/>
              <a:t>Use Pascal case for class names. Use noun and avoid underscores and prefixes</a:t>
            </a:r>
          </a:p>
          <a:p>
            <a:pPr marL="0" indent="0">
              <a:buNone/>
            </a:pPr>
            <a:r>
              <a:rPr lang="en-US" sz="2000" dirty="0" err="1"/>
              <a:t>Eg</a:t>
            </a:r>
            <a:r>
              <a:rPr lang="en-US" sz="2000" dirty="0"/>
              <a:t>: </a:t>
            </a:r>
            <a:r>
              <a:rPr lang="en-US" sz="2000" dirty="0">
                <a:solidFill>
                  <a:schemeClr val="accent1"/>
                </a:solidFill>
              </a:rPr>
              <a:t>public</a:t>
            </a:r>
            <a:r>
              <a:rPr lang="en-US" sz="2000" dirty="0"/>
              <a:t> partial </a:t>
            </a:r>
            <a:r>
              <a:rPr lang="en-US" sz="2000" dirty="0">
                <a:solidFill>
                  <a:schemeClr val="accent1"/>
                </a:solidFill>
              </a:rPr>
              <a:t>class</a:t>
            </a:r>
            <a:r>
              <a:rPr lang="en-US" sz="2000" dirty="0"/>
              <a:t> About : Customer</a:t>
            </a:r>
          </a:p>
          <a:p>
            <a:pPr marL="0" indent="0">
              <a:buNone/>
            </a:pPr>
            <a:r>
              <a:rPr lang="en-US" sz="2000" dirty="0"/>
              <a:t>{….</a:t>
            </a:r>
          </a:p>
          <a:p>
            <a:pPr marL="0" indent="0">
              <a:buNone/>
            </a:pPr>
            <a:r>
              <a:rPr lang="en-US" sz="2000" dirty="0"/>
              <a:t>}</a:t>
            </a:r>
          </a:p>
          <a:p>
            <a:pPr marL="0" indent="0">
              <a:buNone/>
            </a:pPr>
            <a:endParaRPr lang="en-US" sz="2000" dirty="0"/>
          </a:p>
          <a:p>
            <a:pPr marL="0" indent="0">
              <a:buNone/>
            </a:pPr>
            <a:r>
              <a:rPr lang="en-US" sz="2000" b="1" dirty="0"/>
              <a:t>Property</a:t>
            </a:r>
          </a:p>
          <a:p>
            <a:pPr marL="0" indent="0" algn="l">
              <a:buNone/>
            </a:pPr>
            <a:r>
              <a:rPr lang="en-US" sz="1400" b="0" i="0" dirty="0">
                <a:solidFill>
                  <a:srgbClr val="212121"/>
                </a:solidFill>
                <a:effectLst/>
                <a:latin typeface="open sans" panose="020B0606030504020204" pitchFamily="34" charset="0"/>
              </a:rPr>
              <a:t>Use </a:t>
            </a:r>
            <a:r>
              <a:rPr lang="en-US" sz="1400" b="1" i="0" dirty="0" err="1">
                <a:solidFill>
                  <a:srgbClr val="212121"/>
                </a:solidFill>
                <a:effectLst/>
                <a:latin typeface="open sans" panose="020B0606030504020204" pitchFamily="34" charset="0"/>
              </a:rPr>
              <a:t>PascalCase</a:t>
            </a:r>
            <a:r>
              <a:rPr lang="en-US" sz="1400" b="0" i="0" dirty="0">
                <a:solidFill>
                  <a:srgbClr val="212121"/>
                </a:solidFill>
                <a:effectLst/>
                <a:latin typeface="open sans" panose="020B0606030504020204" pitchFamily="34" charset="0"/>
              </a:rPr>
              <a:t> for property. Do not use Get and Set as prefix with property name.</a:t>
            </a:r>
            <a:br>
              <a:rPr lang="en-US" sz="1400" dirty="0"/>
            </a:br>
            <a:endParaRPr lang="en-US" sz="1400" b="0" i="0" dirty="0">
              <a:solidFill>
                <a:srgbClr val="212121"/>
              </a:solidFill>
              <a:effectLst/>
              <a:latin typeface="Consolas" panose="020B0609020204030204" pitchFamily="49" charset="0"/>
            </a:endParaRPr>
          </a:p>
          <a:p>
            <a:pPr marL="0" indent="0" algn="l">
              <a:buNone/>
            </a:pPr>
            <a:r>
              <a:rPr lang="en-US" sz="1400" b="1" i="0" dirty="0">
                <a:solidFill>
                  <a:srgbClr val="006699"/>
                </a:solidFill>
                <a:effectLst/>
                <a:latin typeface="Consolas" panose="020B0609020204030204" pitchFamily="49" charset="0"/>
              </a:rPr>
              <a:t>private</a:t>
            </a:r>
            <a:r>
              <a:rPr lang="en-US" sz="1400" b="0" i="0" dirty="0">
                <a:solidFill>
                  <a:srgbClr val="000000"/>
                </a:solidFill>
                <a:effectLst/>
                <a:latin typeface="Consolas" panose="020B0609020204030204" pitchFamily="49" charset="0"/>
              </a:rPr>
              <a:t> </a:t>
            </a:r>
            <a:r>
              <a:rPr lang="en-US" sz="1400" b="1" i="0" dirty="0">
                <a:solidFill>
                  <a:srgbClr val="006699"/>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_payment = 100;  </a:t>
            </a:r>
            <a:endParaRPr lang="en-US" sz="1400" b="0" i="0" dirty="0">
              <a:solidFill>
                <a:srgbClr val="5C5C5C"/>
              </a:solidFill>
              <a:effectLst/>
              <a:latin typeface="Consolas" panose="020B0609020204030204" pitchFamily="49" charset="0"/>
            </a:endParaRPr>
          </a:p>
          <a:p>
            <a:pPr marL="0" indent="0" algn="l">
              <a:buNone/>
            </a:pPr>
            <a:r>
              <a:rPr lang="en-US" sz="1400" b="1" i="0" dirty="0">
                <a:solidFill>
                  <a:srgbClr val="006699"/>
                </a:solidFill>
                <a:effectLst/>
                <a:latin typeface="Consolas" panose="020B0609020204030204" pitchFamily="49" charset="0"/>
              </a:rPr>
              <a:t>public</a:t>
            </a:r>
            <a:r>
              <a:rPr lang="en-US" sz="1400" b="0" i="0" dirty="0">
                <a:solidFill>
                  <a:srgbClr val="000000"/>
                </a:solidFill>
                <a:effectLst/>
                <a:latin typeface="Consolas" panose="020B0609020204030204" pitchFamily="49" charset="0"/>
              </a:rPr>
              <a:t> </a:t>
            </a:r>
            <a:r>
              <a:rPr lang="en-US" sz="1400" b="1" i="0" dirty="0">
                <a:solidFill>
                  <a:srgbClr val="006699"/>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Payment  </a:t>
            </a:r>
            <a:endParaRPr lang="en-US" sz="1400" b="0" i="0" dirty="0">
              <a:solidFill>
                <a:srgbClr val="5C5C5C"/>
              </a:solidFill>
              <a:effectLst/>
              <a:latin typeface="Consolas" panose="020B0609020204030204" pitchFamily="49" charset="0"/>
            </a:endParaRPr>
          </a:p>
          <a:p>
            <a:pPr marL="0" indent="0" algn="l">
              <a:buNone/>
            </a:pPr>
            <a:r>
              <a:rPr lang="en-US" sz="1400" b="0" i="0" dirty="0">
                <a:solidFill>
                  <a:srgbClr val="000000"/>
                </a:solidFill>
                <a:effectLst/>
                <a:latin typeface="Consolas" panose="020B0609020204030204" pitchFamily="49" charset="0"/>
              </a:rPr>
              <a:t>{  </a:t>
            </a:r>
            <a:endParaRPr lang="en-US" sz="1400" b="0" i="0" dirty="0">
              <a:solidFill>
                <a:srgbClr val="5C5C5C"/>
              </a:solidFill>
              <a:effectLst/>
              <a:latin typeface="Consolas" panose="020B0609020204030204" pitchFamily="49" charset="0"/>
            </a:endParaRPr>
          </a:p>
          <a:p>
            <a:pPr marL="0" indent="0" algn="l">
              <a:buNone/>
            </a:pPr>
            <a:r>
              <a:rPr lang="en-US" sz="1400" b="0" i="0" dirty="0">
                <a:solidFill>
                  <a:srgbClr val="000000"/>
                </a:solidFill>
                <a:effectLst/>
                <a:latin typeface="Consolas" panose="020B0609020204030204" pitchFamily="49" charset="0"/>
              </a:rPr>
              <a:t>    </a:t>
            </a:r>
            <a:r>
              <a:rPr lang="en-US" sz="1400" b="1" i="0" dirty="0">
                <a:solidFill>
                  <a:srgbClr val="006699"/>
                </a:solidFill>
                <a:effectLst/>
                <a:latin typeface="Consolas" panose="020B0609020204030204" pitchFamily="49" charset="0"/>
              </a:rPr>
              <a:t>get</a:t>
            </a:r>
            <a:r>
              <a:rPr lang="en-US" sz="1400" b="0" i="0" dirty="0">
                <a:solidFill>
                  <a:srgbClr val="000000"/>
                </a:solidFill>
                <a:effectLst/>
                <a:latin typeface="Consolas" panose="020B0609020204030204" pitchFamily="49" charset="0"/>
              </a:rPr>
              <a:t>  </a:t>
            </a:r>
            <a:endParaRPr lang="en-US" sz="1400" b="0" i="0" dirty="0">
              <a:solidFill>
                <a:srgbClr val="5C5C5C"/>
              </a:solidFill>
              <a:effectLst/>
              <a:latin typeface="Consolas" panose="020B0609020204030204" pitchFamily="49" charset="0"/>
            </a:endParaRPr>
          </a:p>
          <a:p>
            <a:pPr marL="0" indent="0" algn="l">
              <a:buNone/>
            </a:pPr>
            <a:r>
              <a:rPr lang="en-US" sz="1400" b="0" i="0" dirty="0">
                <a:solidFill>
                  <a:srgbClr val="000000"/>
                </a:solidFill>
                <a:effectLst/>
                <a:latin typeface="Consolas" panose="020B0609020204030204" pitchFamily="49" charset="0"/>
              </a:rPr>
              <a:t>    {  </a:t>
            </a:r>
            <a:endParaRPr lang="en-US" sz="1400" b="0" i="0" dirty="0">
              <a:solidFill>
                <a:srgbClr val="5C5C5C"/>
              </a:solidFill>
              <a:effectLst/>
              <a:latin typeface="Consolas" panose="020B0609020204030204" pitchFamily="49" charset="0"/>
            </a:endParaRPr>
          </a:p>
          <a:p>
            <a:pPr marL="0" indent="0" algn="l">
              <a:buNone/>
            </a:pPr>
            <a:r>
              <a:rPr lang="en-US" sz="1400" b="0" i="0" dirty="0">
                <a:solidFill>
                  <a:srgbClr val="000000"/>
                </a:solidFill>
                <a:effectLst/>
                <a:latin typeface="Consolas" panose="020B0609020204030204" pitchFamily="49" charset="0"/>
              </a:rPr>
              <a:t>        </a:t>
            </a:r>
            <a:r>
              <a:rPr lang="en-US" sz="1400" b="1" i="0" dirty="0">
                <a:solidFill>
                  <a:srgbClr val="006699"/>
                </a:solidFill>
                <a:effectLst/>
                <a:latin typeface="Consolas" panose="020B0609020204030204" pitchFamily="49" charset="0"/>
              </a:rPr>
              <a:t>return</a:t>
            </a:r>
            <a:r>
              <a:rPr lang="en-US" sz="1400" b="0" i="0" dirty="0">
                <a:solidFill>
                  <a:srgbClr val="000000"/>
                </a:solidFill>
                <a:effectLst/>
                <a:latin typeface="Consolas" panose="020B0609020204030204" pitchFamily="49" charset="0"/>
              </a:rPr>
              <a:t> _payment;  </a:t>
            </a:r>
            <a:endParaRPr lang="en-US" sz="1400" b="0" i="0" dirty="0">
              <a:solidFill>
                <a:srgbClr val="5C5C5C"/>
              </a:solidFill>
              <a:effectLst/>
              <a:latin typeface="Consolas" panose="020B0609020204030204" pitchFamily="49" charset="0"/>
            </a:endParaRPr>
          </a:p>
          <a:p>
            <a:pPr marL="0" indent="0" algn="l">
              <a:buNone/>
            </a:pPr>
            <a:r>
              <a:rPr lang="en-US" sz="1400" b="0" i="0" dirty="0">
                <a:solidFill>
                  <a:srgbClr val="000000"/>
                </a:solidFill>
                <a:effectLst/>
                <a:latin typeface="Consolas" panose="020B0609020204030204" pitchFamily="49" charset="0"/>
              </a:rPr>
              <a:t>    }  </a:t>
            </a:r>
            <a:endParaRPr lang="en-US" sz="1400" b="0" i="0" dirty="0">
              <a:solidFill>
                <a:srgbClr val="5C5C5C"/>
              </a:solidFill>
              <a:effectLst/>
              <a:latin typeface="Consolas" panose="020B0609020204030204" pitchFamily="49" charset="0"/>
            </a:endParaRPr>
          </a:p>
          <a:p>
            <a:pPr marL="0" indent="0" algn="l">
              <a:buNone/>
            </a:pPr>
            <a:r>
              <a:rPr lang="en-US" sz="1400" b="0" i="0" dirty="0">
                <a:solidFill>
                  <a:srgbClr val="000000"/>
                </a:solidFill>
                <a:effectLst/>
                <a:latin typeface="Consolas" panose="020B0609020204030204" pitchFamily="49" charset="0"/>
              </a:rPr>
              <a:t>    </a:t>
            </a:r>
            <a:r>
              <a:rPr lang="en-US" sz="1400" b="1" i="0" dirty="0">
                <a:solidFill>
                  <a:srgbClr val="006699"/>
                </a:solidFill>
                <a:effectLst/>
                <a:latin typeface="Consolas" panose="020B0609020204030204" pitchFamily="49" charset="0"/>
              </a:rPr>
              <a:t>set</a:t>
            </a:r>
            <a:r>
              <a:rPr lang="en-US" sz="1400" b="0" i="0" dirty="0">
                <a:solidFill>
                  <a:srgbClr val="000000"/>
                </a:solidFill>
                <a:effectLst/>
                <a:latin typeface="Consolas" panose="020B0609020204030204" pitchFamily="49" charset="0"/>
              </a:rPr>
              <a:t>  </a:t>
            </a:r>
            <a:endParaRPr lang="en-US" sz="1400" b="0" i="0" dirty="0">
              <a:solidFill>
                <a:srgbClr val="5C5C5C"/>
              </a:solidFill>
              <a:effectLst/>
              <a:latin typeface="Consolas" panose="020B0609020204030204" pitchFamily="49" charset="0"/>
            </a:endParaRPr>
          </a:p>
          <a:p>
            <a:pPr marL="0" indent="0" algn="l">
              <a:buNone/>
            </a:pPr>
            <a:r>
              <a:rPr lang="en-US" sz="1400" b="0" i="0" dirty="0">
                <a:solidFill>
                  <a:srgbClr val="000000"/>
                </a:solidFill>
                <a:effectLst/>
                <a:latin typeface="Consolas" panose="020B0609020204030204" pitchFamily="49" charset="0"/>
              </a:rPr>
              <a:t>    {  </a:t>
            </a:r>
            <a:endParaRPr lang="en-US" sz="1400" b="0" i="0" dirty="0">
              <a:solidFill>
                <a:srgbClr val="5C5C5C"/>
              </a:solidFill>
              <a:effectLst/>
              <a:latin typeface="Consolas" panose="020B0609020204030204" pitchFamily="49" charset="0"/>
            </a:endParaRPr>
          </a:p>
          <a:p>
            <a:pPr marL="0" indent="0" algn="l">
              <a:buNone/>
            </a:pPr>
            <a:r>
              <a:rPr lang="en-US" sz="1400" b="0" i="0" dirty="0">
                <a:solidFill>
                  <a:srgbClr val="000000"/>
                </a:solidFill>
                <a:effectLst/>
                <a:latin typeface="Consolas" panose="020B0609020204030204" pitchFamily="49" charset="0"/>
              </a:rPr>
              <a:t>        _payment = value;  </a:t>
            </a:r>
            <a:endParaRPr lang="en-US" sz="1400" b="0" i="0" dirty="0">
              <a:solidFill>
                <a:srgbClr val="5C5C5C"/>
              </a:solidFill>
              <a:effectLst/>
              <a:latin typeface="Consolas" panose="020B0609020204030204" pitchFamily="49" charset="0"/>
            </a:endParaRPr>
          </a:p>
          <a:p>
            <a:pPr marL="0" indent="0" algn="l">
              <a:buNone/>
            </a:pPr>
            <a:r>
              <a:rPr lang="en-US" sz="1400" b="0" i="0" dirty="0">
                <a:solidFill>
                  <a:srgbClr val="000000"/>
                </a:solidFill>
                <a:effectLst/>
                <a:latin typeface="Consolas" panose="020B0609020204030204" pitchFamily="49" charset="0"/>
              </a:rPr>
              <a:t>    }  </a:t>
            </a:r>
            <a:endParaRPr lang="en-US" sz="1400" b="0" i="0" dirty="0">
              <a:solidFill>
                <a:srgbClr val="5C5C5C"/>
              </a:solidFill>
              <a:effectLst/>
              <a:latin typeface="Consolas" panose="020B0609020204030204" pitchFamily="49" charset="0"/>
            </a:endParaRPr>
          </a:p>
          <a:p>
            <a:pPr marL="0" indent="0" algn="l">
              <a:buNone/>
            </a:pPr>
            <a:r>
              <a:rPr lang="en-US" sz="1400" b="0" i="0" dirty="0">
                <a:solidFill>
                  <a:srgbClr val="000000"/>
                </a:solidFill>
                <a:effectLst/>
                <a:latin typeface="Consolas" panose="020B0609020204030204" pitchFamily="49" charset="0"/>
              </a:rPr>
              <a:t>}  </a:t>
            </a:r>
            <a:endParaRPr lang="en-US" sz="1400" b="0" i="0" dirty="0">
              <a:solidFill>
                <a:srgbClr val="5C5C5C"/>
              </a:solidFill>
              <a:effectLst/>
              <a:latin typeface="Consolas" panose="020B0609020204030204" pitchFamily="49" charset="0"/>
            </a:endParaRPr>
          </a:p>
          <a:p>
            <a:pPr marL="0" indent="0">
              <a:buNone/>
            </a:pPr>
            <a:endParaRPr lang="en-US" sz="2000"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ABFB1A13-F160-4203-9B20-6329D83CA16B}"/>
              </a:ext>
            </a:extLst>
          </p:cNvPr>
          <p:cNvSpPr txBox="1"/>
          <p:nvPr/>
        </p:nvSpPr>
        <p:spPr>
          <a:xfrm>
            <a:off x="6096000" y="3080658"/>
            <a:ext cx="5355770" cy="2769989"/>
          </a:xfrm>
          <a:prstGeom prst="rect">
            <a:avLst/>
          </a:prstGeom>
          <a:noFill/>
        </p:spPr>
        <p:txBody>
          <a:bodyPr wrap="square" rtlCol="0">
            <a:spAutoFit/>
          </a:bodyPr>
          <a:lstStyle/>
          <a:p>
            <a:pPr algn="l"/>
            <a:r>
              <a:rPr lang="en-US" sz="1200" b="1" i="0">
                <a:solidFill>
                  <a:srgbClr val="212121"/>
                </a:solidFill>
                <a:effectLst/>
                <a:latin typeface="open sans" panose="020B0606030504020204" pitchFamily="34" charset="0"/>
              </a:rPr>
              <a:t>Interface</a:t>
            </a:r>
            <a:br>
              <a:rPr lang="en-US" sz="1200" b="1" i="0">
                <a:solidFill>
                  <a:srgbClr val="212121"/>
                </a:solidFill>
                <a:effectLst/>
                <a:latin typeface="open sans" panose="020B0606030504020204" pitchFamily="34" charset="0"/>
              </a:rPr>
            </a:br>
            <a:br>
              <a:rPr lang="en-US" sz="1200"/>
            </a:br>
            <a:r>
              <a:rPr lang="en-US" sz="1200" b="0" i="0">
                <a:solidFill>
                  <a:srgbClr val="212121"/>
                </a:solidFill>
                <a:effectLst/>
                <a:latin typeface="open sans" panose="020B0606030504020204" pitchFamily="34" charset="0"/>
              </a:rPr>
              <a:t>Always use letter "</a:t>
            </a:r>
            <a:r>
              <a:rPr lang="en-US" sz="1200" b="1" i="0">
                <a:solidFill>
                  <a:srgbClr val="212121"/>
                </a:solidFill>
                <a:effectLst/>
                <a:latin typeface="open sans" panose="020B0606030504020204" pitchFamily="34" charset="0"/>
              </a:rPr>
              <a:t>I</a:t>
            </a:r>
            <a:r>
              <a:rPr lang="en-US" sz="1200" b="0" i="0">
                <a:solidFill>
                  <a:srgbClr val="212121"/>
                </a:solidFill>
                <a:effectLst/>
                <a:latin typeface="open sans" panose="020B0606030504020204" pitchFamily="34" charset="0"/>
              </a:rPr>
              <a:t>" as prefix with name of interface. Post letter I, use PascalCase.</a:t>
            </a:r>
            <a:br>
              <a:rPr lang="en-US" sz="1200"/>
            </a:br>
            <a:endParaRPr lang="en-US" sz="1200" b="0" i="0">
              <a:solidFill>
                <a:srgbClr val="212121"/>
              </a:solidFill>
              <a:effectLst/>
              <a:latin typeface="Consolas" panose="020B0609020204030204" pitchFamily="49" charset="0"/>
            </a:endParaRPr>
          </a:p>
          <a:p>
            <a:pPr algn="l"/>
            <a:r>
              <a:rPr lang="en-US" sz="1200" b="1" i="0">
                <a:solidFill>
                  <a:srgbClr val="006699"/>
                </a:solidFill>
                <a:effectLst/>
                <a:latin typeface="Consolas" panose="020B0609020204030204" pitchFamily="49" charset="0"/>
              </a:rPr>
              <a:t>public</a:t>
            </a:r>
            <a:r>
              <a:rPr lang="en-US" sz="1200" b="0" i="0">
                <a:solidFill>
                  <a:srgbClr val="000000"/>
                </a:solidFill>
                <a:effectLst/>
                <a:latin typeface="Consolas" panose="020B0609020204030204" pitchFamily="49" charset="0"/>
              </a:rPr>
              <a:t> </a:t>
            </a:r>
            <a:r>
              <a:rPr lang="en-US" sz="1200" b="1" i="0">
                <a:solidFill>
                  <a:srgbClr val="006699"/>
                </a:solidFill>
                <a:effectLst/>
                <a:latin typeface="Consolas" panose="020B0609020204030204" pitchFamily="49" charset="0"/>
              </a:rPr>
              <a:t>interface</a:t>
            </a:r>
            <a:r>
              <a:rPr lang="en-US" sz="1200" b="0" i="0">
                <a:solidFill>
                  <a:srgbClr val="000000"/>
                </a:solidFill>
                <a:effectLst/>
                <a:latin typeface="Consolas" panose="020B0609020204030204" pitchFamily="49" charset="0"/>
              </a:rPr>
              <a:t> ICustomer  </a:t>
            </a:r>
            <a:endParaRPr lang="en-US" sz="1200" b="0" i="0">
              <a:solidFill>
                <a:srgbClr val="5C5C5C"/>
              </a:solidFill>
              <a:effectLst/>
              <a:latin typeface="Consolas" panose="020B0609020204030204" pitchFamily="49" charset="0"/>
            </a:endParaRPr>
          </a:p>
          <a:p>
            <a:pPr algn="l"/>
            <a:r>
              <a:rPr lang="en-US" sz="1200" b="0" i="0">
                <a:solidFill>
                  <a:srgbClr val="000000"/>
                </a:solidFill>
                <a:effectLst/>
                <a:latin typeface="Consolas" panose="020B0609020204030204" pitchFamily="49" charset="0"/>
              </a:rPr>
              <a:t>{  </a:t>
            </a:r>
            <a:endParaRPr lang="en-US" sz="1200" b="0" i="0">
              <a:solidFill>
                <a:srgbClr val="5C5C5C"/>
              </a:solidFill>
              <a:effectLst/>
              <a:latin typeface="Consolas" panose="020B0609020204030204" pitchFamily="49" charset="0"/>
            </a:endParaRPr>
          </a:p>
          <a:p>
            <a:pPr algn="l"/>
            <a:r>
              <a:rPr lang="en-US" sz="1200" b="0" i="0">
                <a:solidFill>
                  <a:srgbClr val="008200"/>
                </a:solidFill>
                <a:effectLst/>
                <a:latin typeface="Consolas" panose="020B0609020204030204" pitchFamily="49" charset="0"/>
              </a:rPr>
              <a:t>   /// &lt;summary&gt;</a:t>
            </a:r>
            <a:r>
              <a:rPr lang="en-US" sz="1200" b="0" i="0">
                <a:solidFill>
                  <a:srgbClr val="000000"/>
                </a:solidFill>
                <a:effectLst/>
                <a:latin typeface="Consolas" panose="020B0609020204030204" pitchFamily="49" charset="0"/>
              </a:rPr>
              <a:t>  </a:t>
            </a:r>
            <a:endParaRPr lang="en-US" sz="1200" b="0" i="0">
              <a:solidFill>
                <a:srgbClr val="5C5C5C"/>
              </a:solidFill>
              <a:effectLst/>
              <a:latin typeface="Consolas" panose="020B0609020204030204" pitchFamily="49" charset="0"/>
            </a:endParaRPr>
          </a:p>
          <a:p>
            <a:pPr algn="l"/>
            <a:r>
              <a:rPr lang="en-US" sz="1200" b="0" i="0">
                <a:solidFill>
                  <a:srgbClr val="008200"/>
                </a:solidFill>
                <a:effectLst/>
                <a:latin typeface="Consolas" panose="020B0609020204030204" pitchFamily="49" charset="0"/>
              </a:rPr>
              <a:t>   /// Check customer is exists or not</a:t>
            </a:r>
            <a:r>
              <a:rPr lang="en-US" sz="1200" b="0" i="0">
                <a:solidFill>
                  <a:srgbClr val="000000"/>
                </a:solidFill>
                <a:effectLst/>
                <a:latin typeface="Consolas" panose="020B0609020204030204" pitchFamily="49" charset="0"/>
              </a:rPr>
              <a:t>  </a:t>
            </a:r>
            <a:endParaRPr lang="en-US" sz="1200" b="0" i="0">
              <a:solidFill>
                <a:srgbClr val="5C5C5C"/>
              </a:solidFill>
              <a:effectLst/>
              <a:latin typeface="Consolas" panose="020B0609020204030204" pitchFamily="49" charset="0"/>
            </a:endParaRPr>
          </a:p>
          <a:p>
            <a:pPr algn="l"/>
            <a:r>
              <a:rPr lang="en-US" sz="1200" b="0" i="0">
                <a:solidFill>
                  <a:srgbClr val="008200"/>
                </a:solidFill>
                <a:effectLst/>
                <a:latin typeface="Consolas" panose="020B0609020204030204" pitchFamily="49" charset="0"/>
              </a:rPr>
              <a:t>   /// &lt;/summary&gt;</a:t>
            </a:r>
            <a:r>
              <a:rPr lang="en-US" sz="1200" b="0" i="0">
                <a:solidFill>
                  <a:srgbClr val="000000"/>
                </a:solidFill>
                <a:effectLst/>
                <a:latin typeface="Consolas" panose="020B0609020204030204" pitchFamily="49" charset="0"/>
              </a:rPr>
              <a:t>  </a:t>
            </a:r>
            <a:endParaRPr lang="en-US" sz="1200" b="0" i="0">
              <a:solidFill>
                <a:srgbClr val="5C5C5C"/>
              </a:solidFill>
              <a:effectLst/>
              <a:latin typeface="Consolas" panose="020B0609020204030204" pitchFamily="49" charset="0"/>
            </a:endParaRPr>
          </a:p>
          <a:p>
            <a:pPr algn="l"/>
            <a:r>
              <a:rPr lang="en-US" sz="1200" b="0" i="0">
                <a:solidFill>
                  <a:srgbClr val="008200"/>
                </a:solidFill>
                <a:effectLst/>
                <a:latin typeface="Consolas" panose="020B0609020204030204" pitchFamily="49" charset="0"/>
              </a:rPr>
              <a:t>   /// &lt;returns&gt;return bool value&lt;/returns&gt;</a:t>
            </a:r>
            <a:r>
              <a:rPr lang="en-US" sz="1200" b="0" i="0">
                <a:solidFill>
                  <a:srgbClr val="000000"/>
                </a:solidFill>
                <a:effectLst/>
                <a:latin typeface="Consolas" panose="020B0609020204030204" pitchFamily="49" charset="0"/>
              </a:rPr>
              <a:t>  </a:t>
            </a:r>
            <a:endParaRPr lang="en-US" sz="1200" b="0" i="0">
              <a:solidFill>
                <a:srgbClr val="5C5C5C"/>
              </a:solidFill>
              <a:effectLst/>
              <a:latin typeface="Consolas" panose="020B0609020204030204" pitchFamily="49" charset="0"/>
            </a:endParaRPr>
          </a:p>
          <a:p>
            <a:pPr algn="l"/>
            <a:r>
              <a:rPr lang="en-US" sz="1200" b="1" i="0">
                <a:solidFill>
                  <a:srgbClr val="006699"/>
                </a:solidFill>
                <a:effectLst/>
                <a:latin typeface="Consolas" panose="020B0609020204030204" pitchFamily="49" charset="0"/>
              </a:rPr>
              <a:t>   bool</a:t>
            </a:r>
            <a:r>
              <a:rPr lang="en-US" sz="1200" b="0" i="0">
                <a:solidFill>
                  <a:srgbClr val="000000"/>
                </a:solidFill>
                <a:effectLst/>
                <a:latin typeface="Consolas" panose="020B0609020204030204" pitchFamily="49" charset="0"/>
              </a:rPr>
              <a:t> ValidateCustomer();  </a:t>
            </a:r>
            <a:endParaRPr lang="en-US" sz="1200" b="0" i="0">
              <a:solidFill>
                <a:srgbClr val="5C5C5C"/>
              </a:solidFill>
              <a:effectLst/>
              <a:latin typeface="Consolas" panose="020B0609020204030204" pitchFamily="49" charset="0"/>
            </a:endParaRPr>
          </a:p>
          <a:p>
            <a:pPr algn="l"/>
            <a:r>
              <a:rPr lang="en-US" sz="1200" b="0" i="0">
                <a:solidFill>
                  <a:srgbClr val="000000"/>
                </a:solidFill>
                <a:effectLst/>
                <a:latin typeface="Consolas" panose="020B0609020204030204" pitchFamily="49" charset="0"/>
              </a:rPr>
              <a:t>}  </a:t>
            </a:r>
            <a:endParaRPr lang="en-US" sz="1200" b="0" i="0">
              <a:solidFill>
                <a:srgbClr val="5C5C5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544876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1618</TotalTime>
  <Words>14676</Words>
  <Application>Microsoft Office PowerPoint</Application>
  <PresentationFormat>Widescreen</PresentationFormat>
  <Paragraphs>989</Paragraphs>
  <Slides>56</Slides>
  <Notes>43</Notes>
  <HiddenSlides>1</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56</vt:i4>
      </vt:variant>
    </vt:vector>
  </HeadingPairs>
  <TitlesOfParts>
    <vt:vector size="77" baseType="lpstr">
      <vt:lpstr>-apple-system</vt:lpstr>
      <vt:lpstr>Arial</vt:lpstr>
      <vt:lpstr>Calibri</vt:lpstr>
      <vt:lpstr>Calibri Light</vt:lpstr>
      <vt:lpstr>Cambria</vt:lpstr>
      <vt:lpstr>canada-type-gibson</vt:lpstr>
      <vt:lpstr>charter</vt:lpstr>
      <vt:lpstr>Consolas</vt:lpstr>
      <vt:lpstr>EB Garamond</vt:lpstr>
      <vt:lpstr>fell</vt:lpstr>
      <vt:lpstr>Helvetica Neue</vt:lpstr>
      <vt:lpstr>IBM Plex Mono</vt:lpstr>
      <vt:lpstr>IBM Plex Sans</vt:lpstr>
      <vt:lpstr>inherit</vt:lpstr>
      <vt:lpstr>Lato</vt:lpstr>
      <vt:lpstr>Open Sans</vt:lpstr>
      <vt:lpstr>Open Sans</vt:lpstr>
      <vt:lpstr>proxima-nova</vt:lpstr>
      <vt:lpstr>urw-din</vt:lpstr>
      <vt:lpstr>walsheim</vt:lpstr>
      <vt:lpstr>Office Theme</vt:lpstr>
      <vt:lpstr>Coding Practice</vt:lpstr>
      <vt:lpstr>What is Clean Code</vt:lpstr>
      <vt:lpstr>The Most Common Coding Mistakes</vt:lpstr>
      <vt:lpstr>Clean-code-naming-conventions</vt:lpstr>
      <vt:lpstr>Some standards for naming</vt:lpstr>
      <vt:lpstr>Good practices</vt:lpstr>
      <vt:lpstr>PowerPoint Presentation</vt:lpstr>
      <vt:lpstr>PowerPoint Presentation</vt:lpstr>
      <vt:lpstr>Good Practice- Cont.</vt:lpstr>
      <vt:lpstr>Good practice- Functions</vt:lpstr>
      <vt:lpstr>Strongly typed</vt:lpstr>
      <vt:lpstr>PowerPoint Presentation</vt:lpstr>
      <vt:lpstr>  Functional Programming  </vt:lpstr>
      <vt:lpstr>PowerPoint Presentation</vt:lpstr>
      <vt:lpstr>Procedural programming</vt:lpstr>
      <vt:lpstr>PowerPoint Presentation</vt:lpstr>
      <vt:lpstr>Object Oriented Programming</vt:lpstr>
      <vt:lpstr>PowerPoint Presentation</vt:lpstr>
      <vt:lpstr>  Principles, Patterns &amp; Clean Architecture   </vt:lpstr>
      <vt:lpstr>10-coding-principles-every-programmer-should-learn</vt:lpstr>
      <vt:lpstr>DRY (Don’t repeat yourself)</vt:lpstr>
      <vt:lpstr>SOLID</vt:lpstr>
      <vt:lpstr>SRP(Single Responsibility Principle) </vt:lpstr>
      <vt:lpstr>Open/Closed Principle: </vt:lpstr>
      <vt:lpstr>LSP(Liskov Substitution Principle) </vt:lpstr>
      <vt:lpstr>ISP(Interface Segregation Principle) </vt:lpstr>
      <vt:lpstr>Dependency Inversion </vt:lpstr>
      <vt:lpstr>SOC(Separation of Concern) </vt:lpstr>
      <vt:lpstr>Delegation</vt:lpstr>
      <vt:lpstr>YAGNI(You Aren’t Going to Need It) </vt:lpstr>
      <vt:lpstr>KIS(Keep it simple) </vt:lpstr>
      <vt:lpstr>Patterns in Coding Practices</vt:lpstr>
      <vt:lpstr>Advantages of Design Patterns</vt:lpstr>
      <vt:lpstr>PowerPoint Presentation</vt:lpstr>
      <vt:lpstr>Other advantage of using design patterns </vt:lpstr>
      <vt:lpstr>Different Types of Design Patterns</vt:lpstr>
      <vt:lpstr>Creational design patterns </vt:lpstr>
      <vt:lpstr>Structural design pattern</vt:lpstr>
      <vt:lpstr>Behavioral design Pattern</vt:lpstr>
      <vt:lpstr>Singleton Design Pattern </vt:lpstr>
      <vt:lpstr>PowerPoint Presentation</vt:lpstr>
      <vt:lpstr>Examples of Factory Pattern</vt:lpstr>
      <vt:lpstr>Clean Code: Writing Functions or Methods </vt:lpstr>
      <vt:lpstr>Best practices: How to write plain, understandable, and easy to test functions</vt:lpstr>
      <vt:lpstr>Control Structures and Looping Example- Avoid If else</vt:lpstr>
      <vt:lpstr>PowerPoint Presentation</vt:lpstr>
      <vt:lpstr>PowerPoint Presentation</vt:lpstr>
      <vt:lpstr>8 Version Control Best Practices </vt:lpstr>
      <vt:lpstr>RAW Codes: Stop these Insecure Coding Practice today</vt:lpstr>
      <vt:lpstr>Non-compliant VS Compliant Code</vt:lpstr>
      <vt:lpstr>Secure Coding</vt:lpstr>
      <vt:lpstr>Best Practices for securing code </vt:lpstr>
      <vt:lpstr>Debugging defects and documenting</vt:lpstr>
      <vt:lpstr>OOP Best practices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Practice</dc:title>
  <dc:creator>Harsha S</dc:creator>
  <cp:lastModifiedBy>Harsha S</cp:lastModifiedBy>
  <cp:revision>187</cp:revision>
  <dcterms:created xsi:type="dcterms:W3CDTF">2021-07-10T04:04:25Z</dcterms:created>
  <dcterms:modified xsi:type="dcterms:W3CDTF">2022-01-17T06:40:59Z</dcterms:modified>
</cp:coreProperties>
</file>