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6"/>
  </p:notesMasterIdLst>
  <p:sldIdLst>
    <p:sldId id="256" r:id="rId5"/>
    <p:sldId id="278" r:id="rId6"/>
    <p:sldId id="279" r:id="rId7"/>
    <p:sldId id="281" r:id="rId8"/>
    <p:sldId id="307" r:id="rId9"/>
    <p:sldId id="282" r:id="rId10"/>
    <p:sldId id="284" r:id="rId11"/>
    <p:sldId id="285" r:id="rId12"/>
    <p:sldId id="286" r:id="rId13"/>
    <p:sldId id="287" r:id="rId14"/>
    <p:sldId id="288" r:id="rId15"/>
    <p:sldId id="289" r:id="rId16"/>
    <p:sldId id="290" r:id="rId17"/>
    <p:sldId id="291" r:id="rId18"/>
    <p:sldId id="292" r:id="rId19"/>
    <p:sldId id="293" r:id="rId20"/>
    <p:sldId id="311" r:id="rId21"/>
    <p:sldId id="309" r:id="rId22"/>
    <p:sldId id="308" r:id="rId23"/>
    <p:sldId id="310" r:id="rId24"/>
    <p:sldId id="31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67211" autoAdjust="0"/>
  </p:normalViewPr>
  <p:slideViewPr>
    <p:cSldViewPr snapToGrid="0">
      <p:cViewPr varScale="1">
        <p:scale>
          <a:sx n="56" d="100"/>
          <a:sy n="56" d="100"/>
        </p:scale>
        <p:origin x="1699" y="4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2E6C75-3F1E-4524-9763-136B97A7AB78}"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9A42E5AB-7E19-4925-8885-9C36B358CE32}">
      <dgm:prSet phldrT="[Text]"/>
      <dgm:spPr/>
      <dgm:t>
        <a:bodyPr/>
        <a:lstStyle/>
        <a:p>
          <a:r>
            <a:rPr lang="en-IN" dirty="0"/>
            <a:t>Use Case</a:t>
          </a:r>
          <a:endParaRPr lang="en-US" dirty="0"/>
        </a:p>
      </dgm:t>
    </dgm:pt>
    <dgm:pt modelId="{96871E47-3A22-417E-81D9-41AE74D0F933}" type="parTrans" cxnId="{A41EF9EA-6175-44E6-924E-9767072B6E22}">
      <dgm:prSet/>
      <dgm:spPr/>
      <dgm:t>
        <a:bodyPr/>
        <a:lstStyle/>
        <a:p>
          <a:endParaRPr lang="en-US"/>
        </a:p>
      </dgm:t>
    </dgm:pt>
    <dgm:pt modelId="{E5400604-782C-451D-916B-7731E6EA27CD}" type="sibTrans" cxnId="{A41EF9EA-6175-44E6-924E-9767072B6E22}">
      <dgm:prSet/>
      <dgm:spPr/>
      <dgm:t>
        <a:bodyPr/>
        <a:lstStyle/>
        <a:p>
          <a:endParaRPr lang="en-US"/>
        </a:p>
      </dgm:t>
    </dgm:pt>
    <dgm:pt modelId="{06573622-5868-4FD1-8885-6F141D4F0362}">
      <dgm:prSet phldrT="[Text]"/>
      <dgm:spPr/>
      <dgm:t>
        <a:bodyPr/>
        <a:lstStyle/>
        <a:p>
          <a:r>
            <a:rPr lang="en-IN" dirty="0"/>
            <a:t>Test Scenarios</a:t>
          </a:r>
          <a:endParaRPr lang="en-US" dirty="0"/>
        </a:p>
      </dgm:t>
    </dgm:pt>
    <dgm:pt modelId="{D8CA95CA-B168-4FE7-8563-2932B27A0FC5}" type="parTrans" cxnId="{63652356-1192-40F0-A0D5-17CF673D4FE8}">
      <dgm:prSet/>
      <dgm:spPr/>
      <dgm:t>
        <a:bodyPr/>
        <a:lstStyle/>
        <a:p>
          <a:endParaRPr lang="en-US"/>
        </a:p>
      </dgm:t>
    </dgm:pt>
    <dgm:pt modelId="{FAC1D300-495C-4A98-9E31-F18BE693FF47}" type="sibTrans" cxnId="{63652356-1192-40F0-A0D5-17CF673D4FE8}">
      <dgm:prSet/>
      <dgm:spPr/>
      <dgm:t>
        <a:bodyPr/>
        <a:lstStyle/>
        <a:p>
          <a:endParaRPr lang="en-US"/>
        </a:p>
      </dgm:t>
    </dgm:pt>
    <dgm:pt modelId="{76D92507-8C52-47AC-958E-98BD9C2FD8F5}">
      <dgm:prSet phldrT="[Text]"/>
      <dgm:spPr/>
      <dgm:t>
        <a:bodyPr/>
        <a:lstStyle/>
        <a:p>
          <a:r>
            <a:rPr lang="en-IN" dirty="0"/>
            <a:t>Test Case</a:t>
          </a:r>
          <a:endParaRPr lang="en-US" dirty="0"/>
        </a:p>
      </dgm:t>
    </dgm:pt>
    <dgm:pt modelId="{348554E9-893D-4AA7-B1C2-18AC8858A659}" type="parTrans" cxnId="{8BF40694-AC88-4B9C-9E96-D208341067CA}">
      <dgm:prSet/>
      <dgm:spPr/>
      <dgm:t>
        <a:bodyPr/>
        <a:lstStyle/>
        <a:p>
          <a:endParaRPr lang="en-US"/>
        </a:p>
      </dgm:t>
    </dgm:pt>
    <dgm:pt modelId="{F8061AFC-F703-4CBA-B88C-6581111BE40F}" type="sibTrans" cxnId="{8BF40694-AC88-4B9C-9E96-D208341067CA}">
      <dgm:prSet/>
      <dgm:spPr/>
      <dgm:t>
        <a:bodyPr/>
        <a:lstStyle/>
        <a:p>
          <a:endParaRPr lang="en-US"/>
        </a:p>
      </dgm:t>
    </dgm:pt>
    <dgm:pt modelId="{87A24272-29D0-4A4F-8386-9D2991531FCF}">
      <dgm:prSet phldrT="[Text]"/>
      <dgm:spPr/>
      <dgm:t>
        <a:bodyPr/>
        <a:lstStyle/>
        <a:p>
          <a:r>
            <a:rPr lang="en-IN" dirty="0"/>
            <a:t>Test Case</a:t>
          </a:r>
          <a:endParaRPr lang="en-US" dirty="0"/>
        </a:p>
      </dgm:t>
    </dgm:pt>
    <dgm:pt modelId="{227DD052-6436-418B-AE25-493A3FB284AD}" type="parTrans" cxnId="{E1E1BB7E-0F49-4D76-9F61-67B37646B365}">
      <dgm:prSet/>
      <dgm:spPr/>
      <dgm:t>
        <a:bodyPr/>
        <a:lstStyle/>
        <a:p>
          <a:endParaRPr lang="en-US"/>
        </a:p>
      </dgm:t>
    </dgm:pt>
    <dgm:pt modelId="{741D7E34-B489-4F1D-8EB7-31159D197490}" type="sibTrans" cxnId="{E1E1BB7E-0F49-4D76-9F61-67B37646B365}">
      <dgm:prSet/>
      <dgm:spPr/>
      <dgm:t>
        <a:bodyPr/>
        <a:lstStyle/>
        <a:p>
          <a:endParaRPr lang="en-US"/>
        </a:p>
      </dgm:t>
    </dgm:pt>
    <dgm:pt modelId="{72E067DC-B1FF-4ECC-9CFE-AC58B5FBD7CD}" type="pres">
      <dgm:prSet presAssocID="{6A2E6C75-3F1E-4524-9763-136B97A7AB78}" presName="hierChild1" presStyleCnt="0">
        <dgm:presLayoutVars>
          <dgm:chPref val="1"/>
          <dgm:dir/>
          <dgm:animOne val="branch"/>
          <dgm:animLvl val="lvl"/>
          <dgm:resizeHandles/>
        </dgm:presLayoutVars>
      </dgm:prSet>
      <dgm:spPr/>
    </dgm:pt>
    <dgm:pt modelId="{17048F83-E686-4E0A-BE3B-5A92A6EB1EC5}" type="pres">
      <dgm:prSet presAssocID="{9A42E5AB-7E19-4925-8885-9C36B358CE32}" presName="hierRoot1" presStyleCnt="0"/>
      <dgm:spPr/>
    </dgm:pt>
    <dgm:pt modelId="{C63106A4-37E2-483E-81A9-1C1BAD98AD41}" type="pres">
      <dgm:prSet presAssocID="{9A42E5AB-7E19-4925-8885-9C36B358CE32}" presName="composite" presStyleCnt="0"/>
      <dgm:spPr/>
    </dgm:pt>
    <dgm:pt modelId="{A2AB7F3C-BB03-4715-BACB-A91030980432}" type="pres">
      <dgm:prSet presAssocID="{9A42E5AB-7E19-4925-8885-9C36B358CE32}" presName="image" presStyleLbl="node0" presStyleIdx="0" presStyleCnt="1"/>
      <dgm:spPr/>
    </dgm:pt>
    <dgm:pt modelId="{C41C727E-7794-45F6-86F9-0A4439CD80AC}" type="pres">
      <dgm:prSet presAssocID="{9A42E5AB-7E19-4925-8885-9C36B358CE32}" presName="text" presStyleLbl="revTx" presStyleIdx="0" presStyleCnt="4">
        <dgm:presLayoutVars>
          <dgm:chPref val="3"/>
        </dgm:presLayoutVars>
      </dgm:prSet>
      <dgm:spPr/>
    </dgm:pt>
    <dgm:pt modelId="{E44205A3-E563-41B2-92E7-99E462834F3E}" type="pres">
      <dgm:prSet presAssocID="{9A42E5AB-7E19-4925-8885-9C36B358CE32}" presName="hierChild2" presStyleCnt="0"/>
      <dgm:spPr/>
    </dgm:pt>
    <dgm:pt modelId="{CC847A4F-2568-4C20-8157-8848F49A6046}" type="pres">
      <dgm:prSet presAssocID="{D8CA95CA-B168-4FE7-8563-2932B27A0FC5}" presName="Name10" presStyleLbl="parChTrans1D2" presStyleIdx="0" presStyleCnt="1"/>
      <dgm:spPr/>
    </dgm:pt>
    <dgm:pt modelId="{3534AC20-747E-464C-824D-00FD78E37398}" type="pres">
      <dgm:prSet presAssocID="{06573622-5868-4FD1-8885-6F141D4F0362}" presName="hierRoot2" presStyleCnt="0"/>
      <dgm:spPr/>
    </dgm:pt>
    <dgm:pt modelId="{DD5417D7-5317-4B3A-8D72-F7D3E822B2CC}" type="pres">
      <dgm:prSet presAssocID="{06573622-5868-4FD1-8885-6F141D4F0362}" presName="composite2" presStyleCnt="0"/>
      <dgm:spPr/>
    </dgm:pt>
    <dgm:pt modelId="{33C8D7A7-2D76-4A68-B998-180340BE23FB}" type="pres">
      <dgm:prSet presAssocID="{06573622-5868-4FD1-8885-6F141D4F0362}" presName="image2" presStyleLbl="node2" presStyleIdx="0" presStyleCnt="1"/>
      <dgm:spPr/>
    </dgm:pt>
    <dgm:pt modelId="{AF98C1A5-6234-4CF0-9D4F-F42118F20568}" type="pres">
      <dgm:prSet presAssocID="{06573622-5868-4FD1-8885-6F141D4F0362}" presName="text2" presStyleLbl="revTx" presStyleIdx="1" presStyleCnt="4">
        <dgm:presLayoutVars>
          <dgm:chPref val="3"/>
        </dgm:presLayoutVars>
      </dgm:prSet>
      <dgm:spPr/>
    </dgm:pt>
    <dgm:pt modelId="{CF5EAA5C-4681-4DA1-8B45-8CB94D774C56}" type="pres">
      <dgm:prSet presAssocID="{06573622-5868-4FD1-8885-6F141D4F0362}" presName="hierChild3" presStyleCnt="0"/>
      <dgm:spPr/>
    </dgm:pt>
    <dgm:pt modelId="{F0110A82-4FA5-47FC-9E2E-00122F47AD32}" type="pres">
      <dgm:prSet presAssocID="{348554E9-893D-4AA7-B1C2-18AC8858A659}" presName="Name17" presStyleLbl="parChTrans1D3" presStyleIdx="0" presStyleCnt="2"/>
      <dgm:spPr/>
    </dgm:pt>
    <dgm:pt modelId="{54BD44AB-D930-4FD2-BF13-D4A54D44558A}" type="pres">
      <dgm:prSet presAssocID="{76D92507-8C52-47AC-958E-98BD9C2FD8F5}" presName="hierRoot3" presStyleCnt="0"/>
      <dgm:spPr/>
    </dgm:pt>
    <dgm:pt modelId="{00579C14-26BB-45B5-B48C-4F05E5C5F686}" type="pres">
      <dgm:prSet presAssocID="{76D92507-8C52-47AC-958E-98BD9C2FD8F5}" presName="composite3" presStyleCnt="0"/>
      <dgm:spPr/>
    </dgm:pt>
    <dgm:pt modelId="{DDAC816A-1BE9-475F-BC1E-14F9023ADFA6}" type="pres">
      <dgm:prSet presAssocID="{76D92507-8C52-47AC-958E-98BD9C2FD8F5}" presName="image3" presStyleLbl="node3" presStyleIdx="0" presStyleCnt="2"/>
      <dgm:spPr/>
    </dgm:pt>
    <dgm:pt modelId="{4DA59B37-7E80-4357-89ED-E6FD4B902E72}" type="pres">
      <dgm:prSet presAssocID="{76D92507-8C52-47AC-958E-98BD9C2FD8F5}" presName="text3" presStyleLbl="revTx" presStyleIdx="2" presStyleCnt="4">
        <dgm:presLayoutVars>
          <dgm:chPref val="3"/>
        </dgm:presLayoutVars>
      </dgm:prSet>
      <dgm:spPr/>
    </dgm:pt>
    <dgm:pt modelId="{F5748612-95F0-48A4-B2BC-073D4AF9E26A}" type="pres">
      <dgm:prSet presAssocID="{76D92507-8C52-47AC-958E-98BD9C2FD8F5}" presName="hierChild4" presStyleCnt="0"/>
      <dgm:spPr/>
    </dgm:pt>
    <dgm:pt modelId="{FCB34A85-ECF0-4248-A81B-8F374474D5D5}" type="pres">
      <dgm:prSet presAssocID="{227DD052-6436-418B-AE25-493A3FB284AD}" presName="Name17" presStyleLbl="parChTrans1D3" presStyleIdx="1" presStyleCnt="2"/>
      <dgm:spPr/>
    </dgm:pt>
    <dgm:pt modelId="{AE31F404-4121-4118-A3E8-8F8925DBF1E6}" type="pres">
      <dgm:prSet presAssocID="{87A24272-29D0-4A4F-8386-9D2991531FCF}" presName="hierRoot3" presStyleCnt="0"/>
      <dgm:spPr/>
    </dgm:pt>
    <dgm:pt modelId="{9C3806EC-5BFB-4485-915A-73688234360A}" type="pres">
      <dgm:prSet presAssocID="{87A24272-29D0-4A4F-8386-9D2991531FCF}" presName="composite3" presStyleCnt="0"/>
      <dgm:spPr/>
    </dgm:pt>
    <dgm:pt modelId="{4730D562-B94C-4106-AEEE-C7DB97C4841F}" type="pres">
      <dgm:prSet presAssocID="{87A24272-29D0-4A4F-8386-9D2991531FCF}" presName="image3" presStyleLbl="node3" presStyleIdx="1" presStyleCnt="2"/>
      <dgm:spPr/>
    </dgm:pt>
    <dgm:pt modelId="{C55F12C9-5663-4E4A-A163-31D506720BE8}" type="pres">
      <dgm:prSet presAssocID="{87A24272-29D0-4A4F-8386-9D2991531FCF}" presName="text3" presStyleLbl="revTx" presStyleIdx="3" presStyleCnt="4">
        <dgm:presLayoutVars>
          <dgm:chPref val="3"/>
        </dgm:presLayoutVars>
      </dgm:prSet>
      <dgm:spPr/>
    </dgm:pt>
    <dgm:pt modelId="{80E2E653-E4BC-45DC-BBC5-C87B73343229}" type="pres">
      <dgm:prSet presAssocID="{87A24272-29D0-4A4F-8386-9D2991531FCF}" presName="hierChild4" presStyleCnt="0"/>
      <dgm:spPr/>
    </dgm:pt>
  </dgm:ptLst>
  <dgm:cxnLst>
    <dgm:cxn modelId="{828ED700-6AD8-4F3B-ADA5-8C88FFE96B62}" type="presOf" srcId="{D8CA95CA-B168-4FE7-8563-2932B27A0FC5}" destId="{CC847A4F-2568-4C20-8157-8848F49A6046}" srcOrd="0" destOrd="0" presId="urn:microsoft.com/office/officeart/2009/layout/CirclePictureHierarchy"/>
    <dgm:cxn modelId="{6C24CF46-138B-4017-A2A9-D11F4B72A219}" type="presOf" srcId="{227DD052-6436-418B-AE25-493A3FB284AD}" destId="{FCB34A85-ECF0-4248-A81B-8F374474D5D5}" srcOrd="0" destOrd="0" presId="urn:microsoft.com/office/officeart/2009/layout/CirclePictureHierarchy"/>
    <dgm:cxn modelId="{BBD3326F-45F2-4CA5-AFBC-109495CD0B70}" type="presOf" srcId="{6A2E6C75-3F1E-4524-9763-136B97A7AB78}" destId="{72E067DC-B1FF-4ECC-9CFE-AC58B5FBD7CD}" srcOrd="0" destOrd="0" presId="urn:microsoft.com/office/officeart/2009/layout/CirclePictureHierarchy"/>
    <dgm:cxn modelId="{18369355-EC59-4A6C-9D1B-515509F9685B}" type="presOf" srcId="{06573622-5868-4FD1-8885-6F141D4F0362}" destId="{AF98C1A5-6234-4CF0-9D4F-F42118F20568}" srcOrd="0" destOrd="0" presId="urn:microsoft.com/office/officeart/2009/layout/CirclePictureHierarchy"/>
    <dgm:cxn modelId="{63652356-1192-40F0-A0D5-17CF673D4FE8}" srcId="{9A42E5AB-7E19-4925-8885-9C36B358CE32}" destId="{06573622-5868-4FD1-8885-6F141D4F0362}" srcOrd="0" destOrd="0" parTransId="{D8CA95CA-B168-4FE7-8563-2932B27A0FC5}" sibTransId="{FAC1D300-495C-4A98-9E31-F18BE693FF47}"/>
    <dgm:cxn modelId="{31FE7378-9812-4BBD-B158-1DAEEF7FF9EB}" type="presOf" srcId="{348554E9-893D-4AA7-B1C2-18AC8858A659}" destId="{F0110A82-4FA5-47FC-9E2E-00122F47AD32}" srcOrd="0" destOrd="0" presId="urn:microsoft.com/office/officeart/2009/layout/CirclePictureHierarchy"/>
    <dgm:cxn modelId="{E1E1BB7E-0F49-4D76-9F61-67B37646B365}" srcId="{06573622-5868-4FD1-8885-6F141D4F0362}" destId="{87A24272-29D0-4A4F-8386-9D2991531FCF}" srcOrd="1" destOrd="0" parTransId="{227DD052-6436-418B-AE25-493A3FB284AD}" sibTransId="{741D7E34-B489-4F1D-8EB7-31159D197490}"/>
    <dgm:cxn modelId="{8BF40694-AC88-4B9C-9E96-D208341067CA}" srcId="{06573622-5868-4FD1-8885-6F141D4F0362}" destId="{76D92507-8C52-47AC-958E-98BD9C2FD8F5}" srcOrd="0" destOrd="0" parTransId="{348554E9-893D-4AA7-B1C2-18AC8858A659}" sibTransId="{F8061AFC-F703-4CBA-B88C-6581111BE40F}"/>
    <dgm:cxn modelId="{B14E3DA4-6379-437C-AEFB-7723F5D4B7AC}" type="presOf" srcId="{87A24272-29D0-4A4F-8386-9D2991531FCF}" destId="{C55F12C9-5663-4E4A-A163-31D506720BE8}" srcOrd="0" destOrd="0" presId="urn:microsoft.com/office/officeart/2009/layout/CirclePictureHierarchy"/>
    <dgm:cxn modelId="{394B37CA-FDD6-400C-9AC0-632F7B3BFA50}" type="presOf" srcId="{76D92507-8C52-47AC-958E-98BD9C2FD8F5}" destId="{4DA59B37-7E80-4357-89ED-E6FD4B902E72}" srcOrd="0" destOrd="0" presId="urn:microsoft.com/office/officeart/2009/layout/CirclePictureHierarchy"/>
    <dgm:cxn modelId="{8422D1D9-C4BB-4D76-8577-FA47C710C905}" type="presOf" srcId="{9A42E5AB-7E19-4925-8885-9C36B358CE32}" destId="{C41C727E-7794-45F6-86F9-0A4439CD80AC}" srcOrd="0" destOrd="0" presId="urn:microsoft.com/office/officeart/2009/layout/CirclePictureHierarchy"/>
    <dgm:cxn modelId="{A41EF9EA-6175-44E6-924E-9767072B6E22}" srcId="{6A2E6C75-3F1E-4524-9763-136B97A7AB78}" destId="{9A42E5AB-7E19-4925-8885-9C36B358CE32}" srcOrd="0" destOrd="0" parTransId="{96871E47-3A22-417E-81D9-41AE74D0F933}" sibTransId="{E5400604-782C-451D-916B-7731E6EA27CD}"/>
    <dgm:cxn modelId="{5246841A-A7C8-471F-ADCB-B3104F393553}" type="presParOf" srcId="{72E067DC-B1FF-4ECC-9CFE-AC58B5FBD7CD}" destId="{17048F83-E686-4E0A-BE3B-5A92A6EB1EC5}" srcOrd="0" destOrd="0" presId="urn:microsoft.com/office/officeart/2009/layout/CirclePictureHierarchy"/>
    <dgm:cxn modelId="{1173A001-F3A9-451F-9DBA-B236B830DDA3}" type="presParOf" srcId="{17048F83-E686-4E0A-BE3B-5A92A6EB1EC5}" destId="{C63106A4-37E2-483E-81A9-1C1BAD98AD41}" srcOrd="0" destOrd="0" presId="urn:microsoft.com/office/officeart/2009/layout/CirclePictureHierarchy"/>
    <dgm:cxn modelId="{443E986D-5A44-4EB3-9EEE-027C099FCEFE}" type="presParOf" srcId="{C63106A4-37E2-483E-81A9-1C1BAD98AD41}" destId="{A2AB7F3C-BB03-4715-BACB-A91030980432}" srcOrd="0" destOrd="0" presId="urn:microsoft.com/office/officeart/2009/layout/CirclePictureHierarchy"/>
    <dgm:cxn modelId="{7E5D49D3-6A45-45F5-BD49-DBF049617462}" type="presParOf" srcId="{C63106A4-37E2-483E-81A9-1C1BAD98AD41}" destId="{C41C727E-7794-45F6-86F9-0A4439CD80AC}" srcOrd="1" destOrd="0" presId="urn:microsoft.com/office/officeart/2009/layout/CirclePictureHierarchy"/>
    <dgm:cxn modelId="{21E8B9F5-92C5-44DF-869E-58D4A0D9B822}" type="presParOf" srcId="{17048F83-E686-4E0A-BE3B-5A92A6EB1EC5}" destId="{E44205A3-E563-41B2-92E7-99E462834F3E}" srcOrd="1" destOrd="0" presId="urn:microsoft.com/office/officeart/2009/layout/CirclePictureHierarchy"/>
    <dgm:cxn modelId="{809931AB-301D-4DA9-9823-FCBB08D4865E}" type="presParOf" srcId="{E44205A3-E563-41B2-92E7-99E462834F3E}" destId="{CC847A4F-2568-4C20-8157-8848F49A6046}" srcOrd="0" destOrd="0" presId="urn:microsoft.com/office/officeart/2009/layout/CirclePictureHierarchy"/>
    <dgm:cxn modelId="{F2F8771F-6AA8-4AEC-B1AB-58CE347ED2B1}" type="presParOf" srcId="{E44205A3-E563-41B2-92E7-99E462834F3E}" destId="{3534AC20-747E-464C-824D-00FD78E37398}" srcOrd="1" destOrd="0" presId="urn:microsoft.com/office/officeart/2009/layout/CirclePictureHierarchy"/>
    <dgm:cxn modelId="{9EF1FFE0-DCBF-4017-96F4-E8291D237A76}" type="presParOf" srcId="{3534AC20-747E-464C-824D-00FD78E37398}" destId="{DD5417D7-5317-4B3A-8D72-F7D3E822B2CC}" srcOrd="0" destOrd="0" presId="urn:microsoft.com/office/officeart/2009/layout/CirclePictureHierarchy"/>
    <dgm:cxn modelId="{FC6BEF03-A648-47B7-8252-ABADC6DFF2B3}" type="presParOf" srcId="{DD5417D7-5317-4B3A-8D72-F7D3E822B2CC}" destId="{33C8D7A7-2D76-4A68-B998-180340BE23FB}" srcOrd="0" destOrd="0" presId="urn:microsoft.com/office/officeart/2009/layout/CirclePictureHierarchy"/>
    <dgm:cxn modelId="{EA843747-3BB9-44D2-9DF2-F794F08E23D1}" type="presParOf" srcId="{DD5417D7-5317-4B3A-8D72-F7D3E822B2CC}" destId="{AF98C1A5-6234-4CF0-9D4F-F42118F20568}" srcOrd="1" destOrd="0" presId="urn:microsoft.com/office/officeart/2009/layout/CirclePictureHierarchy"/>
    <dgm:cxn modelId="{471D214C-0A41-42EC-89D8-571A504365CA}" type="presParOf" srcId="{3534AC20-747E-464C-824D-00FD78E37398}" destId="{CF5EAA5C-4681-4DA1-8B45-8CB94D774C56}" srcOrd="1" destOrd="0" presId="urn:microsoft.com/office/officeart/2009/layout/CirclePictureHierarchy"/>
    <dgm:cxn modelId="{11953AB7-8571-4D20-B124-7C0A3DE9ED69}" type="presParOf" srcId="{CF5EAA5C-4681-4DA1-8B45-8CB94D774C56}" destId="{F0110A82-4FA5-47FC-9E2E-00122F47AD32}" srcOrd="0" destOrd="0" presId="urn:microsoft.com/office/officeart/2009/layout/CirclePictureHierarchy"/>
    <dgm:cxn modelId="{90B4230A-06D1-41D6-9265-5EF627D27E89}" type="presParOf" srcId="{CF5EAA5C-4681-4DA1-8B45-8CB94D774C56}" destId="{54BD44AB-D930-4FD2-BF13-D4A54D44558A}" srcOrd="1" destOrd="0" presId="urn:microsoft.com/office/officeart/2009/layout/CirclePictureHierarchy"/>
    <dgm:cxn modelId="{1824CDCE-FC85-491E-98E8-756BD44DC8C9}" type="presParOf" srcId="{54BD44AB-D930-4FD2-BF13-D4A54D44558A}" destId="{00579C14-26BB-45B5-B48C-4F05E5C5F686}" srcOrd="0" destOrd="0" presId="urn:microsoft.com/office/officeart/2009/layout/CirclePictureHierarchy"/>
    <dgm:cxn modelId="{334B44DD-31C8-4259-A8B1-59B5D3727262}" type="presParOf" srcId="{00579C14-26BB-45B5-B48C-4F05E5C5F686}" destId="{DDAC816A-1BE9-475F-BC1E-14F9023ADFA6}" srcOrd="0" destOrd="0" presId="urn:microsoft.com/office/officeart/2009/layout/CirclePictureHierarchy"/>
    <dgm:cxn modelId="{972D0350-B352-49C8-B802-67314C1B5ABF}" type="presParOf" srcId="{00579C14-26BB-45B5-B48C-4F05E5C5F686}" destId="{4DA59B37-7E80-4357-89ED-E6FD4B902E72}" srcOrd="1" destOrd="0" presId="urn:microsoft.com/office/officeart/2009/layout/CirclePictureHierarchy"/>
    <dgm:cxn modelId="{41797B5C-18B2-4D04-B85F-DE623BD48379}" type="presParOf" srcId="{54BD44AB-D930-4FD2-BF13-D4A54D44558A}" destId="{F5748612-95F0-48A4-B2BC-073D4AF9E26A}" srcOrd="1" destOrd="0" presId="urn:microsoft.com/office/officeart/2009/layout/CirclePictureHierarchy"/>
    <dgm:cxn modelId="{C3D728F0-973B-4D3F-8016-ACC8B196F820}" type="presParOf" srcId="{CF5EAA5C-4681-4DA1-8B45-8CB94D774C56}" destId="{FCB34A85-ECF0-4248-A81B-8F374474D5D5}" srcOrd="2" destOrd="0" presId="urn:microsoft.com/office/officeart/2009/layout/CirclePictureHierarchy"/>
    <dgm:cxn modelId="{03EB32C1-D379-4761-A22F-F7C4E2B7C718}" type="presParOf" srcId="{CF5EAA5C-4681-4DA1-8B45-8CB94D774C56}" destId="{AE31F404-4121-4118-A3E8-8F8925DBF1E6}" srcOrd="3" destOrd="0" presId="urn:microsoft.com/office/officeart/2009/layout/CirclePictureHierarchy"/>
    <dgm:cxn modelId="{A9E5BCC8-7A87-412A-AF42-7D876F2C2097}" type="presParOf" srcId="{AE31F404-4121-4118-A3E8-8F8925DBF1E6}" destId="{9C3806EC-5BFB-4485-915A-73688234360A}" srcOrd="0" destOrd="0" presId="urn:microsoft.com/office/officeart/2009/layout/CirclePictureHierarchy"/>
    <dgm:cxn modelId="{B8DE906D-5E58-4212-9AB8-0FF6C9E6455E}" type="presParOf" srcId="{9C3806EC-5BFB-4485-915A-73688234360A}" destId="{4730D562-B94C-4106-AEEE-C7DB97C4841F}" srcOrd="0" destOrd="0" presId="urn:microsoft.com/office/officeart/2009/layout/CirclePictureHierarchy"/>
    <dgm:cxn modelId="{E060DACF-9770-4D57-B01F-9605D4496D8A}" type="presParOf" srcId="{9C3806EC-5BFB-4485-915A-73688234360A}" destId="{C55F12C9-5663-4E4A-A163-31D506720BE8}" srcOrd="1" destOrd="0" presId="urn:microsoft.com/office/officeart/2009/layout/CirclePictureHierarchy"/>
    <dgm:cxn modelId="{0985E4E2-A141-4BAA-A918-EE60C9CED84C}" type="presParOf" srcId="{AE31F404-4121-4118-A3E8-8F8925DBF1E6}" destId="{80E2E653-E4BC-45DC-BBC5-C87B73343229}"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34A85-ECF0-4248-A81B-8F374474D5D5}">
      <dsp:nvSpPr>
        <dsp:cNvPr id="0" name=""/>
        <dsp:cNvSpPr/>
      </dsp:nvSpPr>
      <dsp:spPr>
        <a:xfrm>
          <a:off x="2291925" y="2000325"/>
          <a:ext cx="1169136" cy="267838"/>
        </a:xfrm>
        <a:custGeom>
          <a:avLst/>
          <a:gdLst/>
          <a:ahLst/>
          <a:cxnLst/>
          <a:rect l="0" t="0" r="0" b="0"/>
          <a:pathLst>
            <a:path>
              <a:moveTo>
                <a:pt x="0" y="0"/>
              </a:moveTo>
              <a:lnTo>
                <a:pt x="0" y="134982"/>
              </a:lnTo>
              <a:lnTo>
                <a:pt x="1169136" y="134982"/>
              </a:lnTo>
              <a:lnTo>
                <a:pt x="1169136" y="267838"/>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110A82-4FA5-47FC-9E2E-00122F47AD32}">
      <dsp:nvSpPr>
        <dsp:cNvPr id="0" name=""/>
        <dsp:cNvSpPr/>
      </dsp:nvSpPr>
      <dsp:spPr>
        <a:xfrm>
          <a:off x="1122788" y="2000325"/>
          <a:ext cx="1169136" cy="267838"/>
        </a:xfrm>
        <a:custGeom>
          <a:avLst/>
          <a:gdLst/>
          <a:ahLst/>
          <a:cxnLst/>
          <a:rect l="0" t="0" r="0" b="0"/>
          <a:pathLst>
            <a:path>
              <a:moveTo>
                <a:pt x="1169136" y="0"/>
              </a:moveTo>
              <a:lnTo>
                <a:pt x="1169136" y="134982"/>
              </a:lnTo>
              <a:lnTo>
                <a:pt x="0" y="134982"/>
              </a:lnTo>
              <a:lnTo>
                <a:pt x="0" y="267838"/>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847A4F-2568-4C20-8157-8848F49A6046}">
      <dsp:nvSpPr>
        <dsp:cNvPr id="0" name=""/>
        <dsp:cNvSpPr/>
      </dsp:nvSpPr>
      <dsp:spPr>
        <a:xfrm>
          <a:off x="2246205" y="882206"/>
          <a:ext cx="91440" cy="267838"/>
        </a:xfrm>
        <a:custGeom>
          <a:avLst/>
          <a:gdLst/>
          <a:ahLst/>
          <a:cxnLst/>
          <a:rect l="0" t="0" r="0" b="0"/>
          <a:pathLst>
            <a:path>
              <a:moveTo>
                <a:pt x="45720" y="0"/>
              </a:moveTo>
              <a:lnTo>
                <a:pt x="45720" y="26783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AB7F3C-BB03-4715-BACB-A91030980432}">
      <dsp:nvSpPr>
        <dsp:cNvPr id="0" name=""/>
        <dsp:cNvSpPr/>
      </dsp:nvSpPr>
      <dsp:spPr>
        <a:xfrm>
          <a:off x="1866784" y="31925"/>
          <a:ext cx="850281" cy="85028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1C727E-7794-45F6-86F9-0A4439CD80AC}">
      <dsp:nvSpPr>
        <dsp:cNvPr id="0" name=""/>
        <dsp:cNvSpPr/>
      </dsp:nvSpPr>
      <dsp:spPr>
        <a:xfrm>
          <a:off x="2717065" y="29799"/>
          <a:ext cx="1275421" cy="850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dirty="0"/>
            <a:t>Use Case</a:t>
          </a:r>
          <a:endParaRPr lang="en-US" sz="2300" kern="1200" dirty="0"/>
        </a:p>
      </dsp:txBody>
      <dsp:txXfrm>
        <a:off x="2717065" y="29799"/>
        <a:ext cx="1275421" cy="850281"/>
      </dsp:txXfrm>
    </dsp:sp>
    <dsp:sp modelId="{33C8D7A7-2D76-4A68-B998-180340BE23FB}">
      <dsp:nvSpPr>
        <dsp:cNvPr id="0" name=""/>
        <dsp:cNvSpPr/>
      </dsp:nvSpPr>
      <dsp:spPr>
        <a:xfrm>
          <a:off x="1866784" y="1150044"/>
          <a:ext cx="850281" cy="85028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98C1A5-6234-4CF0-9D4F-F42118F20568}">
      <dsp:nvSpPr>
        <dsp:cNvPr id="0" name=""/>
        <dsp:cNvSpPr/>
      </dsp:nvSpPr>
      <dsp:spPr>
        <a:xfrm>
          <a:off x="2717065" y="1147919"/>
          <a:ext cx="1275421" cy="850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dirty="0"/>
            <a:t>Test Scenarios</a:t>
          </a:r>
          <a:endParaRPr lang="en-US" sz="2300" kern="1200" dirty="0"/>
        </a:p>
      </dsp:txBody>
      <dsp:txXfrm>
        <a:off x="2717065" y="1147919"/>
        <a:ext cx="1275421" cy="850281"/>
      </dsp:txXfrm>
    </dsp:sp>
    <dsp:sp modelId="{DDAC816A-1BE9-475F-BC1E-14F9023ADFA6}">
      <dsp:nvSpPr>
        <dsp:cNvPr id="0" name=""/>
        <dsp:cNvSpPr/>
      </dsp:nvSpPr>
      <dsp:spPr>
        <a:xfrm>
          <a:off x="697648" y="2268164"/>
          <a:ext cx="850281" cy="85028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A59B37-7E80-4357-89ED-E6FD4B902E72}">
      <dsp:nvSpPr>
        <dsp:cNvPr id="0" name=""/>
        <dsp:cNvSpPr/>
      </dsp:nvSpPr>
      <dsp:spPr>
        <a:xfrm>
          <a:off x="1547929" y="2266038"/>
          <a:ext cx="1275421" cy="850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dirty="0"/>
            <a:t>Test Case</a:t>
          </a:r>
          <a:endParaRPr lang="en-US" sz="2300" kern="1200" dirty="0"/>
        </a:p>
      </dsp:txBody>
      <dsp:txXfrm>
        <a:off x="1547929" y="2266038"/>
        <a:ext cx="1275421" cy="850281"/>
      </dsp:txXfrm>
    </dsp:sp>
    <dsp:sp modelId="{4730D562-B94C-4106-AEEE-C7DB97C4841F}">
      <dsp:nvSpPr>
        <dsp:cNvPr id="0" name=""/>
        <dsp:cNvSpPr/>
      </dsp:nvSpPr>
      <dsp:spPr>
        <a:xfrm>
          <a:off x="3035921" y="2268164"/>
          <a:ext cx="850281" cy="85028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5F12C9-5663-4E4A-A163-31D506720BE8}">
      <dsp:nvSpPr>
        <dsp:cNvPr id="0" name=""/>
        <dsp:cNvSpPr/>
      </dsp:nvSpPr>
      <dsp:spPr>
        <a:xfrm>
          <a:off x="3886202" y="2266038"/>
          <a:ext cx="1275421" cy="850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dirty="0"/>
            <a:t>Test Case</a:t>
          </a:r>
          <a:endParaRPr lang="en-US" sz="2300" kern="1200" dirty="0"/>
        </a:p>
      </dsp:txBody>
      <dsp:txXfrm>
        <a:off x="3886202" y="2266038"/>
        <a:ext cx="1275421" cy="850281"/>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1/15/2022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go.applause.com/why-iot-devices-require-end-to-end-testing.html" TargetMode="External"/><Relationship Id="rId3" Type="http://schemas.openxmlformats.org/officeDocument/2006/relationships/hyperlink" Target="https://www.applause.com/finance" TargetMode="External"/><Relationship Id="rId7" Type="http://schemas.openxmlformats.org/officeDocument/2006/relationships/hyperlink" Target="https://www.applause.com/travel" TargetMode="External"/><Relationship Id="rId12" Type="http://schemas.openxmlformats.org/officeDocument/2006/relationships/hyperlink" Target="https://go.applause.com/5-things-customers-demand-from-qsr-apps-website.html"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www.applause.com/retail" TargetMode="External"/><Relationship Id="rId11" Type="http://schemas.openxmlformats.org/officeDocument/2006/relationships/hyperlink" Target="https://www.applause.com/media" TargetMode="External"/><Relationship Id="rId5" Type="http://schemas.openxmlformats.org/officeDocument/2006/relationships/hyperlink" Target="https://www.applause.com/healthcare" TargetMode="External"/><Relationship Id="rId10" Type="http://schemas.openxmlformats.org/officeDocument/2006/relationships/hyperlink" Target="https://go.applause.com/4-challenges-digital-payments-are-creating-and-how-to-address-them.html" TargetMode="External"/><Relationship Id="rId4" Type="http://schemas.openxmlformats.org/officeDocument/2006/relationships/hyperlink" Target="https://go.applause.com/exceptional-insurance-customer-experiences-3-keys.html" TargetMode="External"/><Relationship Id="rId9" Type="http://schemas.openxmlformats.org/officeDocument/2006/relationships/hyperlink" Target="https://www.applause.com/automotive-testing"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www.browserstack.com/emulators-simulators" TargetMode="External"/><Relationship Id="rId3" Type="http://schemas.openxmlformats.org/officeDocument/2006/relationships/hyperlink" Target="https://www.browserstack.com/guide/software-testing-strategies-and-approaches" TargetMode="External"/><Relationship Id="rId7" Type="http://schemas.openxmlformats.org/officeDocument/2006/relationships/hyperlink" Target="https://www.browserstack.com/guide/automation-testing-tutorial"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www.browserstack.com/guide/manual-testing-tutorial" TargetMode="External"/><Relationship Id="rId5" Type="http://schemas.openxmlformats.org/officeDocument/2006/relationships/hyperlink" Target="https://www.browserstack.com/real-user-conditions-testing-on-browserstack" TargetMode="External"/><Relationship Id="rId4" Type="http://schemas.openxmlformats.org/officeDocument/2006/relationships/hyperlink" Target="https://www.browserstack.com/guide/types-of-testing" TargetMode="External"/><Relationship Id="rId9" Type="http://schemas.openxmlformats.org/officeDocument/2006/relationships/hyperlink" Target="https://www.browserstack.com/users/sign_up?ref=guide-test-planning-mid"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stickyminds.com/article/cost-software-quality"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725628-3A68-42F4-BA86-981817953149}" type="slidenum">
              <a:rPr lang="en-US" smtClean="0"/>
              <a:t>3</a:t>
            </a:fld>
            <a:endParaRPr lang="en-US" dirty="0"/>
          </a:p>
        </p:txBody>
      </p:sp>
    </p:spTree>
    <p:extLst>
      <p:ext uri="{BB962C8B-B14F-4D97-AF65-F5344CB8AC3E}">
        <p14:creationId xmlns:p14="http://schemas.microsoft.com/office/powerpoint/2010/main" val="1807403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What Is a Test Plan?</a:t>
            </a:r>
          </a:p>
          <a:p>
            <a:r>
              <a:rPr lang="en-US" sz="1200" b="0" i="0" kern="1200" dirty="0">
                <a:solidFill>
                  <a:schemeClr val="tx1"/>
                </a:solidFill>
                <a:effectLst/>
                <a:latin typeface="+mn-lt"/>
                <a:ea typeface="+mn-ea"/>
                <a:cs typeface="+mn-cs"/>
              </a:rPr>
              <a:t>A test plan is more like the umbrella that stands over all of the test suites. If test cases are books and test suites are bookshelves, then test plans are the room that contains the bookshelf.</a:t>
            </a:r>
          </a:p>
          <a:p>
            <a:r>
              <a:rPr lang="en-US" sz="1200" b="0" i="0" kern="1200" dirty="0">
                <a:solidFill>
                  <a:schemeClr val="tx1"/>
                </a:solidFill>
                <a:effectLst/>
                <a:latin typeface="+mn-lt"/>
                <a:ea typeface="+mn-ea"/>
                <a:cs typeface="+mn-cs"/>
              </a:rPr>
              <a:t>Generally, test plans are set up in terms of manual tests, automated tests, and a general format of how to go about testing. They’ll test the software from the foundation up utilizing test suites and test cases before implementing changes or adding new features.</a:t>
            </a:r>
          </a:p>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17</a:t>
            </a:fld>
            <a:endParaRPr lang="en-US" dirty="0"/>
          </a:p>
        </p:txBody>
      </p:sp>
    </p:spTree>
    <p:extLst>
      <p:ext uri="{BB962C8B-B14F-4D97-AF65-F5344CB8AC3E}">
        <p14:creationId xmlns:p14="http://schemas.microsoft.com/office/powerpoint/2010/main" val="2307862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725628-3A68-42F4-BA86-981817953149}" type="slidenum">
              <a:rPr lang="en-US" smtClean="0"/>
              <a:t>21</a:t>
            </a:fld>
            <a:endParaRPr lang="en-US" dirty="0"/>
          </a:p>
        </p:txBody>
      </p:sp>
    </p:spTree>
    <p:extLst>
      <p:ext uri="{BB962C8B-B14F-4D97-AF65-F5344CB8AC3E}">
        <p14:creationId xmlns:p14="http://schemas.microsoft.com/office/powerpoint/2010/main" val="1838524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Human beings are prone to mistakes because of in-attention, incorrect assumptions, carelessness or inadequate knowledge of the system. This very nature of humans makes software vulnerable to bugs, defects, and errors (we will get to know these terms in detail in later posts). To prevent and correct these issues testing is required.</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Traditionally software testing was done in a single phase and that too only once the implementation or coding used to get completed. But the increasing complexity of the software applications led to the evolution of software testing.</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So testing techniques were evolved and testing activities were not confined to a single phase instead these were integrated with the different phases of the software development life cycle. </a:t>
            </a:r>
          </a:p>
          <a:p>
            <a:r>
              <a:rPr lang="en-US" sz="1200" b="0" i="0" kern="1200" dirty="0">
                <a:solidFill>
                  <a:schemeClr val="tx1"/>
                </a:solidFill>
                <a:effectLst/>
                <a:latin typeface="+mn-lt"/>
                <a:ea typeface="+mn-ea"/>
                <a:cs typeface="+mn-cs"/>
              </a:rPr>
              <a:t>In this post, we will answer some common queries related to software testing and will be discussing </a:t>
            </a:r>
            <a:r>
              <a:rPr lang="en-US" sz="1200" b="1" i="0" kern="1200" dirty="0">
                <a:solidFill>
                  <a:schemeClr val="tx1"/>
                </a:solidFill>
                <a:effectLst/>
                <a:latin typeface="+mn-lt"/>
                <a:ea typeface="+mn-ea"/>
                <a:cs typeface="+mn-cs"/>
              </a:rPr>
              <a:t>What, Why, Who, When and How</a:t>
            </a:r>
            <a:r>
              <a:rPr lang="en-US" sz="1200" b="0" i="0" kern="1200" dirty="0">
                <a:solidFill>
                  <a:schemeClr val="tx1"/>
                </a:solidFill>
                <a:effectLst/>
                <a:latin typeface="+mn-lt"/>
                <a:ea typeface="+mn-ea"/>
                <a:cs typeface="+mn-cs"/>
              </a:rPr>
              <a:t> of testing.</a:t>
            </a:r>
          </a:p>
          <a:p>
            <a:endParaRPr lang="en-US" dirty="0"/>
          </a:p>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4</a:t>
            </a:fld>
            <a:endParaRPr lang="en-US" dirty="0"/>
          </a:p>
        </p:txBody>
      </p:sp>
    </p:spTree>
    <p:extLst>
      <p:ext uri="{BB962C8B-B14F-4D97-AF65-F5344CB8AC3E}">
        <p14:creationId xmlns:p14="http://schemas.microsoft.com/office/powerpoint/2010/main" val="771219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5</a:t>
            </a:fld>
            <a:endParaRPr lang="en-US" dirty="0"/>
          </a:p>
        </p:txBody>
      </p:sp>
    </p:spTree>
    <p:extLst>
      <p:ext uri="{BB962C8B-B14F-4D97-AF65-F5344CB8AC3E}">
        <p14:creationId xmlns:p14="http://schemas.microsoft.com/office/powerpoint/2010/main" val="838747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0" kern="1200" dirty="0">
                <a:solidFill>
                  <a:schemeClr val="tx1"/>
                </a:solidFill>
                <a:effectLst/>
                <a:latin typeface="+mn-lt"/>
                <a:ea typeface="+mn-ea"/>
                <a:cs typeface="+mn-cs"/>
              </a:rPr>
              <a:t>Unit testing. </a:t>
            </a:r>
            <a:r>
              <a:rPr lang="en-US" sz="1200" b="0" i="0" kern="1200" dirty="0">
                <a:solidFill>
                  <a:schemeClr val="tx1"/>
                </a:solidFill>
                <a:effectLst/>
                <a:latin typeface="+mn-lt"/>
                <a:ea typeface="+mn-ea"/>
                <a:cs typeface="+mn-cs"/>
              </a:rPr>
              <a:t>Before you can test an entire software program, make sure the individual parts work properly on their own. Unit testing validates the function of a unit, ensuring that the inputs (one to a few) result in the lone desired output. This testing type provides the foundation for more complex integrated software. When done right, unit testing drives higher quality application code and speeds up the development process. Developers often execute unit tests through test automation.</a:t>
            </a:r>
          </a:p>
          <a:p>
            <a:pPr rtl="0"/>
            <a:r>
              <a:rPr lang="en-US" sz="1200" b="0" i="0" kern="1200" dirty="0">
                <a:solidFill>
                  <a:schemeClr val="tx1"/>
                </a:solidFill>
                <a:effectLst/>
                <a:latin typeface="+mn-lt"/>
                <a:ea typeface="+mn-ea"/>
                <a:cs typeface="+mn-cs"/>
              </a:rPr>
              <a:t>Unit testing example: A developer builds a calculator app. A unit test would check whether the user can input two numbers and receive an accurate sum. Separate unit tests would validate other calculator functionality, such as subtraction, multiplication and division.</a:t>
            </a:r>
          </a:p>
          <a:p>
            <a:pPr rtl="0"/>
            <a:r>
              <a:rPr lang="en-US" sz="1200" b="1" i="0" kern="1200" dirty="0">
                <a:solidFill>
                  <a:schemeClr val="tx1"/>
                </a:solidFill>
                <a:effectLst/>
                <a:latin typeface="+mn-lt"/>
                <a:ea typeface="+mn-ea"/>
                <a:cs typeface="+mn-cs"/>
              </a:rPr>
              <a:t>Component testing. </a:t>
            </a:r>
            <a:r>
              <a:rPr lang="en-US" sz="1200" b="0" i="0" kern="1200" dirty="0">
                <a:solidFill>
                  <a:schemeClr val="tx1"/>
                </a:solidFill>
                <a:effectLst/>
                <a:latin typeface="+mn-lt"/>
                <a:ea typeface="+mn-ea"/>
                <a:cs typeface="+mn-cs"/>
              </a:rPr>
              <a:t>Also called module testing, component testing checks individual parts of an application. Similar to unit testing, component testing assesses a part of the software in isolation from the broader system. The difference between unit testing and component testing is that the former is done by developers in a white-box format to verify that program modules execute, while the latter is done by testers in a black-box format to validate individual objects or parts of the software. If other software components rely on the component under test, the QA professional might use a stub and driver to simulate interactions between those dependent components.</a:t>
            </a:r>
          </a:p>
          <a:p>
            <a:pPr rtl="0"/>
            <a:r>
              <a:rPr lang="en-US" sz="1200" b="0" i="0" kern="1200" dirty="0">
                <a:solidFill>
                  <a:schemeClr val="tx1"/>
                </a:solidFill>
                <a:effectLst/>
                <a:latin typeface="+mn-lt"/>
                <a:ea typeface="+mn-ea"/>
                <a:cs typeface="+mn-cs"/>
              </a:rPr>
              <a:t>Component testing example: A </a:t>
            </a:r>
            <a:r>
              <a:rPr lang="en-US" sz="1200" b="0" i="0" u="sng" kern="1200" dirty="0">
                <a:solidFill>
                  <a:schemeClr val="tx1"/>
                </a:solidFill>
                <a:effectLst/>
                <a:latin typeface="+mn-lt"/>
                <a:ea typeface="+mn-ea"/>
                <a:cs typeface="+mn-cs"/>
                <a:hlinkClick r:id="rId3"/>
              </a:rPr>
              <a:t>banking mobile app</a:t>
            </a:r>
            <a:r>
              <a:rPr lang="en-US" sz="1200" b="0" i="0" kern="1200" dirty="0">
                <a:solidFill>
                  <a:schemeClr val="tx1"/>
                </a:solidFill>
                <a:effectLst/>
                <a:latin typeface="+mn-lt"/>
                <a:ea typeface="+mn-ea"/>
                <a:cs typeface="+mn-cs"/>
              </a:rPr>
              <a:t> includes an option to schedule an appointment with a banking professional. The stub provides a simulated user profile, and the driver provides a simulated schedule of available appointment times. In this functional testing example, the middle component — the one under test — finds the user’s location via GPS and displays local banking centers from which they can choose. By testing this component in isolation, the tester can ensure that the geolocation service works correctly and displays an accurate list of nearby locations.</a:t>
            </a:r>
          </a:p>
          <a:p>
            <a:pPr rtl="0"/>
            <a:r>
              <a:rPr lang="en-US" sz="1200" b="1" i="0" kern="1200" dirty="0">
                <a:solidFill>
                  <a:schemeClr val="tx1"/>
                </a:solidFill>
                <a:effectLst/>
                <a:latin typeface="+mn-lt"/>
                <a:ea typeface="+mn-ea"/>
                <a:cs typeface="+mn-cs"/>
              </a:rPr>
              <a:t>Smoke testing. </a:t>
            </a:r>
            <a:r>
              <a:rPr lang="en-US" sz="1200" b="0" i="0" kern="1200" dirty="0">
                <a:solidFill>
                  <a:schemeClr val="tx1"/>
                </a:solidFill>
                <a:effectLst/>
                <a:latin typeface="+mn-lt"/>
                <a:ea typeface="+mn-ea"/>
                <a:cs typeface="+mn-cs"/>
              </a:rPr>
              <a:t>Smoke testing, a type of acceptance testing, provides an initial check that a new software build and its critical functionality are stable. If the smoke tests pass, the build can undergo further testing. Smoke testing, also called build verification testing, often checks whether new or critical functionality meets its objective. If the tests don’t pass, as the saying goes, “where there’s smoke, there’s fire,” and additional dev work is required.</a:t>
            </a:r>
          </a:p>
          <a:p>
            <a:pPr rtl="0"/>
            <a:r>
              <a:rPr lang="en-US" sz="1200" b="0" i="0" kern="1200" dirty="0">
                <a:solidFill>
                  <a:schemeClr val="tx1"/>
                </a:solidFill>
                <a:effectLst/>
                <a:latin typeface="+mn-lt"/>
                <a:ea typeface="+mn-ea"/>
                <a:cs typeface="+mn-cs"/>
              </a:rPr>
              <a:t>Smoke testing example: A web app for an </a:t>
            </a:r>
            <a:r>
              <a:rPr lang="en-US" sz="1200" b="0" i="0" u="sng" kern="1200" dirty="0">
                <a:solidFill>
                  <a:schemeClr val="tx1"/>
                </a:solidFill>
                <a:effectLst/>
                <a:latin typeface="+mn-lt"/>
                <a:ea typeface="+mn-ea"/>
                <a:cs typeface="+mn-cs"/>
                <a:hlinkClick r:id="rId4"/>
              </a:rPr>
              <a:t>insurance company</a:t>
            </a:r>
            <a:r>
              <a:rPr lang="en-US" sz="1200" b="0" i="0" kern="1200" dirty="0">
                <a:solidFill>
                  <a:schemeClr val="tx1"/>
                </a:solidFill>
                <a:effectLst/>
                <a:latin typeface="+mn-lt"/>
                <a:ea typeface="+mn-ea"/>
                <a:cs typeface="+mn-cs"/>
              </a:rPr>
              <a:t> adds a claims status page. Testers would apply smoke tests to verify that the existing build works on a fundamental level, such as whether a user can successfully log in, navigate to the claims status page and retrieve the status of a specific claim without the app crashing or malfunctioning.</a:t>
            </a:r>
          </a:p>
          <a:p>
            <a:pPr rtl="0"/>
            <a:r>
              <a:rPr lang="en-US" sz="1200" b="1" i="0" kern="1200" dirty="0">
                <a:solidFill>
                  <a:schemeClr val="tx1"/>
                </a:solidFill>
                <a:effectLst/>
                <a:latin typeface="+mn-lt"/>
                <a:ea typeface="+mn-ea"/>
                <a:cs typeface="+mn-cs"/>
              </a:rPr>
              <a:t>Sanity testing. </a:t>
            </a:r>
            <a:r>
              <a:rPr lang="en-US" sz="1200" b="0" i="0" kern="1200" dirty="0">
                <a:solidFill>
                  <a:schemeClr val="tx1"/>
                </a:solidFill>
                <a:effectLst/>
                <a:latin typeface="+mn-lt"/>
                <a:ea typeface="+mn-ea"/>
                <a:cs typeface="+mn-cs"/>
              </a:rPr>
              <a:t>A type of regression testing, QA professionals perform sanity testing on new versions of stable builds to validate either new functionality or bug fixes. While similar to smoke testing in that both provide a gate check that a build is ready for more testing, sanity testing is unscripted and specifically targets the area that has undergone a code change.</a:t>
            </a:r>
          </a:p>
          <a:p>
            <a:pPr rtl="0"/>
            <a:r>
              <a:rPr lang="en-US" sz="1200" b="0" i="0" kern="1200" dirty="0">
                <a:solidFill>
                  <a:schemeClr val="tx1"/>
                </a:solidFill>
                <a:effectLst/>
                <a:latin typeface="+mn-lt"/>
                <a:ea typeface="+mn-ea"/>
                <a:cs typeface="+mn-cs"/>
              </a:rPr>
              <a:t>Sanity testing example: A web page for a </a:t>
            </a:r>
            <a:r>
              <a:rPr lang="en-US" sz="1200" b="0" i="0" u="sng" kern="1200" dirty="0">
                <a:solidFill>
                  <a:schemeClr val="tx1"/>
                </a:solidFill>
                <a:effectLst/>
                <a:latin typeface="+mn-lt"/>
                <a:ea typeface="+mn-ea"/>
                <a:cs typeface="+mn-cs"/>
                <a:hlinkClick r:id="rId5"/>
              </a:rPr>
              <a:t>telehealth provider</a:t>
            </a:r>
            <a:r>
              <a:rPr lang="en-US" sz="1200" b="0" i="0" kern="1200" dirty="0">
                <a:solidFill>
                  <a:schemeClr val="tx1"/>
                </a:solidFill>
                <a:effectLst/>
                <a:latin typeface="+mn-lt"/>
                <a:ea typeface="+mn-ea"/>
                <a:cs typeface="+mn-cs"/>
              </a:rPr>
              <a:t> returns a 404 error for its mental health page. The developers fix the issue, then commit the build for testing. The QA professional performs a sanity check to determine whether the basic functionality and navigation for that specific page work as intended.</a:t>
            </a:r>
          </a:p>
          <a:p>
            <a:pPr rtl="0"/>
            <a:r>
              <a:rPr lang="en-US" sz="1200" b="1" i="0" kern="1200" dirty="0">
                <a:solidFill>
                  <a:schemeClr val="tx1"/>
                </a:solidFill>
                <a:effectLst/>
                <a:latin typeface="+mn-lt"/>
                <a:ea typeface="+mn-ea"/>
                <a:cs typeface="+mn-cs"/>
              </a:rPr>
              <a:t>Regression testing. </a:t>
            </a:r>
            <a:r>
              <a:rPr lang="en-US" sz="1200" b="0" i="0" kern="1200" dirty="0">
                <a:solidFill>
                  <a:schemeClr val="tx1"/>
                </a:solidFill>
                <a:effectLst/>
                <a:latin typeface="+mn-lt"/>
                <a:ea typeface="+mn-ea"/>
                <a:cs typeface="+mn-cs"/>
              </a:rPr>
              <a:t>Just because functional tests pass once doesn’t mean they’ll always pass. When developers commit new code or change a feature, you run regression tests to make sure the software still functions as expected. Regression testing helps maintain a stable product while changes are made to it. Regression tests are often automated.</a:t>
            </a:r>
          </a:p>
          <a:p>
            <a:pPr rtl="0"/>
            <a:r>
              <a:rPr lang="en-US" sz="1200" b="0" i="0" kern="1200" dirty="0">
                <a:solidFill>
                  <a:schemeClr val="tx1"/>
                </a:solidFill>
                <a:effectLst/>
                <a:latin typeface="+mn-lt"/>
                <a:ea typeface="+mn-ea"/>
                <a:cs typeface="+mn-cs"/>
              </a:rPr>
              <a:t>Regression testing example: A </a:t>
            </a:r>
            <a:r>
              <a:rPr lang="en-US" sz="1200" b="0" i="0" u="sng" kern="1200" dirty="0">
                <a:solidFill>
                  <a:schemeClr val="tx1"/>
                </a:solidFill>
                <a:effectLst/>
                <a:latin typeface="+mn-lt"/>
                <a:ea typeface="+mn-ea"/>
                <a:cs typeface="+mn-cs"/>
                <a:hlinkClick r:id="rId6"/>
              </a:rPr>
              <a:t>clothing retailer</a:t>
            </a:r>
            <a:r>
              <a:rPr lang="en-US" sz="1200" b="0" i="0" kern="1200" dirty="0">
                <a:solidFill>
                  <a:schemeClr val="tx1"/>
                </a:solidFill>
                <a:effectLst/>
                <a:latin typeface="+mn-lt"/>
                <a:ea typeface="+mn-ea"/>
                <a:cs typeface="+mn-cs"/>
              </a:rPr>
              <a:t> adds the ability to pay with customer rewards points on their mobile app. Testers might perform regression tests on other existing functionality, such as the ability to pay with credit cards and gift cards, to make sure all forms of payment work correctly.</a:t>
            </a:r>
          </a:p>
          <a:p>
            <a:pPr rtl="0"/>
            <a:r>
              <a:rPr lang="en-US" sz="1200" b="1" i="0" kern="1200" dirty="0">
                <a:solidFill>
                  <a:schemeClr val="tx1"/>
                </a:solidFill>
                <a:effectLst/>
                <a:latin typeface="+mn-lt"/>
                <a:ea typeface="+mn-ea"/>
                <a:cs typeface="+mn-cs"/>
              </a:rPr>
              <a:t>Integration testing. </a:t>
            </a:r>
            <a:r>
              <a:rPr lang="en-US" sz="1200" b="0" i="0" kern="1200" dirty="0">
                <a:solidFill>
                  <a:schemeClr val="tx1"/>
                </a:solidFill>
                <a:effectLst/>
                <a:latin typeface="+mn-lt"/>
                <a:ea typeface="+mn-ea"/>
                <a:cs typeface="+mn-cs"/>
              </a:rPr>
              <a:t>Integration testing is often done in concert with unit testing. Through integration testing, QA professionals verify that individual modules of code work together properly as a group. Many modern applications run on microservices, self-contained applications that are designed to handle a specific task. These microservices must be able to communicate with each other, or the application won’t work as intended. Through integration testing, testers ensure these components operate and communicate together seamlessly.</a:t>
            </a:r>
          </a:p>
          <a:p>
            <a:pPr rtl="0"/>
            <a:r>
              <a:rPr lang="en-US" sz="1200" b="0" i="0" kern="1200" dirty="0">
                <a:solidFill>
                  <a:schemeClr val="tx1"/>
                </a:solidFill>
                <a:effectLst/>
                <a:latin typeface="+mn-lt"/>
                <a:ea typeface="+mn-ea"/>
                <a:cs typeface="+mn-cs"/>
              </a:rPr>
              <a:t>Integration testing example: A credit card company includes a page where a customer can request a credit increase, which is a separate code base from login functionality. Testers might perform integration tests to make sure the system remembers the user after they navigate to the credit increase page, and again after a successful request.</a:t>
            </a:r>
          </a:p>
          <a:p>
            <a:pPr rtl="0"/>
            <a:r>
              <a:rPr lang="en-US" sz="1200" b="1" i="0" kern="1200" dirty="0">
                <a:solidFill>
                  <a:schemeClr val="tx1"/>
                </a:solidFill>
                <a:effectLst/>
                <a:latin typeface="+mn-lt"/>
                <a:ea typeface="+mn-ea"/>
                <a:cs typeface="+mn-cs"/>
              </a:rPr>
              <a:t>API testing. </a:t>
            </a:r>
            <a:r>
              <a:rPr lang="en-US" sz="1200" b="0" i="0" kern="1200" dirty="0">
                <a:solidFill>
                  <a:schemeClr val="tx1"/>
                </a:solidFill>
                <a:effectLst/>
                <a:latin typeface="+mn-lt"/>
                <a:ea typeface="+mn-ea"/>
                <a:cs typeface="+mn-cs"/>
              </a:rPr>
              <a:t>Application programming interfaces connect different applications or systems, and they are growing in popularity as consumers expect apps to interoperate. With API testing, testers validate that API connections and responses function as intended, including how they handle data and user permissions.</a:t>
            </a:r>
          </a:p>
          <a:p>
            <a:pPr rtl="0"/>
            <a:r>
              <a:rPr lang="en-US" sz="1200" b="0" i="0" kern="1200" dirty="0">
                <a:solidFill>
                  <a:schemeClr val="tx1"/>
                </a:solidFill>
                <a:effectLst/>
                <a:latin typeface="+mn-lt"/>
                <a:ea typeface="+mn-ea"/>
                <a:cs typeface="+mn-cs"/>
              </a:rPr>
              <a:t>API testing example: A </a:t>
            </a:r>
            <a:r>
              <a:rPr lang="en-US" sz="1200" b="0" i="0" u="sng" kern="1200" dirty="0">
                <a:solidFill>
                  <a:schemeClr val="tx1"/>
                </a:solidFill>
                <a:effectLst/>
                <a:latin typeface="+mn-lt"/>
                <a:ea typeface="+mn-ea"/>
                <a:cs typeface="+mn-cs"/>
                <a:hlinkClick r:id="rId7"/>
              </a:rPr>
              <a:t>travel booking site</a:t>
            </a:r>
            <a:r>
              <a:rPr lang="en-US" sz="1200" b="0" i="0" kern="1200" dirty="0">
                <a:solidFill>
                  <a:schemeClr val="tx1"/>
                </a:solidFill>
                <a:effectLst/>
                <a:latin typeface="+mn-lt"/>
                <a:ea typeface="+mn-ea"/>
                <a:cs typeface="+mn-cs"/>
              </a:rPr>
              <a:t> might pull pricing data from an airline company’s database via APIs. Through API testing, QA professionals can verify that the correct data type is returned in the local currency and responsive to changes in date and location.</a:t>
            </a:r>
          </a:p>
          <a:p>
            <a:pPr rtl="0"/>
            <a:r>
              <a:rPr lang="en-US" sz="1200" b="1" i="0" kern="1200" dirty="0">
                <a:solidFill>
                  <a:schemeClr val="tx1"/>
                </a:solidFill>
                <a:effectLst/>
                <a:latin typeface="+mn-lt"/>
                <a:ea typeface="+mn-ea"/>
                <a:cs typeface="+mn-cs"/>
              </a:rPr>
              <a:t>UI testing. </a:t>
            </a:r>
            <a:r>
              <a:rPr lang="en-US" sz="1200" b="0" i="0" kern="1200" dirty="0">
                <a:solidFill>
                  <a:schemeClr val="tx1"/>
                </a:solidFill>
                <a:effectLst/>
                <a:latin typeface="+mn-lt"/>
                <a:ea typeface="+mn-ea"/>
                <a:cs typeface="+mn-cs"/>
              </a:rPr>
              <a:t>With UI testing, QA professionals interact with the graphical interface of a software program. This includes testing of UI controls like buttons, menus and text input to ensure that the experience flow and features chosen are optimal for the user experience.</a:t>
            </a:r>
          </a:p>
          <a:p>
            <a:pPr rtl="0"/>
            <a:r>
              <a:rPr lang="en-US" sz="1200" b="0" i="0" kern="1200" dirty="0">
                <a:solidFill>
                  <a:schemeClr val="tx1"/>
                </a:solidFill>
                <a:effectLst/>
                <a:latin typeface="+mn-lt"/>
                <a:ea typeface="+mn-ea"/>
                <a:cs typeface="+mn-cs"/>
              </a:rPr>
              <a:t>UI testing example: A </a:t>
            </a:r>
            <a:r>
              <a:rPr lang="en-US" sz="1200" b="0" i="0" u="sng" kern="1200" dirty="0">
                <a:solidFill>
                  <a:schemeClr val="tx1"/>
                </a:solidFill>
                <a:effectLst/>
                <a:latin typeface="+mn-lt"/>
                <a:ea typeface="+mn-ea"/>
                <a:cs typeface="+mn-cs"/>
                <a:hlinkClick r:id="rId8"/>
              </a:rPr>
              <a:t>wearables maker</a:t>
            </a:r>
            <a:r>
              <a:rPr lang="en-US" sz="1200" b="0" i="0" kern="1200" dirty="0">
                <a:solidFill>
                  <a:schemeClr val="tx1"/>
                </a:solidFill>
                <a:effectLst/>
                <a:latin typeface="+mn-lt"/>
                <a:ea typeface="+mn-ea"/>
                <a:cs typeface="+mn-cs"/>
              </a:rPr>
              <a:t> creates a mobile app for product setup and maintenance. As part of UI testing, the team would make sure that required fields function as expected, images display correctly and maintenance information appears in the app dashboard after use.</a:t>
            </a:r>
          </a:p>
          <a:p>
            <a:pPr rtl="0"/>
            <a:r>
              <a:rPr lang="en-US" sz="1200" b="1" i="0" kern="1200" dirty="0">
                <a:solidFill>
                  <a:schemeClr val="tx1"/>
                </a:solidFill>
                <a:effectLst/>
                <a:latin typeface="+mn-lt"/>
                <a:ea typeface="+mn-ea"/>
                <a:cs typeface="+mn-cs"/>
              </a:rPr>
              <a:t>System testing. </a:t>
            </a:r>
            <a:r>
              <a:rPr lang="en-US" sz="1200" b="0" i="0" kern="1200" dirty="0">
                <a:solidFill>
                  <a:schemeClr val="tx1"/>
                </a:solidFill>
                <a:effectLst/>
                <a:latin typeface="+mn-lt"/>
                <a:ea typeface="+mn-ea"/>
                <a:cs typeface="+mn-cs"/>
              </a:rPr>
              <a:t>With system testing, QA professionals test the software in its entirety, as a complete product. With this type of functional testing, testers validate the complete and integrated software package to make sure it meets requirements. Where necessary, testers can provide feedback on the functionality and performance of the app or website without prior knowledge of how it was programmed. This helps teams develop test cases to be used moving forward. System testing is also referred to as end-to-end testing.</a:t>
            </a:r>
          </a:p>
          <a:p>
            <a:pPr rtl="0"/>
            <a:r>
              <a:rPr lang="en-US" sz="1200" b="0" i="0" kern="1200" dirty="0">
                <a:solidFill>
                  <a:schemeClr val="tx1"/>
                </a:solidFill>
                <a:effectLst/>
                <a:latin typeface="+mn-lt"/>
                <a:ea typeface="+mn-ea"/>
                <a:cs typeface="+mn-cs"/>
              </a:rPr>
              <a:t>System testing example: An </a:t>
            </a:r>
            <a:r>
              <a:rPr lang="en-US" sz="1200" b="0" i="0" u="sng" kern="1200" dirty="0">
                <a:solidFill>
                  <a:schemeClr val="tx1"/>
                </a:solidFill>
                <a:effectLst/>
                <a:latin typeface="+mn-lt"/>
                <a:ea typeface="+mn-ea"/>
                <a:cs typeface="+mn-cs"/>
                <a:hlinkClick r:id="rId9"/>
              </a:rPr>
              <a:t>automobile manufacturer</a:t>
            </a:r>
            <a:r>
              <a:rPr lang="en-US" sz="1200" b="0" i="0" kern="1200" dirty="0">
                <a:solidFill>
                  <a:schemeClr val="tx1"/>
                </a:solidFill>
                <a:effectLst/>
                <a:latin typeface="+mn-lt"/>
                <a:ea typeface="+mn-ea"/>
                <a:cs typeface="+mn-cs"/>
              </a:rPr>
              <a:t> produces an in-car entertainment system that gives users functionality for voice control, GPS, a video player, Bluetooth connectivity, mobile phone pairing, touch-screen support and climate control. Testers would assess all of these features individually, but they must also test them as a complete system to ensure interoperability and a good user experience.</a:t>
            </a:r>
          </a:p>
          <a:p>
            <a:pPr rtl="0"/>
            <a:r>
              <a:rPr lang="en-US" sz="1200" b="1" i="0" kern="1200" dirty="0">
                <a:solidFill>
                  <a:schemeClr val="tx1"/>
                </a:solidFill>
                <a:effectLst/>
                <a:latin typeface="+mn-lt"/>
                <a:ea typeface="+mn-ea"/>
                <a:cs typeface="+mn-cs"/>
              </a:rPr>
              <a:t>White-box testing. </a:t>
            </a:r>
            <a:r>
              <a:rPr lang="en-US" sz="1200" b="0" i="0" kern="1200" dirty="0">
                <a:solidFill>
                  <a:schemeClr val="tx1"/>
                </a:solidFill>
                <a:effectLst/>
                <a:latin typeface="+mn-lt"/>
                <a:ea typeface="+mn-ea"/>
                <a:cs typeface="+mn-cs"/>
              </a:rPr>
              <a:t>When the software’s internal infrastructure, code and design are visible to the developer or tester, that refers to white-box testing. This approach incorporates various functional testing types, including unit, integration and system testing. In a white-box testing approach, the organization tests several aspects of the software, such as predefined inputs and expected outputs, as well as decision branches, loops and statements in the code.</a:t>
            </a:r>
          </a:p>
          <a:p>
            <a:pPr rtl="0"/>
            <a:r>
              <a:rPr lang="en-US" sz="1200" b="0" i="0" kern="1200" dirty="0">
                <a:solidFill>
                  <a:schemeClr val="tx1"/>
                </a:solidFill>
                <a:effectLst/>
                <a:latin typeface="+mn-lt"/>
                <a:ea typeface="+mn-ea"/>
                <a:cs typeface="+mn-cs"/>
              </a:rPr>
              <a:t>White box testing example: In this functional testing example, consider an end-to-end test for a customer who </a:t>
            </a:r>
            <a:r>
              <a:rPr lang="en-US" sz="1200" b="0" i="0" u="sng" kern="1200" dirty="0">
                <a:solidFill>
                  <a:schemeClr val="tx1"/>
                </a:solidFill>
                <a:effectLst/>
                <a:latin typeface="+mn-lt"/>
                <a:ea typeface="+mn-ea"/>
                <a:cs typeface="+mn-cs"/>
                <a:hlinkClick r:id="rId10"/>
              </a:rPr>
              <a:t>adds payment information</a:t>
            </a:r>
            <a:r>
              <a:rPr lang="en-US" sz="1200" b="0" i="0" kern="1200" dirty="0">
                <a:solidFill>
                  <a:schemeClr val="tx1"/>
                </a:solidFill>
                <a:effectLst/>
                <a:latin typeface="+mn-lt"/>
                <a:ea typeface="+mn-ea"/>
                <a:cs typeface="+mn-cs"/>
              </a:rPr>
              <a:t> to a retailer’s app. Developers and testers would conduct tests in a white-box format to ensure that sensitive data, such as a credit card number, is stored in a PCI-compliant manner. White-box tests might also ensure that purchase information flows to a machine learning algorithm to generate predictions, the purchase correctly generates rewards points, and the inventory system deducts the items from the stock count.</a:t>
            </a:r>
          </a:p>
          <a:p>
            <a:pPr rtl="0"/>
            <a:r>
              <a:rPr lang="en-US" sz="1200" b="1" i="0" kern="1200" dirty="0">
                <a:solidFill>
                  <a:schemeClr val="tx1"/>
                </a:solidFill>
                <a:effectLst/>
                <a:latin typeface="+mn-lt"/>
                <a:ea typeface="+mn-ea"/>
                <a:cs typeface="+mn-cs"/>
              </a:rPr>
              <a:t>Black-box testing. </a:t>
            </a:r>
            <a:r>
              <a:rPr lang="en-US" sz="1200" b="0" i="0" kern="1200" dirty="0">
                <a:solidFill>
                  <a:schemeClr val="tx1"/>
                </a:solidFill>
                <a:effectLst/>
                <a:latin typeface="+mn-lt"/>
                <a:ea typeface="+mn-ea"/>
                <a:cs typeface="+mn-cs"/>
              </a:rPr>
              <a:t>Contrary to white-box testing, black-box testing involves testing against a system where the internal code, paths and infrastructure are not visible. Thus, testers use this method to validate expected outputs against specific inputs. Any time where a QA professional doesn’t look into the code before testing can be considered black box. With black-box testing, the organization can test the software in the same way a customer would experience it. Black-box testing encompasses a variety of non-functional and functional testing types, depending on the objective of the test.</a:t>
            </a:r>
          </a:p>
          <a:p>
            <a:pPr rtl="0"/>
            <a:r>
              <a:rPr lang="en-US" sz="1200" b="0" i="0" kern="1200" dirty="0">
                <a:solidFill>
                  <a:schemeClr val="tx1"/>
                </a:solidFill>
                <a:effectLst/>
                <a:latin typeface="+mn-lt"/>
                <a:ea typeface="+mn-ea"/>
                <a:cs typeface="+mn-cs"/>
              </a:rPr>
              <a:t>Black box testing example: On a </a:t>
            </a:r>
            <a:r>
              <a:rPr lang="en-US" sz="1200" b="0" i="0" u="sng" kern="1200" dirty="0">
                <a:solidFill>
                  <a:schemeClr val="tx1"/>
                </a:solidFill>
                <a:effectLst/>
                <a:latin typeface="+mn-lt"/>
                <a:ea typeface="+mn-ea"/>
                <a:cs typeface="+mn-cs"/>
                <a:hlinkClick r:id="rId11"/>
              </a:rPr>
              <a:t>streaming television platform</a:t>
            </a:r>
            <a:r>
              <a:rPr lang="en-US" sz="1200" b="0" i="0" kern="1200" dirty="0">
                <a:solidFill>
                  <a:schemeClr val="tx1"/>
                </a:solidFill>
                <a:effectLst/>
                <a:latin typeface="+mn-lt"/>
                <a:ea typeface="+mn-ea"/>
                <a:cs typeface="+mn-cs"/>
              </a:rPr>
              <a:t>, the tester toggles the search functionality and executes a search for a specific actor. The tester then verifies that the search feature returns logical (expected) outputs, including television shows that the actor appeared in, or suggested titles similar to that actor’s well-known works.</a:t>
            </a:r>
          </a:p>
          <a:p>
            <a:pPr rtl="0"/>
            <a:r>
              <a:rPr lang="en-US" sz="1200" b="1" i="0" kern="1200" dirty="0">
                <a:solidFill>
                  <a:schemeClr val="tx1"/>
                </a:solidFill>
                <a:effectLst/>
                <a:latin typeface="+mn-lt"/>
                <a:ea typeface="+mn-ea"/>
                <a:cs typeface="+mn-cs"/>
              </a:rPr>
              <a:t>Acceptance testing. </a:t>
            </a:r>
            <a:r>
              <a:rPr lang="en-US" sz="1200" b="0" i="0" kern="1200" dirty="0">
                <a:solidFill>
                  <a:schemeClr val="tx1"/>
                </a:solidFill>
                <a:effectLst/>
                <a:latin typeface="+mn-lt"/>
                <a:ea typeface="+mn-ea"/>
                <a:cs typeface="+mn-cs"/>
              </a:rPr>
              <a:t>The purpose of acceptance testing is purely to ensure that the end user can achieve the goals set in the business requirements. Rather than focus on functionality of specific features, acceptance testing involves reviewing the feature-complete application flow and end-to-end experience. User acceptance testing (UAT) and beta testing, subsets of acceptance testing, involve end users to conduct their analysis of the finished product. From there, the organization can evaluate that feedback and make changes.</a:t>
            </a:r>
          </a:p>
          <a:p>
            <a:pPr rtl="0"/>
            <a:r>
              <a:rPr lang="en-US" sz="1200" b="0" i="0" kern="1200" dirty="0">
                <a:solidFill>
                  <a:schemeClr val="tx1"/>
                </a:solidFill>
                <a:effectLst/>
                <a:latin typeface="+mn-lt"/>
                <a:ea typeface="+mn-ea"/>
                <a:cs typeface="+mn-cs"/>
              </a:rPr>
              <a:t>Acceptance testing example: A software company releases a product that enables its users to manage big data. Upon release of a new version of the software, a group of that company’s most significant users conducts user acceptance testing to determine whether the new version meets their primary needs and how the product can be improved.</a:t>
            </a:r>
          </a:p>
          <a:p>
            <a:pPr rtl="0"/>
            <a:r>
              <a:rPr lang="en-US" sz="1200" b="1" i="0" kern="1200" dirty="0">
                <a:solidFill>
                  <a:schemeClr val="tx1"/>
                </a:solidFill>
                <a:effectLst/>
                <a:latin typeface="+mn-lt"/>
                <a:ea typeface="+mn-ea"/>
                <a:cs typeface="+mn-cs"/>
              </a:rPr>
              <a:t>Alpha testing. </a:t>
            </a:r>
            <a:r>
              <a:rPr lang="en-US" sz="1200" b="0" i="0" kern="1200" dirty="0">
                <a:solidFill>
                  <a:schemeClr val="tx1"/>
                </a:solidFill>
                <a:effectLst/>
                <a:latin typeface="+mn-lt"/>
                <a:ea typeface="+mn-ea"/>
                <a:cs typeface="+mn-cs"/>
              </a:rPr>
              <a:t>Another subset of acceptance testing, alpha testing uses internal team members to evaluate the product. These team members should be knowledgeable of the project but not directly involved in its development or testing. Where some builds might still be somewhat unstable, alpha testing provides an immediate subset of testers to root out major bugs before the software is seen by external users.</a:t>
            </a:r>
          </a:p>
          <a:p>
            <a:pPr rtl="0"/>
            <a:r>
              <a:rPr lang="en-US" sz="1200" b="0" i="0" kern="1200" dirty="0">
                <a:solidFill>
                  <a:schemeClr val="tx1"/>
                </a:solidFill>
                <a:effectLst/>
                <a:latin typeface="+mn-lt"/>
                <a:ea typeface="+mn-ea"/>
                <a:cs typeface="+mn-cs"/>
              </a:rPr>
              <a:t>Alpha testing example: In this functional testing example, a casino games provider releases a new version of its app that includes video poker. The organization compiles a cross-functional group of internal users that test whether the app functions correctly on their devices and how the user experience can improve.</a:t>
            </a:r>
          </a:p>
          <a:p>
            <a:pPr rtl="0"/>
            <a:r>
              <a:rPr lang="en-US" sz="1200" b="1" i="0" kern="1200" dirty="0">
                <a:solidFill>
                  <a:schemeClr val="tx1"/>
                </a:solidFill>
                <a:effectLst/>
                <a:latin typeface="+mn-lt"/>
                <a:ea typeface="+mn-ea"/>
                <a:cs typeface="+mn-cs"/>
              </a:rPr>
              <a:t>Beta testing. </a:t>
            </a:r>
            <a:r>
              <a:rPr lang="en-US" sz="1200" b="0" i="0" kern="1200" dirty="0">
                <a:solidFill>
                  <a:schemeClr val="tx1"/>
                </a:solidFill>
                <a:effectLst/>
                <a:latin typeface="+mn-lt"/>
                <a:ea typeface="+mn-ea"/>
                <a:cs typeface="+mn-cs"/>
              </a:rPr>
              <a:t>After the internal team tests the product and fixes bugs, beta testing occurs with a select group of end users. Beta testing serves as a soft launch, enabling you to get feedback from real users who have no prior knowledge of the app. Beta testing enables you to gather feedback from unbiased users who may interact with the product differently than you intended, perhaps identifying critical unknown bugs before release to a wide user base.</a:t>
            </a:r>
          </a:p>
          <a:p>
            <a:pPr rtl="0"/>
            <a:r>
              <a:rPr lang="en-US" sz="1200" b="0" i="0" kern="1200" dirty="0">
                <a:solidFill>
                  <a:schemeClr val="tx1"/>
                </a:solidFill>
                <a:effectLst/>
                <a:latin typeface="+mn-lt"/>
                <a:ea typeface="+mn-ea"/>
                <a:cs typeface="+mn-cs"/>
              </a:rPr>
              <a:t>Beta testing example: A </a:t>
            </a:r>
            <a:r>
              <a:rPr lang="en-US" sz="1200" b="0" i="0" u="sng" kern="1200" dirty="0">
                <a:solidFill>
                  <a:schemeClr val="tx1"/>
                </a:solidFill>
                <a:effectLst/>
                <a:latin typeface="+mn-lt"/>
                <a:ea typeface="+mn-ea"/>
                <a:cs typeface="+mn-cs"/>
                <a:hlinkClick r:id="rId12"/>
              </a:rPr>
              <a:t>restaurant chain</a:t>
            </a:r>
            <a:r>
              <a:rPr lang="en-US" sz="1200" b="0" i="0" kern="1200" dirty="0">
                <a:solidFill>
                  <a:schemeClr val="tx1"/>
                </a:solidFill>
                <a:effectLst/>
                <a:latin typeface="+mn-lt"/>
                <a:ea typeface="+mn-ea"/>
                <a:cs typeface="+mn-cs"/>
              </a:rPr>
              <a:t> releases a new mobile order and pickup system. Before the company releases the functionality to all of its mobile app users, it tests the app with a small number of dedicated customers and provides them with rewards for participating.</a:t>
            </a:r>
          </a:p>
          <a:p>
            <a:pPr rtl="0"/>
            <a:r>
              <a:rPr lang="en-US" sz="1200" b="1" i="0" kern="1200" dirty="0">
                <a:solidFill>
                  <a:schemeClr val="tx1"/>
                </a:solidFill>
                <a:effectLst/>
                <a:latin typeface="+mn-lt"/>
                <a:ea typeface="+mn-ea"/>
                <a:cs typeface="+mn-cs"/>
              </a:rPr>
              <a:t>Production testing. </a:t>
            </a:r>
            <a:r>
              <a:rPr lang="en-US" sz="1200" b="0" i="0" kern="1200" dirty="0">
                <a:solidFill>
                  <a:schemeClr val="tx1"/>
                </a:solidFill>
                <a:effectLst/>
                <a:latin typeface="+mn-lt"/>
                <a:ea typeface="+mn-ea"/>
                <a:cs typeface="+mn-cs"/>
              </a:rPr>
              <a:t>Once the product goes public, it is in a live production environment where any user can interact with it in any way — you no longer can control everything from the testing environment to the number of people using the product. Production testing is part of continuous testing and shift-right testing, which attempts to discover and triage user-reported defects as quickly as possible. By testing in production, the organization can test beyond the scripted test cases in a varied environment. With production testing, the organization can confirm product functionality and stability.</a:t>
            </a:r>
          </a:p>
          <a:p>
            <a:pPr rtl="0"/>
            <a:r>
              <a:rPr lang="en-US" sz="1200" b="0" i="0" kern="1200" dirty="0">
                <a:solidFill>
                  <a:schemeClr val="tx1"/>
                </a:solidFill>
                <a:effectLst/>
                <a:latin typeface="+mn-lt"/>
                <a:ea typeface="+mn-ea"/>
                <a:cs typeface="+mn-cs"/>
              </a:rPr>
              <a:t>Production testing example: A fitness equipment manufacturer can monitor user-reported defects and device metrics to make sure its internet-connected treadmills, elliptical and stair-climbing machines function as they should — upon delivery and continuously.</a:t>
            </a:r>
          </a:p>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6</a:t>
            </a:fld>
            <a:endParaRPr lang="en-US" dirty="0"/>
          </a:p>
        </p:txBody>
      </p:sp>
    </p:spTree>
    <p:extLst>
      <p:ext uri="{BB962C8B-B14F-4D97-AF65-F5344CB8AC3E}">
        <p14:creationId xmlns:p14="http://schemas.microsoft.com/office/powerpoint/2010/main" val="1626060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725628-3A68-42F4-BA86-981817953149}" type="slidenum">
              <a:rPr lang="en-US" smtClean="0"/>
              <a:t>8</a:t>
            </a:fld>
            <a:endParaRPr lang="en-US" dirty="0"/>
          </a:p>
        </p:txBody>
      </p:sp>
    </p:spTree>
    <p:extLst>
      <p:ext uri="{BB962C8B-B14F-4D97-AF65-F5344CB8AC3E}">
        <p14:creationId xmlns:p14="http://schemas.microsoft.com/office/powerpoint/2010/main" val="1814944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Every Software Testing Life Cycle (STLC) begins with test planning. This article will go through the entire planning process and highlight all that is necessary to create result-oriented software tests, no matter the nature of the software or the project in question.</a:t>
            </a:r>
          </a:p>
          <a:p>
            <a:endParaRPr lang="en-US" sz="1200" b="0" i="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Components of a Test Plan</a:t>
            </a:r>
            <a:endParaRPr lang="en-US" sz="1200" b="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Scope:</a:t>
            </a:r>
            <a:r>
              <a:rPr lang="en-US" sz="1200" b="0" i="0" kern="1200" dirty="0">
                <a:solidFill>
                  <a:schemeClr val="tx1"/>
                </a:solidFill>
                <a:effectLst/>
                <a:latin typeface="+mn-lt"/>
                <a:ea typeface="+mn-ea"/>
                <a:cs typeface="+mn-cs"/>
              </a:rPr>
              <a:t> Details the objectives of the particular project. Also, it details user scenarios to be used in tests. If necessary, the scope can specify what scenarios or issues the project will not cover.</a:t>
            </a:r>
          </a:p>
          <a:p>
            <a:r>
              <a:rPr lang="en-US" sz="1200" b="1" i="0" kern="1200" dirty="0">
                <a:solidFill>
                  <a:schemeClr val="tx1"/>
                </a:solidFill>
                <a:effectLst/>
                <a:latin typeface="+mn-lt"/>
                <a:ea typeface="+mn-ea"/>
                <a:cs typeface="+mn-cs"/>
              </a:rPr>
              <a:t>Schedule:</a:t>
            </a:r>
            <a:r>
              <a:rPr lang="en-US" sz="1200" b="0" i="0" kern="1200" dirty="0">
                <a:solidFill>
                  <a:schemeClr val="tx1"/>
                </a:solidFill>
                <a:effectLst/>
                <a:latin typeface="+mn-lt"/>
                <a:ea typeface="+mn-ea"/>
                <a:cs typeface="+mn-cs"/>
              </a:rPr>
              <a:t> Details start dates and deadlines for testers to deliver results.</a:t>
            </a:r>
          </a:p>
          <a:p>
            <a:r>
              <a:rPr lang="en-US" sz="1200" b="1" i="0" kern="1200" dirty="0">
                <a:solidFill>
                  <a:schemeClr val="tx1"/>
                </a:solidFill>
                <a:effectLst/>
                <a:latin typeface="+mn-lt"/>
                <a:ea typeface="+mn-ea"/>
                <a:cs typeface="+mn-cs"/>
              </a:rPr>
              <a:t>Resource Allocation:</a:t>
            </a:r>
            <a:r>
              <a:rPr lang="en-US" sz="1200" b="0" i="0" kern="1200" dirty="0">
                <a:solidFill>
                  <a:schemeClr val="tx1"/>
                </a:solidFill>
                <a:effectLst/>
                <a:latin typeface="+mn-lt"/>
                <a:ea typeface="+mn-ea"/>
                <a:cs typeface="+mn-cs"/>
              </a:rPr>
              <a:t> Details which tester will work on which test.</a:t>
            </a:r>
          </a:p>
          <a:p>
            <a:r>
              <a:rPr lang="en-US" sz="1200" b="1" i="0" kern="1200" dirty="0">
                <a:solidFill>
                  <a:schemeClr val="tx1"/>
                </a:solidFill>
                <a:effectLst/>
                <a:latin typeface="+mn-lt"/>
                <a:ea typeface="+mn-ea"/>
                <a:cs typeface="+mn-cs"/>
              </a:rPr>
              <a:t>Environment:</a:t>
            </a:r>
            <a:r>
              <a:rPr lang="en-US" sz="1200" b="0" i="0" kern="1200" dirty="0">
                <a:solidFill>
                  <a:schemeClr val="tx1"/>
                </a:solidFill>
                <a:effectLst/>
                <a:latin typeface="+mn-lt"/>
                <a:ea typeface="+mn-ea"/>
                <a:cs typeface="+mn-cs"/>
              </a:rPr>
              <a:t> Details the nature, configuration, and availability of the test environment.</a:t>
            </a:r>
          </a:p>
          <a:p>
            <a:r>
              <a:rPr lang="en-US" sz="1200" b="1" i="0" kern="1200" dirty="0">
                <a:solidFill>
                  <a:schemeClr val="tx1"/>
                </a:solidFill>
                <a:effectLst/>
                <a:latin typeface="+mn-lt"/>
                <a:ea typeface="+mn-ea"/>
                <a:cs typeface="+mn-cs"/>
              </a:rPr>
              <a:t>Tools:</a:t>
            </a:r>
            <a:r>
              <a:rPr lang="en-US" sz="1200" b="0" i="0" kern="1200" dirty="0">
                <a:solidFill>
                  <a:schemeClr val="tx1"/>
                </a:solidFill>
                <a:effectLst/>
                <a:latin typeface="+mn-lt"/>
                <a:ea typeface="+mn-ea"/>
                <a:cs typeface="+mn-cs"/>
              </a:rPr>
              <a:t> Details what tools are to be used for testing, bug reporting, and other relevant activities.</a:t>
            </a:r>
          </a:p>
          <a:p>
            <a:r>
              <a:rPr lang="en-US" sz="1200" b="1" i="0" kern="1200" dirty="0">
                <a:solidFill>
                  <a:schemeClr val="tx1"/>
                </a:solidFill>
                <a:effectLst/>
                <a:latin typeface="+mn-lt"/>
                <a:ea typeface="+mn-ea"/>
                <a:cs typeface="+mn-cs"/>
              </a:rPr>
              <a:t>Defect Management:</a:t>
            </a:r>
            <a:r>
              <a:rPr lang="en-US" sz="1200" b="0" i="0" kern="1200" dirty="0">
                <a:solidFill>
                  <a:schemeClr val="tx1"/>
                </a:solidFill>
                <a:effectLst/>
                <a:latin typeface="+mn-lt"/>
                <a:ea typeface="+mn-ea"/>
                <a:cs typeface="+mn-cs"/>
              </a:rPr>
              <a:t> Details how bugs will be reported, to whom and what each bug report needs to be accompanied by. For example, should bugs be reported with screenshots, text logs, or videos of their occurrence in the code?</a:t>
            </a:r>
          </a:p>
          <a:p>
            <a:r>
              <a:rPr lang="en-US" sz="1200" b="1" i="0" kern="1200" dirty="0">
                <a:solidFill>
                  <a:schemeClr val="tx1"/>
                </a:solidFill>
                <a:effectLst/>
                <a:latin typeface="+mn-lt"/>
                <a:ea typeface="+mn-ea"/>
                <a:cs typeface="+mn-cs"/>
              </a:rPr>
              <a:t>Risk Management</a:t>
            </a:r>
            <a:r>
              <a:rPr lang="en-US" sz="1200" b="0" i="0" kern="1200" dirty="0">
                <a:solidFill>
                  <a:schemeClr val="tx1"/>
                </a:solidFill>
                <a:effectLst/>
                <a:latin typeface="+mn-lt"/>
                <a:ea typeface="+mn-ea"/>
                <a:cs typeface="+mn-cs"/>
              </a:rPr>
              <a:t>: Details what risks may occur during software testing, and what risks the software itself may suffer if released without sufficient testing.</a:t>
            </a:r>
          </a:p>
          <a:p>
            <a:r>
              <a:rPr lang="en-US" sz="1200" b="1" i="0" kern="1200" dirty="0">
                <a:solidFill>
                  <a:schemeClr val="tx1"/>
                </a:solidFill>
                <a:effectLst/>
                <a:latin typeface="+mn-lt"/>
                <a:ea typeface="+mn-ea"/>
                <a:cs typeface="+mn-cs"/>
              </a:rPr>
              <a:t>Exit Parameters</a:t>
            </a:r>
            <a:r>
              <a:rPr lang="en-US" sz="1200" b="0" i="0" kern="1200" dirty="0">
                <a:solidFill>
                  <a:schemeClr val="tx1"/>
                </a:solidFill>
                <a:effectLst/>
                <a:latin typeface="+mn-lt"/>
                <a:ea typeface="+mn-ea"/>
                <a:cs typeface="+mn-cs"/>
              </a:rPr>
              <a:t>: Details when testing activities must stop. This part describes the results that are expected from the QA operations, giving testers a benchmark to compare actual results to.</a:t>
            </a:r>
          </a:p>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10</a:t>
            </a:fld>
            <a:endParaRPr lang="en-US" dirty="0"/>
          </a:p>
        </p:txBody>
      </p:sp>
    </p:spTree>
    <p:extLst>
      <p:ext uri="{BB962C8B-B14F-4D97-AF65-F5344CB8AC3E}">
        <p14:creationId xmlns:p14="http://schemas.microsoft.com/office/powerpoint/2010/main" val="4273143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1. Product Analysis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Start with learning more about the product being tested, the client, and the end-users of similar products. Ideally, this phase should focus on answering the following questions:</a:t>
            </a:r>
          </a:p>
          <a:p>
            <a:r>
              <a:rPr lang="en-US" sz="1200" b="0" i="0" kern="1200" dirty="0">
                <a:solidFill>
                  <a:schemeClr val="tx1"/>
                </a:solidFill>
                <a:effectLst/>
                <a:latin typeface="+mn-lt"/>
                <a:ea typeface="+mn-ea"/>
                <a:cs typeface="+mn-cs"/>
              </a:rPr>
              <a:t>Who will use the product?</a:t>
            </a:r>
          </a:p>
          <a:p>
            <a:r>
              <a:rPr lang="en-US" sz="1200" b="0" i="0" kern="1200" dirty="0">
                <a:solidFill>
                  <a:schemeClr val="tx1"/>
                </a:solidFill>
                <a:effectLst/>
                <a:latin typeface="+mn-lt"/>
                <a:ea typeface="+mn-ea"/>
                <a:cs typeface="+mn-cs"/>
              </a:rPr>
              <a:t>What is the main purpose of this product?</a:t>
            </a:r>
          </a:p>
          <a:p>
            <a:r>
              <a:rPr lang="en-US" sz="1200" b="0" i="0" kern="1200" dirty="0">
                <a:solidFill>
                  <a:schemeClr val="tx1"/>
                </a:solidFill>
                <a:effectLst/>
                <a:latin typeface="+mn-lt"/>
                <a:ea typeface="+mn-ea"/>
                <a:cs typeface="+mn-cs"/>
              </a:rPr>
              <a:t>How does the product work?</a:t>
            </a:r>
          </a:p>
          <a:p>
            <a:r>
              <a:rPr lang="en-US" sz="1200" b="0" i="0" kern="1200" dirty="0">
                <a:solidFill>
                  <a:schemeClr val="tx1"/>
                </a:solidFill>
                <a:effectLst/>
                <a:latin typeface="+mn-lt"/>
                <a:ea typeface="+mn-ea"/>
                <a:cs typeface="+mn-cs"/>
              </a:rPr>
              <a:t>What are the software and hardware specifications?</a:t>
            </a:r>
          </a:p>
          <a:p>
            <a:r>
              <a:rPr lang="en-US" sz="1200" b="0" i="0" kern="1200" dirty="0">
                <a:solidFill>
                  <a:schemeClr val="tx1"/>
                </a:solidFill>
                <a:effectLst/>
                <a:latin typeface="+mn-lt"/>
                <a:ea typeface="+mn-ea"/>
                <a:cs typeface="+mn-cs"/>
              </a:rPr>
              <a:t>In this stage, do the following:</a:t>
            </a:r>
          </a:p>
          <a:p>
            <a:r>
              <a:rPr lang="en-US" sz="1200" b="0" i="0" kern="1200" dirty="0">
                <a:solidFill>
                  <a:schemeClr val="tx1"/>
                </a:solidFill>
                <a:effectLst/>
                <a:latin typeface="+mn-lt"/>
                <a:ea typeface="+mn-ea"/>
                <a:cs typeface="+mn-cs"/>
              </a:rPr>
              <a:t>Interview clients, designers, and developers</a:t>
            </a:r>
          </a:p>
          <a:p>
            <a:r>
              <a:rPr lang="en-US" sz="1200" b="0" i="0" kern="1200" dirty="0">
                <a:solidFill>
                  <a:schemeClr val="tx1"/>
                </a:solidFill>
                <a:effectLst/>
                <a:latin typeface="+mn-lt"/>
                <a:ea typeface="+mn-ea"/>
                <a:cs typeface="+mn-cs"/>
              </a:rPr>
              <a:t>Review product and project documentation</a:t>
            </a:r>
          </a:p>
          <a:p>
            <a:r>
              <a:rPr lang="en-US" sz="1200" b="0" i="0" kern="1200" dirty="0">
                <a:solidFill>
                  <a:schemeClr val="tx1"/>
                </a:solidFill>
                <a:effectLst/>
                <a:latin typeface="+mn-lt"/>
                <a:ea typeface="+mn-ea"/>
                <a:cs typeface="+mn-cs"/>
              </a:rPr>
              <a:t>Perform a product walkthrough</a:t>
            </a:r>
          </a:p>
          <a:p>
            <a:r>
              <a:rPr lang="en-US" sz="1200" b="1" i="0" kern="1200" dirty="0">
                <a:solidFill>
                  <a:schemeClr val="tx1"/>
                </a:solidFill>
                <a:effectLst/>
                <a:latin typeface="+mn-lt"/>
                <a:ea typeface="+mn-ea"/>
                <a:cs typeface="+mn-cs"/>
              </a:rPr>
              <a:t>2. Designing Test Strategy</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a:t>
            </a:r>
            <a:r>
              <a:rPr lang="en-US" sz="1200" b="0" i="0" u="sng" kern="1200" dirty="0">
                <a:solidFill>
                  <a:schemeClr val="tx1"/>
                </a:solidFill>
                <a:effectLst/>
                <a:latin typeface="+mn-lt"/>
                <a:ea typeface="+mn-ea"/>
                <a:cs typeface="+mn-cs"/>
                <a:hlinkClick r:id="rId3" tooltip="Software Testing Strategies"/>
              </a:rPr>
              <a:t> Test Strategy</a:t>
            </a:r>
            <a:r>
              <a:rPr lang="en-US" sz="1200" b="0" i="0" kern="1200" dirty="0">
                <a:solidFill>
                  <a:schemeClr val="tx1"/>
                </a:solidFill>
                <a:effectLst/>
                <a:latin typeface="+mn-lt"/>
                <a:ea typeface="+mn-ea"/>
                <a:cs typeface="+mn-cs"/>
              </a:rPr>
              <a:t> document is developed by the test manager and defines the following:</a:t>
            </a:r>
          </a:p>
          <a:p>
            <a:r>
              <a:rPr lang="en-US" sz="1200" b="0" i="0" kern="1200" dirty="0">
                <a:solidFill>
                  <a:schemeClr val="tx1"/>
                </a:solidFill>
                <a:effectLst/>
                <a:latin typeface="+mn-lt"/>
                <a:ea typeface="+mn-ea"/>
                <a:cs typeface="+mn-cs"/>
              </a:rPr>
              <a:t>Project objectives and how to achieve them.</a:t>
            </a:r>
          </a:p>
          <a:p>
            <a:r>
              <a:rPr lang="en-US" sz="1200" b="0" i="0" kern="1200" dirty="0">
                <a:solidFill>
                  <a:schemeClr val="tx1"/>
                </a:solidFill>
                <a:effectLst/>
                <a:latin typeface="+mn-lt"/>
                <a:ea typeface="+mn-ea"/>
                <a:cs typeface="+mn-cs"/>
              </a:rPr>
              <a:t>The amount of effort and cost required for testing.</a:t>
            </a:r>
          </a:p>
          <a:p>
            <a:r>
              <a:rPr lang="en-US" sz="1200" b="0" i="0" kern="1200" dirty="0">
                <a:solidFill>
                  <a:schemeClr val="tx1"/>
                </a:solidFill>
                <a:effectLst/>
                <a:latin typeface="+mn-lt"/>
                <a:ea typeface="+mn-ea"/>
                <a:cs typeface="+mn-cs"/>
              </a:rPr>
              <a:t>More specifically, the document must detail out:</a:t>
            </a:r>
          </a:p>
          <a:p>
            <a:r>
              <a:rPr lang="en-US" sz="1200" b="1" i="0" kern="1200" dirty="0">
                <a:solidFill>
                  <a:schemeClr val="tx1"/>
                </a:solidFill>
                <a:effectLst/>
                <a:latin typeface="+mn-lt"/>
                <a:ea typeface="+mn-ea"/>
                <a:cs typeface="+mn-cs"/>
              </a:rPr>
              <a:t>Scope of Testing:</a:t>
            </a:r>
            <a:r>
              <a:rPr lang="en-US" sz="1200" b="0" i="0" kern="1200" dirty="0">
                <a:solidFill>
                  <a:schemeClr val="tx1"/>
                </a:solidFill>
                <a:effectLst/>
                <a:latin typeface="+mn-lt"/>
                <a:ea typeface="+mn-ea"/>
                <a:cs typeface="+mn-cs"/>
              </a:rPr>
              <a:t> Contains the software components (hardware, software, middleware) to be tested and also those that will not be tested.</a:t>
            </a:r>
          </a:p>
          <a:p>
            <a:r>
              <a:rPr lang="en-US" sz="1200" b="1" i="0" u="sng" kern="1200" dirty="0">
                <a:solidFill>
                  <a:schemeClr val="tx1"/>
                </a:solidFill>
                <a:effectLst/>
                <a:latin typeface="+mn-lt"/>
                <a:ea typeface="+mn-ea"/>
                <a:cs typeface="+mn-cs"/>
                <a:hlinkClick r:id="rId4" tooltip="Types of Testing"/>
              </a:rPr>
              <a:t>Type of Testing</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Describes the types of tests to be used in the project. This is necessary since each test identifies specific types of bugs.</a:t>
            </a:r>
          </a:p>
          <a:p>
            <a:r>
              <a:rPr lang="en-US" sz="1200" b="1" i="0" kern="1200" dirty="0">
                <a:solidFill>
                  <a:schemeClr val="tx1"/>
                </a:solidFill>
                <a:effectLst/>
                <a:latin typeface="+mn-lt"/>
                <a:ea typeface="+mn-ea"/>
                <a:cs typeface="+mn-cs"/>
              </a:rPr>
              <a:t>Risks and Issues:</a:t>
            </a:r>
            <a:r>
              <a:rPr lang="en-US" sz="1200" b="0" i="0" kern="1200" dirty="0">
                <a:solidFill>
                  <a:schemeClr val="tx1"/>
                </a:solidFill>
                <a:effectLst/>
                <a:latin typeface="+mn-lt"/>
                <a:ea typeface="+mn-ea"/>
                <a:cs typeface="+mn-cs"/>
              </a:rPr>
              <a:t> Describes all possible risks that may occur during testing – tight deadlines, insufficient management, inadequate or erroneous budget estimate – as well as the effect of these risks on the product or business.</a:t>
            </a:r>
          </a:p>
          <a:p>
            <a:r>
              <a:rPr lang="en-US" sz="1200" b="1" i="0" kern="1200" dirty="0">
                <a:solidFill>
                  <a:schemeClr val="tx1"/>
                </a:solidFill>
                <a:effectLst/>
                <a:latin typeface="+mn-lt"/>
                <a:ea typeface="+mn-ea"/>
                <a:cs typeface="+mn-cs"/>
              </a:rPr>
              <a:t>Test Logistics:</a:t>
            </a:r>
            <a:r>
              <a:rPr lang="en-US" sz="1200" b="0" i="0" kern="1200" dirty="0">
                <a:solidFill>
                  <a:schemeClr val="tx1"/>
                </a:solidFill>
                <a:effectLst/>
                <a:latin typeface="+mn-lt"/>
                <a:ea typeface="+mn-ea"/>
                <a:cs typeface="+mn-cs"/>
              </a:rPr>
              <a:t> Mentions the names of testers (or their skills) as well as the tests to be run by them. This section also includes the tools and the schedule laid out for testing.</a:t>
            </a:r>
          </a:p>
          <a:p>
            <a:r>
              <a:rPr lang="en-US" sz="1200" b="1" i="0" kern="1200" dirty="0">
                <a:solidFill>
                  <a:schemeClr val="tx1"/>
                </a:solidFill>
                <a:effectLst/>
                <a:latin typeface="+mn-lt"/>
                <a:ea typeface="+mn-ea"/>
                <a:cs typeface="+mn-cs"/>
              </a:rPr>
              <a:t>3. Defining Objectives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phase defines the goals and expected results of test execution. Since all testing intends to identify as many defects as possible, the objects must include:</a:t>
            </a:r>
          </a:p>
          <a:p>
            <a:r>
              <a:rPr lang="en-US" sz="1200" b="0" i="0" kern="1200" dirty="0">
                <a:solidFill>
                  <a:schemeClr val="tx1"/>
                </a:solidFill>
                <a:effectLst/>
                <a:latin typeface="+mn-lt"/>
                <a:ea typeface="+mn-ea"/>
                <a:cs typeface="+mn-cs"/>
              </a:rPr>
              <a:t>A list of all software features – functionality, GUI, performance standards- that must be tested.</a:t>
            </a:r>
          </a:p>
          <a:p>
            <a:r>
              <a:rPr lang="en-US" sz="1200" b="0" i="0" kern="1200" dirty="0">
                <a:solidFill>
                  <a:schemeClr val="tx1"/>
                </a:solidFill>
                <a:effectLst/>
                <a:latin typeface="+mn-lt"/>
                <a:ea typeface="+mn-ea"/>
                <a:cs typeface="+mn-cs"/>
              </a:rPr>
              <a:t>The ideal result or benchmark for every aspect of the software that needs testing. This is the benchmark to which all actual results will be compared.</a:t>
            </a:r>
          </a:p>
          <a:p>
            <a:r>
              <a:rPr lang="en-US" sz="1200" b="1" i="0" kern="1200" dirty="0">
                <a:solidFill>
                  <a:schemeClr val="tx1"/>
                </a:solidFill>
                <a:effectLst/>
                <a:latin typeface="+mn-lt"/>
                <a:ea typeface="+mn-ea"/>
                <a:cs typeface="+mn-cs"/>
              </a:rPr>
              <a:t>4. Establish Test Criteria</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Test Criteria refers to standards or rules governing all activities in a testing project. The two main test criteria are:</a:t>
            </a:r>
          </a:p>
          <a:p>
            <a:r>
              <a:rPr lang="en-US" sz="1200" b="1" i="0" kern="1200" dirty="0">
                <a:solidFill>
                  <a:schemeClr val="tx1"/>
                </a:solidFill>
                <a:effectLst/>
                <a:latin typeface="+mn-lt"/>
                <a:ea typeface="+mn-ea"/>
                <a:cs typeface="+mn-cs"/>
              </a:rPr>
              <a:t>Suspension Criteria</a:t>
            </a:r>
            <a:r>
              <a:rPr lang="en-US" sz="1200" b="0" i="0" kern="1200" dirty="0">
                <a:solidFill>
                  <a:schemeClr val="tx1"/>
                </a:solidFill>
                <a:effectLst/>
                <a:latin typeface="+mn-lt"/>
                <a:ea typeface="+mn-ea"/>
                <a:cs typeface="+mn-cs"/>
              </a:rPr>
              <a:t>: Defines the benchmarks for suspending all tests. For example, if QA team members find that 50% of all test cases have failed, then all testing is suspended until the developers resolve all of the bugs that have been identified so far.</a:t>
            </a:r>
          </a:p>
          <a:p>
            <a:r>
              <a:rPr lang="en-US" sz="1200" b="1" i="0" kern="1200" dirty="0">
                <a:solidFill>
                  <a:schemeClr val="tx1"/>
                </a:solidFill>
                <a:effectLst/>
                <a:latin typeface="+mn-lt"/>
                <a:ea typeface="+mn-ea"/>
                <a:cs typeface="+mn-cs"/>
              </a:rPr>
              <a:t>Exit Criteria</a:t>
            </a:r>
            <a:r>
              <a:rPr lang="en-US" sz="1200" b="0" i="0" kern="1200" dirty="0">
                <a:solidFill>
                  <a:schemeClr val="tx1"/>
                </a:solidFill>
                <a:effectLst/>
                <a:latin typeface="+mn-lt"/>
                <a:ea typeface="+mn-ea"/>
                <a:cs typeface="+mn-cs"/>
              </a:rPr>
              <a:t>: Defines the benchmarks that signify the successful completion of a test phase or project. The exit criteria are the expected results of tests and must be met before moving on to the next stage of development. For example, 80% of all test cases must be marked successful before a particular feature or portion of the software can be considered suitable for public use.</a:t>
            </a:r>
          </a:p>
          <a:p>
            <a:r>
              <a:rPr lang="en-US" sz="1200" b="1" i="0" kern="1200" dirty="0">
                <a:solidFill>
                  <a:schemeClr val="tx1"/>
                </a:solidFill>
                <a:effectLst/>
                <a:latin typeface="+mn-lt"/>
                <a:ea typeface="+mn-ea"/>
                <a:cs typeface="+mn-cs"/>
              </a:rPr>
              <a:t>5. Planning Resource Allocation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phase creates a detailed breakdown of all resources required for project completion. Resources include human effort, equipment, and all infrastructure required for accurate and comprehensive testing.</a:t>
            </a:r>
          </a:p>
          <a:p>
            <a:r>
              <a:rPr lang="en-US" sz="1200" b="0" i="0" kern="1200" dirty="0">
                <a:solidFill>
                  <a:schemeClr val="tx1"/>
                </a:solidFill>
                <a:effectLst/>
                <a:latin typeface="+mn-lt"/>
                <a:ea typeface="+mn-ea"/>
                <a:cs typeface="+mn-cs"/>
              </a:rPr>
              <a:t>This part of the test plan decides the measure of resources (number of testers and equipment) the project requires. This also helps test managers formulate a correctly calculated schedule and estimation for the project.</a:t>
            </a:r>
          </a:p>
          <a:p>
            <a:r>
              <a:rPr lang="en-US" sz="1200" b="1" i="0" kern="1200" dirty="0">
                <a:solidFill>
                  <a:schemeClr val="tx1"/>
                </a:solidFill>
                <a:effectLst/>
                <a:latin typeface="+mn-lt"/>
                <a:ea typeface="+mn-ea"/>
                <a:cs typeface="+mn-cs"/>
              </a:rPr>
              <a:t>6. Planning Setup of Test Environment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test environment refers to software and hardware setup on which QAs run their tests. Ideally, test environments should be real devices so that testers can monitor software behavior in </a:t>
            </a:r>
            <a:r>
              <a:rPr lang="en-US" sz="1200" b="0" i="0" u="sng" kern="1200" dirty="0">
                <a:solidFill>
                  <a:schemeClr val="tx1"/>
                </a:solidFill>
                <a:effectLst/>
                <a:latin typeface="+mn-lt"/>
                <a:ea typeface="+mn-ea"/>
                <a:cs typeface="+mn-cs"/>
                <a:hlinkClick r:id="rId5" tooltip="Test in Real User Conditions"/>
              </a:rPr>
              <a:t>real user conditions</a:t>
            </a:r>
            <a:r>
              <a:rPr lang="en-US" sz="1200" b="0" i="0" kern="1200" dirty="0">
                <a:solidFill>
                  <a:schemeClr val="tx1"/>
                </a:solidFill>
                <a:effectLst/>
                <a:latin typeface="+mn-lt"/>
                <a:ea typeface="+mn-ea"/>
                <a:cs typeface="+mn-cs"/>
              </a:rPr>
              <a:t>. Whether it is </a:t>
            </a:r>
            <a:r>
              <a:rPr lang="en-US" sz="1200" b="0" i="0" u="sng" kern="1200" dirty="0">
                <a:solidFill>
                  <a:schemeClr val="tx1"/>
                </a:solidFill>
                <a:effectLst/>
                <a:latin typeface="+mn-lt"/>
                <a:ea typeface="+mn-ea"/>
                <a:cs typeface="+mn-cs"/>
                <a:hlinkClick r:id="rId6" tooltip="Manual Testing for Beginners"/>
              </a:rPr>
              <a:t>manual testing</a:t>
            </a:r>
            <a:r>
              <a:rPr lang="en-US" sz="1200" b="0" i="0" kern="1200" dirty="0">
                <a:solidFill>
                  <a:schemeClr val="tx1"/>
                </a:solidFill>
                <a:effectLst/>
                <a:latin typeface="+mn-lt"/>
                <a:ea typeface="+mn-ea"/>
                <a:cs typeface="+mn-cs"/>
              </a:rPr>
              <a:t> or </a:t>
            </a:r>
            <a:r>
              <a:rPr lang="en-US" sz="1200" b="0" i="0" u="sng" kern="1200" dirty="0">
                <a:solidFill>
                  <a:schemeClr val="tx1"/>
                </a:solidFill>
                <a:effectLst/>
                <a:latin typeface="+mn-lt"/>
                <a:ea typeface="+mn-ea"/>
                <a:cs typeface="+mn-cs"/>
                <a:hlinkClick r:id="rId7" tooltip="Automation Testing Guide: Getting Started"/>
              </a:rPr>
              <a:t>automation testing</a:t>
            </a:r>
            <a:r>
              <a:rPr lang="en-US" sz="1200" b="0" i="0" kern="1200" dirty="0">
                <a:solidFill>
                  <a:schemeClr val="tx1"/>
                </a:solidFill>
                <a:effectLst/>
                <a:latin typeface="+mn-lt"/>
                <a:ea typeface="+mn-ea"/>
                <a:cs typeface="+mn-cs"/>
              </a:rPr>
              <a:t>, nothing beats real devices, installed with real browsers and operating systems are non-negotiable as test environments. Do not compromise your test results with </a:t>
            </a:r>
            <a:r>
              <a:rPr lang="en-US" sz="1200" b="0" i="0" u="sng" kern="1200" dirty="0">
                <a:solidFill>
                  <a:schemeClr val="tx1"/>
                </a:solidFill>
                <a:effectLst/>
                <a:latin typeface="+mn-lt"/>
                <a:ea typeface="+mn-ea"/>
                <a:cs typeface="+mn-cs"/>
                <a:hlinkClick r:id="rId8" tooltip="Emulators Simulators"/>
              </a:rPr>
              <a:t>emulators or simulators</a:t>
            </a:r>
            <a:r>
              <a:rPr lang="en-US" sz="1200" b="0" i="0"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hlinkClick r:id="rId9"/>
              </a:rPr>
              <a:t>Try Testing on Real Device Cloud for Free</a:t>
            </a: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7. Determining Test Schedule and Estimation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test estimation, break down the project into smaller tasks and allocate time and effort required for each.</a:t>
            </a:r>
          </a:p>
          <a:p>
            <a:r>
              <a:rPr lang="en-US" sz="1200" b="0" i="0" kern="1200" dirty="0">
                <a:solidFill>
                  <a:schemeClr val="tx1"/>
                </a:solidFill>
                <a:effectLst/>
                <a:latin typeface="+mn-lt"/>
                <a:ea typeface="+mn-ea"/>
                <a:cs typeface="+mn-cs"/>
              </a:rPr>
              <a:t>Then, create a schedule to complete these tasks in the designated time with the specific amount of effort.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Creating the schedule, however, does require input from multiple perspectives:</a:t>
            </a:r>
          </a:p>
          <a:p>
            <a:r>
              <a:rPr lang="en-US" sz="1200" b="0" i="0" kern="1200" dirty="0">
                <a:solidFill>
                  <a:schemeClr val="tx1"/>
                </a:solidFill>
                <a:effectLst/>
                <a:latin typeface="+mn-lt"/>
                <a:ea typeface="+mn-ea"/>
                <a:cs typeface="+mn-cs"/>
              </a:rPr>
              <a:t>Employee availability, number of working days, project deadlines, daily resource availability.</a:t>
            </a:r>
          </a:p>
          <a:p>
            <a:r>
              <a:rPr lang="en-US" sz="1200" b="0" i="0" kern="1200" dirty="0">
                <a:solidFill>
                  <a:schemeClr val="tx1"/>
                </a:solidFill>
                <a:effectLst/>
                <a:latin typeface="+mn-lt"/>
                <a:ea typeface="+mn-ea"/>
                <a:cs typeface="+mn-cs"/>
              </a:rPr>
              <a:t>Risks associated with the project which has been evaluated in an earlier stage.</a:t>
            </a:r>
          </a:p>
          <a:p>
            <a:r>
              <a:rPr lang="en-US" sz="1200" b="1" i="0" kern="1200" dirty="0">
                <a:solidFill>
                  <a:schemeClr val="tx1"/>
                </a:solidFill>
                <a:effectLst/>
                <a:latin typeface="+mn-lt"/>
                <a:ea typeface="+mn-ea"/>
                <a:cs typeface="+mn-cs"/>
              </a:rPr>
              <a:t>8. Establish Test Deliverables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Test Deliverables refer to a list of documents, tools, and other equipment that must be created, provided, and maintained to support testing activities in a project.</a:t>
            </a:r>
          </a:p>
          <a:p>
            <a:r>
              <a:rPr lang="en-US" sz="1200" b="0" i="0" kern="1200" dirty="0">
                <a:solidFill>
                  <a:schemeClr val="tx1"/>
                </a:solidFill>
                <a:effectLst/>
                <a:latin typeface="+mn-lt"/>
                <a:ea typeface="+mn-ea"/>
                <a:cs typeface="+mn-cs"/>
              </a:rPr>
              <a:t>A different set of deliverables is required before, during, and after testing.</a:t>
            </a:r>
          </a:p>
          <a:p>
            <a:r>
              <a:rPr lang="en-US" sz="1200" b="1" i="0" kern="1200" dirty="0">
                <a:solidFill>
                  <a:schemeClr val="tx1"/>
                </a:solidFill>
                <a:effectLst/>
                <a:latin typeface="+mn-lt"/>
                <a:ea typeface="+mn-ea"/>
                <a:cs typeface="+mn-cs"/>
              </a:rPr>
              <a:t>Deliverables required before testing</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Documentation on</a:t>
            </a:r>
          </a:p>
          <a:p>
            <a:r>
              <a:rPr lang="en-US" sz="1200" b="0" i="0" kern="1200" dirty="0">
                <a:solidFill>
                  <a:schemeClr val="tx1"/>
                </a:solidFill>
                <a:effectLst/>
                <a:latin typeface="+mn-lt"/>
                <a:ea typeface="+mn-ea"/>
                <a:cs typeface="+mn-cs"/>
              </a:rPr>
              <a:t>Test Plan</a:t>
            </a:r>
          </a:p>
          <a:p>
            <a:r>
              <a:rPr lang="en-US" sz="1200" b="0" i="0" kern="1200" dirty="0">
                <a:solidFill>
                  <a:schemeClr val="tx1"/>
                </a:solidFill>
                <a:effectLst/>
                <a:latin typeface="+mn-lt"/>
                <a:ea typeface="+mn-ea"/>
                <a:cs typeface="+mn-cs"/>
              </a:rPr>
              <a:t>Test Design</a:t>
            </a:r>
          </a:p>
          <a:p>
            <a:r>
              <a:rPr lang="en-US" sz="1200" b="1" i="0" kern="1200" dirty="0">
                <a:solidFill>
                  <a:schemeClr val="tx1"/>
                </a:solidFill>
                <a:effectLst/>
                <a:latin typeface="+mn-lt"/>
                <a:ea typeface="+mn-ea"/>
                <a:cs typeface="+mn-cs"/>
              </a:rPr>
              <a:t>Deliverables required during testing</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Documentation on</a:t>
            </a:r>
          </a:p>
          <a:p>
            <a:r>
              <a:rPr lang="en-US" sz="1200" b="0" i="0" kern="1200" dirty="0">
                <a:solidFill>
                  <a:schemeClr val="tx1"/>
                </a:solidFill>
                <a:effectLst/>
                <a:latin typeface="+mn-lt"/>
                <a:ea typeface="+mn-ea"/>
                <a:cs typeface="+mn-cs"/>
              </a:rPr>
              <a:t>Test Scripts</a:t>
            </a:r>
          </a:p>
          <a:p>
            <a:r>
              <a:rPr lang="en-US" sz="1200" b="0" i="0" kern="1200" dirty="0">
                <a:solidFill>
                  <a:schemeClr val="tx1"/>
                </a:solidFill>
                <a:effectLst/>
                <a:latin typeface="+mn-lt"/>
                <a:ea typeface="+mn-ea"/>
                <a:cs typeface="+mn-cs"/>
              </a:rPr>
              <a:t>Simulators or Emulators (in early stages)</a:t>
            </a:r>
          </a:p>
          <a:p>
            <a:r>
              <a:rPr lang="en-US" sz="1200" b="0" i="0" kern="1200" dirty="0">
                <a:solidFill>
                  <a:schemeClr val="tx1"/>
                </a:solidFill>
                <a:effectLst/>
                <a:latin typeface="+mn-lt"/>
                <a:ea typeface="+mn-ea"/>
                <a:cs typeface="+mn-cs"/>
              </a:rPr>
              <a:t>Test Data</a:t>
            </a:r>
          </a:p>
          <a:p>
            <a:r>
              <a:rPr lang="en-US" sz="1200" b="0" i="0" kern="1200" dirty="0">
                <a:solidFill>
                  <a:schemeClr val="tx1"/>
                </a:solidFill>
                <a:effectLst/>
                <a:latin typeface="+mn-lt"/>
                <a:ea typeface="+mn-ea"/>
                <a:cs typeface="+mn-cs"/>
              </a:rPr>
              <a:t>Error and execution logs</a:t>
            </a:r>
          </a:p>
          <a:p>
            <a:r>
              <a:rPr lang="en-US" sz="1200" b="1" i="0" kern="1200" dirty="0">
                <a:solidFill>
                  <a:schemeClr val="tx1"/>
                </a:solidFill>
                <a:effectLst/>
                <a:latin typeface="+mn-lt"/>
                <a:ea typeface="+mn-ea"/>
                <a:cs typeface="+mn-cs"/>
              </a:rPr>
              <a:t>Deliverables required after testing</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Documentation on</a:t>
            </a:r>
          </a:p>
          <a:p>
            <a:r>
              <a:rPr lang="en-US" sz="1200" b="0" i="0" kern="1200" dirty="0">
                <a:solidFill>
                  <a:schemeClr val="tx1"/>
                </a:solidFill>
                <a:effectLst/>
                <a:latin typeface="+mn-lt"/>
                <a:ea typeface="+mn-ea"/>
                <a:cs typeface="+mn-cs"/>
              </a:rPr>
              <a:t>Test Results</a:t>
            </a:r>
          </a:p>
          <a:p>
            <a:r>
              <a:rPr lang="en-US" sz="1200" b="0" i="0" kern="1200" dirty="0">
                <a:solidFill>
                  <a:schemeClr val="tx1"/>
                </a:solidFill>
                <a:effectLst/>
                <a:latin typeface="+mn-lt"/>
                <a:ea typeface="+mn-ea"/>
                <a:cs typeface="+mn-cs"/>
              </a:rPr>
              <a:t>Defect Reports</a:t>
            </a:r>
          </a:p>
          <a:p>
            <a:r>
              <a:rPr lang="en-US" sz="1200" b="0" i="0" kern="1200" dirty="0">
                <a:solidFill>
                  <a:schemeClr val="tx1"/>
                </a:solidFill>
                <a:effectLst/>
                <a:latin typeface="+mn-lt"/>
                <a:ea typeface="+mn-ea"/>
                <a:cs typeface="+mn-cs"/>
              </a:rPr>
              <a:t>Release Notes</a:t>
            </a:r>
          </a:p>
          <a:p>
            <a:r>
              <a:rPr lang="en-US" sz="1200" b="0" i="0" kern="1200" dirty="0">
                <a:solidFill>
                  <a:schemeClr val="tx1"/>
                </a:solidFill>
                <a:effectLst/>
                <a:latin typeface="+mn-lt"/>
                <a:ea typeface="+mn-ea"/>
                <a:cs typeface="+mn-cs"/>
              </a:rPr>
              <a:t>A test plan in software testing is the backbone on which the entire project is built. Without a sufficiently extensive and well-crafted plan, QAs are bound to get confused with vague, undefined goals and deadlines. This hinders fast and accurate testing unnecessarily, slowing down results, and delaying release cycles.</a:t>
            </a:r>
          </a:p>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11</a:t>
            </a:fld>
            <a:endParaRPr lang="en-US" dirty="0"/>
          </a:p>
        </p:txBody>
      </p:sp>
    </p:spTree>
    <p:extLst>
      <p:ext uri="{BB962C8B-B14F-4D97-AF65-F5344CB8AC3E}">
        <p14:creationId xmlns:p14="http://schemas.microsoft.com/office/powerpoint/2010/main" val="3060964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Tip #1: Clearly Outline the Purpose of the Software</a:t>
            </a:r>
          </a:p>
          <a:p>
            <a:r>
              <a:rPr lang="en-US" sz="1200" b="0" i="0" kern="1200" dirty="0">
                <a:solidFill>
                  <a:schemeClr val="tx1"/>
                </a:solidFill>
                <a:effectLst/>
                <a:latin typeface="+mn-lt"/>
                <a:ea typeface="+mn-ea"/>
                <a:cs typeface="+mn-cs"/>
              </a:rPr>
              <a:t>The first step to creating a reliable test scope is to outline in detail the goal of the software application itself. This will help you determine which tests to run to achieve your goal. Focus on the features most frequently used, intensive, critical to the business process, required by law, or specifically requested by stakeholders.</a:t>
            </a:r>
          </a:p>
          <a:p>
            <a:r>
              <a:rPr lang="en-US" sz="1200" b="0" i="0" kern="1200" dirty="0">
                <a:solidFill>
                  <a:schemeClr val="tx1"/>
                </a:solidFill>
                <a:effectLst/>
                <a:latin typeface="+mn-lt"/>
                <a:ea typeface="+mn-ea"/>
                <a:cs typeface="+mn-cs"/>
              </a:rPr>
              <a:t>Next, decide which unnecessary features will benefit from testing. Perhaps you’d like to test website accessibility or confirm the accuracy of the local dialect. List these potential test phases in order of importance to help you prioritize your testing efforts later.</a:t>
            </a:r>
          </a:p>
          <a:p>
            <a:r>
              <a:rPr lang="en-US" sz="1200" b="0" i="0" kern="1200" dirty="0">
                <a:solidFill>
                  <a:schemeClr val="tx1"/>
                </a:solidFill>
                <a:effectLst/>
                <a:latin typeface="+mn-lt"/>
                <a:ea typeface="+mn-ea"/>
                <a:cs typeface="+mn-cs"/>
              </a:rPr>
              <a:t>Finally, clearly explain how your team will use the information gained from software testing. Remember that it is the goal of testers to find weaknesses in a system, not to correct it. Though quality software testing teams should make it easy to find and replicate bugs, it is up to you and your development team to use bug reports for the benefit of your company.</a:t>
            </a:r>
          </a:p>
          <a:p>
            <a:r>
              <a:rPr lang="en-US" sz="1200" b="1" i="0" kern="1200" dirty="0">
                <a:solidFill>
                  <a:schemeClr val="tx1"/>
                </a:solidFill>
                <a:effectLst/>
                <a:latin typeface="+mn-lt"/>
                <a:ea typeface="+mn-ea"/>
                <a:cs typeface="+mn-cs"/>
              </a:rPr>
              <a:t>Tip #2: Define a Testing Timeline</a:t>
            </a:r>
          </a:p>
          <a:p>
            <a:r>
              <a:rPr lang="en-US" sz="1200" b="0" i="0" kern="1200" dirty="0">
                <a:solidFill>
                  <a:schemeClr val="tx1"/>
                </a:solidFill>
                <a:effectLst/>
                <a:latin typeface="+mn-lt"/>
                <a:ea typeface="+mn-ea"/>
                <a:cs typeface="+mn-cs"/>
              </a:rPr>
              <a:t>In theory, software testing is ongoing. A test scope, however, should not be. Before any work begins, a testing schedule is developed and includes both entry and exit plans. Develop your testing schedule by considering the following questions:</a:t>
            </a:r>
          </a:p>
          <a:p>
            <a:r>
              <a:rPr lang="en-US" sz="1200" b="0" i="0" kern="1200" dirty="0">
                <a:solidFill>
                  <a:schemeClr val="tx1"/>
                </a:solidFill>
                <a:effectLst/>
                <a:latin typeface="+mn-lt"/>
                <a:ea typeface="+mn-ea"/>
                <a:cs typeface="+mn-cs"/>
              </a:rPr>
              <a:t>How soon do you want to roll out your next product?</a:t>
            </a:r>
          </a:p>
          <a:p>
            <a:r>
              <a:rPr lang="en-US" sz="1200" b="0" i="0" kern="1200" dirty="0">
                <a:solidFill>
                  <a:schemeClr val="tx1"/>
                </a:solidFill>
                <a:effectLst/>
                <a:latin typeface="+mn-lt"/>
                <a:ea typeface="+mn-ea"/>
                <a:cs typeface="+mn-cs"/>
              </a:rPr>
              <a:t>How much time will your team need to make software adjustments and modifications?</a:t>
            </a:r>
          </a:p>
          <a:p>
            <a:r>
              <a:rPr lang="en-US" sz="1200" b="0" i="0" kern="1200" dirty="0">
                <a:solidFill>
                  <a:schemeClr val="tx1"/>
                </a:solidFill>
                <a:effectLst/>
                <a:latin typeface="+mn-lt"/>
                <a:ea typeface="+mn-ea"/>
                <a:cs typeface="+mn-cs"/>
              </a:rPr>
              <a:t>What tasks must you complete before testing can begin? Do you need to submit documentation or physical hardware? If so, how long will this step take to complete?</a:t>
            </a:r>
          </a:p>
          <a:p>
            <a:r>
              <a:rPr lang="en-US" sz="1200" b="0" i="0" kern="1200" dirty="0">
                <a:solidFill>
                  <a:schemeClr val="tx1"/>
                </a:solidFill>
                <a:effectLst/>
                <a:latin typeface="+mn-lt"/>
                <a:ea typeface="+mn-ea"/>
                <a:cs typeface="+mn-cs"/>
              </a:rPr>
              <a:t>Does your software require an expanded team to complete testing by a deadline?</a:t>
            </a:r>
          </a:p>
          <a:p>
            <a:r>
              <a:rPr lang="en-US" sz="1200" b="0" i="0" kern="1200" dirty="0">
                <a:solidFill>
                  <a:schemeClr val="tx1"/>
                </a:solidFill>
                <a:effectLst/>
                <a:latin typeface="+mn-lt"/>
                <a:ea typeface="+mn-ea"/>
                <a:cs typeface="+mn-cs"/>
              </a:rPr>
              <a:t>Together with your testing team, these questions should help determine the approximate timeframe of software testing. In addition to these tasks, the schedule should allocate time to assess the objective, plan test cases, set up the lab, execute tests, and analyze the data. Phase deadlines and task requirements are also included in a software testing schedule.</a:t>
            </a:r>
          </a:p>
          <a:p>
            <a:r>
              <a:rPr lang="en-US" sz="1200" b="1" i="0" kern="1200" dirty="0">
                <a:solidFill>
                  <a:schemeClr val="tx1"/>
                </a:solidFill>
                <a:effectLst/>
                <a:latin typeface="+mn-lt"/>
                <a:ea typeface="+mn-ea"/>
                <a:cs typeface="+mn-cs"/>
              </a:rPr>
              <a:t>Tip # 3: Nail Down a Budget</a:t>
            </a:r>
          </a:p>
          <a:p>
            <a:r>
              <a:rPr lang="en-US" sz="1200" b="0" i="0" u="none" strike="noStrike" kern="1200" dirty="0">
                <a:solidFill>
                  <a:schemeClr val="tx1"/>
                </a:solidFill>
                <a:effectLst/>
                <a:latin typeface="+mn-lt"/>
                <a:ea typeface="+mn-ea"/>
                <a:cs typeface="+mn-cs"/>
                <a:hlinkClick r:id="rId3"/>
              </a:rPr>
              <a:t>Software testing is affordable</a:t>
            </a:r>
            <a:r>
              <a:rPr lang="en-US" sz="1200" b="0" i="0" kern="1200" dirty="0">
                <a:solidFill>
                  <a:schemeClr val="tx1"/>
                </a:solidFill>
                <a:effectLst/>
                <a:latin typeface="+mn-lt"/>
                <a:ea typeface="+mn-ea"/>
                <a:cs typeface="+mn-cs"/>
              </a:rPr>
              <a:t> for everyone, depending, of course, on timeline and testing needs. Though some software testing companies have minimum fee requirements (which often means paying for unneeded testing), others use a “boutique” approach. This approach allows you to choose specific testing services based on your testing needs and your budget.</a:t>
            </a:r>
          </a:p>
          <a:p>
            <a:r>
              <a:rPr lang="en-US" sz="1200" b="0" i="0" kern="1200" dirty="0">
                <a:solidFill>
                  <a:schemeClr val="tx1"/>
                </a:solidFill>
                <a:effectLst/>
                <a:latin typeface="+mn-lt"/>
                <a:ea typeface="+mn-ea"/>
                <a:cs typeface="+mn-cs"/>
              </a:rPr>
              <a:t>After determining your budget, go through your test plan to confirm all of your testing goals will fit within the set financial frame. If not, go back and prioritize the most vital components of software testing and remove the lowest hanging fruit from the overall test plan. Should the budget open up later, you can always modify your test plan to accommodate.</a:t>
            </a:r>
          </a:p>
          <a:p>
            <a:r>
              <a:rPr lang="en-US" sz="1200" b="1" i="0" kern="1200" dirty="0">
                <a:solidFill>
                  <a:schemeClr val="tx1"/>
                </a:solidFill>
                <a:effectLst/>
                <a:latin typeface="+mn-lt"/>
                <a:ea typeface="+mn-ea"/>
                <a:cs typeface="+mn-cs"/>
              </a:rPr>
              <a:t>Tip #4: Know When to Stand and When to Swim</a:t>
            </a:r>
          </a:p>
          <a:p>
            <a:r>
              <a:rPr lang="en-US" sz="1200" b="0" i="0" kern="1200" dirty="0">
                <a:solidFill>
                  <a:schemeClr val="tx1"/>
                </a:solidFill>
                <a:effectLst/>
                <a:latin typeface="+mn-lt"/>
                <a:ea typeface="+mn-ea"/>
                <a:cs typeface="+mn-cs"/>
              </a:rPr>
              <a:t>Some bugs are big, and some are small, some are minor inconveniences while some can throw the whole system off. It’s important to distinguish the “must fix” bugs from the “nice to fix” bugs and pivot accordingly. For example, imagine your testing team discovers a flaw they cannot test past that is blocking user interaction with a software application. If this happens, someone must fix that bug before testing can continue. Conversely, if the team discovers a mismatched coloring in a banner ad in the corner of a website page, you can weigh the cost of fixing the problem against the revenue it might bring in and use that to determine the best course of action.</a:t>
            </a:r>
          </a:p>
          <a:p>
            <a:r>
              <a:rPr lang="en-US" sz="1200" b="0" i="0" kern="1200" dirty="0">
                <a:solidFill>
                  <a:schemeClr val="tx1"/>
                </a:solidFill>
                <a:effectLst/>
                <a:latin typeface="+mn-lt"/>
                <a:ea typeface="+mn-ea"/>
                <a:cs typeface="+mn-cs"/>
              </a:rPr>
              <a:t>Meeting with your testing team throughout the testing process can help you know when to pivot and when to proceed with different testing methods. Your test team can provide insight into any necessary test scope modifications and should be able to pivot as needed to meet your software testing goals within your budget.</a:t>
            </a:r>
          </a:p>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13</a:t>
            </a:fld>
            <a:endParaRPr lang="en-US" dirty="0"/>
          </a:p>
        </p:txBody>
      </p:sp>
    </p:spTree>
    <p:extLst>
      <p:ext uri="{BB962C8B-B14F-4D97-AF65-F5344CB8AC3E}">
        <p14:creationId xmlns:p14="http://schemas.microsoft.com/office/powerpoint/2010/main" val="48135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an example, consider a test scenario – “Verify that the user is not able to login with incorrect credentials”. Now, this test scenario can be further broken down into multiple test cases like-</a:t>
            </a:r>
          </a:p>
          <a:p>
            <a:r>
              <a:rPr lang="en-US" sz="1200" b="0" i="0" kern="1200" dirty="0">
                <a:solidFill>
                  <a:schemeClr val="tx1"/>
                </a:solidFill>
                <a:effectLst/>
                <a:latin typeface="+mn-lt"/>
                <a:ea typeface="+mn-ea"/>
                <a:cs typeface="+mn-cs"/>
              </a:rPr>
              <a:t>Checking that a user with the correct username and incorrect password should not be allowed to log in.</a:t>
            </a:r>
          </a:p>
          <a:p>
            <a:r>
              <a:rPr lang="en-US" sz="1200" b="0" i="0" kern="1200" dirty="0">
                <a:solidFill>
                  <a:schemeClr val="tx1"/>
                </a:solidFill>
                <a:effectLst/>
                <a:latin typeface="+mn-lt"/>
                <a:ea typeface="+mn-ea"/>
                <a:cs typeface="+mn-cs"/>
              </a:rPr>
              <a:t>Checking that a user with an incorrect username and correct password should not be allowed to log in.</a:t>
            </a:r>
          </a:p>
          <a:p>
            <a:r>
              <a:rPr lang="en-US" sz="1200" b="0" i="0" kern="1200" dirty="0">
                <a:solidFill>
                  <a:schemeClr val="tx1"/>
                </a:solidFill>
                <a:effectLst/>
                <a:latin typeface="+mn-lt"/>
                <a:ea typeface="+mn-ea"/>
                <a:cs typeface="+mn-cs"/>
              </a:rPr>
              <a:t>Verifying that users with incorrect usernames and incorrect passwords should not be allowed to log in.</a:t>
            </a:r>
          </a:p>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16</a:t>
            </a:fld>
            <a:endParaRPr lang="en-US" dirty="0"/>
          </a:p>
        </p:txBody>
      </p:sp>
    </p:spTree>
    <p:extLst>
      <p:ext uri="{BB962C8B-B14F-4D97-AF65-F5344CB8AC3E}">
        <p14:creationId xmlns:p14="http://schemas.microsoft.com/office/powerpoint/2010/main" val="4293776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1/15/2022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hyperlink" Target="http://www.pngall.com/thank-you-p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37551"/>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dirty="0">
                <a:solidFill>
                  <a:srgbClr val="FFFFFF"/>
                </a:solidFill>
              </a:rPr>
              <a:t>Testing Software applications</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dirty="0">
                <a:solidFill>
                  <a:srgbClr val="FFFFFF"/>
                </a:solidFill>
              </a:rPr>
              <a:t>Day 4 – By Chandan Naresh</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C44DE-EB0A-46B7-B949-13325EC9E09B}"/>
              </a:ext>
            </a:extLst>
          </p:cNvPr>
          <p:cNvSpPr>
            <a:spLocks noGrp="1"/>
          </p:cNvSpPr>
          <p:nvPr>
            <p:ph type="title"/>
          </p:nvPr>
        </p:nvSpPr>
        <p:spPr/>
        <p:txBody>
          <a:bodyPr/>
          <a:lstStyle/>
          <a:p>
            <a:r>
              <a:rPr lang="en-IN" dirty="0"/>
              <a:t>STLC – Test plan</a:t>
            </a:r>
            <a:endParaRPr lang="en-US" dirty="0"/>
          </a:p>
        </p:txBody>
      </p:sp>
      <p:sp>
        <p:nvSpPr>
          <p:cNvPr id="3" name="Content Placeholder 2">
            <a:extLst>
              <a:ext uri="{FF2B5EF4-FFF2-40B4-BE49-F238E27FC236}">
                <a16:creationId xmlns:a16="http://schemas.microsoft.com/office/drawing/2014/main" id="{71EA68F3-6546-450E-B3F1-327F76125EAA}"/>
              </a:ext>
            </a:extLst>
          </p:cNvPr>
          <p:cNvSpPr>
            <a:spLocks noGrp="1"/>
          </p:cNvSpPr>
          <p:nvPr>
            <p:ph idx="1"/>
          </p:nvPr>
        </p:nvSpPr>
        <p:spPr/>
        <p:txBody>
          <a:bodyPr/>
          <a:lstStyle/>
          <a:p>
            <a:r>
              <a:rPr lang="en-IN" dirty="0"/>
              <a:t>Scope</a:t>
            </a:r>
          </a:p>
          <a:p>
            <a:r>
              <a:rPr lang="en-IN" dirty="0"/>
              <a:t>Schedule</a:t>
            </a:r>
          </a:p>
          <a:p>
            <a:r>
              <a:rPr lang="en-IN" dirty="0"/>
              <a:t>Resource Allocation</a:t>
            </a:r>
          </a:p>
          <a:p>
            <a:r>
              <a:rPr lang="en-IN" dirty="0"/>
              <a:t>Environment</a:t>
            </a:r>
          </a:p>
          <a:p>
            <a:r>
              <a:rPr lang="en-IN" dirty="0"/>
              <a:t>Tools</a:t>
            </a:r>
          </a:p>
          <a:p>
            <a:r>
              <a:rPr lang="en-IN" dirty="0"/>
              <a:t>Defect management</a:t>
            </a:r>
          </a:p>
          <a:p>
            <a:r>
              <a:rPr lang="en-IN" dirty="0"/>
              <a:t>Risk management</a:t>
            </a:r>
          </a:p>
          <a:p>
            <a:r>
              <a:rPr lang="en-IN" dirty="0"/>
              <a:t>Exit Parameters</a:t>
            </a:r>
          </a:p>
          <a:p>
            <a:endParaRPr lang="en-US" dirty="0"/>
          </a:p>
        </p:txBody>
      </p:sp>
    </p:spTree>
    <p:extLst>
      <p:ext uri="{BB962C8B-B14F-4D97-AF65-F5344CB8AC3E}">
        <p14:creationId xmlns:p14="http://schemas.microsoft.com/office/powerpoint/2010/main" val="1300325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C44DE-EB0A-46B7-B949-13325EC9E09B}"/>
              </a:ext>
            </a:extLst>
          </p:cNvPr>
          <p:cNvSpPr>
            <a:spLocks noGrp="1"/>
          </p:cNvSpPr>
          <p:nvPr>
            <p:ph type="title"/>
          </p:nvPr>
        </p:nvSpPr>
        <p:spPr/>
        <p:txBody>
          <a:bodyPr/>
          <a:lstStyle/>
          <a:p>
            <a:r>
              <a:rPr lang="en-IN" dirty="0"/>
              <a:t>Steps for Test plan</a:t>
            </a:r>
            <a:endParaRPr lang="en-US" dirty="0"/>
          </a:p>
        </p:txBody>
      </p:sp>
      <p:sp>
        <p:nvSpPr>
          <p:cNvPr id="3" name="Content Placeholder 2">
            <a:extLst>
              <a:ext uri="{FF2B5EF4-FFF2-40B4-BE49-F238E27FC236}">
                <a16:creationId xmlns:a16="http://schemas.microsoft.com/office/drawing/2014/main" id="{71EA68F3-6546-450E-B3F1-327F76125EAA}"/>
              </a:ext>
            </a:extLst>
          </p:cNvPr>
          <p:cNvSpPr>
            <a:spLocks noGrp="1"/>
          </p:cNvSpPr>
          <p:nvPr>
            <p:ph idx="1"/>
          </p:nvPr>
        </p:nvSpPr>
        <p:spPr/>
        <p:txBody>
          <a:bodyPr/>
          <a:lstStyle/>
          <a:p>
            <a:r>
              <a:rPr lang="en-US" dirty="0"/>
              <a:t>Product Analysis</a:t>
            </a:r>
          </a:p>
          <a:p>
            <a:r>
              <a:rPr lang="en-US" dirty="0"/>
              <a:t>Designing Test Strategy</a:t>
            </a:r>
          </a:p>
          <a:p>
            <a:r>
              <a:rPr lang="en-US" dirty="0"/>
              <a:t>Defining Objectives</a:t>
            </a:r>
          </a:p>
          <a:p>
            <a:r>
              <a:rPr lang="en-US" dirty="0"/>
              <a:t>Establish Test Criteria</a:t>
            </a:r>
          </a:p>
          <a:p>
            <a:r>
              <a:rPr lang="en-US" dirty="0"/>
              <a:t>Planning Resource Allocation</a:t>
            </a:r>
          </a:p>
          <a:p>
            <a:r>
              <a:rPr lang="en-US" dirty="0"/>
              <a:t>Planning Setup of Test Environment</a:t>
            </a:r>
          </a:p>
          <a:p>
            <a:r>
              <a:rPr lang="en-US" dirty="0"/>
              <a:t>Determine test schedule and estimation</a:t>
            </a:r>
          </a:p>
          <a:p>
            <a:r>
              <a:rPr lang="en-US" dirty="0"/>
              <a:t>Establish Test Deliverables</a:t>
            </a:r>
          </a:p>
          <a:p>
            <a:endParaRPr lang="en-US" dirty="0"/>
          </a:p>
        </p:txBody>
      </p:sp>
    </p:spTree>
    <p:extLst>
      <p:ext uri="{BB962C8B-B14F-4D97-AF65-F5344CB8AC3E}">
        <p14:creationId xmlns:p14="http://schemas.microsoft.com/office/powerpoint/2010/main" val="3174942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C44DE-EB0A-46B7-B949-13325EC9E09B}"/>
              </a:ext>
            </a:extLst>
          </p:cNvPr>
          <p:cNvSpPr>
            <a:spLocks noGrp="1"/>
          </p:cNvSpPr>
          <p:nvPr>
            <p:ph type="title"/>
          </p:nvPr>
        </p:nvSpPr>
        <p:spPr/>
        <p:txBody>
          <a:bodyPr/>
          <a:lstStyle/>
          <a:p>
            <a:r>
              <a:rPr lang="en-IN" dirty="0"/>
              <a:t>TEST SCOPE</a:t>
            </a:r>
            <a:endParaRPr lang="en-US" dirty="0"/>
          </a:p>
        </p:txBody>
      </p:sp>
      <p:sp>
        <p:nvSpPr>
          <p:cNvPr id="3" name="Content Placeholder 2">
            <a:extLst>
              <a:ext uri="{FF2B5EF4-FFF2-40B4-BE49-F238E27FC236}">
                <a16:creationId xmlns:a16="http://schemas.microsoft.com/office/drawing/2014/main" id="{71EA68F3-6546-450E-B3F1-327F76125EAA}"/>
              </a:ext>
            </a:extLst>
          </p:cNvPr>
          <p:cNvSpPr>
            <a:spLocks noGrp="1"/>
          </p:cNvSpPr>
          <p:nvPr>
            <p:ph idx="1"/>
          </p:nvPr>
        </p:nvSpPr>
        <p:spPr/>
        <p:txBody>
          <a:bodyPr/>
          <a:lstStyle/>
          <a:p>
            <a:r>
              <a:rPr lang="en-US" dirty="0"/>
              <a:t>The scope of a test defines what areas of a customer's product are supposed to get tested, what functionalities to focus on, what bug types the customer is interested in, and what areas or features should not be tested by any means.</a:t>
            </a:r>
          </a:p>
          <a:p>
            <a:r>
              <a:rPr lang="en-US" dirty="0"/>
              <a:t>If something is </a:t>
            </a:r>
            <a:r>
              <a:rPr lang="en-US" b="1" dirty="0"/>
              <a:t>in scope</a:t>
            </a:r>
            <a:r>
              <a:rPr lang="en-US" dirty="0"/>
              <a:t>, please test it; if something is </a:t>
            </a:r>
            <a:r>
              <a:rPr lang="en-US" b="1" dirty="0"/>
              <a:t>out of scope</a:t>
            </a:r>
            <a:r>
              <a:rPr lang="en-US" dirty="0"/>
              <a:t>, it should not be tested. Understanding the scope of a test is crucial to be a successful tester on our platform.</a:t>
            </a:r>
          </a:p>
          <a:p>
            <a:endParaRPr lang="en-US" dirty="0"/>
          </a:p>
        </p:txBody>
      </p:sp>
    </p:spTree>
    <p:extLst>
      <p:ext uri="{BB962C8B-B14F-4D97-AF65-F5344CB8AC3E}">
        <p14:creationId xmlns:p14="http://schemas.microsoft.com/office/powerpoint/2010/main" val="3644701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C44DE-EB0A-46B7-B949-13325EC9E09B}"/>
              </a:ext>
            </a:extLst>
          </p:cNvPr>
          <p:cNvSpPr>
            <a:spLocks noGrp="1"/>
          </p:cNvSpPr>
          <p:nvPr>
            <p:ph type="title"/>
          </p:nvPr>
        </p:nvSpPr>
        <p:spPr/>
        <p:txBody>
          <a:bodyPr/>
          <a:lstStyle/>
          <a:p>
            <a:r>
              <a:rPr lang="en-IN" dirty="0"/>
              <a:t>Tips for TEST SCOPE</a:t>
            </a:r>
            <a:endParaRPr lang="en-US" dirty="0"/>
          </a:p>
        </p:txBody>
      </p:sp>
      <p:sp>
        <p:nvSpPr>
          <p:cNvPr id="3" name="Content Placeholder 2">
            <a:extLst>
              <a:ext uri="{FF2B5EF4-FFF2-40B4-BE49-F238E27FC236}">
                <a16:creationId xmlns:a16="http://schemas.microsoft.com/office/drawing/2014/main" id="{71EA68F3-6546-450E-B3F1-327F76125EAA}"/>
              </a:ext>
            </a:extLst>
          </p:cNvPr>
          <p:cNvSpPr>
            <a:spLocks noGrp="1"/>
          </p:cNvSpPr>
          <p:nvPr>
            <p:ph idx="1"/>
          </p:nvPr>
        </p:nvSpPr>
        <p:spPr/>
        <p:txBody>
          <a:bodyPr/>
          <a:lstStyle/>
          <a:p>
            <a:r>
              <a:rPr lang="en-IN" dirty="0"/>
              <a:t>Outline purpose of the software</a:t>
            </a:r>
          </a:p>
          <a:p>
            <a:r>
              <a:rPr lang="en-IN" dirty="0"/>
              <a:t>Define testing timeline</a:t>
            </a:r>
          </a:p>
          <a:p>
            <a:r>
              <a:rPr lang="en-IN" dirty="0"/>
              <a:t>Nail down on budget</a:t>
            </a:r>
          </a:p>
          <a:p>
            <a:r>
              <a:rPr lang="en-IN" dirty="0"/>
              <a:t>Know when to stand and when to swim</a:t>
            </a:r>
          </a:p>
          <a:p>
            <a:endParaRPr lang="en-US" dirty="0"/>
          </a:p>
        </p:txBody>
      </p:sp>
    </p:spTree>
    <p:extLst>
      <p:ext uri="{BB962C8B-B14F-4D97-AF65-F5344CB8AC3E}">
        <p14:creationId xmlns:p14="http://schemas.microsoft.com/office/powerpoint/2010/main" val="1475506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A19130-7ECE-4D27-9AEA-3322B88C67C9}"/>
              </a:ext>
            </a:extLst>
          </p:cNvPr>
          <p:cNvSpPr>
            <a:spLocks noGrp="1"/>
          </p:cNvSpPr>
          <p:nvPr>
            <p:ph type="title"/>
          </p:nvPr>
        </p:nvSpPr>
        <p:spPr/>
        <p:txBody>
          <a:bodyPr/>
          <a:lstStyle/>
          <a:p>
            <a:r>
              <a:rPr lang="en-IN" dirty="0"/>
              <a:t>Testing components</a:t>
            </a:r>
            <a:endParaRPr lang="en-US" dirty="0"/>
          </a:p>
        </p:txBody>
      </p:sp>
      <p:sp>
        <p:nvSpPr>
          <p:cNvPr id="5" name="Text Placeholder 4">
            <a:extLst>
              <a:ext uri="{FF2B5EF4-FFF2-40B4-BE49-F238E27FC236}">
                <a16:creationId xmlns:a16="http://schemas.microsoft.com/office/drawing/2014/main" id="{3809F9F1-4492-49D9-A033-642D38AEE69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13555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DC44DE-EB0A-46B7-B949-13325EC9E09B}"/>
              </a:ext>
            </a:extLst>
          </p:cNvPr>
          <p:cNvSpPr>
            <a:spLocks noGrp="1"/>
          </p:cNvSpPr>
          <p:nvPr>
            <p:ph type="title"/>
          </p:nvPr>
        </p:nvSpPr>
        <p:spPr>
          <a:xfrm>
            <a:off x="1024129" y="585216"/>
            <a:ext cx="3779085" cy="1499616"/>
          </a:xfrm>
        </p:spPr>
        <p:txBody>
          <a:bodyPr>
            <a:normAutofit/>
          </a:bodyPr>
          <a:lstStyle/>
          <a:p>
            <a:r>
              <a:rPr lang="en-IN">
                <a:solidFill>
                  <a:srgbClr val="FFFFFF"/>
                </a:solidFill>
              </a:rPr>
              <a:t>Testing constraints</a:t>
            </a:r>
            <a:endParaRPr lang="en-US">
              <a:solidFill>
                <a:srgbClr val="FFFFFF"/>
              </a:solidFill>
            </a:endParaRPr>
          </a:p>
        </p:txBody>
      </p:sp>
      <p:cxnSp>
        <p:nvCxnSpPr>
          <p:cNvPr id="14" name="Straight Connector 10">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1EA68F3-6546-450E-B3F1-327F76125EAA}"/>
              </a:ext>
            </a:extLst>
          </p:cNvPr>
          <p:cNvSpPr>
            <a:spLocks noGrp="1"/>
          </p:cNvSpPr>
          <p:nvPr>
            <p:ph idx="1"/>
          </p:nvPr>
        </p:nvSpPr>
        <p:spPr>
          <a:xfrm>
            <a:off x="1024129" y="2286000"/>
            <a:ext cx="3791711" cy="3931920"/>
          </a:xfrm>
        </p:spPr>
        <p:txBody>
          <a:bodyPr>
            <a:normAutofit/>
          </a:bodyPr>
          <a:lstStyle/>
          <a:p>
            <a:r>
              <a:rPr lang="en-US">
                <a:solidFill>
                  <a:srgbClr val="FFFFFF"/>
                </a:solidFill>
              </a:rPr>
              <a:t>a constraint is “the state of being checked, restricted, or compelled to avoid or perform some action”</a:t>
            </a:r>
          </a:p>
          <a:p>
            <a:endParaRPr lang="en-US">
              <a:solidFill>
                <a:srgbClr val="FFFFFF"/>
              </a:solidFill>
            </a:endParaRPr>
          </a:p>
        </p:txBody>
      </p:sp>
      <p:pic>
        <p:nvPicPr>
          <p:cNvPr id="4" name="Picture 3">
            <a:extLst>
              <a:ext uri="{FF2B5EF4-FFF2-40B4-BE49-F238E27FC236}">
                <a16:creationId xmlns:a16="http://schemas.microsoft.com/office/drawing/2014/main" id="{3478C626-54A2-47F1-B471-E2DAF8624ADF}"/>
              </a:ext>
            </a:extLst>
          </p:cNvPr>
          <p:cNvPicPr>
            <a:picLocks noChangeAspect="1"/>
          </p:cNvPicPr>
          <p:nvPr/>
        </p:nvPicPr>
        <p:blipFill>
          <a:blip r:embed="rId2"/>
          <a:stretch>
            <a:fillRect/>
          </a:stretch>
        </p:blipFill>
        <p:spPr>
          <a:xfrm>
            <a:off x="6096000" y="1797323"/>
            <a:ext cx="5455921" cy="3263354"/>
          </a:xfrm>
          <a:prstGeom prst="rect">
            <a:avLst/>
          </a:prstGeom>
        </p:spPr>
      </p:pic>
    </p:spTree>
    <p:extLst>
      <p:ext uri="{BB962C8B-B14F-4D97-AF65-F5344CB8AC3E}">
        <p14:creationId xmlns:p14="http://schemas.microsoft.com/office/powerpoint/2010/main" val="3394178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C44DE-EB0A-46B7-B949-13325EC9E09B}"/>
              </a:ext>
            </a:extLst>
          </p:cNvPr>
          <p:cNvSpPr>
            <a:spLocks noGrp="1"/>
          </p:cNvSpPr>
          <p:nvPr>
            <p:ph type="title"/>
          </p:nvPr>
        </p:nvSpPr>
        <p:spPr/>
        <p:txBody>
          <a:bodyPr/>
          <a:lstStyle/>
          <a:p>
            <a:r>
              <a:rPr lang="en-IN" dirty="0"/>
              <a:t>Test scenarios</a:t>
            </a:r>
            <a:endParaRPr lang="en-US" dirty="0"/>
          </a:p>
        </p:txBody>
      </p:sp>
      <p:sp>
        <p:nvSpPr>
          <p:cNvPr id="3" name="Content Placeholder 2">
            <a:extLst>
              <a:ext uri="{FF2B5EF4-FFF2-40B4-BE49-F238E27FC236}">
                <a16:creationId xmlns:a16="http://schemas.microsoft.com/office/drawing/2014/main" id="{71EA68F3-6546-450E-B3F1-327F76125EAA}"/>
              </a:ext>
            </a:extLst>
          </p:cNvPr>
          <p:cNvSpPr>
            <a:spLocks noGrp="1"/>
          </p:cNvSpPr>
          <p:nvPr>
            <p:ph idx="1"/>
          </p:nvPr>
        </p:nvSpPr>
        <p:spPr/>
        <p:txBody>
          <a:bodyPr/>
          <a:lstStyle/>
          <a:p>
            <a:r>
              <a:rPr lang="en-US" b="1" i="1" dirty="0">
                <a:solidFill>
                  <a:srgbClr val="282829"/>
                </a:solidFill>
                <a:latin typeface="Segoe UI" panose="020B0502040204020203" pitchFamily="34" charset="0"/>
              </a:rPr>
              <a:t>A scenario is a credible and coherent story about how someone can use an application.</a:t>
            </a:r>
            <a:br>
              <a:rPr lang="en-US" dirty="0"/>
            </a:br>
            <a:endParaRPr lang="en-US" dirty="0"/>
          </a:p>
          <a:p>
            <a:endParaRPr lang="en-US" dirty="0"/>
          </a:p>
        </p:txBody>
      </p:sp>
      <p:graphicFrame>
        <p:nvGraphicFramePr>
          <p:cNvPr id="5" name="Diagram 4">
            <a:extLst>
              <a:ext uri="{FF2B5EF4-FFF2-40B4-BE49-F238E27FC236}">
                <a16:creationId xmlns:a16="http://schemas.microsoft.com/office/drawing/2014/main" id="{EC60FA71-E32F-4ECF-9374-01E5A7A58372}"/>
              </a:ext>
            </a:extLst>
          </p:cNvPr>
          <p:cNvGraphicFramePr/>
          <p:nvPr>
            <p:extLst>
              <p:ext uri="{D42A27DB-BD31-4B8C-83A1-F6EECF244321}">
                <p14:modId xmlns:p14="http://schemas.microsoft.com/office/powerpoint/2010/main" val="858999043"/>
              </p:ext>
            </p:extLst>
          </p:nvPr>
        </p:nvGraphicFramePr>
        <p:xfrm>
          <a:off x="3412744" y="3054096"/>
          <a:ext cx="5859272" cy="31482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7324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E815-8A71-4D40-9253-DB3993BBFA03}"/>
              </a:ext>
            </a:extLst>
          </p:cNvPr>
          <p:cNvSpPr>
            <a:spLocks noGrp="1"/>
          </p:cNvSpPr>
          <p:nvPr>
            <p:ph type="title"/>
          </p:nvPr>
        </p:nvSpPr>
        <p:spPr/>
        <p:txBody>
          <a:bodyPr/>
          <a:lstStyle/>
          <a:p>
            <a:r>
              <a:rPr lang="en-IN" dirty="0"/>
              <a:t>Test plan</a:t>
            </a:r>
            <a:endParaRPr lang="en-US" dirty="0"/>
          </a:p>
        </p:txBody>
      </p:sp>
      <p:pic>
        <p:nvPicPr>
          <p:cNvPr id="4098" name="Picture 2" descr="Graph showing a test plan which includes test suites A, B and C">
            <a:extLst>
              <a:ext uri="{FF2B5EF4-FFF2-40B4-BE49-F238E27FC236}">
                <a16:creationId xmlns:a16="http://schemas.microsoft.com/office/drawing/2014/main" id="{CE39DC34-EA65-4A14-A664-FC577521CBE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30173" y="2889504"/>
            <a:ext cx="8643120" cy="3313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709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5BC65-0C4C-4BAD-BA8D-48C4EED9644F}"/>
              </a:ext>
            </a:extLst>
          </p:cNvPr>
          <p:cNvSpPr>
            <a:spLocks noGrp="1"/>
          </p:cNvSpPr>
          <p:nvPr>
            <p:ph type="title"/>
          </p:nvPr>
        </p:nvSpPr>
        <p:spPr/>
        <p:txBody>
          <a:bodyPr/>
          <a:lstStyle/>
          <a:p>
            <a:r>
              <a:rPr lang="en-IN" dirty="0"/>
              <a:t>TEST CASE</a:t>
            </a:r>
            <a:endParaRPr lang="en-US" dirty="0"/>
          </a:p>
        </p:txBody>
      </p:sp>
      <p:sp>
        <p:nvSpPr>
          <p:cNvPr id="3" name="Content Placeholder 2">
            <a:extLst>
              <a:ext uri="{FF2B5EF4-FFF2-40B4-BE49-F238E27FC236}">
                <a16:creationId xmlns:a16="http://schemas.microsoft.com/office/drawing/2014/main" id="{B9FBC294-6A5C-4B3A-BE7E-2F677C34BFA6}"/>
              </a:ext>
            </a:extLst>
          </p:cNvPr>
          <p:cNvSpPr>
            <a:spLocks noGrp="1"/>
          </p:cNvSpPr>
          <p:nvPr>
            <p:ph idx="1"/>
          </p:nvPr>
        </p:nvSpPr>
        <p:spPr>
          <a:xfrm>
            <a:off x="1170432" y="2130552"/>
            <a:ext cx="9720073" cy="4023360"/>
          </a:xfrm>
        </p:spPr>
        <p:txBody>
          <a:bodyPr>
            <a:normAutofit lnSpcReduction="10000"/>
          </a:bodyPr>
          <a:lstStyle/>
          <a:p>
            <a:r>
              <a:rPr lang="en-IN" dirty="0"/>
              <a:t>Documented test scenarios </a:t>
            </a:r>
          </a:p>
          <a:p>
            <a:r>
              <a:rPr lang="en-IN" dirty="0"/>
              <a:t>Recorded in excel / online tool</a:t>
            </a:r>
          </a:p>
          <a:p>
            <a:r>
              <a:rPr lang="en-IN" dirty="0"/>
              <a:t>No tech skill required</a:t>
            </a:r>
          </a:p>
          <a:p>
            <a:r>
              <a:rPr lang="en-IN" dirty="0"/>
              <a:t>Different than a Test script</a:t>
            </a:r>
          </a:p>
          <a:p>
            <a:r>
              <a:rPr lang="en-IN" dirty="0"/>
              <a:t>Type of test case</a:t>
            </a:r>
          </a:p>
          <a:p>
            <a:pPr lvl="1"/>
            <a:r>
              <a:rPr lang="en-IN" dirty="0"/>
              <a:t>Functionality </a:t>
            </a:r>
          </a:p>
          <a:p>
            <a:pPr lvl="1"/>
            <a:r>
              <a:rPr lang="en-IN" dirty="0"/>
              <a:t>Security</a:t>
            </a:r>
          </a:p>
          <a:p>
            <a:pPr lvl="1"/>
            <a:r>
              <a:rPr lang="en-IN" dirty="0"/>
              <a:t>Usability</a:t>
            </a:r>
          </a:p>
          <a:p>
            <a:pPr lvl="1"/>
            <a:endParaRPr lang="en-IN" dirty="0"/>
          </a:p>
          <a:p>
            <a:pPr lvl="1"/>
            <a:r>
              <a:rPr lang="en-IN" dirty="0" err="1"/>
              <a:t>TestID</a:t>
            </a:r>
            <a:r>
              <a:rPr lang="en-IN" dirty="0"/>
              <a:t>, Description, Assumption, Pre-Condition, Test Data, Execution Step, Expected Result, Actual Outcome, Pass/Fail</a:t>
            </a:r>
          </a:p>
          <a:p>
            <a:pPr lvl="2"/>
            <a:endParaRPr lang="en-IN" dirty="0"/>
          </a:p>
          <a:p>
            <a:endParaRPr lang="en-US" dirty="0"/>
          </a:p>
        </p:txBody>
      </p:sp>
      <p:pic>
        <p:nvPicPr>
          <p:cNvPr id="3074" name="Picture 2" descr="Table showing common test case examples for functionality, security and usability">
            <a:extLst>
              <a:ext uri="{FF2B5EF4-FFF2-40B4-BE49-F238E27FC236}">
                <a16:creationId xmlns:a16="http://schemas.microsoft.com/office/drawing/2014/main" id="{08CC4B14-B500-4BF3-8A55-F9229E8451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0589" y="2084832"/>
            <a:ext cx="7261411"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443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F82FE-5A6E-4E45-AC71-34106DF740AE}"/>
              </a:ext>
            </a:extLst>
          </p:cNvPr>
          <p:cNvSpPr>
            <a:spLocks noGrp="1"/>
          </p:cNvSpPr>
          <p:nvPr>
            <p:ph type="title"/>
          </p:nvPr>
        </p:nvSpPr>
        <p:spPr/>
        <p:txBody>
          <a:bodyPr/>
          <a:lstStyle/>
          <a:p>
            <a:r>
              <a:rPr lang="en-IN" dirty="0"/>
              <a:t>Testing tools</a:t>
            </a:r>
            <a:endParaRPr lang="en-US" dirty="0"/>
          </a:p>
        </p:txBody>
      </p:sp>
      <p:sp>
        <p:nvSpPr>
          <p:cNvPr id="3" name="Content Placeholder 2">
            <a:extLst>
              <a:ext uri="{FF2B5EF4-FFF2-40B4-BE49-F238E27FC236}">
                <a16:creationId xmlns:a16="http://schemas.microsoft.com/office/drawing/2014/main" id="{C888BF6B-05F6-42D2-8D18-6D12D691F4E5}"/>
              </a:ext>
            </a:extLst>
          </p:cNvPr>
          <p:cNvSpPr>
            <a:spLocks noGrp="1"/>
          </p:cNvSpPr>
          <p:nvPr>
            <p:ph idx="1"/>
          </p:nvPr>
        </p:nvSpPr>
        <p:spPr/>
        <p:txBody>
          <a:bodyPr/>
          <a:lstStyle/>
          <a:p>
            <a:pPr>
              <a:buFont typeface="Wingdings" panose="05000000000000000000" pitchFamily="2" charset="2"/>
              <a:buChar char="§"/>
            </a:pPr>
            <a:r>
              <a:rPr lang="en-IN" dirty="0"/>
              <a:t>Jest</a:t>
            </a:r>
          </a:p>
          <a:p>
            <a:pPr>
              <a:buFont typeface="Wingdings" panose="05000000000000000000" pitchFamily="2" charset="2"/>
              <a:buChar char="§"/>
            </a:pPr>
            <a:r>
              <a:rPr lang="en-IN" dirty="0"/>
              <a:t>Jasmine</a:t>
            </a:r>
          </a:p>
          <a:p>
            <a:pPr>
              <a:buFont typeface="Wingdings" panose="05000000000000000000" pitchFamily="2" charset="2"/>
              <a:buChar char="§"/>
            </a:pPr>
            <a:r>
              <a:rPr lang="en-IN" dirty="0"/>
              <a:t>Karma</a:t>
            </a:r>
          </a:p>
          <a:p>
            <a:pPr>
              <a:buFont typeface="Wingdings" panose="05000000000000000000" pitchFamily="2" charset="2"/>
              <a:buChar char="§"/>
            </a:pPr>
            <a:r>
              <a:rPr lang="en-IN" dirty="0"/>
              <a:t>Webdriver.io</a:t>
            </a:r>
          </a:p>
          <a:p>
            <a:pPr>
              <a:buFont typeface="Wingdings" panose="05000000000000000000" pitchFamily="2" charset="2"/>
              <a:buChar char="§"/>
            </a:pPr>
            <a:r>
              <a:rPr lang="en-IN" dirty="0"/>
              <a:t>Selenium</a:t>
            </a:r>
          </a:p>
          <a:p>
            <a:pPr>
              <a:buFont typeface="Wingdings" panose="05000000000000000000" pitchFamily="2" charset="2"/>
              <a:buChar char="§"/>
            </a:pPr>
            <a:r>
              <a:rPr lang="en-IN" dirty="0"/>
              <a:t>CI Service ( Circle CI , Travis CI)</a:t>
            </a:r>
          </a:p>
          <a:p>
            <a:endParaRPr lang="en-US" dirty="0"/>
          </a:p>
        </p:txBody>
      </p:sp>
    </p:spTree>
    <p:extLst>
      <p:ext uri="{BB962C8B-B14F-4D97-AF65-F5344CB8AC3E}">
        <p14:creationId xmlns:p14="http://schemas.microsoft.com/office/powerpoint/2010/main" val="31416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995F-7695-483E-9212-A308C76CA8B5}"/>
              </a:ext>
            </a:extLst>
          </p:cNvPr>
          <p:cNvSpPr>
            <a:spLocks noGrp="1"/>
          </p:cNvSpPr>
          <p:nvPr>
            <p:ph type="title"/>
          </p:nvPr>
        </p:nvSpPr>
        <p:spPr/>
        <p:txBody>
          <a:bodyPr/>
          <a:lstStyle/>
          <a:p>
            <a:r>
              <a:rPr lang="en-IN" dirty="0"/>
              <a:t>agenda</a:t>
            </a:r>
            <a:endParaRPr lang="en-US" dirty="0"/>
          </a:p>
        </p:txBody>
      </p:sp>
      <p:sp>
        <p:nvSpPr>
          <p:cNvPr id="3" name="Content Placeholder 2">
            <a:extLst>
              <a:ext uri="{FF2B5EF4-FFF2-40B4-BE49-F238E27FC236}">
                <a16:creationId xmlns:a16="http://schemas.microsoft.com/office/drawing/2014/main" id="{940D30D5-F65B-470E-8B48-736702718B9B}"/>
              </a:ext>
            </a:extLst>
          </p:cNvPr>
          <p:cNvSpPr>
            <a:spLocks noGrp="1"/>
          </p:cNvSpPr>
          <p:nvPr>
            <p:ph idx="1"/>
          </p:nvPr>
        </p:nvSpPr>
        <p:spPr/>
        <p:txBody>
          <a:bodyPr>
            <a:normAutofit fontScale="77500" lnSpcReduction="20000"/>
          </a:bodyPr>
          <a:lstStyle/>
          <a:p>
            <a:r>
              <a:rPr lang="en-IN" dirty="0"/>
              <a:t>Intro to Testing</a:t>
            </a:r>
          </a:p>
          <a:p>
            <a:r>
              <a:rPr lang="en-IN" dirty="0"/>
              <a:t>Advantages of testing</a:t>
            </a:r>
          </a:p>
          <a:p>
            <a:r>
              <a:rPr lang="en-IN" dirty="0"/>
              <a:t>Type of Testing</a:t>
            </a:r>
          </a:p>
          <a:p>
            <a:r>
              <a:rPr lang="en-US" dirty="0"/>
              <a:t>Scope of Testing</a:t>
            </a:r>
          </a:p>
          <a:p>
            <a:r>
              <a:rPr lang="en-US" dirty="0"/>
              <a:t>Testing Constraints</a:t>
            </a:r>
          </a:p>
          <a:p>
            <a:r>
              <a:rPr lang="en-US" dirty="0"/>
              <a:t>Structural vs Functional Techniques</a:t>
            </a:r>
          </a:p>
          <a:p>
            <a:r>
              <a:rPr lang="en-US" dirty="0"/>
              <a:t>Testing Verification &amp; validation</a:t>
            </a:r>
          </a:p>
          <a:p>
            <a:r>
              <a:rPr lang="en-US" dirty="0"/>
              <a:t>Static &amp; Dynamic Testing</a:t>
            </a:r>
          </a:p>
          <a:p>
            <a:r>
              <a:rPr lang="en-US" dirty="0"/>
              <a:t>TDD, BDD</a:t>
            </a:r>
          </a:p>
          <a:p>
            <a:r>
              <a:rPr lang="en-US" dirty="0"/>
              <a:t>Test Plan</a:t>
            </a:r>
          </a:p>
          <a:p>
            <a:r>
              <a:rPr lang="en-US" dirty="0"/>
              <a:t>Test Scenarios</a:t>
            </a:r>
          </a:p>
        </p:txBody>
      </p:sp>
    </p:spTree>
    <p:extLst>
      <p:ext uri="{BB962C8B-B14F-4D97-AF65-F5344CB8AC3E}">
        <p14:creationId xmlns:p14="http://schemas.microsoft.com/office/powerpoint/2010/main" val="581434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7068-563A-41B9-BAA4-CCFEC9DEB196}"/>
              </a:ext>
            </a:extLst>
          </p:cNvPr>
          <p:cNvSpPr>
            <a:spLocks noGrp="1"/>
          </p:cNvSpPr>
          <p:nvPr>
            <p:ph type="title"/>
          </p:nvPr>
        </p:nvSpPr>
        <p:spPr/>
        <p:txBody>
          <a:bodyPr/>
          <a:lstStyle/>
          <a:p>
            <a:r>
              <a:rPr lang="en-IN" dirty="0"/>
              <a:t>SUMMARY</a:t>
            </a:r>
            <a:endParaRPr lang="en-US" dirty="0"/>
          </a:p>
        </p:txBody>
      </p:sp>
      <p:sp>
        <p:nvSpPr>
          <p:cNvPr id="3" name="Content Placeholder 2">
            <a:extLst>
              <a:ext uri="{FF2B5EF4-FFF2-40B4-BE49-F238E27FC236}">
                <a16:creationId xmlns:a16="http://schemas.microsoft.com/office/drawing/2014/main" id="{2FFB00DC-5A7E-4490-8E92-7FB931C90109}"/>
              </a:ext>
            </a:extLst>
          </p:cNvPr>
          <p:cNvSpPr>
            <a:spLocks noGrp="1"/>
          </p:cNvSpPr>
          <p:nvPr>
            <p:ph idx="1"/>
          </p:nvPr>
        </p:nvSpPr>
        <p:spPr/>
        <p:txBody>
          <a:bodyPr/>
          <a:lstStyle/>
          <a:p>
            <a:r>
              <a:rPr lang="en-IN" dirty="0"/>
              <a:t>Testing</a:t>
            </a:r>
          </a:p>
          <a:p>
            <a:r>
              <a:rPr lang="en-IN" dirty="0"/>
              <a:t>Testing Types</a:t>
            </a:r>
          </a:p>
          <a:p>
            <a:r>
              <a:rPr lang="en-IN" dirty="0"/>
              <a:t>Planning for Testing </a:t>
            </a:r>
          </a:p>
          <a:p>
            <a:r>
              <a:rPr lang="en-IN" dirty="0"/>
              <a:t>Testing Lifecycle</a:t>
            </a:r>
          </a:p>
          <a:p>
            <a:r>
              <a:rPr lang="en-IN" dirty="0"/>
              <a:t>Testing Tools</a:t>
            </a:r>
          </a:p>
          <a:p>
            <a:endParaRPr lang="en-US" dirty="0"/>
          </a:p>
        </p:txBody>
      </p:sp>
    </p:spTree>
    <p:extLst>
      <p:ext uri="{BB962C8B-B14F-4D97-AF65-F5344CB8AC3E}">
        <p14:creationId xmlns:p14="http://schemas.microsoft.com/office/powerpoint/2010/main" val="3042384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A17903-8A3D-44A0-8F06-D30B8C74D80C}"/>
              </a:ext>
            </a:extLst>
          </p:cNvPr>
          <p:cNvSpPr>
            <a:spLocks noGrp="1"/>
          </p:cNvSpPr>
          <p:nvPr>
            <p:ph type="title"/>
          </p:nvPr>
        </p:nvSpPr>
        <p:spPr/>
        <p:txBody>
          <a:bodyPr/>
          <a:lstStyle/>
          <a:p>
            <a:r>
              <a:rPr lang="en-IN" dirty="0"/>
              <a:t>THANK YOU</a:t>
            </a:r>
            <a:endParaRPr lang="en-US" dirty="0"/>
          </a:p>
        </p:txBody>
      </p:sp>
      <p:pic>
        <p:nvPicPr>
          <p:cNvPr id="8" name="Picture Placeholder 7">
            <a:extLst>
              <a:ext uri="{FF2B5EF4-FFF2-40B4-BE49-F238E27FC236}">
                <a16:creationId xmlns:a16="http://schemas.microsoft.com/office/drawing/2014/main" id="{55EFD453-EB01-493A-95A1-C8E3F3FF49A0}"/>
              </a:ext>
            </a:extLst>
          </p:cNvPr>
          <p:cNvPicPr>
            <a:picLocks noGrp="1" noChangeAspect="1"/>
          </p:cNvPicPr>
          <p:nvPr>
            <p:ph type="pic" idx="1"/>
          </p:nvPr>
        </p:nvPicPr>
        <p:blipFill>
          <a:blip r:embed="rId3">
            <a:extLst>
              <a:ext uri="{837473B0-CC2E-450A-ABE3-18F120FF3D39}">
                <a1611:picAttrSrcUrl xmlns:a1611="http://schemas.microsoft.com/office/drawing/2016/11/main" r:id="rId4"/>
              </a:ext>
            </a:extLst>
          </a:blip>
          <a:srcRect t="14344" b="14344"/>
          <a:stretch>
            <a:fillRect/>
          </a:stretch>
        </p:blipFill>
        <p:spPr/>
      </p:pic>
      <p:sp>
        <p:nvSpPr>
          <p:cNvPr id="6" name="Text Placeholder 5">
            <a:extLst>
              <a:ext uri="{FF2B5EF4-FFF2-40B4-BE49-F238E27FC236}">
                <a16:creationId xmlns:a16="http://schemas.microsoft.com/office/drawing/2014/main" id="{0FF48A6C-CB6B-4BAF-89B6-D8150F9408FA}"/>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0084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7D13FF-2E46-4816-A6B2-FD952A149DCA}"/>
              </a:ext>
            </a:extLst>
          </p:cNvPr>
          <p:cNvSpPr>
            <a:spLocks noGrp="1"/>
          </p:cNvSpPr>
          <p:nvPr>
            <p:ph type="title"/>
          </p:nvPr>
        </p:nvSpPr>
        <p:spPr/>
        <p:txBody>
          <a:bodyPr/>
          <a:lstStyle/>
          <a:p>
            <a:r>
              <a:rPr lang="en-IN" dirty="0"/>
              <a:t>Intro to testing</a:t>
            </a:r>
            <a:endParaRPr lang="en-US" dirty="0"/>
          </a:p>
        </p:txBody>
      </p:sp>
      <p:sp>
        <p:nvSpPr>
          <p:cNvPr id="5" name="Text Placeholder 4">
            <a:extLst>
              <a:ext uri="{FF2B5EF4-FFF2-40B4-BE49-F238E27FC236}">
                <a16:creationId xmlns:a16="http://schemas.microsoft.com/office/drawing/2014/main" id="{A3F1A131-0FA7-47CF-BDA1-5D3AD73D9F1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06644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C44DE-EB0A-46B7-B949-13325EC9E09B}"/>
              </a:ext>
            </a:extLst>
          </p:cNvPr>
          <p:cNvSpPr>
            <a:spLocks noGrp="1"/>
          </p:cNvSpPr>
          <p:nvPr>
            <p:ph type="title"/>
          </p:nvPr>
        </p:nvSpPr>
        <p:spPr/>
        <p:txBody>
          <a:bodyPr/>
          <a:lstStyle/>
          <a:p>
            <a:r>
              <a:rPr lang="en-IN" dirty="0"/>
              <a:t>testing</a:t>
            </a:r>
            <a:endParaRPr lang="en-US" dirty="0"/>
          </a:p>
        </p:txBody>
      </p:sp>
      <p:sp>
        <p:nvSpPr>
          <p:cNvPr id="3" name="Content Placeholder 2">
            <a:extLst>
              <a:ext uri="{FF2B5EF4-FFF2-40B4-BE49-F238E27FC236}">
                <a16:creationId xmlns:a16="http://schemas.microsoft.com/office/drawing/2014/main" id="{71EA68F3-6546-450E-B3F1-327F76125EAA}"/>
              </a:ext>
            </a:extLst>
          </p:cNvPr>
          <p:cNvSpPr>
            <a:spLocks noGrp="1"/>
          </p:cNvSpPr>
          <p:nvPr>
            <p:ph idx="1"/>
          </p:nvPr>
        </p:nvSpPr>
        <p:spPr/>
        <p:txBody>
          <a:bodyPr/>
          <a:lstStyle/>
          <a:p>
            <a:r>
              <a:rPr lang="en-IN" dirty="0"/>
              <a:t>Process driven</a:t>
            </a:r>
          </a:p>
          <a:p>
            <a:r>
              <a:rPr lang="en-IN" dirty="0"/>
              <a:t>App boundaries</a:t>
            </a:r>
          </a:p>
          <a:p>
            <a:r>
              <a:rPr lang="en-IN" dirty="0"/>
              <a:t>Functional / Non-functional</a:t>
            </a:r>
          </a:p>
          <a:p>
            <a:r>
              <a:rPr lang="en-IN" dirty="0"/>
              <a:t>Manual / Automated</a:t>
            </a:r>
            <a:endParaRPr lang="en-US" dirty="0"/>
          </a:p>
        </p:txBody>
      </p:sp>
    </p:spTree>
    <p:extLst>
      <p:ext uri="{BB962C8B-B14F-4D97-AF65-F5344CB8AC3E}">
        <p14:creationId xmlns:p14="http://schemas.microsoft.com/office/powerpoint/2010/main" val="4039870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873796-A0D4-41DA-B6B0-218DEEE0D01B}"/>
              </a:ext>
            </a:extLst>
          </p:cNvPr>
          <p:cNvSpPr>
            <a:spLocks noGrp="1"/>
          </p:cNvSpPr>
          <p:nvPr>
            <p:ph type="title"/>
          </p:nvPr>
        </p:nvSpPr>
        <p:spPr/>
        <p:txBody>
          <a:bodyPr/>
          <a:lstStyle/>
          <a:p>
            <a:r>
              <a:rPr lang="en-IN" dirty="0"/>
              <a:t>Advantage of testing</a:t>
            </a:r>
            <a:endParaRPr lang="en-US" dirty="0"/>
          </a:p>
        </p:txBody>
      </p:sp>
      <p:sp>
        <p:nvSpPr>
          <p:cNvPr id="5" name="Content Placeholder 4">
            <a:extLst>
              <a:ext uri="{FF2B5EF4-FFF2-40B4-BE49-F238E27FC236}">
                <a16:creationId xmlns:a16="http://schemas.microsoft.com/office/drawing/2014/main" id="{8020CE0F-49A5-406D-A7F4-5DE5A5FFB829}"/>
              </a:ext>
            </a:extLst>
          </p:cNvPr>
          <p:cNvSpPr>
            <a:spLocks noGrp="1"/>
          </p:cNvSpPr>
          <p:nvPr>
            <p:ph idx="1"/>
          </p:nvPr>
        </p:nvSpPr>
        <p:spPr/>
        <p:txBody>
          <a:bodyPr/>
          <a:lstStyle/>
          <a:p>
            <a:r>
              <a:rPr lang="en-IN" dirty="0"/>
              <a:t>Scalability</a:t>
            </a:r>
          </a:p>
          <a:p>
            <a:r>
              <a:rPr lang="en-IN" dirty="0"/>
              <a:t>Security</a:t>
            </a:r>
          </a:p>
          <a:p>
            <a:r>
              <a:rPr lang="en-IN" dirty="0"/>
              <a:t>No bug / defects</a:t>
            </a:r>
          </a:p>
          <a:p>
            <a:r>
              <a:rPr lang="en-IN" dirty="0"/>
              <a:t>Quality assurance</a:t>
            </a:r>
          </a:p>
          <a:p>
            <a:endParaRPr lang="en-IN" dirty="0"/>
          </a:p>
        </p:txBody>
      </p:sp>
    </p:spTree>
    <p:extLst>
      <p:ext uri="{BB962C8B-B14F-4D97-AF65-F5344CB8AC3E}">
        <p14:creationId xmlns:p14="http://schemas.microsoft.com/office/powerpoint/2010/main" val="1775605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C44DE-EB0A-46B7-B949-13325EC9E09B}"/>
              </a:ext>
            </a:extLst>
          </p:cNvPr>
          <p:cNvSpPr>
            <a:spLocks noGrp="1"/>
          </p:cNvSpPr>
          <p:nvPr>
            <p:ph type="title"/>
          </p:nvPr>
        </p:nvSpPr>
        <p:spPr/>
        <p:txBody>
          <a:bodyPr/>
          <a:lstStyle/>
          <a:p>
            <a:r>
              <a:rPr lang="en-IN" dirty="0"/>
              <a:t>Functional Testing</a:t>
            </a:r>
            <a:endParaRPr lang="en-US" dirty="0"/>
          </a:p>
        </p:txBody>
      </p:sp>
      <p:sp>
        <p:nvSpPr>
          <p:cNvPr id="3" name="Content Placeholder 2">
            <a:extLst>
              <a:ext uri="{FF2B5EF4-FFF2-40B4-BE49-F238E27FC236}">
                <a16:creationId xmlns:a16="http://schemas.microsoft.com/office/drawing/2014/main" id="{71EA68F3-6546-450E-B3F1-327F76125EAA}"/>
              </a:ext>
            </a:extLst>
          </p:cNvPr>
          <p:cNvSpPr>
            <a:spLocks noGrp="1"/>
          </p:cNvSpPr>
          <p:nvPr>
            <p:ph idx="1"/>
          </p:nvPr>
        </p:nvSpPr>
        <p:spPr>
          <a:xfrm>
            <a:off x="1024128" y="2286000"/>
            <a:ext cx="2838571" cy="4023360"/>
          </a:xfrm>
        </p:spPr>
        <p:txBody>
          <a:bodyPr>
            <a:normAutofit/>
          </a:bodyPr>
          <a:lstStyle/>
          <a:p>
            <a:r>
              <a:rPr lang="en-US" dirty="0"/>
              <a:t>Unit testing</a:t>
            </a:r>
          </a:p>
          <a:p>
            <a:r>
              <a:rPr lang="en-US" dirty="0"/>
              <a:t>Component testing</a:t>
            </a:r>
          </a:p>
          <a:p>
            <a:r>
              <a:rPr lang="en-US" dirty="0"/>
              <a:t>Smoke testing</a:t>
            </a:r>
          </a:p>
          <a:p>
            <a:r>
              <a:rPr lang="en-US" dirty="0"/>
              <a:t>Sanity testing</a:t>
            </a:r>
          </a:p>
          <a:p>
            <a:r>
              <a:rPr lang="en-US" dirty="0"/>
              <a:t>Regression testing</a:t>
            </a:r>
          </a:p>
          <a:p>
            <a:r>
              <a:rPr lang="en-US" dirty="0"/>
              <a:t>Integration testing</a:t>
            </a:r>
          </a:p>
          <a:p>
            <a:r>
              <a:rPr lang="en-US" dirty="0"/>
              <a:t>API testing</a:t>
            </a:r>
          </a:p>
          <a:p>
            <a:endParaRPr lang="en-US" dirty="0"/>
          </a:p>
        </p:txBody>
      </p:sp>
      <p:sp>
        <p:nvSpPr>
          <p:cNvPr id="4" name="TextBox 3">
            <a:extLst>
              <a:ext uri="{FF2B5EF4-FFF2-40B4-BE49-F238E27FC236}">
                <a16:creationId xmlns:a16="http://schemas.microsoft.com/office/drawing/2014/main" id="{E5567F80-0FD3-48EE-83B0-A544629BBFE2}"/>
              </a:ext>
            </a:extLst>
          </p:cNvPr>
          <p:cNvSpPr txBox="1"/>
          <p:nvPr/>
        </p:nvSpPr>
        <p:spPr>
          <a:xfrm>
            <a:off x="6323888" y="2232333"/>
            <a:ext cx="4155393" cy="4089325"/>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sz="2200" dirty="0"/>
              <a:t>UI testing</a:t>
            </a:r>
          </a:p>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sz="2200" dirty="0"/>
              <a:t>System testing</a:t>
            </a:r>
          </a:p>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sz="2200" dirty="0"/>
              <a:t>White-box testing</a:t>
            </a:r>
          </a:p>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sz="2200" dirty="0"/>
              <a:t>Black-box testing</a:t>
            </a:r>
          </a:p>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sz="2200" dirty="0"/>
              <a:t>Acceptance testing</a:t>
            </a:r>
          </a:p>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sz="2200" dirty="0"/>
              <a:t>Alpha testing</a:t>
            </a:r>
          </a:p>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sz="2200" dirty="0"/>
              <a:t>Beta testing</a:t>
            </a:r>
          </a:p>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sz="2200" dirty="0"/>
              <a:t>Production testing</a:t>
            </a:r>
          </a:p>
          <a:p>
            <a:endParaRPr lang="en-US" dirty="0"/>
          </a:p>
        </p:txBody>
      </p:sp>
    </p:spTree>
    <p:extLst>
      <p:ext uri="{BB962C8B-B14F-4D97-AF65-F5344CB8AC3E}">
        <p14:creationId xmlns:p14="http://schemas.microsoft.com/office/powerpoint/2010/main" val="1213617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C44DE-EB0A-46B7-B949-13325EC9E09B}"/>
              </a:ext>
            </a:extLst>
          </p:cNvPr>
          <p:cNvSpPr>
            <a:spLocks noGrp="1"/>
          </p:cNvSpPr>
          <p:nvPr>
            <p:ph type="title"/>
          </p:nvPr>
        </p:nvSpPr>
        <p:spPr/>
        <p:txBody>
          <a:bodyPr/>
          <a:lstStyle/>
          <a:p>
            <a:r>
              <a:rPr lang="en-IN" dirty="0"/>
              <a:t>Non-functional testing</a:t>
            </a:r>
            <a:endParaRPr lang="en-US" dirty="0"/>
          </a:p>
        </p:txBody>
      </p:sp>
      <p:sp>
        <p:nvSpPr>
          <p:cNvPr id="3" name="Content Placeholder 2">
            <a:extLst>
              <a:ext uri="{FF2B5EF4-FFF2-40B4-BE49-F238E27FC236}">
                <a16:creationId xmlns:a16="http://schemas.microsoft.com/office/drawing/2014/main" id="{71EA68F3-6546-450E-B3F1-327F76125EAA}"/>
              </a:ext>
            </a:extLst>
          </p:cNvPr>
          <p:cNvSpPr>
            <a:spLocks noGrp="1"/>
          </p:cNvSpPr>
          <p:nvPr>
            <p:ph idx="1"/>
          </p:nvPr>
        </p:nvSpPr>
        <p:spPr/>
        <p:txBody>
          <a:bodyPr/>
          <a:lstStyle/>
          <a:p>
            <a:r>
              <a:rPr lang="en-IN" dirty="0"/>
              <a:t>Performance Testing</a:t>
            </a:r>
          </a:p>
          <a:p>
            <a:r>
              <a:rPr lang="en-IN" dirty="0"/>
              <a:t>Security Testing</a:t>
            </a:r>
          </a:p>
          <a:p>
            <a:r>
              <a:rPr lang="en-IN" dirty="0"/>
              <a:t>Usability Testing</a:t>
            </a:r>
          </a:p>
          <a:p>
            <a:r>
              <a:rPr lang="en-IN" dirty="0"/>
              <a:t>Compatibility Testing</a:t>
            </a:r>
          </a:p>
          <a:p>
            <a:r>
              <a:rPr lang="en-IN" dirty="0"/>
              <a:t>Recovery Testing</a:t>
            </a:r>
          </a:p>
          <a:p>
            <a:r>
              <a:rPr lang="en-IN" dirty="0"/>
              <a:t>Load Testing</a:t>
            </a:r>
          </a:p>
          <a:p>
            <a:r>
              <a:rPr lang="en-IN" dirty="0"/>
              <a:t>Stress Testing</a:t>
            </a:r>
            <a:endParaRPr lang="en-US" dirty="0"/>
          </a:p>
        </p:txBody>
      </p:sp>
    </p:spTree>
    <p:extLst>
      <p:ext uri="{BB962C8B-B14F-4D97-AF65-F5344CB8AC3E}">
        <p14:creationId xmlns:p14="http://schemas.microsoft.com/office/powerpoint/2010/main" val="2168941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C44DE-EB0A-46B7-B949-13325EC9E09B}"/>
              </a:ext>
            </a:extLst>
          </p:cNvPr>
          <p:cNvSpPr>
            <a:spLocks noGrp="1"/>
          </p:cNvSpPr>
          <p:nvPr>
            <p:ph type="title"/>
          </p:nvPr>
        </p:nvSpPr>
        <p:spPr/>
        <p:txBody>
          <a:bodyPr/>
          <a:lstStyle/>
          <a:p>
            <a:r>
              <a:rPr lang="en-IN" dirty="0"/>
              <a:t>Functional / </a:t>
            </a:r>
            <a:r>
              <a:rPr lang="en-IN" dirty="0" err="1"/>
              <a:t>Non-FUnctional</a:t>
            </a:r>
            <a:endParaRPr lang="en-US" dirty="0"/>
          </a:p>
        </p:txBody>
      </p:sp>
      <p:graphicFrame>
        <p:nvGraphicFramePr>
          <p:cNvPr id="4" name="Content Placeholder 3">
            <a:extLst>
              <a:ext uri="{FF2B5EF4-FFF2-40B4-BE49-F238E27FC236}">
                <a16:creationId xmlns:a16="http://schemas.microsoft.com/office/drawing/2014/main" id="{29BDC0A8-88CF-4C50-8AD3-75DA0B523E05}"/>
              </a:ext>
            </a:extLst>
          </p:cNvPr>
          <p:cNvGraphicFramePr>
            <a:graphicFrameLocks noGrp="1"/>
          </p:cNvGraphicFramePr>
          <p:nvPr>
            <p:ph idx="1"/>
            <p:extLst>
              <p:ext uri="{D42A27DB-BD31-4B8C-83A1-F6EECF244321}">
                <p14:modId xmlns:p14="http://schemas.microsoft.com/office/powerpoint/2010/main" val="1671752428"/>
              </p:ext>
            </p:extLst>
          </p:nvPr>
        </p:nvGraphicFramePr>
        <p:xfrm>
          <a:off x="2240756" y="2742882"/>
          <a:ext cx="7286626" cy="3108960"/>
        </p:xfrm>
        <a:graphic>
          <a:graphicData uri="http://schemas.openxmlformats.org/drawingml/2006/table">
            <a:tbl>
              <a:tblPr/>
              <a:tblGrid>
                <a:gridCol w="3643313">
                  <a:extLst>
                    <a:ext uri="{9D8B030D-6E8A-4147-A177-3AD203B41FA5}">
                      <a16:colId xmlns:a16="http://schemas.microsoft.com/office/drawing/2014/main" val="3391160181"/>
                    </a:ext>
                  </a:extLst>
                </a:gridCol>
                <a:gridCol w="3643313">
                  <a:extLst>
                    <a:ext uri="{9D8B030D-6E8A-4147-A177-3AD203B41FA5}">
                      <a16:colId xmlns:a16="http://schemas.microsoft.com/office/drawing/2014/main" val="3048450597"/>
                    </a:ext>
                  </a:extLst>
                </a:gridCol>
              </a:tblGrid>
              <a:tr h="0">
                <a:tc>
                  <a:txBody>
                    <a:bodyPr/>
                    <a:lstStyle/>
                    <a:p>
                      <a:pPr fontAlgn="base" latinLnBrk="0"/>
                      <a:r>
                        <a:rPr lang="en-US" b="1">
                          <a:effectLst/>
                          <a:latin typeface="inherit"/>
                        </a:rPr>
                        <a:t>Functional Testing</a:t>
                      </a:r>
                      <a:endParaRPr lang="en-US">
                        <a:effectLst/>
                      </a:endParaRPr>
                    </a:p>
                  </a:txBody>
                  <a:tcPr anchor="ctr">
                    <a:lnL>
                      <a:noFill/>
                    </a:lnL>
                    <a:lnR>
                      <a:noFill/>
                    </a:lnR>
                    <a:lnT>
                      <a:noFill/>
                    </a:lnT>
                    <a:lnB>
                      <a:noFill/>
                    </a:lnB>
                    <a:solidFill>
                      <a:srgbClr val="F0F0F0"/>
                    </a:solidFill>
                  </a:tcPr>
                </a:tc>
                <a:tc>
                  <a:txBody>
                    <a:bodyPr/>
                    <a:lstStyle/>
                    <a:p>
                      <a:pPr fontAlgn="base" latinLnBrk="0"/>
                      <a:r>
                        <a:rPr lang="en-US" b="1">
                          <a:effectLst/>
                          <a:latin typeface="inherit"/>
                        </a:rPr>
                        <a:t>Non-Functional Testing</a:t>
                      </a:r>
                      <a:endParaRPr lang="en-US">
                        <a:effectLst/>
                      </a:endParaRPr>
                    </a:p>
                  </a:txBody>
                  <a:tcPr anchor="ctr">
                    <a:lnL>
                      <a:noFill/>
                    </a:lnL>
                    <a:lnR>
                      <a:noFill/>
                    </a:lnR>
                    <a:lnT>
                      <a:noFill/>
                    </a:lnT>
                    <a:lnB>
                      <a:noFill/>
                    </a:lnB>
                    <a:solidFill>
                      <a:srgbClr val="F0F0F0"/>
                    </a:solidFill>
                  </a:tcPr>
                </a:tc>
                <a:extLst>
                  <a:ext uri="{0D108BD9-81ED-4DB2-BD59-A6C34878D82A}">
                    <a16:rowId xmlns:a16="http://schemas.microsoft.com/office/drawing/2014/main" val="3663737007"/>
                  </a:ext>
                </a:extLst>
              </a:tr>
              <a:tr h="0">
                <a:tc>
                  <a:txBody>
                    <a:bodyPr/>
                    <a:lstStyle/>
                    <a:p>
                      <a:pPr fontAlgn="base" latinLnBrk="0"/>
                      <a:r>
                        <a:rPr lang="en-US">
                          <a:effectLst/>
                        </a:rPr>
                        <a:t>Tests features/functions</a:t>
                      </a:r>
                    </a:p>
                  </a:txBody>
                  <a:tcPr anchor="ctr">
                    <a:lnL>
                      <a:noFill/>
                    </a:lnL>
                    <a:lnR>
                      <a:noFill/>
                    </a:lnR>
                    <a:lnT>
                      <a:noFill/>
                    </a:lnT>
                    <a:lnB>
                      <a:noFill/>
                    </a:lnB>
                  </a:tcPr>
                </a:tc>
                <a:tc>
                  <a:txBody>
                    <a:bodyPr/>
                    <a:lstStyle/>
                    <a:p>
                      <a:pPr fontAlgn="base" latinLnBrk="0"/>
                      <a:r>
                        <a:rPr lang="en-US">
                          <a:effectLst/>
                        </a:rPr>
                        <a:t>Tests non-functional aspects</a:t>
                      </a:r>
                    </a:p>
                  </a:txBody>
                  <a:tcPr anchor="ctr">
                    <a:lnL>
                      <a:noFill/>
                    </a:lnL>
                    <a:lnR>
                      <a:noFill/>
                    </a:lnR>
                    <a:lnT>
                      <a:noFill/>
                    </a:lnT>
                    <a:lnB>
                      <a:noFill/>
                    </a:lnB>
                  </a:tcPr>
                </a:tc>
                <a:extLst>
                  <a:ext uri="{0D108BD9-81ED-4DB2-BD59-A6C34878D82A}">
                    <a16:rowId xmlns:a16="http://schemas.microsoft.com/office/drawing/2014/main" val="76841178"/>
                  </a:ext>
                </a:extLst>
              </a:tr>
              <a:tr h="0">
                <a:tc>
                  <a:txBody>
                    <a:bodyPr/>
                    <a:lstStyle/>
                    <a:p>
                      <a:pPr fontAlgn="base" latinLnBrk="0"/>
                      <a:r>
                        <a:rPr lang="en-US">
                          <a:effectLst/>
                        </a:rPr>
                        <a:t>Evaluated as either present or not present</a:t>
                      </a:r>
                    </a:p>
                  </a:txBody>
                  <a:tcPr anchor="ctr">
                    <a:lnL>
                      <a:noFill/>
                    </a:lnL>
                    <a:lnR>
                      <a:noFill/>
                    </a:lnR>
                    <a:lnT>
                      <a:noFill/>
                    </a:lnT>
                    <a:lnB>
                      <a:noFill/>
                    </a:lnB>
                    <a:solidFill>
                      <a:srgbClr val="F0F0F0"/>
                    </a:solidFill>
                  </a:tcPr>
                </a:tc>
                <a:tc>
                  <a:txBody>
                    <a:bodyPr/>
                    <a:lstStyle/>
                    <a:p>
                      <a:pPr fontAlgn="base" latinLnBrk="0"/>
                      <a:r>
                        <a:rPr lang="en-US">
                          <a:effectLst/>
                        </a:rPr>
                        <a:t>Evaluated on the scale</a:t>
                      </a:r>
                    </a:p>
                  </a:txBody>
                  <a:tcPr anchor="ctr">
                    <a:lnL>
                      <a:noFill/>
                    </a:lnL>
                    <a:lnR>
                      <a:noFill/>
                    </a:lnR>
                    <a:lnT>
                      <a:noFill/>
                    </a:lnT>
                    <a:lnB>
                      <a:noFill/>
                    </a:lnB>
                    <a:solidFill>
                      <a:srgbClr val="F0F0F0"/>
                    </a:solidFill>
                  </a:tcPr>
                </a:tc>
                <a:extLst>
                  <a:ext uri="{0D108BD9-81ED-4DB2-BD59-A6C34878D82A}">
                    <a16:rowId xmlns:a16="http://schemas.microsoft.com/office/drawing/2014/main" val="3296931874"/>
                  </a:ext>
                </a:extLst>
              </a:tr>
              <a:tr h="0">
                <a:tc>
                  <a:txBody>
                    <a:bodyPr/>
                    <a:lstStyle/>
                    <a:p>
                      <a:pPr fontAlgn="base" latinLnBrk="0"/>
                      <a:r>
                        <a:rPr lang="en-US">
                          <a:effectLst/>
                        </a:rPr>
                        <a:t>Usually done manually</a:t>
                      </a:r>
                    </a:p>
                  </a:txBody>
                  <a:tcPr anchor="ctr">
                    <a:lnL>
                      <a:noFill/>
                    </a:lnL>
                    <a:lnR>
                      <a:noFill/>
                    </a:lnR>
                    <a:lnT>
                      <a:noFill/>
                    </a:lnT>
                    <a:lnB>
                      <a:noFill/>
                    </a:lnB>
                  </a:tcPr>
                </a:tc>
                <a:tc>
                  <a:txBody>
                    <a:bodyPr/>
                    <a:lstStyle/>
                    <a:p>
                      <a:pPr fontAlgn="base" latinLnBrk="0"/>
                      <a:r>
                        <a:rPr lang="en-US" dirty="0">
                          <a:effectLst/>
                        </a:rPr>
                        <a:t>Usually, automated</a:t>
                      </a:r>
                    </a:p>
                  </a:txBody>
                  <a:tcPr anchor="ctr">
                    <a:lnL>
                      <a:noFill/>
                    </a:lnL>
                    <a:lnR>
                      <a:noFill/>
                    </a:lnR>
                    <a:lnT>
                      <a:noFill/>
                    </a:lnT>
                    <a:lnB>
                      <a:noFill/>
                    </a:lnB>
                  </a:tcPr>
                </a:tc>
                <a:extLst>
                  <a:ext uri="{0D108BD9-81ED-4DB2-BD59-A6C34878D82A}">
                    <a16:rowId xmlns:a16="http://schemas.microsoft.com/office/drawing/2014/main" val="2147918441"/>
                  </a:ext>
                </a:extLst>
              </a:tr>
              <a:tr h="0">
                <a:tc>
                  <a:txBody>
                    <a:bodyPr/>
                    <a:lstStyle/>
                    <a:p>
                      <a:pPr fontAlgn="base" latinLnBrk="0"/>
                      <a:r>
                        <a:rPr lang="en-US">
                          <a:effectLst/>
                        </a:rPr>
                        <a:t>Checks the accordance to customer requirements</a:t>
                      </a:r>
                    </a:p>
                  </a:txBody>
                  <a:tcPr anchor="ctr">
                    <a:lnL>
                      <a:noFill/>
                    </a:lnL>
                    <a:lnR>
                      <a:noFill/>
                    </a:lnR>
                    <a:lnT>
                      <a:noFill/>
                    </a:lnT>
                    <a:lnB>
                      <a:noFill/>
                    </a:lnB>
                    <a:solidFill>
                      <a:srgbClr val="F0F0F0"/>
                    </a:solidFill>
                  </a:tcPr>
                </a:tc>
                <a:tc>
                  <a:txBody>
                    <a:bodyPr/>
                    <a:lstStyle/>
                    <a:p>
                      <a:pPr fontAlgn="base" latinLnBrk="0"/>
                      <a:r>
                        <a:rPr lang="en-US">
                          <a:effectLst/>
                        </a:rPr>
                        <a:t>Checks the accordance to end-user expectations</a:t>
                      </a:r>
                    </a:p>
                  </a:txBody>
                  <a:tcPr anchor="ctr">
                    <a:lnL>
                      <a:noFill/>
                    </a:lnL>
                    <a:lnR>
                      <a:noFill/>
                    </a:lnR>
                    <a:lnT>
                      <a:noFill/>
                    </a:lnT>
                    <a:lnB>
                      <a:noFill/>
                    </a:lnB>
                    <a:solidFill>
                      <a:srgbClr val="F0F0F0"/>
                    </a:solidFill>
                  </a:tcPr>
                </a:tc>
                <a:extLst>
                  <a:ext uri="{0D108BD9-81ED-4DB2-BD59-A6C34878D82A}">
                    <a16:rowId xmlns:a16="http://schemas.microsoft.com/office/drawing/2014/main" val="1771022902"/>
                  </a:ext>
                </a:extLst>
              </a:tr>
              <a:tr h="0">
                <a:tc>
                  <a:txBody>
                    <a:bodyPr/>
                    <a:lstStyle/>
                    <a:p>
                      <a:pPr fontAlgn="base" latinLnBrk="0"/>
                      <a:r>
                        <a:rPr lang="en-US">
                          <a:effectLst/>
                        </a:rPr>
                        <a:t>Tests what the product does</a:t>
                      </a:r>
                    </a:p>
                  </a:txBody>
                  <a:tcPr anchor="ctr">
                    <a:lnL>
                      <a:noFill/>
                    </a:lnL>
                    <a:lnR>
                      <a:noFill/>
                    </a:lnR>
                    <a:lnT>
                      <a:noFill/>
                    </a:lnT>
                    <a:lnB>
                      <a:noFill/>
                    </a:lnB>
                  </a:tcPr>
                </a:tc>
                <a:tc>
                  <a:txBody>
                    <a:bodyPr/>
                    <a:lstStyle/>
                    <a:p>
                      <a:pPr fontAlgn="base" latinLnBrk="0"/>
                      <a:r>
                        <a:rPr lang="en-US">
                          <a:effectLst/>
                        </a:rPr>
                        <a:t>Tests how the product works</a:t>
                      </a:r>
                    </a:p>
                  </a:txBody>
                  <a:tcPr anchor="ctr">
                    <a:lnL>
                      <a:noFill/>
                    </a:lnL>
                    <a:lnR>
                      <a:noFill/>
                    </a:lnR>
                    <a:lnT>
                      <a:noFill/>
                    </a:lnT>
                    <a:lnB>
                      <a:noFill/>
                    </a:lnB>
                  </a:tcPr>
                </a:tc>
                <a:extLst>
                  <a:ext uri="{0D108BD9-81ED-4DB2-BD59-A6C34878D82A}">
                    <a16:rowId xmlns:a16="http://schemas.microsoft.com/office/drawing/2014/main" val="1496260327"/>
                  </a:ext>
                </a:extLst>
              </a:tr>
              <a:tr h="0">
                <a:tc>
                  <a:txBody>
                    <a:bodyPr/>
                    <a:lstStyle/>
                    <a:p>
                      <a:pPr fontAlgn="base" latinLnBrk="0"/>
                      <a:r>
                        <a:rPr lang="en-US">
                          <a:effectLst/>
                        </a:rPr>
                        <a:t>Requirements are easy to specify</a:t>
                      </a:r>
                    </a:p>
                  </a:txBody>
                  <a:tcPr anchor="ctr">
                    <a:lnL>
                      <a:noFill/>
                    </a:lnL>
                    <a:lnR>
                      <a:noFill/>
                    </a:lnR>
                    <a:lnT>
                      <a:noFill/>
                    </a:lnT>
                    <a:lnB>
                      <a:noFill/>
                    </a:lnB>
                    <a:solidFill>
                      <a:srgbClr val="F0F0F0"/>
                    </a:solidFill>
                  </a:tcPr>
                </a:tc>
                <a:tc>
                  <a:txBody>
                    <a:bodyPr/>
                    <a:lstStyle/>
                    <a:p>
                      <a:pPr fontAlgn="base" latinLnBrk="0"/>
                      <a:r>
                        <a:rPr lang="en-US" dirty="0">
                          <a:effectLst/>
                        </a:rPr>
                        <a:t>Requirements are hard to specify </a:t>
                      </a:r>
                    </a:p>
                  </a:txBody>
                  <a:tcPr anchor="ctr">
                    <a:lnL>
                      <a:noFill/>
                    </a:lnL>
                    <a:lnR>
                      <a:noFill/>
                    </a:lnR>
                    <a:lnT>
                      <a:noFill/>
                    </a:lnT>
                    <a:lnB>
                      <a:noFill/>
                    </a:lnB>
                    <a:solidFill>
                      <a:srgbClr val="F0F0F0"/>
                    </a:solidFill>
                  </a:tcPr>
                </a:tc>
                <a:extLst>
                  <a:ext uri="{0D108BD9-81ED-4DB2-BD59-A6C34878D82A}">
                    <a16:rowId xmlns:a16="http://schemas.microsoft.com/office/drawing/2014/main" val="3955227569"/>
                  </a:ext>
                </a:extLst>
              </a:tr>
            </a:tbl>
          </a:graphicData>
        </a:graphic>
      </p:graphicFrame>
    </p:spTree>
    <p:extLst>
      <p:ext uri="{BB962C8B-B14F-4D97-AF65-F5344CB8AC3E}">
        <p14:creationId xmlns:p14="http://schemas.microsoft.com/office/powerpoint/2010/main" val="2913139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C44DE-EB0A-46B7-B949-13325EC9E09B}"/>
              </a:ext>
            </a:extLst>
          </p:cNvPr>
          <p:cNvSpPr>
            <a:spLocks noGrp="1"/>
          </p:cNvSpPr>
          <p:nvPr>
            <p:ph type="title"/>
          </p:nvPr>
        </p:nvSpPr>
        <p:spPr/>
        <p:txBody>
          <a:bodyPr/>
          <a:lstStyle/>
          <a:p>
            <a:r>
              <a:rPr lang="en-IN" dirty="0"/>
              <a:t>Test Planning</a:t>
            </a:r>
            <a:endParaRPr lang="en-US" dirty="0"/>
          </a:p>
        </p:txBody>
      </p:sp>
      <p:sp>
        <p:nvSpPr>
          <p:cNvPr id="4" name="Text Placeholder 3">
            <a:extLst>
              <a:ext uri="{FF2B5EF4-FFF2-40B4-BE49-F238E27FC236}">
                <a16:creationId xmlns:a16="http://schemas.microsoft.com/office/drawing/2014/main" id="{C24DB352-2B5C-417B-92D8-1E86A9055E1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896495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4805</Words>
  <Application>Microsoft Office PowerPoint</Application>
  <PresentationFormat>Widescreen</PresentationFormat>
  <Paragraphs>261</Paragraphs>
  <Slides>21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Calibri</vt:lpstr>
      <vt:lpstr>inherit</vt:lpstr>
      <vt:lpstr>Segoe UI</vt:lpstr>
      <vt:lpstr>Tw Cen MT</vt:lpstr>
      <vt:lpstr>Tw Cen MT Condensed</vt:lpstr>
      <vt:lpstr>Wingdings</vt:lpstr>
      <vt:lpstr>Wingdings 3</vt:lpstr>
      <vt:lpstr>Integral</vt:lpstr>
      <vt:lpstr>Testing Software applications</vt:lpstr>
      <vt:lpstr>agenda</vt:lpstr>
      <vt:lpstr>Intro to testing</vt:lpstr>
      <vt:lpstr>testing</vt:lpstr>
      <vt:lpstr>Advantage of testing</vt:lpstr>
      <vt:lpstr>Functional Testing</vt:lpstr>
      <vt:lpstr>Non-functional testing</vt:lpstr>
      <vt:lpstr>Functional / Non-FUnctional</vt:lpstr>
      <vt:lpstr>Test Planning</vt:lpstr>
      <vt:lpstr>STLC – Test plan</vt:lpstr>
      <vt:lpstr>Steps for Test plan</vt:lpstr>
      <vt:lpstr>TEST SCOPE</vt:lpstr>
      <vt:lpstr>Tips for TEST SCOPE</vt:lpstr>
      <vt:lpstr>Testing components</vt:lpstr>
      <vt:lpstr>Testing constraints</vt:lpstr>
      <vt:lpstr>Test scenarios</vt:lpstr>
      <vt:lpstr>Test plan</vt:lpstr>
      <vt:lpstr>TEST CASE</vt:lpstr>
      <vt:lpstr>Testing tools</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2021-09-17T02:52:34Z</dcterms:created>
  <dcterms:modified xsi:type="dcterms:W3CDTF">2022-01-15T03:02:30Z</dcterms:modified>
</cp:coreProperties>
</file>