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07200" cy="9939338"/>
  <p:embeddedFontLs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Khmer" panose="020B0604020202020204" charset="0"/>
      <p:regular r:id="rId23"/>
    </p:embeddedFont>
    <p:embeddedFont>
      <p:font typeface="Khmer Mool1" panose="02000506000000020004" pitchFamily="2" charset="0"/>
      <p:regular r:id="rId24"/>
    </p:embeddedFont>
    <p:embeddedFont>
      <p:font typeface="Khmer OS Siemreap" panose="02000500000000020004" pitchFamily="2" charset="0"/>
      <p:regular r:id="rId25"/>
    </p:embeddedFont>
    <p:embeddedFont>
      <p:font typeface="Siemreap" panose="020B060402020202020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6XZnyF0FRSB1caafQBjPQetv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9113" cy="49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533" y="0"/>
            <a:ext cx="2949113" cy="49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1015"/>
            <a:ext cx="2949113" cy="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533" y="9441015"/>
            <a:ext cx="2949113" cy="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m-K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ftr" idx="11"/>
          </p:nvPr>
        </p:nvSpPr>
        <p:spPr>
          <a:xfrm>
            <a:off x="1" y="9441015"/>
            <a:ext cx="2949113" cy="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56533" y="9441015"/>
            <a:ext cx="2949113" cy="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m-K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1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158a1c37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gc158a1c376_2_0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200" cy="4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 txBox="1">
            <a:spLocks noGrp="1"/>
          </p:cNvSpPr>
          <p:nvPr>
            <p:ph type="dt" idx="10"/>
          </p:nvPr>
        </p:nvSpPr>
        <p:spPr>
          <a:xfrm>
            <a:off x="3856533" y="0"/>
            <a:ext cx="2949113" cy="49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/>
              <a:t>2/28/2021</a:t>
            </a:r>
            <a:endParaRPr/>
          </a:p>
        </p:txBody>
      </p:sp>
      <p:sp>
        <p:nvSpPr>
          <p:cNvPr id="265" name="Google Shape;265;p22:notes"/>
          <p:cNvSpPr txBox="1">
            <a:spLocks noGrp="1"/>
          </p:cNvSpPr>
          <p:nvPr>
            <p:ph type="sldNum" idx="12"/>
          </p:nvPr>
        </p:nvSpPr>
        <p:spPr>
          <a:xfrm>
            <a:off x="3856533" y="9441015"/>
            <a:ext cx="2949113" cy="4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m-KH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0565" y="4720508"/>
            <a:ext cx="5446071" cy="447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0" y="0"/>
            <a:ext cx="9144000" cy="4041775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2F5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-4763" y="1936750"/>
            <a:ext cx="9148763" cy="2744788"/>
          </a:xfrm>
          <a:custGeom>
            <a:avLst/>
            <a:gdLst/>
            <a:ahLst/>
            <a:cxnLst/>
            <a:rect l="l" t="t" r="r" b="b"/>
            <a:pathLst>
              <a:path w="5763" h="1729" extrusionOk="0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>
            <a:gsLst>
              <a:gs pos="0">
                <a:srgbClr val="8690AD"/>
              </a:gs>
              <a:gs pos="50000">
                <a:schemeClr val="dk1"/>
              </a:gs>
              <a:gs pos="100000">
                <a:srgbClr val="8690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12835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 descr="b"/>
          <p:cNvSpPr/>
          <p:nvPr/>
        </p:nvSpPr>
        <p:spPr>
          <a:xfrm>
            <a:off x="-11113" y="2060575"/>
            <a:ext cx="9155113" cy="2765425"/>
          </a:xfrm>
          <a:custGeom>
            <a:avLst/>
            <a:gdLst/>
            <a:ahLst/>
            <a:cxnLst/>
            <a:rect l="l" t="t" r="r" b="b"/>
            <a:pathLst>
              <a:path w="5767" h="1644" extrusionOk="0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838200" y="9906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04888" y="5334000"/>
            <a:ext cx="708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  <a:defRPr sz="16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9999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 rot="5400000">
            <a:off x="2095500" y="-2667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4648200" y="22860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457200" y="3048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0" y="0"/>
            <a:ext cx="9144000" cy="4041775"/>
          </a:xfrm>
          <a:prstGeom prst="rect">
            <a:avLst/>
          </a:prstGeom>
          <a:gradFill>
            <a:gsLst>
              <a:gs pos="0">
                <a:srgbClr val="004386"/>
              </a:gs>
              <a:gs pos="100000">
                <a:srgbClr val="002F5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3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-4763" y="1936750"/>
            <a:ext cx="9148763" cy="2744788"/>
          </a:xfrm>
          <a:custGeom>
            <a:avLst/>
            <a:gdLst/>
            <a:ahLst/>
            <a:cxnLst/>
            <a:rect l="l" t="t" r="r" b="b"/>
            <a:pathLst>
              <a:path w="5763" h="1729" extrusionOk="0">
                <a:moveTo>
                  <a:pt x="3" y="563"/>
                </a:moveTo>
                <a:cubicBezTo>
                  <a:pt x="725" y="326"/>
                  <a:pt x="1498" y="14"/>
                  <a:pt x="2890" y="7"/>
                </a:cubicBezTo>
                <a:cubicBezTo>
                  <a:pt x="4282" y="0"/>
                  <a:pt x="5342" y="355"/>
                  <a:pt x="5763" y="583"/>
                </a:cubicBezTo>
                <a:lnTo>
                  <a:pt x="5760" y="1729"/>
                </a:lnTo>
                <a:lnTo>
                  <a:pt x="0" y="1729"/>
                </a:lnTo>
                <a:lnTo>
                  <a:pt x="3" y="563"/>
                </a:lnTo>
                <a:close/>
              </a:path>
            </a:pathLst>
          </a:custGeom>
          <a:gradFill>
            <a:gsLst>
              <a:gs pos="0">
                <a:srgbClr val="8690AD"/>
              </a:gs>
              <a:gs pos="50000">
                <a:srgbClr val="004386"/>
              </a:gs>
              <a:gs pos="100000">
                <a:srgbClr val="8690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3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1ABA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3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>
            <a:gsLst>
              <a:gs pos="0">
                <a:srgbClr val="1ABA81"/>
              </a:gs>
              <a:gs pos="100000">
                <a:srgbClr val="12835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3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 descr="b"/>
          <p:cNvSpPr/>
          <p:nvPr/>
        </p:nvSpPr>
        <p:spPr>
          <a:xfrm>
            <a:off x="-11113" y="2060575"/>
            <a:ext cx="9155113" cy="2765425"/>
          </a:xfrm>
          <a:custGeom>
            <a:avLst/>
            <a:gdLst/>
            <a:ahLst/>
            <a:cxnLst/>
            <a:rect l="l" t="t" r="r" b="b"/>
            <a:pathLst>
              <a:path w="5767" h="1644" extrusionOk="0">
                <a:moveTo>
                  <a:pt x="0" y="569"/>
                </a:moveTo>
                <a:cubicBezTo>
                  <a:pt x="722" y="332"/>
                  <a:pt x="1460" y="42"/>
                  <a:pt x="2818" y="21"/>
                </a:cubicBezTo>
                <a:cubicBezTo>
                  <a:pt x="4176" y="0"/>
                  <a:pt x="5346" y="355"/>
                  <a:pt x="5767" y="583"/>
                </a:cubicBezTo>
                <a:lnTo>
                  <a:pt x="5764" y="1644"/>
                </a:lnTo>
                <a:lnTo>
                  <a:pt x="4" y="1644"/>
                </a:lnTo>
                <a:lnTo>
                  <a:pt x="0" y="56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43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1" y="2743200"/>
            <a:ext cx="9142412" cy="373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6"/>
          <p:cNvPicPr preferRelativeResize="0"/>
          <p:nvPr/>
        </p:nvPicPr>
        <p:blipFill rotWithShape="1">
          <a:blip r:embed="rId4">
            <a:alphaModFix/>
          </a:blip>
          <a:srcRect b="8645"/>
          <a:stretch/>
        </p:blipFill>
        <p:spPr>
          <a:xfrm>
            <a:off x="7173913" y="2743200"/>
            <a:ext cx="19621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2400" y="241266"/>
            <a:ext cx="2273334" cy="227333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41" name="Google Shape;41;p26" descr="C:\Users\SARIN\Pictures\usea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42529" y="6359205"/>
            <a:ext cx="1210335" cy="67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238125"/>
            <a:ext cx="9144000" cy="1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6134100" y="-14288"/>
            <a:ext cx="2895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/>
            <a:rect l="l" t="t" r="r" b="b"/>
            <a:pathLst>
              <a:path w="5764" h="291" extrusionOk="0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1" i="0" u="none" strike="noStrike" cap="none">
                <a:solidFill>
                  <a:srgbClr val="9999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/>
          <p:nvPr/>
        </p:nvSpPr>
        <p:spPr>
          <a:xfrm>
            <a:off x="8047038" y="6540500"/>
            <a:ext cx="639762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USEA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685800" y="2009775"/>
            <a:ext cx="7772400" cy="962025"/>
          </a:xfrm>
          <a:prstGeom prst="rect">
            <a:avLst/>
          </a:prstGeom>
        </p:spPr>
        <p:txBody>
          <a:bodyPr>
            <a:prstTxWarp prst="textPlain">
              <a:avLst/>
            </a:prstTxWarp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lvl="0" algn="ctr"/>
            <a:r>
              <a:rPr b="1" i="0" dirty="0" err="1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សាកលវិទ្យាល័យ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 </a:t>
            </a:r>
            <a:r>
              <a:rPr b="1" i="0" dirty="0" err="1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សៅស៍អ៊ីសថ៍អេយសៀ</a:t>
            </a:r>
            <a:endParaRPr b="1" i="0" dirty="0">
              <a:ln>
                <a:noFill/>
              </a:ln>
              <a:gradFill>
                <a:gsLst>
                  <a:gs pos="0">
                    <a:srgbClr val="FFD154"/>
                  </a:gs>
                  <a:gs pos="75000">
                    <a:srgbClr val="FFA000"/>
                  </a:gs>
                  <a:gs pos="100000">
                    <a:srgbClr val="FFB000"/>
                  </a:gs>
                </a:gsLst>
                <a:lin ang="5400000" scaled="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78963" y="3009009"/>
            <a:ext cx="7315200" cy="495193"/>
          </a:xfrm>
          <a:prstGeom prst="rect">
            <a:avLst/>
          </a:prstGeom>
        </p:spPr>
        <p:txBody>
          <a:bodyPr>
            <a:prstTxWarp prst="textPlain">
              <a:avLst/>
            </a:prstTxWarp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 panose="02050604050505020204" pitchFamily="18" charset="0"/>
                <a:cs typeface="Khmer OS Siemreap" panose="02000500000000020004" pitchFamily="2" charset="0"/>
              </a:rPr>
              <a:t>UNIVERSITY OF SOUTH-EAST ASIA</a:t>
            </a:r>
          </a:p>
        </p:txBody>
      </p:sp>
      <p:sp>
        <p:nvSpPr>
          <p:cNvPr id="102" name="Google Shape;102;p1"/>
          <p:cNvSpPr/>
          <p:nvPr/>
        </p:nvSpPr>
        <p:spPr>
          <a:xfrm>
            <a:off x="762000" y="4049233"/>
            <a:ext cx="1828800" cy="777734"/>
          </a:xfrm>
          <a:prstGeom prst="rect">
            <a:avLst/>
          </a:prstGeom>
          <a:solidFill>
            <a:srgbClr val="19C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3200" b="1" i="0" u="none" strike="noStrike" cap="none" dirty="0">
                <a:solidFill>
                  <a:srgbClr val="FFD154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ជំនាញ</a:t>
            </a:r>
            <a:endParaRPr sz="3200" b="1" i="0" u="none" strike="noStrike" cap="none" dirty="0">
              <a:solidFill>
                <a:srgbClr val="FFD154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553200" y="4876800"/>
            <a:ext cx="2189038" cy="685800"/>
          </a:xfrm>
          <a:prstGeom prst="rect">
            <a:avLst/>
          </a:prstGeom>
          <a:solidFill>
            <a:srgbClr val="19C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m-KH" sz="3200" b="1" dirty="0">
                <a:solidFill>
                  <a:srgbClr val="FFD154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សង្គម</a:t>
            </a:r>
            <a:endParaRPr sz="3200" b="1" dirty="0">
              <a:solidFill>
                <a:srgbClr val="FFD154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  <p:pic>
        <p:nvPicPr>
          <p:cNvPr id="104" name="Google Shape;104;p1" descr="C:\Users\SARIN\Pictures\usea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2588" y="6400800"/>
            <a:ext cx="1217612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3733800" y="4427467"/>
            <a:ext cx="2133600" cy="626743"/>
          </a:xfrm>
          <a:prstGeom prst="rect">
            <a:avLst/>
          </a:prstGeom>
          <a:solidFill>
            <a:srgbClr val="19C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m-KH" sz="3200" b="1" dirty="0">
                <a:solidFill>
                  <a:srgbClr val="FFD154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ឧត្តមភាព</a:t>
            </a:r>
            <a:endParaRPr sz="3200" b="1" dirty="0">
              <a:solidFill>
                <a:srgbClr val="FFD154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3500" y="457200"/>
            <a:ext cx="1397000" cy="135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247552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1524001"/>
            <a:ext cx="8229600" cy="41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៣.៣ គ្រោងការណ៍ធ្វើសំណាក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៣.៣.១ ការកំណត់ទំហំសំណាក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m-KH" sz="2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ក្នុងការសិក្សារស្រាវជ្រាវនេះកំណត់យកចំនួន ០៤នាក់រួមមានដូចជា៖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១. ម្ចាស់ហាងនំប៉័ងផ្សារលើរផ្ទាល់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២. ប្រធានផ្នែកធនធានមនុស្ស</a:t>
            </a:r>
            <a:endParaRPr lang="en-US"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៣. </a:t>
            </a:r>
            <a:r>
              <a:rPr lang="en-US" sz="2000" b="0" dirty="0" err="1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ប្រធានផ្នែកគណនេយ្យ</a:t>
            </a:r>
            <a:endParaRPr lang="en-US"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៤. បុគ្គលិកផ្នែកលក់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None/>
            </a:pPr>
            <a:endParaRPr sz="2400" dirty="0"/>
          </a:p>
        </p:txBody>
      </p:sp>
      <p:pic>
        <p:nvPicPr>
          <p:cNvPr id="201" name="Google Shape;201;p16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05" name="Google Shape;205;p16"/>
          <p:cNvSpPr txBox="1"/>
          <p:nvPr/>
        </p:nvSpPr>
        <p:spPr>
          <a:xfrm>
            <a:off x="830263" y="6514115"/>
            <a:ext cx="74950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សឿន សំ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DC7C6D5E-E697-43B3-BAB2-33BFB31CD2E7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457200" y="246030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៣.៣.២ បច្ចេកទេសជ្រើសរើសសំណាក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0" lvl="0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	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ក្រុមយើងខ្ញុំបានជ្រើសរើសយកវិធីសាស្រ្ដបែប judgement-Sampling មុនពេលចុះទៅទីតាំងផ្ទាល់ ។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៣.៤ ឧបករណ៍ និងវិធីប្រមូលទិន្នន័យ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៣.៤ .១ ឧបករណ៍ប្រមូលទិន្នន័យ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Wingdings" panose="05000000000000000000" pitchFamily="2" charset="2"/>
              <a:buChar char="Ø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ប៊ិច និងសៀវភៅ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Wingdings" panose="05000000000000000000" pitchFamily="2" charset="2"/>
              <a:buChar char="Ø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ទូរសព្ទដៃ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Wingdings" panose="05000000000000000000" pitchFamily="2" charset="2"/>
              <a:buChar char="Ø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កុំព្យូទ័រ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212" name="Google Shape;212;p17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16" name="Google Shape;216;p17"/>
          <p:cNvSpPr txBox="1"/>
          <p:nvPr/>
        </p:nvSpPr>
        <p:spPr>
          <a:xfrm>
            <a:off x="830263" y="6514115"/>
            <a:ext cx="74950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សឿន សំ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813910A1-E879-42B0-BE30-8E3DBE53D746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57200" y="238237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457200" y="1524001"/>
            <a:ext cx="8229600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៣.៤ .២ វិធីប្រមូលទិន្នន័យ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0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	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ក្រុមយើងខ្ញុំបានប្រមូលទិន្នន័យ </a:t>
            </a:r>
            <a:r>
              <a:rPr lang="km-KH" sz="200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តាមវិធីសាស្រ្តបែបគុណ​ភាព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តាមរយៈកម្រងសំណួរដែលបានសម្ភាសន៍​ និង </a:t>
            </a:r>
            <a:r>
              <a:rPr lang="km-KH" sz="200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វិធីសាស្រ្តបែបរុករក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ដោយការស្រាវជ្រាវតាមរយៈ</a:t>
            </a:r>
          </a:p>
          <a:p>
            <a:pPr marL="0" lvl="0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អ៊ីនធឺណិត​ និងសៀវភៅដែលពាក់ព័ន្ធ ។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/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None/>
            </a:pPr>
            <a:endParaRPr sz="2400" dirty="0"/>
          </a:p>
        </p:txBody>
      </p:sp>
      <p:pic>
        <p:nvPicPr>
          <p:cNvPr id="223" name="Google Shape;223;p19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27" name="Google Shape;227;p19"/>
          <p:cNvSpPr txBox="1"/>
          <p:nvPr/>
        </p:nvSpPr>
        <p:spPr>
          <a:xfrm>
            <a:off x="830262" y="6524748"/>
            <a:ext cx="718502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សៅ ណាង</a:t>
            </a:r>
            <a:endParaRPr dirty="0">
              <a:sym typeface="Siemreap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C12B8D97-008B-47BD-92CB-534AB4FA77E4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457200" y="240393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៣.៥ វិធីសាស្ត្រវិភាគនិងបកស្រាយទិន្នន័យ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៣.៥.១ វិធីសាស្ត្រវិភាគទិន្នន័យ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0" lvl="0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	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ក្រុមយើងខ្ញុំបានធ្វើការវិភាគទិន្នន័យ ដោយប្រើលើ </a:t>
            </a:r>
            <a:r>
              <a:rPr lang="km-KH" sz="200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វិធីសាស្រ្តបែបគុណវិស័យ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ក្នុងការអាន</a:t>
            </a: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Arial"/>
                <a:cs typeface="Khmer OS Siemreap" panose="02000500000000020004" pitchFamily="2" charset="0"/>
                <a:sym typeface="Arial"/>
              </a:rPr>
              <a:t>និងពិចារណាទិន្នន័យរួចធ្វើចំណាត់ថ្នាក់ទៅតាមគោលដៅដែលកំណត់ទុក។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Arial"/>
              <a:cs typeface="Khmer OS Siemreap" panose="02000500000000020004" pitchFamily="2" charset="0"/>
              <a:sym typeface="Arial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/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/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None/>
            </a:pPr>
            <a:endParaRPr sz="2400" dirty="0"/>
          </a:p>
        </p:txBody>
      </p:sp>
      <p:pic>
        <p:nvPicPr>
          <p:cNvPr id="234" name="Google Shape;234;p20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38" name="Google Shape;238;p20"/>
          <p:cNvSpPr txBox="1"/>
          <p:nvPr/>
        </p:nvSpPr>
        <p:spPr>
          <a:xfrm>
            <a:off x="830263" y="6524748"/>
            <a:ext cx="74950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សៅ ណាង</a:t>
            </a:r>
            <a:endParaRPr dirty="0">
              <a:sym typeface="Siemreap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532F9989-3C53-4493-B0CF-9D57668F6013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57200" y="244476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1"/>
          </p:nvPr>
        </p:nvSpPr>
        <p:spPr>
          <a:xfrm>
            <a:off x="457200" y="1489293"/>
            <a:ext cx="8229600" cy="50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៣.៥.២ វិធីសាស្ត្របកស្រាយទិន្នន័យ</a:t>
            </a:r>
            <a:endParaRPr lang="en-US" sz="2400" dirty="0">
              <a:solidFill>
                <a:srgbClr val="004386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  <a:p>
            <a:pPr marL="0" lvl="0" indent="0" algn="just" defTabSz="3600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Arial"/>
              </a:rPr>
              <a:t>	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Arial"/>
              </a:rPr>
              <a:t>ក្រោយពីបានធ្វើការវិភាគទិន្នន័យរួចហើយ​</a:t>
            </a:r>
            <a:r>
              <a:rPr lang="en-US" sz="2000" b="0" dirty="0">
                <a:solidFill>
                  <a:schemeClr val="dk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Arial"/>
              </a:rPr>
              <a:t> </a:t>
            </a: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Arial"/>
              </a:rPr>
              <a:t>ក្រុមយើងខ្ញុំត្រូវបកស្រាយទិន្នន័យនោះដោយ ប្រើស្ថិតិបែបពិពណ៌នា ដែលយើងបានរៀបចំ សង្ខេប និងបង្ហាញទិន្នន័យតាមរយៈសសេរសៀវភៅ និងធ្វើបទបង្ហាញ ។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Arial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None/>
            </a:pPr>
            <a:endParaRPr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245" name="Google Shape;245;p21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49" name="Google Shape;249;p21"/>
          <p:cNvSpPr txBox="1"/>
          <p:nvPr/>
        </p:nvSpPr>
        <p:spPr>
          <a:xfrm>
            <a:off x="830262" y="6524748"/>
            <a:ext cx="75056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សៅ ណាង</a:t>
            </a:r>
            <a:endParaRPr dirty="0">
              <a:sym typeface="Siemreap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9301A417-E2C1-4E42-9238-ADC0F89A6C72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158a1c376_2_0"/>
          <p:cNvSpPr txBox="1">
            <a:spLocks noGrp="1"/>
          </p:cNvSpPr>
          <p:nvPr>
            <p:ph type="title"/>
          </p:nvPr>
        </p:nvSpPr>
        <p:spPr>
          <a:xfrm>
            <a:off x="457200" y="250875"/>
            <a:ext cx="813435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ឯកសារយោង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255" name="Google Shape;255;gc158a1c376_2_0"/>
          <p:cNvSpPr txBox="1">
            <a:spLocks noGrp="1"/>
          </p:cNvSpPr>
          <p:nvPr>
            <p:ph type="body" idx="1"/>
          </p:nvPr>
        </p:nvSpPr>
        <p:spPr>
          <a:xfrm>
            <a:off x="457200" y="1489293"/>
            <a:ext cx="7867650" cy="5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m-KH" sz="2000" b="0" dirty="0">
                <a:solidFill>
                  <a:srgbClr val="004386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សៀវភៅសារណារបស់ក្រុមនិស្សិត(យឿម ម៉ានី, ត្រាក់ នឹង, ពក សារ៉ូន, លញ ទុំ និង ពេជ្រ សុខេនឆ្នាំ ២០១៣-២០១៧)</a:t>
            </a:r>
            <a:endParaRPr sz="2000" b="0" dirty="0">
              <a:solidFill>
                <a:srgbClr val="004386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386"/>
              </a:buClr>
              <a:buSzPts val="2000"/>
              <a:buFont typeface="Khmer"/>
              <a:buChar char="●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សៀវភៅសារណារបស់ក្រុមនិស្សិត(ឆេង មុន្នី, ពៅ ប៉ុន,យ៉ន ម៉េងលាប, ហល់ ប៊ុនហាក់, បឿន ប៊ុនថេង និង តាន់ ច័ន្ទ លក្ខណា ឆ្នាំ ២០១៤-២០១៨)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hmer"/>
              <a:buChar char="●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សៀវភៅសារណារបស់ក្រុមនិស្សិត(វឿន សុហ៊ាង, សែន វិសាំ, ថៃ ធាន់, នី សុវណ្ណរិទ្ធី, ហ៊ូ សុខវុទ្ធី និង ស៊ាម សិត ឆ្នាំ ២០១៣-២០១៧)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hmer"/>
              <a:buChar char="●"/>
            </a:pPr>
            <a:r>
              <a:rPr lang="km-KH" sz="2000" b="0" dirty="0">
                <a:solidFill>
                  <a:schemeClr val="dk1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សៀវភៅសារណារបស់ក្រុមនិស្សិត(នឹមសានឿត, យ៉ុន វ៉ាន់ឌីលីសម្បត្តិ , ថោង ធា, លី សុខា,​ ២០១៤-២០១៨)</a:t>
            </a:r>
            <a:endParaRPr sz="2000" b="0" dirty="0">
              <a:solidFill>
                <a:schemeClr val="dk1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None/>
            </a:pPr>
            <a:endParaRPr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256" name="Google Shape;256;gc158a1c376_2_0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78" b="23107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c158a1c376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c158a1c376_2_0"/>
          <p:cNvSpPr/>
          <p:nvPr/>
        </p:nvSpPr>
        <p:spPr>
          <a:xfrm>
            <a:off x="76200" y="6613357"/>
            <a:ext cx="2502351" cy="168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12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260" name="Google Shape;260;gc158a1c376_2_0"/>
          <p:cNvSpPr txBox="1"/>
          <p:nvPr/>
        </p:nvSpPr>
        <p:spPr>
          <a:xfrm>
            <a:off x="830262" y="6524748"/>
            <a:ext cx="749458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សៅ ណាង</a:t>
            </a:r>
            <a:endParaRPr dirty="0">
              <a:sym typeface="Siemreap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85CCA23C-DF5A-4300-8FEA-06C305C8AFF2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/>
        </p:nvSpPr>
        <p:spPr>
          <a:xfrm>
            <a:off x="5334000" y="5715000"/>
            <a:ext cx="396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Khmer"/>
              <a:ea typeface="Khmer"/>
              <a:cs typeface="Khmer"/>
              <a:sym typeface="Khmer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4400" b="0" i="0" u="none" strike="noStrike" cap="none">
                <a:solidFill>
                  <a:srgbClr val="FF0000"/>
                </a:solidFill>
                <a:latin typeface="Khmer"/>
                <a:ea typeface="Khmer"/>
                <a:cs typeface="Khmer"/>
                <a:sym typeface="Khmer"/>
              </a:rPr>
              <a:t>សូមអរគុណ!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0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533400" y="251485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ប្រធានបទស្ដីពី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57200" y="2388987"/>
            <a:ext cx="7772400" cy="39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ដឹកនាំដោយសាស្រ្តាចារ្យ ៖ កៅសត្រា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ឈ្មោះក្រុមនិស្សិត ៖ 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229076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ធឿន វិសិទ្ធ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229076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ចាន់ ដារ៉ា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2290762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km-KH" sz="2000" dirty="0"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សោម ប៊ុនថា​​​​​​​​​​​​​ 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229076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សឿន សំ</a:t>
            </a:r>
            <a:endParaRPr dirty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229076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r>
              <a:rPr lang="km-KH" sz="2000" dirty="0"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សៅ ណាង</a:t>
            </a:r>
            <a:r>
              <a:rPr lang="km-KH" sz="2000" dirty="0">
                <a:solidFill>
                  <a:srgbClr val="004386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           ​</a:t>
            </a:r>
            <a:endParaRPr sz="2400" dirty="0"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  <p:pic>
        <p:nvPicPr>
          <p:cNvPr id="113" name="Google Shape;113;p2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17" name="Google Shape;117;p2"/>
          <p:cNvSpPr txBox="1"/>
          <p:nvPr/>
        </p:nvSpPr>
        <p:spPr>
          <a:xfrm>
            <a:off x="533400" y="1119220"/>
            <a:ext cx="8229600" cy="157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Font typeface="Noto Sans Symbols"/>
              <a:buNone/>
            </a:pPr>
            <a:r>
              <a:rPr lang="km-KH" sz="2400" b="0" i="0" u="none" strike="noStrike" cap="none" dirty="0">
                <a:solidFill>
                  <a:schemeClr val="dk1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ការបង្កើតប្រព័ន្ធគ្រប់គ្រងចំណូលចំណាយ និងស្ដុក </a:t>
            </a:r>
            <a:endParaRPr sz="2400" b="0" i="0" u="none" strike="noStrike" cap="none" dirty="0">
              <a:solidFill>
                <a:schemeClr val="dk1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400"/>
              <a:buFont typeface="Noto Sans Symbols"/>
              <a:buNone/>
            </a:pPr>
            <a:r>
              <a:rPr lang="km-KH" sz="2400" b="0" i="0" u="none" strike="noStrike" cap="none" dirty="0">
                <a:solidFill>
                  <a:schemeClr val="dk1"/>
                </a:solidFill>
                <a:latin typeface="Khmer Mool1" panose="02000506000000020004" pitchFamily="2" charset="0"/>
                <a:ea typeface="Khmer"/>
                <a:cs typeface="Khmer Mool1" panose="02000506000000020004" pitchFamily="2" charset="0"/>
                <a:sym typeface="Khmer"/>
              </a:rPr>
              <a:t>របស់ហាងនំប៉័ងផ្សារលើខេត្តសៀមរាប</a:t>
            </a:r>
            <a:endParaRPr sz="2400" b="0" i="0" u="none" strike="noStrike" cap="none" dirty="0">
              <a:solidFill>
                <a:schemeClr val="dk1"/>
              </a:solidFill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578644" y="279335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lnSpc>
                <a:spcPct val="150000"/>
              </a:lnSpc>
              <a:buClr>
                <a:srgbClr val="3191F1"/>
              </a:buClr>
              <a:buSzPts val="2000"/>
            </a:pPr>
            <a:r>
              <a:rPr lang="km-KH" sz="2400" dirty="0">
                <a:solidFill>
                  <a:schemeClr val="bg1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១ សេចក្ដីផ្ដើម </a:t>
            </a:r>
            <a:endParaRPr sz="2400" dirty="0">
              <a:solidFill>
                <a:schemeClr val="bg1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828233" y="1293203"/>
            <a:ext cx="7497060" cy="50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១.១ លំនាបញ្ហា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1600"/>
              <a:buNone/>
            </a:pPr>
            <a:r>
              <a:rPr lang="km-KH" sz="16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​	</a:t>
            </a: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Siemreap"/>
                <a:cs typeface="Khmer OS Siemreap" panose="02000500000000020004" pitchFamily="2" charset="0"/>
                <a:sym typeface="Siemreap"/>
              </a:rPr>
              <a:t>នាពេលបច្ចុប្បន្ននេះវិស័យបច្ចេកវិទ្យាមានការរីកចម្រើនគួរឲ្យកត់សម្គាល់​ដោយសារតែវាអាចជួយក្នុងការកសាងអភិវឌ្ឍន៍ប្រទេសយ៉ាងឆាប់រហ័សស្ទើរតែមិនគួរឲ្យជឿរ។ នៅក្នុងវិស័យនានា ទាំងក្នុងស្ថាបនរដ្ឋ និងស្ថាបនឯកជន មានតម្រូវការផ្នែកបច្ចេកវិទ្យាយ៉ាងខ្លាំងដើម្បីជួយសម្រួលដល់ការងារនានាក្នុងវិស័យរៀងៗខ្លួន​ ដូចជាការរក្សាទុកទិន្នន័យ ការកែប្រែ ការលុប ការស្វែងរកមានភាពងាយស្រួល នឹងជាពិសេសជួយសម្រួលដល់ម្ចាស់អាជីវកម្មងាយស្រួលក្នុងការគ្រប់គ្រង នឹងរៀបចំផែនការយុទ្ធសាស្រ្ដ</a:t>
            </a:r>
            <a:endParaRPr sz="3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1800"/>
              <a:buNone/>
            </a:pP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Siemreap"/>
                <a:cs typeface="Khmer OS Siemreap" panose="02000500000000020004" pitchFamily="2" charset="0"/>
                <a:sym typeface="Siemreap"/>
              </a:rPr>
              <a:t>ទីផ្សារបានត្រឹមត្រូវ។</a:t>
            </a:r>
            <a:endParaRPr sz="2400" dirty="0">
              <a:latin typeface="Khmer OS Siemreap" panose="02000500000000020004" pitchFamily="2" charset="0"/>
              <a:ea typeface="Siemreap"/>
              <a:cs typeface="Khmer OS Siemreap" panose="02000500000000020004" pitchFamily="2" charset="0"/>
              <a:sym typeface="Siemreap"/>
            </a:endParaRPr>
          </a:p>
        </p:txBody>
      </p:sp>
      <p:pic>
        <p:nvPicPr>
          <p:cNvPr id="124" name="Google Shape;124;p3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76200" y="6613357"/>
            <a:ext cx="3130243" cy="1771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F4521FB5-B32D-465D-BAD8-CD1BABF1E763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  <p:sp>
        <p:nvSpPr>
          <p:cNvPr id="10" name="Google Shape;139;p4">
            <a:extLst>
              <a:ext uri="{FF2B5EF4-FFF2-40B4-BE49-F238E27FC236}">
                <a16:creationId xmlns:a16="http://schemas.microsoft.com/office/drawing/2014/main" id="{1757C8C1-7A95-4C55-AFF9-E891BC35983B}"/>
              </a:ext>
            </a:extLst>
          </p:cNvPr>
          <p:cNvSpPr txBox="1"/>
          <p:nvPr/>
        </p:nvSpPr>
        <p:spPr>
          <a:xfrm>
            <a:off x="962025" y="6514115"/>
            <a:ext cx="736326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ធឿន វិសិទ្ធ</a:t>
            </a:r>
            <a:endParaRPr dirty="0">
              <a:sym typeface="Verdana"/>
            </a:endParaRPr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30263" y="258069"/>
            <a:ext cx="7760844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១ សេចក្ដីផ្ដើម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532957" y="1470788"/>
            <a:ext cx="8058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១.២ ចំណោទបញ្ហា និងសំណួរស្រាវជ្រាវ 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១.២.១ ចំណោទបញ្ហា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0" lvl="1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1600"/>
              <a:buNone/>
            </a:pPr>
            <a:r>
              <a:rPr lang="en-US" sz="2000" dirty="0">
                <a:solidFill>
                  <a:srgbClr val="004386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Siemreap"/>
              </a:rPr>
              <a:t>	</a:t>
            </a: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Siemreap"/>
              </a:rPr>
              <a:t>ដោយមើលឃើញថាការគ្រប់គ្រង់ស្តុកមានភាពមិនច្បាស់លាស់ ការទូទាត់ចំណូលចំណាយមានការយល់ច្រលំច្រើន ការលក់ដូរមានភាពយឺតយ៉ាវ ការស្វែងរកទិន្នន័យចាស់ៗមានការលំបាក ទើបក្រុមនិស្សិតយើងខ្ញុំសម្រេចបង្កើតនូវ ”ប្រព័ន្ធគ្រប់គ្រងចំណូលចំណាយ និងស្តុក“ ដើម្បីជួយសម្រួលដល់ដំណើរការអាជីវកម្មទាំងមូលឲ្យមានលក្ខណៈងាយស្រួល។</a:t>
            </a:r>
            <a:endParaRPr sz="2000" dirty="0">
              <a:solidFill>
                <a:srgbClr val="004386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Siemreap"/>
            </a:endParaRPr>
          </a:p>
        </p:txBody>
      </p:sp>
      <p:pic>
        <p:nvPicPr>
          <p:cNvPr id="135" name="Google Shape;135;p4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39" name="Google Shape;139;p4"/>
          <p:cNvSpPr txBox="1"/>
          <p:nvPr/>
        </p:nvSpPr>
        <p:spPr>
          <a:xfrm>
            <a:off x="962025" y="6514115"/>
            <a:ext cx="736326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ធឿន វិសិទ្ធ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26EE3A36-6223-4DF7-BF15-CAD8B6788517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533400" y="282541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2400" dirty="0">
                <a:latin typeface="Khmer Mool1" panose="02000506000000020004" pitchFamily="2" charset="0"/>
                <a:ea typeface="Times New Roman"/>
                <a:cs typeface="Khmer Mool1" panose="02000506000000020004" pitchFamily="2" charset="0"/>
                <a:sym typeface="Times New Roman"/>
              </a:rPr>
              <a:t>ជំពូក ១ សេចក្ដីផ្ដើម </a:t>
            </a:r>
            <a:endParaRPr sz="2400" dirty="0">
              <a:latin typeface="Khmer Mool1" panose="02000506000000020004" pitchFamily="2" charset="0"/>
              <a:ea typeface="Khmer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1524001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១.២.២ សំណួរស្រាវជ្រាវ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pPr marL="45720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Verdana"/>
              <a:buAutoNum type="arabicPeriod"/>
            </a:pP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Siemreap"/>
                <a:cs typeface="Khmer OS Siemreap" panose="02000500000000020004" pitchFamily="2" charset="0"/>
                <a:sym typeface="Siemreap"/>
              </a:rPr>
              <a:t>តើការគ្រប់គ្រង់ទៅលើការចំណូលនិងចំណាយ និងស្ដុករបស់ហាងនំប៉័ងផ្សារលើ ខេត្តសៀមរាបមានដំណើរការដូចម្ដេច?</a:t>
            </a:r>
            <a:endParaRPr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Verdana"/>
              <a:buAutoNum type="arabicPeriod"/>
            </a:pP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Siemreap"/>
                <a:cs typeface="Khmer OS Siemreap" panose="02000500000000020004" pitchFamily="2" charset="0"/>
                <a:sym typeface="Siemreap"/>
              </a:rPr>
              <a:t>តើហាងមានផលវិបាកដែរឬទេនៅក្នុងការគ្រប់គ្រង់ទៅលើការចំណូលនិងចំណាយ និងស្ដុក ?</a:t>
            </a:r>
            <a:endParaRPr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</p:txBody>
      </p:sp>
      <p:pic>
        <p:nvPicPr>
          <p:cNvPr id="146" name="Google Shape;146;p5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50" name="Google Shape;150;p5"/>
          <p:cNvSpPr txBox="1"/>
          <p:nvPr/>
        </p:nvSpPr>
        <p:spPr>
          <a:xfrm>
            <a:off x="830262" y="6514115"/>
            <a:ext cx="75056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ធឿន វិសិទ្ធ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837AE236-23E9-4257-B94D-81719B34FF5D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457200" y="249211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defTabSz="360000"/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១ សេចក្ដីផ្ដើម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457200" y="1524001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 defTabSz="3600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១.៣ គោលបំណងនៃការស្រាវជ្រាវ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742950" lvl="2" indent="-34290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Font typeface="Noto Sans Symbols"/>
              <a:buChar char="⮚"/>
            </a:pPr>
            <a:r>
              <a:rPr lang="km-KH" sz="20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បង្កើតឲ្យមានភាពងាយស្រួលក្នុងការតាមដានចំនួនផលិតផលក្នុងស្តុក</a:t>
            </a:r>
            <a:endParaRPr dirty="0"/>
          </a:p>
          <a:p>
            <a:pPr marL="742950" lvl="2" indent="-34290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Font typeface="Noto Sans Symbols"/>
              <a:buChar char="⮚"/>
            </a:pPr>
            <a:r>
              <a:rPr lang="km-KH" sz="20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បង្កើតឲ្យមានភាពងាយស្រួលក្នុងការស្វែងរកទិន្នន័យ </a:t>
            </a:r>
            <a:endParaRPr dirty="0"/>
          </a:p>
          <a:p>
            <a:pPr marL="742950" lvl="2" indent="-34290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Font typeface="Noto Sans Symbols"/>
              <a:buChar char="⮚"/>
            </a:pPr>
            <a:r>
              <a:rPr lang="km-KH" sz="20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បង្កើតឲ្យមានការទូរទាត់ចំណូល និង ចំណាយបានងាយស្រួល</a:t>
            </a:r>
            <a:endParaRPr dirty="0"/>
          </a:p>
          <a:p>
            <a:pPr marL="742950" lvl="2" indent="-34290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Font typeface="Noto Sans Symbols"/>
              <a:buChar char="⮚"/>
            </a:pPr>
            <a:r>
              <a:rPr lang="km-KH" sz="20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បង្កើតឲ្យមាននូវប្រព័ន្ធសុវត្ថិភាព និង </a:t>
            </a: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Siemreap"/>
                <a:cs typeface="Khmer OS Siemreap" panose="02000500000000020004" pitchFamily="2" charset="0"/>
                <a:sym typeface="Siemreap"/>
              </a:rPr>
              <a:t>Back Up </a:t>
            </a:r>
            <a:r>
              <a:rPr lang="km-KH" sz="2000" dirty="0">
                <a:solidFill>
                  <a:srgbClr val="004386"/>
                </a:solidFill>
                <a:latin typeface="Siemreap"/>
                <a:ea typeface="Siemreap"/>
                <a:cs typeface="Siemreap"/>
                <a:sym typeface="Siemreap"/>
              </a:rPr>
              <a:t>ទិន្នន័យ</a:t>
            </a:r>
            <a:endParaRPr dirty="0"/>
          </a:p>
        </p:txBody>
      </p:sp>
      <p:pic>
        <p:nvPicPr>
          <p:cNvPr id="157" name="Google Shape;157;p6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 defTabSz="360000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61" name="Google Shape;161;p6"/>
          <p:cNvSpPr txBox="1"/>
          <p:nvPr/>
        </p:nvSpPr>
        <p:spPr>
          <a:xfrm>
            <a:off x="830262" y="6514115"/>
            <a:ext cx="718502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ចាន់ ដារ៉ា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AACA25EB-6097-4937-86F3-3C7B7970A2B2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457200" y="247804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២ រំលឹកទ្រឹស្ដី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២.១ ទ្រឹស្ដីពាក់ព័ន្ធនិនប្រធានបទ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Siemreap"/>
            </a:endParaRPr>
          </a:p>
        </p:txBody>
      </p:sp>
      <p:pic>
        <p:nvPicPr>
          <p:cNvPr id="168" name="Google Shape;168;p12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72" name="Google Shape;172;p12"/>
          <p:cNvSpPr txBox="1"/>
          <p:nvPr/>
        </p:nvSpPr>
        <p:spPr>
          <a:xfrm>
            <a:off x="1206026" y="6524748"/>
            <a:ext cx="673194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ctr">
              <a:buSzPts val="1400"/>
            </a:pPr>
            <a:r>
              <a:rPr lang="km-KH" sz="1600" dirty="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  <a:sym typeface="Siemreap"/>
              </a:rPr>
              <a:t>បទបង្ហាញដោយ ៖ ចាន់ ដារ៉ា</a:t>
            </a:r>
            <a:endParaRPr sz="1600" dirty="0">
              <a:solidFill>
                <a:schemeClr val="lt1"/>
              </a:solidFill>
              <a:latin typeface="Khmer Mool1" panose="02000506000000020004" pitchFamily="2" charset="0"/>
              <a:ea typeface="Verdana"/>
              <a:cs typeface="Khmer Mool1" panose="02000506000000020004" pitchFamily="2" charset="0"/>
              <a:sym typeface="Verdan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E5EBF-D576-45BE-AAD7-DBD93F9AE389}"/>
              </a:ext>
            </a:extLst>
          </p:cNvPr>
          <p:cNvGrpSpPr/>
          <p:nvPr/>
        </p:nvGrpSpPr>
        <p:grpSpPr>
          <a:xfrm>
            <a:off x="1206026" y="2292737"/>
            <a:ext cx="6731947" cy="3597408"/>
            <a:chOff x="856036" y="1917127"/>
            <a:chExt cx="6731947" cy="35974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268BC6-7658-4738-8624-EC4195CA4F99}"/>
                </a:ext>
              </a:extLst>
            </p:cNvPr>
            <p:cNvSpPr/>
            <p:nvPr/>
          </p:nvSpPr>
          <p:spPr>
            <a:xfrm>
              <a:off x="856036" y="3760350"/>
              <a:ext cx="1988289" cy="1754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Electron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HTML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CSS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Bootstrap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jQuery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en-US" sz="2000" dirty="0">
                <a:latin typeface="Khmer OS Siemreap" panose="02000500000000020004" pitchFamily="2" charset="0"/>
                <a:cs typeface="Khmer OS Siemreap" panose="02000500000000020004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738863-85AB-4878-BDB2-E3EB51BAF711}"/>
                </a:ext>
              </a:extLst>
            </p:cNvPr>
            <p:cNvSpPr/>
            <p:nvPr/>
          </p:nvSpPr>
          <p:spPr>
            <a:xfrm>
              <a:off x="3244702" y="3760351"/>
              <a:ext cx="1954618" cy="175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Node Js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Express JS Framework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Chart JS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2E66CC-E4C3-404E-ACB6-D21B39F54FAC}"/>
                </a:ext>
              </a:extLst>
            </p:cNvPr>
            <p:cNvSpPr/>
            <p:nvPr/>
          </p:nvSpPr>
          <p:spPr>
            <a:xfrm>
              <a:off x="5633366" y="3760350"/>
              <a:ext cx="1954617" cy="1754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MYSQL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5C93F5-08F8-4D52-8CB4-1B6F59300101}"/>
                </a:ext>
              </a:extLst>
            </p:cNvPr>
            <p:cNvSpPr/>
            <p:nvPr/>
          </p:nvSpPr>
          <p:spPr>
            <a:xfrm>
              <a:off x="856037" y="3349255"/>
              <a:ext cx="1988288" cy="35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Frontend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F756E-5B4F-4544-BE03-1ADBAD266161}"/>
                </a:ext>
              </a:extLst>
            </p:cNvPr>
            <p:cNvSpPr/>
            <p:nvPr/>
          </p:nvSpPr>
          <p:spPr>
            <a:xfrm>
              <a:off x="3244702" y="3349255"/>
              <a:ext cx="1954618" cy="35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Backend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254F83-52C1-4A37-8CFE-4E2C009115BD}"/>
                </a:ext>
              </a:extLst>
            </p:cNvPr>
            <p:cNvSpPr/>
            <p:nvPr/>
          </p:nvSpPr>
          <p:spPr>
            <a:xfrm>
              <a:off x="5633367" y="3349255"/>
              <a:ext cx="1954616" cy="35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Database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9102B5-5C05-4B9D-9BE7-F719C5A9A7A2}"/>
                </a:ext>
              </a:extLst>
            </p:cNvPr>
            <p:cNvSpPr/>
            <p:nvPr/>
          </p:nvSpPr>
          <p:spPr>
            <a:xfrm>
              <a:off x="3244701" y="1917127"/>
              <a:ext cx="1954619" cy="694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Desktop Application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DCF22-DEA3-4F0A-81FA-FB5BEF081903}"/>
              </a:ext>
            </a:extLst>
          </p:cNvPr>
          <p:cNvCxnSpPr>
            <a:endCxn id="14" idx="0"/>
          </p:cNvCxnSpPr>
          <p:nvPr/>
        </p:nvCxnSpPr>
        <p:spPr>
          <a:xfrm>
            <a:off x="2200170" y="3356101"/>
            <a:ext cx="1" cy="3687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C32EA-661D-4BB9-9749-97F477904C7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72001" y="2986921"/>
            <a:ext cx="0" cy="73794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708AF-D1CD-49DB-8C42-9E9173079C72}"/>
              </a:ext>
            </a:extLst>
          </p:cNvPr>
          <p:cNvCxnSpPr/>
          <p:nvPr/>
        </p:nvCxnSpPr>
        <p:spPr>
          <a:xfrm>
            <a:off x="6967014" y="3356101"/>
            <a:ext cx="1" cy="3687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C0C26-FC86-4006-B3E6-249A0821CDCB}"/>
              </a:ext>
            </a:extLst>
          </p:cNvPr>
          <p:cNvCxnSpPr>
            <a:cxnSpLocks/>
          </p:cNvCxnSpPr>
          <p:nvPr/>
        </p:nvCxnSpPr>
        <p:spPr>
          <a:xfrm>
            <a:off x="2181225" y="3356101"/>
            <a:ext cx="47910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Google Shape;114;p2">
            <a:extLst>
              <a:ext uri="{FF2B5EF4-FFF2-40B4-BE49-F238E27FC236}">
                <a16:creationId xmlns:a16="http://schemas.microsoft.com/office/drawing/2014/main" id="{8F5A1F6E-5607-40A5-B5DA-39F67EEA2BB4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457200" y="246030"/>
            <a:ext cx="822960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/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២ រំលឹកទ្រឹស្ដី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២.២ លទ្ធផលស្រាវជ្រាវមុនៗពាក់ព័ន្ធនិនប្រធានបទ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ingdings" panose="05000000000000000000" pitchFamily="2" charset="2"/>
              <a:buChar char="Ø"/>
            </a:pPr>
            <a:r>
              <a:rPr lang="km-KH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0"/>
                <a:cs typeface="Khmer OS Siemreap" panose="02000500000000020004" pitchFamily="2" charset="0"/>
                <a:sym typeface="Khmer"/>
              </a:rPr>
              <a:t>ការ</a:t>
            </a:r>
            <a:r>
              <a:rPr lang="km-KH" sz="2000" b="0" dirty="0">
                <a:solidFill>
                  <a:srgbClr val="004386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Khmer"/>
              </a:rPr>
              <a:t>បង្កើតប្រព័ន្ធគ្រប់គ្រងទិន្នន័យរបស់សាលាអន្តរជាតិ អេស អិន​ ភី​ ខេត្តសៀមរាប</a:t>
            </a:r>
            <a:endParaRPr sz="2000" b="0" dirty="0">
              <a:solidFill>
                <a:srgbClr val="004386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Khmer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km-KH" sz="2000" b="0" dirty="0">
                <a:ln w="0"/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Khmer"/>
              </a:rPr>
              <a:t>ការបង្កើតគេហទំព័រគ្រប់គ្រងការលក់ទំនិញ Online របស់ក្រុមហ៊ុន អាយធី ប្រើ​ហ្វេសិន-ណល សូហ្វវែរ សឹលូសិន</a:t>
            </a:r>
            <a:endParaRPr sz="2000" b="0" dirty="0">
              <a:ln w="0"/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Khmer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km-KH" sz="2000" b="0" dirty="0">
                <a:ln w="0"/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Khmer"/>
              </a:rPr>
              <a:t>ប្រព័ន្ធគ្រប់គ្រងផ្នែកកក់បន្ទប់របស់ភូមិគ្រឹះ អង្គរធ្វិងខល ខេត្តសៀមរាប</a:t>
            </a:r>
            <a:endParaRPr sz="2000" b="0" dirty="0">
              <a:ln w="0"/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Khmer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Wingdings" panose="05000000000000000000" pitchFamily="2" charset="2"/>
              <a:buChar char="Ø"/>
            </a:pPr>
            <a:r>
              <a:rPr lang="km-KH" sz="2000" b="0" dirty="0">
                <a:ln w="0"/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  <a:sym typeface="Khmer"/>
              </a:rPr>
              <a:t>ការបង្កើត Web Application ដើម្បីគ្រប់គ្រងភោជនីយដ្ឋាន The Star</a:t>
            </a:r>
            <a:endParaRPr sz="2000" b="0" dirty="0">
              <a:ln w="0"/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  <a:sym typeface="Khm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2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179" name="Google Shape;179;p13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83" name="Google Shape;183;p13"/>
          <p:cNvSpPr txBox="1"/>
          <p:nvPr/>
        </p:nvSpPr>
        <p:spPr>
          <a:xfrm>
            <a:off x="830264" y="6503482"/>
            <a:ext cx="718502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km-KH" sz="1600" dirty="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  <a:sym typeface="Siemreap"/>
              </a:rPr>
              <a:t>បទបង្ហាញដោយ ៖ សោម ប៊ុនថា</a:t>
            </a:r>
            <a:endParaRPr sz="1600" dirty="0">
              <a:solidFill>
                <a:schemeClr val="lt1"/>
              </a:solidFill>
              <a:latin typeface="Khmer Mool1" panose="02000506000000020004" pitchFamily="2" charset="0"/>
              <a:ea typeface="Verdana"/>
              <a:cs typeface="Khmer Mool1" panose="02000506000000020004" pitchFamily="2" charset="0"/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CBF68469-A3EA-48B2-A4C0-6FD501245950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457200" y="250726"/>
            <a:ext cx="813435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m-KH" sz="2400" dirty="0">
                <a:latin typeface="Khmer Mool1" panose="02000506000000020004" pitchFamily="2" charset="0"/>
                <a:cs typeface="Khmer Mool1" panose="02000506000000020004" pitchFamily="2" charset="0"/>
                <a:sym typeface="Times New Roman"/>
              </a:rPr>
              <a:t>ជំពូក ៣ វិធីសាស្រ្តស្រាវជ្រាវ </a:t>
            </a:r>
            <a:endParaRPr sz="2400" dirty="0"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953375" cy="44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៣.១ ប្រភេទនៃការស្រាវជ្រាវ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0" lvl="0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2000" b="0" dirty="0">
                <a:solidFill>
                  <a:srgbClr val="004386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	</a:t>
            </a:r>
            <a:r>
              <a:rPr lang="km-KH" sz="2000" b="0" dirty="0">
                <a:solidFill>
                  <a:srgbClr val="004386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ការស្រាវជ្រាវប្រភេទនេះត្រូវបានកំណត់យកថាជាការស្រាវជ្រាវបែបធ្វើតេស្តសម្មតិកម្ម​ ។​ </a:t>
            </a:r>
            <a:endParaRPr sz="2000" b="0" dirty="0">
              <a:solidFill>
                <a:srgbClr val="004386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SzPts val="2000"/>
              <a:buNone/>
            </a:pPr>
            <a:r>
              <a:rPr lang="km-KH" sz="2400" dirty="0">
                <a:solidFill>
                  <a:srgbClr val="004386"/>
                </a:solidFill>
                <a:latin typeface="Khmer Mool1" panose="02000506000000020004" pitchFamily="2" charset="0"/>
                <a:cs typeface="Khmer Mool1" panose="02000506000000020004" pitchFamily="2" charset="0"/>
                <a:sym typeface="Khmer"/>
              </a:rPr>
              <a:t>៣.២ ការកំណត់ទំហំសកលសិក្សាគោលដៅ</a:t>
            </a:r>
            <a:endParaRPr sz="2400" dirty="0">
              <a:solidFill>
                <a:srgbClr val="004386"/>
              </a:solidFill>
              <a:latin typeface="Khmer Mool1" panose="02000506000000020004" pitchFamily="2" charset="0"/>
              <a:cs typeface="Khmer Mool1" panose="02000506000000020004" pitchFamily="2" charset="0"/>
              <a:sym typeface="Khmer"/>
            </a:endParaRPr>
          </a:p>
          <a:p>
            <a:pPr marL="0" lvl="1" indent="0" algn="just" defTabSz="360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4386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	</a:t>
            </a:r>
            <a:r>
              <a:rPr lang="km-KH" sz="2000" dirty="0">
                <a:solidFill>
                  <a:srgbClr val="004386"/>
                </a:solidFill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បង្កើតប្រព័ន្ធកម្មវិធីកុំព្យូទ័រ (Desktop App)​ ដើម្បីងាយស្រួលគ្រប់គ្រងស្តុក ចំណូល និង ចំណាយរបស់ក្រុមហ៊ុន ដូចជាលើប្រាក់ខែបុគ្គលិក លើថ្លៃជួលទីកន្លែង ថ្លៃទឹក ថ្លៃភ្លើង នឹងជាពិសេសចំណាយលើវត្ថុធាតុដើមសម្រាប់​​   ផលិតជាដើម។</a:t>
            </a:r>
            <a:endParaRPr sz="2000" dirty="0">
              <a:solidFill>
                <a:srgbClr val="004386"/>
              </a:solidFill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2000" b="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  <a:p>
            <a:pPr marL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91F1"/>
              </a:buClr>
              <a:buSzPts val="2000"/>
              <a:buNone/>
            </a:pPr>
            <a:endParaRPr sz="2000" dirty="0">
              <a:solidFill>
                <a:srgbClr val="004386"/>
              </a:solidFill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190" name="Google Shape;190;p14" descr="C:\Users\SARIN\Pictures\usea1.png"/>
          <p:cNvPicPr preferRelativeResize="0"/>
          <p:nvPr/>
        </p:nvPicPr>
        <p:blipFill rotWithShape="1">
          <a:blip r:embed="rId3">
            <a:alphaModFix/>
          </a:blip>
          <a:srcRect t="9682" b="23103"/>
          <a:stretch/>
        </p:blipFill>
        <p:spPr>
          <a:xfrm>
            <a:off x="8015288" y="6451600"/>
            <a:ext cx="1154112" cy="4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255588"/>
            <a:ext cx="855663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/>
          <p:nvPr/>
        </p:nvSpPr>
        <p:spPr>
          <a:xfrm>
            <a:off x="76200" y="6613357"/>
            <a:ext cx="2502353" cy="1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Bookman Old Style"/>
              </a:rPr>
              <a:t>Skills. Excellence. Social</a:t>
            </a:r>
          </a:p>
        </p:txBody>
      </p:sp>
      <p:sp>
        <p:nvSpPr>
          <p:cNvPr id="194" name="Google Shape;194;p14"/>
          <p:cNvSpPr txBox="1"/>
          <p:nvPr/>
        </p:nvSpPr>
        <p:spPr>
          <a:xfrm>
            <a:off x="830263" y="6514115"/>
            <a:ext cx="758031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0" indent="0" algn="ctr">
              <a:buSzPts val="1400"/>
              <a:defRPr sz="1600">
                <a:solidFill>
                  <a:schemeClr val="lt1"/>
                </a:solidFill>
                <a:latin typeface="Khmer Mool1" panose="02000506000000020004" pitchFamily="2" charset="0"/>
                <a:ea typeface="Verdana"/>
                <a:cs typeface="Khmer Mool1" panose="02000506000000020004" pitchFamily="2" charset="0"/>
              </a:defRPr>
            </a:lvl2pPr>
          </a:lstStyle>
          <a:p>
            <a:pPr lvl="1"/>
            <a:r>
              <a:rPr lang="km-KH" dirty="0">
                <a:sym typeface="Siemreap"/>
              </a:rPr>
              <a:t>បទបង្ហាញដោយ ៖ សឿន សំ</a:t>
            </a:r>
            <a:endParaRPr dirty="0">
              <a:sym typeface="Verdana"/>
            </a:endParaRPr>
          </a:p>
        </p:txBody>
      </p:sp>
      <p:sp>
        <p:nvSpPr>
          <p:cNvPr id="9" name="Google Shape;114;p2">
            <a:extLst>
              <a:ext uri="{FF2B5EF4-FFF2-40B4-BE49-F238E27FC236}">
                <a16:creationId xmlns:a16="http://schemas.microsoft.com/office/drawing/2014/main" id="{0B36BA91-0BB1-43C8-8D3D-895A9DC95C24}"/>
              </a:ext>
            </a:extLst>
          </p:cNvPr>
          <p:cNvSpPr/>
          <p:nvPr/>
        </p:nvSpPr>
        <p:spPr>
          <a:xfrm>
            <a:off x="7581899" y="41377"/>
            <a:ext cx="1495425" cy="16175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000" b="1" i="0" dirty="0">
                <a:ln>
                  <a:noFill/>
                </a:ln>
                <a:gradFill>
                  <a:gsLst>
                    <a:gs pos="0">
                      <a:srgbClr val="FFD154"/>
                    </a:gs>
                    <a:gs pos="75000">
                      <a:srgbClr val="FFA000"/>
                    </a:gs>
                    <a:gs pos="100000">
                      <a:srgbClr val="FFB000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www.usea.edu.kh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cdb2004113l">
  <a:themeElements>
    <a:clrScheme name="cdb2004113l 4">
      <a:dk1>
        <a:srgbClr val="004386"/>
      </a:dk1>
      <a:lt1>
        <a:srgbClr val="FFFFFF"/>
      </a:lt1>
      <a:dk2>
        <a:srgbClr val="000000"/>
      </a:dk2>
      <a:lt2>
        <a:srgbClr val="B2B2B2"/>
      </a:lt2>
      <a:accent1>
        <a:srgbClr val="1ABA81"/>
      </a:accent1>
      <a:accent2>
        <a:srgbClr val="E4A800"/>
      </a:accent2>
      <a:accent3>
        <a:srgbClr val="FFFFFF"/>
      </a:accent3>
      <a:accent4>
        <a:srgbClr val="003872"/>
      </a:accent4>
      <a:accent5>
        <a:srgbClr val="ABD9C1"/>
      </a:accent5>
      <a:accent6>
        <a:srgbClr val="CF9800"/>
      </a:accent6>
      <a:hlink>
        <a:srgbClr val="3191F1"/>
      </a:hlink>
      <a:folHlink>
        <a:srgbClr val="83A6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1351</Words>
  <Application>Microsoft Office PowerPoint</Application>
  <PresentationFormat>On-screen Show (4:3)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Bookman Old Style</vt:lpstr>
      <vt:lpstr>Khmer OS Siemreap</vt:lpstr>
      <vt:lpstr>Verdana</vt:lpstr>
      <vt:lpstr>Times New Roman</vt:lpstr>
      <vt:lpstr>Khmer</vt:lpstr>
      <vt:lpstr>Khmer Mool1</vt:lpstr>
      <vt:lpstr>Siemreap</vt:lpstr>
      <vt:lpstr>Noto Sans Symbols</vt:lpstr>
      <vt:lpstr>Wingdings</vt:lpstr>
      <vt:lpstr>Arial</vt:lpstr>
      <vt:lpstr>cdb2004113l</vt:lpstr>
      <vt:lpstr>PowerPoint Presentation</vt:lpstr>
      <vt:lpstr>ប្រធានបទស្ដីពី</vt:lpstr>
      <vt:lpstr>ជំពូក ១ សេចក្ដីផ្ដើម </vt:lpstr>
      <vt:lpstr>ជំពូក ១ សេចក្ដីផ្ដើម </vt:lpstr>
      <vt:lpstr>ជំពូក ១ សេចក្ដីផ្ដើម </vt:lpstr>
      <vt:lpstr>ជំពូក ១ សេចក្ដីផ្ដើម </vt:lpstr>
      <vt:lpstr>ជំពូក ២ រំលឹកទ្រឹស្ដី </vt:lpstr>
      <vt:lpstr>ជំពូក ២ រំលឹកទ្រឹស្ដី </vt:lpstr>
      <vt:lpstr>ជំពូក ៣ វិធីសាស្រ្តស្រាវជ្រាវ </vt:lpstr>
      <vt:lpstr>ជំពូក ៣ វិធីសាស្រ្តស្រាវជ្រាវ </vt:lpstr>
      <vt:lpstr>ជំពូក ៣ វិធីសាស្រ្តស្រាវជ្រាវ </vt:lpstr>
      <vt:lpstr>ជំពូក ៣ វិធីសាស្រ្តស្រាវជ្រាវ </vt:lpstr>
      <vt:lpstr>ជំពូក ៣ វិធីសាស្រ្តស្រាវជ្រាវ </vt:lpstr>
      <vt:lpstr>ជំពូក ៣ វិធីសាស្រ្តស្រាវជ្រាវ </vt:lpstr>
      <vt:lpstr>ឯកសារយោង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Vanna</dc:creator>
  <cp:lastModifiedBy>Visith</cp:lastModifiedBy>
  <cp:revision>10</cp:revision>
  <dcterms:created xsi:type="dcterms:W3CDTF">2008-10-19T10:42:49Z</dcterms:created>
  <dcterms:modified xsi:type="dcterms:W3CDTF">2021-03-10T13:14:38Z</dcterms:modified>
</cp:coreProperties>
</file>