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5"/>
  </p:notesMasterIdLst>
  <p:sldIdLst>
    <p:sldId id="257" r:id="rId5"/>
    <p:sldId id="269" r:id="rId6"/>
    <p:sldId id="267" r:id="rId7"/>
    <p:sldId id="262" r:id="rId8"/>
    <p:sldId id="261" r:id="rId9"/>
    <p:sldId id="263" r:id="rId10"/>
    <p:sldId id="264" r:id="rId11"/>
    <p:sldId id="265"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25" autoAdjust="0"/>
    <p:restoredTop sz="94619" autoAdjust="0"/>
  </p:normalViewPr>
  <p:slideViewPr>
    <p:cSldViewPr snapToGrid="0">
      <p:cViewPr varScale="1">
        <p:scale>
          <a:sx n="73" d="100"/>
          <a:sy n="73" d="100"/>
        </p:scale>
        <p:origin x="-63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755BD-7250-4988-8448-B744F95AAC5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B0BA461-BEA7-45BF-866D-A0424C269A73}">
      <dgm:prSet/>
      <dgm:spPr/>
      <dgm:t>
        <a:bodyPr/>
        <a:lstStyle/>
        <a:p>
          <a:r>
            <a:rPr lang="en-US"/>
            <a:t>Organization Overview</a:t>
          </a:r>
          <a:endParaRPr lang="en-IN"/>
        </a:p>
      </dgm:t>
    </dgm:pt>
    <dgm:pt modelId="{FC46D341-0158-412E-B68B-D3E97B2320DA}" type="parTrans" cxnId="{AFF0C42A-5528-4D95-9DF1-C34A34272CD1}">
      <dgm:prSet/>
      <dgm:spPr/>
      <dgm:t>
        <a:bodyPr/>
        <a:lstStyle/>
        <a:p>
          <a:endParaRPr lang="en-IN"/>
        </a:p>
      </dgm:t>
    </dgm:pt>
    <dgm:pt modelId="{CC957CBC-269B-4B15-A429-2F332CB858CB}" type="sibTrans" cxnId="{AFF0C42A-5528-4D95-9DF1-C34A34272CD1}">
      <dgm:prSet/>
      <dgm:spPr/>
      <dgm:t>
        <a:bodyPr/>
        <a:lstStyle/>
        <a:p>
          <a:endParaRPr lang="en-IN"/>
        </a:p>
      </dgm:t>
    </dgm:pt>
    <dgm:pt modelId="{496CD9B3-8C70-4533-A080-397473B3EA36}" type="pres">
      <dgm:prSet presAssocID="{41B755BD-7250-4988-8448-B744F95AAC5B}" presName="Name0" presStyleCnt="0">
        <dgm:presLayoutVars>
          <dgm:dir/>
          <dgm:resizeHandles val="exact"/>
        </dgm:presLayoutVars>
      </dgm:prSet>
      <dgm:spPr/>
      <dgm:t>
        <a:bodyPr/>
        <a:lstStyle/>
        <a:p>
          <a:endParaRPr lang="en-US"/>
        </a:p>
      </dgm:t>
    </dgm:pt>
    <dgm:pt modelId="{D3211B7C-E2BA-4DB3-94AA-34FF01322B7B}" type="pres">
      <dgm:prSet presAssocID="{9B0BA461-BEA7-45BF-866D-A0424C269A73}" presName="node" presStyleLbl="node1" presStyleIdx="0" presStyleCnt="1" custLinFactNeighborX="-36810" custLinFactNeighborY="15803">
        <dgm:presLayoutVars>
          <dgm:bulletEnabled val="1"/>
        </dgm:presLayoutVars>
      </dgm:prSet>
      <dgm:spPr/>
      <dgm:t>
        <a:bodyPr/>
        <a:lstStyle/>
        <a:p>
          <a:endParaRPr lang="en-US"/>
        </a:p>
      </dgm:t>
    </dgm:pt>
  </dgm:ptLst>
  <dgm:cxnLst>
    <dgm:cxn modelId="{B935B301-0C3A-4968-BE4C-E7E138D3C0BD}" type="presOf" srcId="{41B755BD-7250-4988-8448-B744F95AAC5B}" destId="{496CD9B3-8C70-4533-A080-397473B3EA36}" srcOrd="0" destOrd="0" presId="urn:microsoft.com/office/officeart/2005/8/layout/process1"/>
    <dgm:cxn modelId="{AFF0C42A-5528-4D95-9DF1-C34A34272CD1}" srcId="{41B755BD-7250-4988-8448-B744F95AAC5B}" destId="{9B0BA461-BEA7-45BF-866D-A0424C269A73}" srcOrd="0" destOrd="0" parTransId="{FC46D341-0158-412E-B68B-D3E97B2320DA}" sibTransId="{CC957CBC-269B-4B15-A429-2F332CB858CB}"/>
    <dgm:cxn modelId="{3F7E73DF-982D-4311-BDF0-DF9878331A86}" type="presOf" srcId="{9B0BA461-BEA7-45BF-866D-A0424C269A73}" destId="{D3211B7C-E2BA-4DB3-94AA-34FF01322B7B}" srcOrd="0" destOrd="0" presId="urn:microsoft.com/office/officeart/2005/8/layout/process1"/>
    <dgm:cxn modelId="{71259388-4AA9-4F5D-8421-E7DDD1E801F6}" type="presParOf" srcId="{496CD9B3-8C70-4533-A080-397473B3EA36}" destId="{D3211B7C-E2BA-4DB3-94AA-34FF01322B7B}" srcOrd="0" destOrd="0" presId="urn:microsoft.com/office/officeart/2005/8/layout/process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11B7C-E2BA-4DB3-94AA-34FF01322B7B}">
      <dsp:nvSpPr>
        <dsp:cNvPr id="0" name=""/>
        <dsp:cNvSpPr/>
      </dsp:nvSpPr>
      <dsp:spPr>
        <a:xfrm>
          <a:off x="0" y="0"/>
          <a:ext cx="10126322" cy="795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Organization Overview</a:t>
          </a:r>
          <a:endParaRPr lang="en-IN" sz="3400" kern="1200"/>
        </a:p>
      </dsp:txBody>
      <dsp:txXfrm>
        <a:off x="23305" y="23305"/>
        <a:ext cx="10079712" cy="749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232A5-C7F5-4AB9-A2E4-FA285473283C}" type="datetimeFigureOut">
              <a:rPr lang="en-IN" smtClean="0"/>
              <a:pPr/>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46F47-2BE2-4D21-B31A-7098457257B9}" type="slidenum">
              <a:rPr lang="en-IN" smtClean="0"/>
              <a:pPr/>
              <a:t>‹#›</a:t>
            </a:fld>
            <a:endParaRPr lang="en-IN"/>
          </a:p>
        </p:txBody>
      </p:sp>
    </p:spTree>
    <p:extLst>
      <p:ext uri="{BB962C8B-B14F-4D97-AF65-F5344CB8AC3E}">
        <p14:creationId xmlns="" xmlns:p14="http://schemas.microsoft.com/office/powerpoint/2010/main" val="189944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29-Jan-22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29-Jan-22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29-Jan-22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29-Jan-22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29-Jan-22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29-Jan-22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29-Jan-22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29-Jan-22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29-Jan-22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29-Jan-22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46856" y="2055012"/>
            <a:ext cx="4782253" cy="1785468"/>
          </a:xfrm>
        </p:spPr>
        <p:txBody>
          <a:bodyPr>
            <a:normAutofit fontScale="90000"/>
          </a:bodyPr>
          <a:lstStyle/>
          <a:p>
            <a:r>
              <a:rPr sz="4400" smtClean="0">
                <a:solidFill>
                  <a:schemeClr val="tx1"/>
                </a:solidFill>
              </a:rPr>
              <a:t>ONLINE-COMPLAIN</a:t>
            </a:r>
            <a:r>
              <a:rPr lang="en-US" sz="4400" dirty="0" smtClean="0">
                <a:solidFill>
                  <a:schemeClr val="tx1"/>
                </a:solidFill>
              </a:rPr>
              <a:t> </a:t>
            </a:r>
            <a:r>
              <a:rPr lang="en-US" sz="4400" dirty="0">
                <a:solidFill>
                  <a:schemeClr val="tx1"/>
                </a:solidFill>
              </a:rPr>
              <a:t>management system</a:t>
            </a: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smtClean="0">
                <a:solidFill>
                  <a:schemeClr val="accent3">
                    <a:lumMod val="40000"/>
                    <a:lumOff val="60000"/>
                  </a:schemeClr>
                </a:solidFill>
              </a:rPr>
              <a:t>KIBA LABS </a:t>
            </a:r>
            <a:r>
              <a:rPr lang="en-US" dirty="0" smtClean="0">
                <a:solidFill>
                  <a:schemeClr val="accent3">
                    <a:lumMod val="40000"/>
                    <a:lumOff val="60000"/>
                  </a:schemeClr>
                </a:solidFill>
              </a:rPr>
              <a:t>PVT Ltd</a:t>
            </a:r>
            <a:r>
              <a:rPr lang="en-US" dirty="0">
                <a:solidFill>
                  <a:schemeClr val="accent3">
                    <a:lumMod val="40000"/>
                    <a:lumOff val="60000"/>
                  </a:schemeClr>
                </a:solidFill>
              </a:rPr>
              <a:t>.</a:t>
            </a:r>
          </a:p>
        </p:txBody>
      </p:sp>
    </p:spTree>
    <p:extLst>
      <p:ext uri="{BB962C8B-B14F-4D97-AF65-F5344CB8AC3E}">
        <p14:creationId xmlns=""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05501C-56D4-40A5-8E6A-4E89978618A3}"/>
              </a:ext>
            </a:extLst>
          </p:cNvPr>
          <p:cNvSpPr>
            <a:spLocks noGrp="1"/>
          </p:cNvSpPr>
          <p:nvPr>
            <p:ph type="title"/>
          </p:nvPr>
        </p:nvSpPr>
        <p:spPr>
          <a:xfrm>
            <a:off x="949235" y="720971"/>
            <a:ext cx="10058400" cy="5314070"/>
          </a:xfrm>
          <a:pattFill prst="pct5">
            <a:fgClr>
              <a:schemeClr val="accent3">
                <a:lumMod val="75000"/>
              </a:schemeClr>
            </a:fgClr>
            <a:bgClr>
              <a:schemeClr val="accent3">
                <a:lumMod val="40000"/>
                <a:lumOff val="60000"/>
              </a:schemeClr>
            </a:bgClr>
          </a:pattFill>
        </p:spPr>
        <p:txBody>
          <a:bodyPr>
            <a:normAutofit fontScale="90000"/>
          </a:bodyPr>
          <a:lstStyle/>
          <a:p>
            <a:pPr algn="ct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Proposed Advantages</a:t>
            </a:r>
            <a:br>
              <a:rPr smtClean="0">
                <a:solidFill>
                  <a:schemeClr val="accent5">
                    <a:lumMod val="75000"/>
                  </a:schemeClr>
                </a:solidFill>
              </a:rPr>
            </a:br>
            <a:r>
              <a:rPr sz="2200" smtClean="0">
                <a:solidFill>
                  <a:schemeClr val="accent5">
                    <a:lumMod val="75000"/>
                  </a:schemeClr>
                </a:solidFill>
              </a:rPr>
              <a:t/>
            </a:r>
            <a:br>
              <a:rPr sz="2200" smtClean="0">
                <a:solidFill>
                  <a:schemeClr val="accent5">
                    <a:lumMod val="75000"/>
                  </a:schemeClr>
                </a:solidFill>
              </a:rPr>
            </a:br>
            <a:r>
              <a:rPr sz="3600" smtClean="0"/>
              <a:t>The purpose of Software Requirement specification is to bridge the communication gap between the client and the users. SRS is the medium through which the client and user needs are accurately specified indeed, SRS firms the basis of software development.</a:t>
            </a:r>
            <a:br>
              <a:rPr sz="3600" smtClean="0"/>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endParaRPr lang="en-IN" dirty="0">
              <a:solidFill>
                <a:schemeClr val="accent5">
                  <a:lumMod val="75000"/>
                </a:schemeClr>
              </a:solidFill>
            </a:endParaRPr>
          </a:p>
        </p:txBody>
      </p:sp>
    </p:spTree>
    <p:extLst>
      <p:ext uri="{BB962C8B-B14F-4D97-AF65-F5344CB8AC3E}">
        <p14:creationId xmlns="" xmlns:p14="http://schemas.microsoft.com/office/powerpoint/2010/main" val="331855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81CC74-5E47-485A-9812-54B5CE25CE18}"/>
              </a:ext>
            </a:extLst>
          </p:cNvPr>
          <p:cNvSpPr>
            <a:spLocks noGrp="1"/>
          </p:cNvSpPr>
          <p:nvPr>
            <p:ph type="ctrTitle" idx="4294967295"/>
          </p:nvPr>
        </p:nvSpPr>
        <p:spPr>
          <a:xfrm>
            <a:off x="383456" y="363076"/>
            <a:ext cx="11425083" cy="1012825"/>
          </a:xfrm>
          <a:pattFill prst="wdUpDiag">
            <a:fgClr>
              <a:schemeClr val="accent1"/>
            </a:fgClr>
            <a:bgClr>
              <a:schemeClr val="accent3">
                <a:lumMod val="40000"/>
                <a:lumOff val="60000"/>
              </a:schemeClr>
            </a:bgClr>
          </a:pattFill>
          <a:ln>
            <a:solidFill>
              <a:schemeClr val="accent1"/>
            </a:solidFill>
          </a:ln>
        </p:spPr>
        <p:txBody>
          <a:bodyPr>
            <a:normAutofit/>
          </a:bodyPr>
          <a:lstStyle/>
          <a:p>
            <a:pPr algn="ctr"/>
            <a:r>
              <a:rPr lang="en-US" sz="3200" dirty="0">
                <a:solidFill>
                  <a:schemeClr val="accent2">
                    <a:lumMod val="75000"/>
                  </a:schemeClr>
                </a:solidFill>
                <a:latin typeface="Aharoni" panose="02010803020104030203" pitchFamily="2" charset="-79"/>
                <a:cs typeface="Aharoni" panose="02010803020104030203" pitchFamily="2" charset="-79"/>
              </a:rPr>
              <a:t>PATNA UNIVERSITY</a:t>
            </a:r>
            <a:br>
              <a:rPr lang="en-US" sz="3200" dirty="0">
                <a:solidFill>
                  <a:schemeClr val="accent2">
                    <a:lumMod val="75000"/>
                  </a:schemeClr>
                </a:solidFill>
                <a:latin typeface="Aharoni" panose="02010803020104030203" pitchFamily="2" charset="-79"/>
                <a:cs typeface="Aharoni" panose="02010803020104030203" pitchFamily="2" charset="-79"/>
              </a:rPr>
            </a:br>
            <a:r>
              <a:rPr lang="en-US" sz="3200" dirty="0">
                <a:solidFill>
                  <a:schemeClr val="accent2">
                    <a:lumMod val="75000"/>
                  </a:schemeClr>
                </a:solidFill>
                <a:latin typeface="Aharoni" panose="02010803020104030203" pitchFamily="2" charset="-79"/>
                <a:cs typeface="Aharoni" panose="02010803020104030203" pitchFamily="2" charset="-79"/>
              </a:rPr>
              <a:t>PATNA</a:t>
            </a:r>
            <a:endParaRPr lang="en-IN" sz="3200" dirty="0">
              <a:solidFill>
                <a:schemeClr val="accent2">
                  <a:lumMod val="75000"/>
                </a:schemeClr>
              </a:solidFill>
              <a:latin typeface="Aharoni" panose="02010803020104030203" pitchFamily="2" charset="-79"/>
              <a:cs typeface="Aharoni" panose="02010803020104030203" pitchFamily="2" charset="-79"/>
            </a:endParaRPr>
          </a:p>
        </p:txBody>
      </p:sp>
      <p:pic>
        <p:nvPicPr>
          <p:cNvPr id="5" name="Picture 4">
            <a:extLst>
              <a:ext uri="{FF2B5EF4-FFF2-40B4-BE49-F238E27FC236}">
                <a16:creationId xmlns="" xmlns:a16="http://schemas.microsoft.com/office/drawing/2014/main" id="{C54779F7-708E-434A-B6A8-B28F6C475357}"/>
              </a:ext>
            </a:extLst>
          </p:cNvPr>
          <p:cNvPicPr>
            <a:picLocks noChangeAspect="1"/>
          </p:cNvPicPr>
          <p:nvPr/>
        </p:nvPicPr>
        <p:blipFill>
          <a:blip r:embed="rId2"/>
          <a:stretch>
            <a:fillRect/>
          </a:stretch>
        </p:blipFill>
        <p:spPr>
          <a:xfrm>
            <a:off x="5099743" y="1434871"/>
            <a:ext cx="1992507" cy="1473493"/>
          </a:xfrm>
          <a:prstGeom prst="rect">
            <a:avLst/>
          </a:prstGeom>
          <a:pattFill prst="dkVert">
            <a:fgClr>
              <a:schemeClr val="accent3">
                <a:lumMod val="40000"/>
                <a:lumOff val="60000"/>
              </a:schemeClr>
            </a:fgClr>
            <a:bgClr>
              <a:schemeClr val="accent1">
                <a:lumMod val="40000"/>
                <a:lumOff val="60000"/>
              </a:schemeClr>
            </a:bgClr>
          </a:pattFill>
        </p:spPr>
      </p:pic>
      <p:sp>
        <p:nvSpPr>
          <p:cNvPr id="6" name="TextBox 5">
            <a:extLst>
              <a:ext uri="{FF2B5EF4-FFF2-40B4-BE49-F238E27FC236}">
                <a16:creationId xmlns="" xmlns:a16="http://schemas.microsoft.com/office/drawing/2014/main" id="{480A49A8-970B-4296-B83E-F2B9DBC40E63}"/>
              </a:ext>
            </a:extLst>
          </p:cNvPr>
          <p:cNvSpPr txBox="1"/>
          <p:nvPr/>
        </p:nvSpPr>
        <p:spPr>
          <a:xfrm>
            <a:off x="383456" y="2967335"/>
            <a:ext cx="11425083" cy="861774"/>
          </a:xfrm>
          <a:prstGeom prst="rect">
            <a:avLst/>
          </a:prstGeom>
          <a:pattFill prst="smGrid">
            <a:fgClr>
              <a:schemeClr val="accent4">
                <a:lumMod val="20000"/>
                <a:lumOff val="80000"/>
              </a:schemeClr>
            </a:fgClr>
            <a:bgClr>
              <a:schemeClr val="accent3">
                <a:lumMod val="60000"/>
                <a:lumOff val="40000"/>
              </a:schemeClr>
            </a:bgClr>
          </a:pattFill>
        </p:spPr>
        <p:txBody>
          <a:bodyPr wrap="square" rtlCol="0">
            <a:spAutoFit/>
          </a:bodyPr>
          <a:lstStyle/>
          <a:p>
            <a:pPr algn="ctr"/>
            <a:r>
              <a:rPr lang="en-US" dirty="0">
                <a:solidFill>
                  <a:schemeClr val="accent6">
                    <a:lumMod val="50000"/>
                  </a:schemeClr>
                </a:solidFill>
                <a:latin typeface="Aharoni" panose="02010803020104030203" pitchFamily="2" charset="-79"/>
                <a:cs typeface="Aharoni" panose="02010803020104030203" pitchFamily="2" charset="-79"/>
              </a:rPr>
              <a:t>SYNOPSIS</a:t>
            </a:r>
            <a:r>
              <a:rPr lang="en-US" dirty="0">
                <a:solidFill>
                  <a:schemeClr val="accent6">
                    <a:lumMod val="50000"/>
                  </a:schemeClr>
                </a:solidFill>
              </a:rPr>
              <a:t> </a:t>
            </a:r>
          </a:p>
          <a:p>
            <a:pPr algn="ctr"/>
            <a:r>
              <a:rPr lang="en-US" sz="1400" dirty="0">
                <a:solidFill>
                  <a:schemeClr val="accent6">
                    <a:lumMod val="50000"/>
                  </a:schemeClr>
                </a:solidFill>
              </a:rPr>
              <a:t>on</a:t>
            </a:r>
          </a:p>
          <a:p>
            <a:pPr algn="ctr"/>
            <a:r>
              <a:rPr lang="en-US" dirty="0" smtClean="0">
                <a:solidFill>
                  <a:schemeClr val="accent6">
                    <a:lumMod val="50000"/>
                  </a:schemeClr>
                </a:solidFill>
                <a:latin typeface="Algerian" panose="04020705040A02060702" pitchFamily="82" charset="0"/>
              </a:rPr>
              <a:t>ONLINE-COMPLAINT </a:t>
            </a:r>
            <a:r>
              <a:rPr lang="en-US" dirty="0">
                <a:solidFill>
                  <a:schemeClr val="accent6">
                    <a:lumMod val="50000"/>
                  </a:schemeClr>
                </a:solidFill>
                <a:latin typeface="Algerian" panose="04020705040A02060702" pitchFamily="82" charset="0"/>
              </a:rPr>
              <a:t>Management System</a:t>
            </a:r>
            <a:endParaRPr lang="en-IN" dirty="0">
              <a:solidFill>
                <a:schemeClr val="accent6">
                  <a:lumMod val="50000"/>
                </a:schemeClr>
              </a:solidFill>
              <a:latin typeface="Algerian" panose="04020705040A02060702" pitchFamily="82" charset="0"/>
            </a:endParaRPr>
          </a:p>
        </p:txBody>
      </p:sp>
      <p:sp>
        <p:nvSpPr>
          <p:cNvPr id="8" name="TextBox 7">
            <a:extLst>
              <a:ext uri="{FF2B5EF4-FFF2-40B4-BE49-F238E27FC236}">
                <a16:creationId xmlns="" xmlns:a16="http://schemas.microsoft.com/office/drawing/2014/main" id="{09D08037-3652-4A90-B816-C81FBBF5BABB}"/>
              </a:ext>
            </a:extLst>
          </p:cNvPr>
          <p:cNvSpPr txBox="1"/>
          <p:nvPr/>
        </p:nvSpPr>
        <p:spPr>
          <a:xfrm>
            <a:off x="1081548" y="4174867"/>
            <a:ext cx="3106995" cy="2123658"/>
          </a:xfrm>
          <a:prstGeom prst="rect">
            <a:avLst/>
          </a:prstGeom>
          <a:gradFill flip="none" rotWithShape="1">
            <a:gsLst>
              <a:gs pos="85000">
                <a:schemeClr val="accent1">
                  <a:lumMod val="5000"/>
                  <a:lumOff val="95000"/>
                </a:schemeClr>
              </a:gs>
              <a:gs pos="74000">
                <a:schemeClr val="bg2">
                  <a:lumMod val="50000"/>
                </a:schemeClr>
              </a:gs>
              <a:gs pos="83000">
                <a:schemeClr val="accent1">
                  <a:lumMod val="45000"/>
                  <a:lumOff val="55000"/>
                </a:schemeClr>
              </a:gs>
              <a:gs pos="100000">
                <a:schemeClr val="accent1">
                  <a:lumMod val="40000"/>
                  <a:lumOff val="60000"/>
                </a:schemeClr>
              </a:gs>
            </a:gsLst>
            <a:path path="shape">
              <a:fillToRect l="50000" t="50000" r="50000" b="50000"/>
            </a:path>
            <a:tileRect/>
          </a:gradFill>
        </p:spPr>
        <p:txBody>
          <a:bodyPr wrap="square" rtlCol="0">
            <a:spAutoFit/>
          </a:bodyPr>
          <a:lstStyle/>
          <a:p>
            <a:r>
              <a:rPr lang="en-US" dirty="0"/>
              <a:t>    </a:t>
            </a:r>
          </a:p>
          <a:p>
            <a:r>
              <a:rPr lang="en-US" dirty="0"/>
              <a:t>    </a:t>
            </a:r>
            <a:r>
              <a:rPr lang="en-US" u="sng" dirty="0">
                <a:solidFill>
                  <a:schemeClr val="bg2"/>
                </a:solidFill>
              </a:rPr>
              <a:t>Submitted to:-</a:t>
            </a:r>
          </a:p>
          <a:p>
            <a:endParaRPr lang="en-US" dirty="0"/>
          </a:p>
          <a:p>
            <a:pPr algn="ctr"/>
            <a:r>
              <a:rPr lang="en-US" sz="2000" b="1" dirty="0" smtClean="0">
                <a:solidFill>
                  <a:schemeClr val="accent4">
                    <a:lumMod val="60000"/>
                    <a:lumOff val="40000"/>
                  </a:schemeClr>
                </a:solidFill>
              </a:rPr>
              <a:t>Mr. ANISH KUMAR,</a:t>
            </a:r>
          </a:p>
          <a:p>
            <a:pPr algn="ctr"/>
            <a:r>
              <a:rPr lang="en-US" sz="2000" b="1" dirty="0" smtClean="0">
                <a:solidFill>
                  <a:schemeClr val="accent4">
                    <a:lumMod val="60000"/>
                    <a:lumOff val="40000"/>
                  </a:schemeClr>
                </a:solidFill>
              </a:rPr>
              <a:t>KIBALABS</a:t>
            </a:r>
            <a:endParaRPr lang="en-US" sz="2000" b="1" dirty="0">
              <a:solidFill>
                <a:schemeClr val="accent4">
                  <a:lumMod val="60000"/>
                  <a:lumOff val="40000"/>
                </a:schemeClr>
              </a:solidFill>
            </a:endParaRPr>
          </a:p>
          <a:p>
            <a:pPr algn="ctr"/>
            <a:r>
              <a:rPr lang="en-US" sz="2000" b="1" dirty="0">
                <a:solidFill>
                  <a:schemeClr val="accent4">
                    <a:lumMod val="60000"/>
                    <a:lumOff val="40000"/>
                  </a:schemeClr>
                </a:solidFill>
              </a:rPr>
              <a:t>Patna</a:t>
            </a:r>
          </a:p>
          <a:p>
            <a:pPr algn="ctr"/>
            <a:endParaRPr lang="en-IN" dirty="0"/>
          </a:p>
        </p:txBody>
      </p:sp>
      <p:sp>
        <p:nvSpPr>
          <p:cNvPr id="9" name="TextBox 8">
            <a:extLst>
              <a:ext uri="{FF2B5EF4-FFF2-40B4-BE49-F238E27FC236}">
                <a16:creationId xmlns="" xmlns:a16="http://schemas.microsoft.com/office/drawing/2014/main" id="{54DD7C16-EC82-43D3-93C5-FA2A47B60366}"/>
              </a:ext>
            </a:extLst>
          </p:cNvPr>
          <p:cNvSpPr txBox="1"/>
          <p:nvPr/>
        </p:nvSpPr>
        <p:spPr>
          <a:xfrm>
            <a:off x="6567949" y="4174867"/>
            <a:ext cx="4542503" cy="2031325"/>
          </a:xfrm>
          <a:prstGeom prst="rect">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u="sng" dirty="0"/>
              <a:t>Submitted by:-</a:t>
            </a:r>
          </a:p>
          <a:p>
            <a:endParaRPr lang="en-US" dirty="0"/>
          </a:p>
          <a:p>
            <a:r>
              <a:rPr lang="en-US" dirty="0">
                <a:solidFill>
                  <a:schemeClr val="accent4">
                    <a:lumMod val="40000"/>
                    <a:lumOff val="60000"/>
                  </a:schemeClr>
                </a:solidFill>
                <a:latin typeface="Bahnschrift" panose="020B0502040204020203" pitchFamily="34" charset="0"/>
              </a:rPr>
              <a:t>Name: </a:t>
            </a:r>
            <a:r>
              <a:rPr lang="en-US" dirty="0" smtClean="0">
                <a:solidFill>
                  <a:schemeClr val="accent4">
                    <a:lumMod val="40000"/>
                    <a:lumOff val="60000"/>
                  </a:schemeClr>
                </a:solidFill>
                <a:latin typeface="Bahnschrift" panose="020B0502040204020203" pitchFamily="34" charset="0"/>
              </a:rPr>
              <a:t>Chanda Rani</a:t>
            </a:r>
            <a:endParaRPr lang="en-US" dirty="0">
              <a:solidFill>
                <a:schemeClr val="accent4">
                  <a:lumMod val="40000"/>
                  <a:lumOff val="60000"/>
                </a:schemeClr>
              </a:solidFill>
              <a:latin typeface="Bahnschrift" panose="020B0502040204020203" pitchFamily="34" charset="0"/>
            </a:endParaRPr>
          </a:p>
          <a:p>
            <a:r>
              <a:rPr lang="en-US" dirty="0">
                <a:solidFill>
                  <a:schemeClr val="accent4">
                    <a:lumMod val="40000"/>
                    <a:lumOff val="60000"/>
                  </a:schemeClr>
                </a:solidFill>
                <a:latin typeface="Bahnschrift" panose="020B0502040204020203" pitchFamily="34" charset="0"/>
              </a:rPr>
              <a:t>Course: MCA Course</a:t>
            </a:r>
          </a:p>
          <a:p>
            <a:r>
              <a:rPr lang="en-US" dirty="0">
                <a:solidFill>
                  <a:schemeClr val="accent4">
                    <a:lumMod val="40000"/>
                    <a:lumOff val="60000"/>
                  </a:schemeClr>
                </a:solidFill>
                <a:latin typeface="Bahnschrift" panose="020B0502040204020203" pitchFamily="34" charset="0"/>
              </a:rPr>
              <a:t>Semester: 6th</a:t>
            </a:r>
          </a:p>
          <a:p>
            <a:r>
              <a:rPr lang="en-US" dirty="0">
                <a:solidFill>
                  <a:schemeClr val="accent4">
                    <a:lumMod val="40000"/>
                    <a:lumOff val="60000"/>
                  </a:schemeClr>
                </a:solidFill>
                <a:latin typeface="Bahnschrift" panose="020B0502040204020203" pitchFamily="34" charset="0"/>
              </a:rPr>
              <a:t>Regn. no</a:t>
            </a:r>
            <a:r>
              <a:rPr lang="en-US" dirty="0" smtClean="0">
                <a:solidFill>
                  <a:schemeClr val="accent4">
                    <a:lumMod val="40000"/>
                    <a:lumOff val="60000"/>
                  </a:schemeClr>
                </a:solidFill>
                <a:latin typeface="Bahnschrift" panose="020B0502040204020203" pitchFamily="34" charset="0"/>
              </a:rPr>
              <a:t>:-09140009</a:t>
            </a:r>
            <a:endParaRPr lang="en-US" dirty="0">
              <a:solidFill>
                <a:schemeClr val="accent4">
                  <a:lumMod val="40000"/>
                  <a:lumOff val="60000"/>
                </a:schemeClr>
              </a:solidFill>
              <a:latin typeface="Bahnschrift" panose="020B0502040204020203" pitchFamily="34" charset="0"/>
            </a:endParaRPr>
          </a:p>
          <a:p>
            <a:r>
              <a:rPr lang="en-US" dirty="0">
                <a:solidFill>
                  <a:schemeClr val="accent4">
                    <a:lumMod val="40000"/>
                    <a:lumOff val="60000"/>
                  </a:schemeClr>
                </a:solidFill>
                <a:latin typeface="Bahnschrift" panose="020B0502040204020203" pitchFamily="34" charset="0"/>
              </a:rPr>
              <a:t>College: Dept. of Stat., Patna University</a:t>
            </a:r>
          </a:p>
        </p:txBody>
      </p:sp>
    </p:spTree>
    <p:extLst>
      <p:ext uri="{BB962C8B-B14F-4D97-AF65-F5344CB8AC3E}">
        <p14:creationId xmlns="" xmlns:p14="http://schemas.microsoft.com/office/powerpoint/2010/main" val="22466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ashHorz">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CF1A0E-1711-4C22-A3A2-B4766BF0E997}"/>
              </a:ext>
            </a:extLst>
          </p:cNvPr>
          <p:cNvSpPr>
            <a:spLocks noGrp="1"/>
          </p:cNvSpPr>
          <p:nvPr>
            <p:ph type="title"/>
          </p:nvPr>
        </p:nvSpPr>
        <p:spPr/>
        <p:txBody>
          <a:bodyPr/>
          <a:lstStyle/>
          <a:p>
            <a:pPr algn="ctr"/>
            <a:r>
              <a:rPr lang="en-IN" b="1" dirty="0"/>
              <a:t>Contents</a:t>
            </a:r>
          </a:p>
        </p:txBody>
      </p:sp>
      <p:sp>
        <p:nvSpPr>
          <p:cNvPr id="3" name="Content Placeholder 2">
            <a:extLst>
              <a:ext uri="{FF2B5EF4-FFF2-40B4-BE49-F238E27FC236}">
                <a16:creationId xmlns="" xmlns:a16="http://schemas.microsoft.com/office/drawing/2014/main" id="{A0FA240A-0E42-4820-AA7B-181CD41DEA1B}"/>
              </a:ext>
            </a:extLst>
          </p:cNvPr>
          <p:cNvSpPr>
            <a:spLocks noGrp="1"/>
          </p:cNvSpPr>
          <p:nvPr>
            <p:ph idx="1"/>
          </p:nvPr>
        </p:nvSpPr>
        <p:spPr>
          <a:xfrm>
            <a:off x="1066800" y="1632857"/>
            <a:ext cx="5029200" cy="4319887"/>
          </a:xfrm>
        </p:spPr>
        <p:txBody>
          <a:bodyPr>
            <a:normAutofit/>
          </a:bodyPr>
          <a:lstStyle/>
          <a:p>
            <a:pPr marL="0" indent="0" algn="ctr">
              <a:buNone/>
            </a:pPr>
            <a:r>
              <a:rPr lang="en-IN" sz="2800" u="sng" dirty="0"/>
              <a:t>Topics</a:t>
            </a:r>
          </a:p>
          <a:p>
            <a:pPr marL="514350" indent="-514350">
              <a:buAutoNum type="arabicPeriod"/>
            </a:pPr>
            <a:r>
              <a:rPr lang="en-IN" sz="2000" dirty="0"/>
              <a:t>Organization Overview</a:t>
            </a:r>
          </a:p>
          <a:p>
            <a:pPr marL="514350" indent="-514350">
              <a:buAutoNum type="arabicPeriod"/>
            </a:pPr>
            <a:r>
              <a:rPr lang="en-IN" sz="2000" dirty="0"/>
              <a:t>Problem Statement</a:t>
            </a:r>
          </a:p>
          <a:p>
            <a:pPr marL="514350" indent="-514350">
              <a:buAutoNum type="arabicPeriod"/>
            </a:pPr>
            <a:r>
              <a:rPr lang="en-IN" sz="2000" dirty="0"/>
              <a:t>Aim</a:t>
            </a:r>
          </a:p>
          <a:p>
            <a:pPr marL="514350" indent="-514350">
              <a:buAutoNum type="arabicPeriod"/>
            </a:pPr>
            <a:r>
              <a:rPr lang="en-IN" sz="2000" dirty="0"/>
              <a:t>Objective</a:t>
            </a:r>
          </a:p>
          <a:p>
            <a:pPr marL="514350" indent="-514350">
              <a:buAutoNum type="arabicPeriod"/>
            </a:pPr>
            <a:r>
              <a:rPr lang="en-IN" sz="2000" dirty="0"/>
              <a:t>Methodology</a:t>
            </a:r>
          </a:p>
          <a:p>
            <a:pPr marL="514350" indent="-514350">
              <a:buAutoNum type="arabicPeriod"/>
            </a:pPr>
            <a:r>
              <a:rPr lang="en-IN" sz="2000" dirty="0"/>
              <a:t>Proposed H/W &amp; S/W Used</a:t>
            </a:r>
          </a:p>
          <a:p>
            <a:pPr marL="514350" indent="-514350">
              <a:buAutoNum type="arabicPeriod"/>
            </a:pPr>
            <a:r>
              <a:rPr lang="en-IN" sz="2000"/>
              <a:t>Proposed Advantages</a:t>
            </a:r>
            <a:endParaRPr lang="en-IN" sz="2000" dirty="0"/>
          </a:p>
          <a:p>
            <a:pPr marL="514350" indent="-514350" algn="ctr">
              <a:buAutoNum type="arabicPeriod"/>
            </a:pPr>
            <a:endParaRPr lang="en-IN" sz="2800" dirty="0"/>
          </a:p>
          <a:p>
            <a:pPr marL="514350" indent="-514350" algn="ctr">
              <a:buAutoNum type="arabicPeriod"/>
            </a:pPr>
            <a:endParaRPr lang="en-IN" sz="2800" dirty="0"/>
          </a:p>
          <a:p>
            <a:pPr marL="0" indent="0" algn="ctr">
              <a:buNone/>
            </a:pPr>
            <a:endParaRPr lang="en-IN" sz="2800" dirty="0"/>
          </a:p>
        </p:txBody>
      </p:sp>
      <p:sp>
        <p:nvSpPr>
          <p:cNvPr id="4" name="TextBox 3">
            <a:extLst>
              <a:ext uri="{FF2B5EF4-FFF2-40B4-BE49-F238E27FC236}">
                <a16:creationId xmlns="" xmlns:a16="http://schemas.microsoft.com/office/drawing/2014/main" id="{36B545AA-050E-4F5A-A172-173D57342D69}"/>
              </a:ext>
            </a:extLst>
          </p:cNvPr>
          <p:cNvSpPr txBox="1"/>
          <p:nvPr/>
        </p:nvSpPr>
        <p:spPr>
          <a:xfrm>
            <a:off x="7903031" y="1632857"/>
            <a:ext cx="2453952" cy="6771084"/>
          </a:xfrm>
          <a:prstGeom prst="rect">
            <a:avLst/>
          </a:prstGeom>
          <a:noFill/>
        </p:spPr>
        <p:txBody>
          <a:bodyPr wrap="square" rtlCol="0">
            <a:spAutoFit/>
          </a:bodyPr>
          <a:lstStyle/>
          <a:p>
            <a:pPr algn="ctr"/>
            <a:r>
              <a:rPr lang="en-IN" sz="2800" u="sng" dirty="0"/>
              <a:t>Page no.</a:t>
            </a:r>
          </a:p>
          <a:p>
            <a:pPr algn="ctr">
              <a:lnSpc>
                <a:spcPct val="150000"/>
              </a:lnSpc>
            </a:pPr>
            <a:r>
              <a:rPr lang="en-IN" sz="2000" i="1" dirty="0"/>
              <a:t>1</a:t>
            </a:r>
          </a:p>
          <a:p>
            <a:pPr algn="ctr">
              <a:lnSpc>
                <a:spcPct val="150000"/>
              </a:lnSpc>
            </a:pPr>
            <a:r>
              <a:rPr lang="en-IN" sz="2000" i="1" dirty="0"/>
              <a:t>2</a:t>
            </a:r>
          </a:p>
          <a:p>
            <a:pPr algn="ctr">
              <a:lnSpc>
                <a:spcPct val="150000"/>
              </a:lnSpc>
            </a:pPr>
            <a:r>
              <a:rPr lang="en-IN" sz="2000" i="1" dirty="0"/>
              <a:t>3</a:t>
            </a:r>
          </a:p>
          <a:p>
            <a:pPr algn="ctr">
              <a:lnSpc>
                <a:spcPct val="150000"/>
              </a:lnSpc>
            </a:pPr>
            <a:r>
              <a:rPr lang="en-IN" sz="2000" i="1" dirty="0"/>
              <a:t>4</a:t>
            </a:r>
          </a:p>
          <a:p>
            <a:pPr algn="ctr">
              <a:lnSpc>
                <a:spcPct val="150000"/>
              </a:lnSpc>
            </a:pPr>
            <a:r>
              <a:rPr lang="en-IN" sz="2000" i="1" dirty="0"/>
              <a:t>5</a:t>
            </a:r>
          </a:p>
          <a:p>
            <a:pPr algn="ctr">
              <a:lnSpc>
                <a:spcPct val="150000"/>
              </a:lnSpc>
            </a:pPr>
            <a:r>
              <a:rPr lang="en-IN" sz="2000" i="1" dirty="0"/>
              <a:t>6</a:t>
            </a:r>
          </a:p>
          <a:p>
            <a:pPr algn="ctr">
              <a:lnSpc>
                <a:spcPct val="150000"/>
              </a:lnSpc>
            </a:pPr>
            <a:r>
              <a:rPr lang="en-IN" sz="2000" i="1" dirty="0"/>
              <a:t>7</a:t>
            </a:r>
          </a:p>
          <a:p>
            <a:pPr algn="ctr"/>
            <a:endParaRPr lang="en-IN" sz="2800" dirty="0"/>
          </a:p>
          <a:p>
            <a:pPr algn="ctr"/>
            <a:endParaRPr lang="en-IN" sz="2800" dirty="0"/>
          </a:p>
          <a:p>
            <a:pPr algn="ctr"/>
            <a:endParaRPr lang="en-IN" sz="2800" dirty="0"/>
          </a:p>
          <a:p>
            <a:pPr algn="ctr"/>
            <a:endParaRPr lang="en-IN" sz="2800" dirty="0"/>
          </a:p>
          <a:p>
            <a:pPr algn="ctr"/>
            <a:endParaRPr lang="en-IN" sz="2800" dirty="0"/>
          </a:p>
          <a:p>
            <a:pPr algn="ctr"/>
            <a:endParaRPr lang="en-IN" sz="2800" dirty="0"/>
          </a:p>
          <a:p>
            <a:pPr algn="ctr"/>
            <a:endParaRPr lang="en-IN" sz="2800" dirty="0"/>
          </a:p>
        </p:txBody>
      </p:sp>
    </p:spTree>
    <p:extLst>
      <p:ext uri="{BB962C8B-B14F-4D97-AF65-F5344CB8AC3E}">
        <p14:creationId xmlns="" xmlns:p14="http://schemas.microsoft.com/office/powerpoint/2010/main" val="100086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 xmlns:a16="http://schemas.microsoft.com/office/drawing/2014/main" id="{939E7829-EFCC-454B-9C3F-CB8C18EF5465}"/>
              </a:ext>
            </a:extLst>
          </p:cNvPr>
          <p:cNvGraphicFramePr/>
          <p:nvPr>
            <p:extLst>
              <p:ext uri="{D42A27DB-BD31-4B8C-83A1-F6EECF244321}">
                <p14:modId xmlns="" xmlns:p14="http://schemas.microsoft.com/office/powerpoint/2010/main" val="1608718021"/>
              </p:ext>
            </p:extLst>
          </p:nvPr>
        </p:nvGraphicFramePr>
        <p:xfrm>
          <a:off x="1040860" y="410547"/>
          <a:ext cx="10136221" cy="795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 xmlns:a16="http://schemas.microsoft.com/office/drawing/2014/main" id="{911EDD8C-CC45-4F15-87F0-D186055E6D1E}"/>
              </a:ext>
            </a:extLst>
          </p:cNvPr>
          <p:cNvSpPr txBox="1"/>
          <p:nvPr/>
        </p:nvSpPr>
        <p:spPr>
          <a:xfrm flipH="1">
            <a:off x="5303520" y="1240971"/>
            <a:ext cx="6191793" cy="4801314"/>
          </a:xfrm>
          <a:prstGeom prst="rect">
            <a:avLst/>
          </a:prstGeom>
          <a:noFill/>
        </p:spPr>
        <p:txBody>
          <a:bodyPr wrap="square" rtlCol="0">
            <a:spAutoFit/>
          </a:bodyPr>
          <a:lstStyle/>
          <a:p>
            <a:r>
              <a:rPr lang="en-US" b="1" dirty="0" smtClean="0"/>
              <a:t> </a:t>
            </a:r>
          </a:p>
          <a:p>
            <a:endParaRPr lang="en-US" b="1" dirty="0" smtClean="0"/>
          </a:p>
          <a:p>
            <a:endParaRPr lang="en-US" b="1" dirty="0" smtClean="0"/>
          </a:p>
          <a:p>
            <a:r>
              <a:rPr lang="en-US" b="1" dirty="0" smtClean="0"/>
              <a:t>KIBA LABS Pvt. Ltd</a:t>
            </a:r>
            <a:r>
              <a:rPr lang="en-US" dirty="0" smtClean="0"/>
              <a:t>. is reckoned as one of the most trusted it based service providers, specializing in back-end services in the spectrum of human resources ,finance &amp; accounting and information technology. </a:t>
            </a:r>
            <a:r>
              <a:rPr lang="en-US" smtClean="0"/>
              <a:t>In </a:t>
            </a:r>
            <a:r>
              <a:rPr lang="en-US" dirty="0" smtClean="0"/>
              <a:t>this, company offers payrolls, compliances HRMS ,accounting and finance and ERP solution s with integration of technology.</a:t>
            </a:r>
            <a:endParaRPr lang="en-US" b="1" dirty="0" smtClean="0"/>
          </a:p>
          <a:p>
            <a:r>
              <a:rPr lang="en-US" dirty="0" smtClean="0"/>
              <a:t>The company headquartered in Bangluru,India.since2019.we are best with our forecasting system which allow clients to consistency hit their goals. Our work has resulted in a substantial growth for our clients .We have been recommended for our timeliness and proactively.  </a:t>
            </a:r>
            <a:endParaRPr lang="en-US" b="1" dirty="0" smtClean="0"/>
          </a:p>
          <a:p>
            <a:pPr algn="just"/>
            <a:endParaRPr lang="en-US" b="1" dirty="0"/>
          </a:p>
        </p:txBody>
      </p:sp>
      <p:sp>
        <p:nvSpPr>
          <p:cNvPr id="2" name="TextBox 1">
            <a:extLst>
              <a:ext uri="{FF2B5EF4-FFF2-40B4-BE49-F238E27FC236}">
                <a16:creationId xmlns="" xmlns:a16="http://schemas.microsoft.com/office/drawing/2014/main" id="{3F6E9EBD-FB52-4EDC-BC69-04505B23E832}"/>
              </a:ext>
            </a:extLst>
          </p:cNvPr>
          <p:cNvSpPr txBox="1"/>
          <p:nvPr/>
        </p:nvSpPr>
        <p:spPr>
          <a:xfrm>
            <a:off x="11495315" y="6192529"/>
            <a:ext cx="587829" cy="369332"/>
          </a:xfrm>
          <a:prstGeom prst="rect">
            <a:avLst/>
          </a:prstGeom>
          <a:noFill/>
        </p:spPr>
        <p:txBody>
          <a:bodyPr wrap="square" rtlCol="0">
            <a:spAutoFit/>
          </a:bodyPr>
          <a:lstStyle/>
          <a:p>
            <a:r>
              <a:rPr lang="en-IN" u="sng" dirty="0"/>
              <a:t>1</a:t>
            </a:r>
          </a:p>
        </p:txBody>
      </p:sp>
      <p:pic>
        <p:nvPicPr>
          <p:cNvPr id="9" name="Picture 8" descr="Contact Us - Kiba Labs"/>
          <p:cNvPicPr>
            <a:picLocks noChangeAspect="1" noChangeArrowheads="1"/>
          </p:cNvPicPr>
          <p:nvPr/>
        </p:nvPicPr>
        <p:blipFill>
          <a:blip r:embed="rId6"/>
          <a:srcRect/>
          <a:stretch>
            <a:fillRect/>
          </a:stretch>
        </p:blipFill>
        <p:spPr bwMode="auto">
          <a:xfrm>
            <a:off x="464986" y="2818323"/>
            <a:ext cx="4704473" cy="1299734"/>
          </a:xfrm>
          <a:prstGeom prst="rect">
            <a:avLst/>
          </a:prstGeom>
          <a:noFill/>
        </p:spPr>
      </p:pic>
    </p:spTree>
    <p:extLst>
      <p:ext uri="{BB962C8B-B14F-4D97-AF65-F5344CB8AC3E}">
        <p14:creationId xmlns="" xmlns:p14="http://schemas.microsoft.com/office/powerpoint/2010/main" val="252681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1066800" y="483326"/>
            <a:ext cx="10058400" cy="862148"/>
          </a:xfrm>
        </p:spPr>
        <p:txBody>
          <a:bodyPr>
            <a:normAutofit/>
          </a:bodyPr>
          <a:lstStyle/>
          <a:p>
            <a:pPr algn="ctr"/>
            <a:r>
              <a:rPr lang="en-US" sz="4800" spc="300" dirty="0">
                <a:effectLst>
                  <a:outerShdw blurRad="38100" dist="38100" dir="2700000" algn="tl">
                    <a:srgbClr val="000000">
                      <a:alpha val="43137"/>
                    </a:srgbClr>
                  </a:outerShdw>
                </a:effectLst>
                <a:highlight>
                  <a:srgbClr val="00FFFF"/>
                </a:highlight>
              </a:rPr>
              <a:t>Problem Statement</a:t>
            </a:r>
          </a:p>
        </p:txBody>
      </p:sp>
      <p:sp>
        <p:nvSpPr>
          <p:cNvPr id="7" name="Content Placeholder 6">
            <a:extLst>
              <a:ext uri="{FF2B5EF4-FFF2-40B4-BE49-F238E27FC236}">
                <a16:creationId xmlns="" xmlns:a16="http://schemas.microsoft.com/office/drawing/2014/main" id="{DCEA1E44-C5CC-43FC-89B7-179D11B05497}"/>
              </a:ext>
            </a:extLst>
          </p:cNvPr>
          <p:cNvSpPr>
            <a:spLocks noGrp="1"/>
          </p:cNvSpPr>
          <p:nvPr>
            <p:ph idx="1"/>
          </p:nvPr>
        </p:nvSpPr>
        <p:spPr>
          <a:xfrm>
            <a:off x="1066800" y="1476103"/>
            <a:ext cx="10058400" cy="4476641"/>
          </a:xfr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sz="1800" dirty="0" smtClean="0">
                <a:solidFill>
                  <a:schemeClr val="accent2"/>
                </a:solidFill>
              </a:rPr>
              <a:t>Many people consider this to be the most important phase. It defines the problem to be solved and thus sets the direction for the whole project. It guides the software developer to how will the project will be solved out. It also defines the project bound and what parts are outside its control. The resource to be made available to the project are also specified in this phase. Mainly it consider to the first phase of developing the software because the problem can’t be solved out unless it is defined, so it is considered as a very important phase.The three important factors,the project goal, the project bounds and resources limits are sometimes called the project’s term of reference. </a:t>
            </a:r>
          </a:p>
          <a:p>
            <a:endParaRPr lang="en-US" sz="1600" dirty="0">
              <a:solidFill>
                <a:schemeClr val="tx1"/>
              </a:solidFill>
            </a:endParaRPr>
          </a:p>
          <a:p>
            <a:pPr marL="0" indent="0">
              <a:buNone/>
            </a:pPr>
            <a:r>
              <a:rPr lang="en-US" sz="1600" dirty="0">
                <a:solidFill>
                  <a:schemeClr val="tx1">
                    <a:lumMod val="75000"/>
                    <a:lumOff val="25000"/>
                  </a:schemeClr>
                </a:solidFill>
                <a:latin typeface="Bahnschrift SemiLight" panose="020B0502040204020203" pitchFamily="34" charset="0"/>
              </a:rPr>
              <a:t>There are three levels of securities which are meant to safeguard sensitive and important data by making it accessible only to authorized persons. They are:</a:t>
            </a:r>
          </a:p>
          <a:p>
            <a:r>
              <a:rPr lang="en-US" sz="1600" dirty="0">
                <a:solidFill>
                  <a:schemeClr val="accent2"/>
                </a:solidFill>
                <a:latin typeface="Bahnschrift SemiLight" panose="020B0502040204020203" pitchFamily="34" charset="0"/>
              </a:rPr>
              <a:t>Data level</a:t>
            </a:r>
          </a:p>
          <a:p>
            <a:r>
              <a:rPr lang="en-US" sz="1600" dirty="0">
                <a:solidFill>
                  <a:schemeClr val="accent2"/>
                </a:solidFill>
                <a:latin typeface="Bahnschrift SemiLight" panose="020B0502040204020203" pitchFamily="34" charset="0"/>
              </a:rPr>
              <a:t>User level</a:t>
            </a:r>
          </a:p>
          <a:p>
            <a:r>
              <a:rPr lang="en-US" sz="1600" dirty="0">
                <a:solidFill>
                  <a:schemeClr val="accent2"/>
                </a:solidFill>
                <a:latin typeface="Bahnschrift SemiLight" panose="020B0502040204020203" pitchFamily="34" charset="0"/>
              </a:rPr>
              <a:t>Administrator level</a:t>
            </a:r>
            <a:endParaRPr lang="en-IN" sz="1600" dirty="0">
              <a:solidFill>
                <a:schemeClr val="accent2"/>
              </a:solidFill>
              <a:latin typeface="Bahnschrift SemiLight" panose="020B0502040204020203" pitchFamily="34" charset="0"/>
            </a:endParaRPr>
          </a:p>
          <a:p>
            <a:endParaRPr lang="en-US" sz="1600" dirty="0"/>
          </a:p>
        </p:txBody>
      </p:sp>
      <p:sp>
        <p:nvSpPr>
          <p:cNvPr id="3" name="TextBox 2">
            <a:extLst>
              <a:ext uri="{FF2B5EF4-FFF2-40B4-BE49-F238E27FC236}">
                <a16:creationId xmlns="" xmlns:a16="http://schemas.microsoft.com/office/drawing/2014/main" id="{6C870518-2C9D-4503-85C6-EAD3CB45D6C1}"/>
              </a:ext>
            </a:extLst>
          </p:cNvPr>
          <p:cNvSpPr txBox="1"/>
          <p:nvPr/>
        </p:nvSpPr>
        <p:spPr>
          <a:xfrm flipH="1">
            <a:off x="11476653" y="6111552"/>
            <a:ext cx="345232" cy="369332"/>
          </a:xfrm>
          <a:prstGeom prst="rect">
            <a:avLst/>
          </a:prstGeom>
          <a:noFill/>
        </p:spPr>
        <p:txBody>
          <a:bodyPr wrap="square" rtlCol="0">
            <a:spAutoFit/>
          </a:bodyPr>
          <a:lstStyle/>
          <a:p>
            <a:r>
              <a:rPr lang="en-IN" u="sng" dirty="0"/>
              <a:t>2</a:t>
            </a:r>
          </a:p>
        </p:txBody>
      </p:sp>
    </p:spTree>
    <p:extLst>
      <p:ext uri="{BB962C8B-B14F-4D97-AF65-F5344CB8AC3E}">
        <p14:creationId xmlns="" xmlns:p14="http://schemas.microsoft.com/office/powerpoint/2010/main" val="18324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F24CDC-4CB1-4C83-873D-B77CF2B8E740}"/>
              </a:ext>
            </a:extLst>
          </p:cNvPr>
          <p:cNvSpPr>
            <a:spLocks noGrp="1"/>
          </p:cNvSpPr>
          <p:nvPr>
            <p:ph type="title"/>
          </p:nvPr>
        </p:nvSpPr>
        <p:spPr>
          <a:xfrm>
            <a:off x="1623060" y="2174034"/>
            <a:ext cx="8761911" cy="334035"/>
          </a:xfrm>
        </p:spPr>
        <p:txBody>
          <a:bodyPr>
            <a:normAutofit fontScale="90000"/>
          </a:bodyPr>
          <a:lstStyle/>
          <a:p>
            <a:r>
              <a:rPr lang="en-US" sz="4000" dirty="0"/>
              <a:t>AIM</a:t>
            </a:r>
            <a:endParaRPr lang="en-IN" sz="4000" dirty="0"/>
          </a:p>
        </p:txBody>
      </p:sp>
      <p:sp>
        <p:nvSpPr>
          <p:cNvPr id="3" name="Text Placeholder 2">
            <a:extLst>
              <a:ext uri="{FF2B5EF4-FFF2-40B4-BE49-F238E27FC236}">
                <a16:creationId xmlns="" xmlns:a16="http://schemas.microsoft.com/office/drawing/2014/main" id="{159A03E7-31B1-42C2-B4A5-9BC35383176E}"/>
              </a:ext>
            </a:extLst>
          </p:cNvPr>
          <p:cNvSpPr>
            <a:spLocks noGrp="1"/>
          </p:cNvSpPr>
          <p:nvPr>
            <p:ph type="body" idx="1"/>
          </p:nvPr>
        </p:nvSpPr>
        <p:spPr>
          <a:xfrm>
            <a:off x="1629156" y="2664823"/>
            <a:ext cx="8939784" cy="666206"/>
          </a:xfrm>
        </p:spPr>
        <p:txBody>
          <a:bodyPr>
            <a:normAutofit fontScale="70000" lnSpcReduction="20000"/>
          </a:bodyPr>
          <a:lstStyle/>
          <a:p>
            <a:r>
              <a:rPr lang="en-US" dirty="0" smtClean="0">
                <a:solidFill>
                  <a:schemeClr val="tx1"/>
                </a:solidFill>
              </a:rPr>
              <a:t>The project entitled as “COMPLAIN MANAGEMENT SYSTEM” proposed to handle the CMS allows rectifying complains faced by person in various departments and getting the service on their place only. CMS keeps &amp; maintains following information:</a:t>
            </a:r>
          </a:p>
          <a:p>
            <a:endParaRPr lang="en-IN" sz="1000" dirty="0"/>
          </a:p>
        </p:txBody>
      </p:sp>
      <p:sp>
        <p:nvSpPr>
          <p:cNvPr id="4" name="TextBox 3">
            <a:extLst>
              <a:ext uri="{FF2B5EF4-FFF2-40B4-BE49-F238E27FC236}">
                <a16:creationId xmlns="" xmlns:a16="http://schemas.microsoft.com/office/drawing/2014/main" id="{4633C960-00DD-4CB5-9FC4-C4B5907E1AC3}"/>
              </a:ext>
            </a:extLst>
          </p:cNvPr>
          <p:cNvSpPr txBox="1"/>
          <p:nvPr/>
        </p:nvSpPr>
        <p:spPr>
          <a:xfrm>
            <a:off x="1541417" y="3304903"/>
            <a:ext cx="9130937" cy="2100575"/>
          </a:xfrm>
          <a:prstGeom prst="rect">
            <a:avLst/>
          </a:prstGeom>
          <a:noFill/>
        </p:spPr>
        <p:txBody>
          <a:bodyPr vert="horz" wrap="square" rtlCol="0">
            <a:spAutoFit/>
          </a:bodyPr>
          <a:lstStyle/>
          <a:p>
            <a:pPr lvl="0">
              <a:buFont typeface="Arial" pitchFamily="34" charset="0"/>
              <a:buChar char="•"/>
            </a:pPr>
            <a:r>
              <a:rPr lang="en-US" sz="1200" dirty="0" smtClean="0"/>
              <a:t>    Easy to lodge complaint.</a:t>
            </a:r>
          </a:p>
          <a:p>
            <a:pPr lvl="0">
              <a:buFont typeface="Arial" pitchFamily="34" charset="0"/>
              <a:buChar char="•"/>
            </a:pPr>
            <a:r>
              <a:rPr lang="en-US" sz="1200" dirty="0" smtClean="0"/>
              <a:t>    To view the status of complaint by entering complain number and viewing the action taken on that problem and the</a:t>
            </a:r>
          </a:p>
          <a:p>
            <a:pPr lvl="0"/>
            <a:r>
              <a:rPr lang="en-US" sz="1200" dirty="0" smtClean="0"/>
              <a:t>     officer that attended.</a:t>
            </a:r>
          </a:p>
          <a:p>
            <a:pPr lvl="0">
              <a:buFont typeface="Arial" pitchFamily="34" charset="0"/>
              <a:buChar char="•"/>
            </a:pPr>
            <a:r>
              <a:rPr lang="en-US" sz="1200" dirty="0" smtClean="0"/>
              <a:t>    To monitor the handling of various types of complaints and rectifying them in proper manner.</a:t>
            </a:r>
          </a:p>
          <a:p>
            <a:pPr lvl="0">
              <a:buFont typeface="Arial" pitchFamily="34" charset="0"/>
              <a:buChar char="•"/>
            </a:pPr>
            <a:r>
              <a:rPr lang="en-US" sz="1200" dirty="0" smtClean="0"/>
              <a:t>     To categorize the complaint officer that deal with different type of complains.</a:t>
            </a:r>
          </a:p>
          <a:p>
            <a:pPr marL="228600" lvl="0" indent="-228600">
              <a:buFont typeface="Arial" pitchFamily="34" charset="0"/>
              <a:buChar char="•"/>
            </a:pPr>
            <a:r>
              <a:rPr lang="en-US" sz="1200" dirty="0" smtClean="0"/>
              <a:t>Easy to check daily report of different complains by viewing the scenario of status of complains that is whether they are over or still         pending with concerned complain officer.</a:t>
            </a:r>
          </a:p>
          <a:p>
            <a:pPr lvl="0">
              <a:buFont typeface="Arial" pitchFamily="34" charset="0"/>
              <a:buChar char="•"/>
            </a:pPr>
            <a:r>
              <a:rPr lang="en-US" sz="1200" dirty="0" smtClean="0"/>
              <a:t>.    Easy to filter complains on various criteria’s.</a:t>
            </a:r>
          </a:p>
          <a:p>
            <a:pPr lvl="0">
              <a:buFont typeface="Arial" pitchFamily="34" charset="0"/>
              <a:buChar char="•"/>
            </a:pPr>
            <a:r>
              <a:rPr lang="en-US" sz="1200" dirty="0" smtClean="0"/>
              <a:t>     Easy to edit information or for the new entry when login through admin.</a:t>
            </a:r>
          </a:p>
          <a:p>
            <a:pPr lvl="0">
              <a:buFont typeface="Arial" pitchFamily="34" charset="0"/>
              <a:buChar char="•"/>
            </a:pPr>
            <a:r>
              <a:rPr lang="en-US" sz="1200" dirty="0" smtClean="0"/>
              <a:t>     The total number of complaints can be seen in overall bases as well as according to different status of complains</a:t>
            </a:r>
            <a:r>
              <a:rPr lang="en-US" sz="1050" dirty="0" smtClean="0"/>
              <a:t>.</a:t>
            </a:r>
          </a:p>
          <a:p>
            <a:endParaRPr lang="en-IN" sz="1050" dirty="0"/>
          </a:p>
        </p:txBody>
      </p:sp>
      <p:sp>
        <p:nvSpPr>
          <p:cNvPr id="10" name="TextBox 9">
            <a:extLst>
              <a:ext uri="{FF2B5EF4-FFF2-40B4-BE49-F238E27FC236}">
                <a16:creationId xmlns="" xmlns:a16="http://schemas.microsoft.com/office/drawing/2014/main" id="{1524714A-8AD7-466A-B435-658D4446E80C}"/>
              </a:ext>
            </a:extLst>
          </p:cNvPr>
          <p:cNvSpPr txBox="1"/>
          <p:nvPr/>
        </p:nvSpPr>
        <p:spPr>
          <a:xfrm>
            <a:off x="10450288" y="5111668"/>
            <a:ext cx="443344" cy="369332"/>
          </a:xfrm>
          <a:prstGeom prst="rect">
            <a:avLst/>
          </a:prstGeom>
          <a:noFill/>
        </p:spPr>
        <p:txBody>
          <a:bodyPr wrap="square" rtlCol="0">
            <a:spAutoFit/>
          </a:bodyPr>
          <a:lstStyle/>
          <a:p>
            <a:r>
              <a:rPr lang="en-IN" u="sng" dirty="0"/>
              <a:t>3</a:t>
            </a:r>
          </a:p>
        </p:txBody>
      </p:sp>
    </p:spTree>
    <p:extLst>
      <p:ext uri="{BB962C8B-B14F-4D97-AF65-F5344CB8AC3E}">
        <p14:creationId xmlns="" xmlns:p14="http://schemas.microsoft.com/office/powerpoint/2010/main" val="104829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E77A480-D186-4869-8CF3-61266BA93642}"/>
              </a:ext>
            </a:extLst>
          </p:cNvPr>
          <p:cNvSpPr>
            <a:spLocks noGrp="1"/>
          </p:cNvSpPr>
          <p:nvPr>
            <p:ph type="title"/>
          </p:nvPr>
        </p:nvSpPr>
        <p:spPr>
          <a:xfrm>
            <a:off x="1629156" y="3017519"/>
            <a:ext cx="8933688" cy="822961"/>
          </a:xfrm>
        </p:spPr>
        <p:txBody>
          <a:bodyPr>
            <a:normAutofit fontScale="90000"/>
          </a:bodyPr>
          <a:lstStyle/>
          <a:p>
            <a:pPr algn="l"/>
            <a:r>
              <a:rPr sz="2000" smtClean="0"/>
              <a:t>the project “COMPLAIN MANAGEMENT SYSTEM” has achieved the following objectives in favor of employee Information:-</a:t>
            </a:r>
            <a:br>
              <a:rPr sz="2000" smtClean="0"/>
            </a:br>
            <a:r>
              <a:rPr lang="en-US" sz="2000" cap="none" dirty="0" smtClean="0"/>
              <a:t/>
            </a:r>
            <a:br>
              <a:rPr lang="en-US" sz="2000" cap="none" dirty="0" smtClean="0"/>
            </a:br>
            <a:r>
              <a:rPr lang="en-US" sz="2000" cap="none" dirty="0" smtClean="0"/>
              <a:t/>
            </a:r>
            <a:br>
              <a:rPr lang="en-US" sz="2000" cap="none" dirty="0" smtClean="0"/>
            </a:br>
            <a:endParaRPr lang="en-IN" sz="2000" cap="none" dirty="0"/>
          </a:p>
        </p:txBody>
      </p:sp>
      <p:sp>
        <p:nvSpPr>
          <p:cNvPr id="7" name="TextBox 6">
            <a:extLst>
              <a:ext uri="{FF2B5EF4-FFF2-40B4-BE49-F238E27FC236}">
                <a16:creationId xmlns="" xmlns:a16="http://schemas.microsoft.com/office/drawing/2014/main" id="{C26CEB23-764C-4D22-B23E-DCBE908830CC}"/>
              </a:ext>
            </a:extLst>
          </p:cNvPr>
          <p:cNvSpPr txBox="1"/>
          <p:nvPr/>
        </p:nvSpPr>
        <p:spPr>
          <a:xfrm>
            <a:off x="4701073" y="2090057"/>
            <a:ext cx="2789853" cy="646331"/>
          </a:xfrm>
          <a:prstGeom prst="rect">
            <a:avLst/>
          </a:prstGeom>
          <a:noFill/>
        </p:spPr>
        <p:txBody>
          <a:bodyPr wrap="square" rtlCol="0">
            <a:spAutoFit/>
          </a:bodyPr>
          <a:lstStyle/>
          <a:p>
            <a:r>
              <a:rPr lang="en-US" sz="3600" dirty="0"/>
              <a:t>OBJECTIVE</a:t>
            </a:r>
            <a:endParaRPr lang="en-IN" sz="3600" dirty="0"/>
          </a:p>
        </p:txBody>
      </p:sp>
      <p:sp>
        <p:nvSpPr>
          <p:cNvPr id="8" name="TextBox 7">
            <a:extLst>
              <a:ext uri="{FF2B5EF4-FFF2-40B4-BE49-F238E27FC236}">
                <a16:creationId xmlns="" xmlns:a16="http://schemas.microsoft.com/office/drawing/2014/main" id="{D31AB707-91A2-4821-9D86-32729CFE2AA8}"/>
              </a:ext>
            </a:extLst>
          </p:cNvPr>
          <p:cNvSpPr txBox="1"/>
          <p:nvPr/>
        </p:nvSpPr>
        <p:spPr>
          <a:xfrm flipH="1">
            <a:off x="1629154" y="3474722"/>
            <a:ext cx="8834194" cy="2539157"/>
          </a:xfrm>
          <a:prstGeom prst="rect">
            <a:avLst/>
          </a:prstGeom>
          <a:noFill/>
        </p:spPr>
        <p:txBody>
          <a:bodyPr wrap="square" rtlCol="0">
            <a:spAutoFit/>
          </a:bodyPr>
          <a:lstStyle/>
          <a:p>
            <a:pPr lvl="0"/>
            <a:r>
              <a:rPr lang="en-US" sz="1200" b="1" dirty="0" smtClean="0"/>
              <a:t>Accuracy: The</a:t>
            </a:r>
            <a:r>
              <a:rPr lang="en-US" sz="1200" dirty="0" smtClean="0"/>
              <a:t> system is accurate. Thus, its utility is very high.</a:t>
            </a:r>
          </a:p>
          <a:p>
            <a:pPr lvl="0"/>
            <a:r>
              <a:rPr lang="en-US" sz="1200" b="1" dirty="0" smtClean="0"/>
              <a:t>Flexibility: The</a:t>
            </a:r>
            <a:r>
              <a:rPr lang="en-US" sz="1200" dirty="0" smtClean="0"/>
              <a:t> system is such that changes and modification can be easily incorporated in it.</a:t>
            </a:r>
          </a:p>
          <a:p>
            <a:pPr lvl="0"/>
            <a:r>
              <a:rPr lang="en-US" sz="1200" b="1" dirty="0" smtClean="0"/>
              <a:t>Reliability: </a:t>
            </a:r>
            <a:r>
              <a:rPr lang="en-US" sz="1200" dirty="0" smtClean="0"/>
              <a:t>The system is reliable, as the person gains access on the basis of his/her user identity.</a:t>
            </a:r>
          </a:p>
          <a:p>
            <a:pPr lvl="0"/>
            <a:r>
              <a:rPr lang="en-US" sz="1200" b="1" dirty="0" smtClean="0"/>
              <a:t>GUI:</a:t>
            </a:r>
            <a:r>
              <a:rPr lang="en-US" sz="1200" dirty="0" smtClean="0"/>
              <a:t> The system gives Graphical Interface, so it’s User friendly.</a:t>
            </a:r>
          </a:p>
          <a:p>
            <a:pPr lvl="0"/>
            <a:r>
              <a:rPr lang="en-US" sz="1200" b="1" dirty="0" smtClean="0"/>
              <a:t>User friendliness:</a:t>
            </a:r>
            <a:r>
              <a:rPr lang="en-US" sz="1200" dirty="0" smtClean="0"/>
              <a:t> The system is easy to learn and understand. A negative user can also use the system effectively, without any difficulty.</a:t>
            </a:r>
          </a:p>
          <a:p>
            <a:pPr lvl="0"/>
            <a:r>
              <a:rPr lang="en-US" sz="1200" b="1" dirty="0" smtClean="0"/>
              <a:t>User satisfaction:</a:t>
            </a:r>
            <a:r>
              <a:rPr lang="en-US" sz="1200" dirty="0" smtClean="0"/>
              <a:t> The system is such that it stands up to the user’s expectation.</a:t>
            </a:r>
          </a:p>
          <a:p>
            <a:r>
              <a:rPr lang="en-US" sz="1200" b="1" dirty="0" smtClean="0"/>
              <a:t>Probability:</a:t>
            </a:r>
            <a:r>
              <a:rPr lang="en-US" sz="1200" dirty="0" smtClean="0"/>
              <a:t> The application can be easily move from on hardware to other</a:t>
            </a:r>
          </a:p>
          <a:p>
            <a:pPr lvl="0"/>
            <a:r>
              <a:rPr lang="en-US" sz="1800" b="1" i="0" dirty="0">
                <a:solidFill>
                  <a:srgbClr val="00B4E1"/>
                </a:solidFill>
                <a:effectLst/>
                <a:latin typeface="Open Sans" panose="020B0606030504020204" pitchFamily="34" charset="0"/>
              </a:rPr>
              <a:t/>
            </a:r>
            <a:br>
              <a:rPr lang="en-US" sz="1800" b="1" i="0" dirty="0">
                <a:solidFill>
                  <a:srgbClr val="00B4E1"/>
                </a:solidFill>
                <a:effectLst/>
                <a:latin typeface="Open Sans" panose="020B0606030504020204" pitchFamily="34" charset="0"/>
              </a:rPr>
            </a:br>
            <a:r>
              <a:rPr lang="en-US" sz="1800" b="1" i="0" dirty="0">
                <a:solidFill>
                  <a:srgbClr val="00B4E1"/>
                </a:solidFill>
                <a:effectLst/>
                <a:latin typeface="Open Sans" panose="020B0606030504020204" pitchFamily="34" charset="0"/>
              </a:rPr>
              <a:t/>
            </a:r>
            <a:br>
              <a:rPr lang="en-US" sz="1800" b="1" i="0" dirty="0">
                <a:solidFill>
                  <a:srgbClr val="00B4E1"/>
                </a:solidFill>
                <a:effectLst/>
                <a:latin typeface="Open Sans" panose="020B0606030504020204" pitchFamily="34" charset="0"/>
              </a:rPr>
            </a:br>
            <a:r>
              <a:rPr lang="en-IN" sz="900" b="1" i="0" dirty="0">
                <a:solidFill>
                  <a:srgbClr val="00B4E1"/>
                </a:solidFill>
                <a:effectLst/>
                <a:latin typeface="Open Sans" panose="020B0606030504020204" pitchFamily="34" charset="0"/>
              </a:rPr>
              <a:t/>
            </a:r>
            <a:br>
              <a:rPr lang="en-IN" sz="900" b="1" i="0" dirty="0">
                <a:solidFill>
                  <a:srgbClr val="00B4E1"/>
                </a:solidFill>
                <a:effectLst/>
                <a:latin typeface="Open Sans" panose="020B0606030504020204" pitchFamily="34" charset="0"/>
              </a:rPr>
            </a:br>
            <a:endParaRPr lang="en-IN" dirty="0"/>
          </a:p>
        </p:txBody>
      </p:sp>
      <p:sp>
        <p:nvSpPr>
          <p:cNvPr id="9" name="TextBox 8">
            <a:extLst>
              <a:ext uri="{FF2B5EF4-FFF2-40B4-BE49-F238E27FC236}">
                <a16:creationId xmlns="" xmlns:a16="http://schemas.microsoft.com/office/drawing/2014/main" id="{55F4618B-96AF-45BF-882F-7AB854535FFA}"/>
              </a:ext>
            </a:extLst>
          </p:cNvPr>
          <p:cNvSpPr txBox="1"/>
          <p:nvPr/>
        </p:nvSpPr>
        <p:spPr>
          <a:xfrm>
            <a:off x="10431624" y="5044054"/>
            <a:ext cx="447869" cy="369332"/>
          </a:xfrm>
          <a:prstGeom prst="rect">
            <a:avLst/>
          </a:prstGeom>
          <a:noFill/>
        </p:spPr>
        <p:txBody>
          <a:bodyPr wrap="square" rtlCol="0">
            <a:spAutoFit/>
          </a:bodyPr>
          <a:lstStyle/>
          <a:p>
            <a:r>
              <a:rPr lang="en-IN" u="sng" dirty="0"/>
              <a:t>4</a:t>
            </a:r>
          </a:p>
        </p:txBody>
      </p:sp>
    </p:spTree>
    <p:extLst>
      <p:ext uri="{BB962C8B-B14F-4D97-AF65-F5344CB8AC3E}">
        <p14:creationId xmlns="" xmlns:p14="http://schemas.microsoft.com/office/powerpoint/2010/main" val="297956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5961A26-4E4A-4603-B40F-9BA744C2A93F}"/>
              </a:ext>
            </a:extLst>
          </p:cNvPr>
          <p:cNvPicPr>
            <a:picLocks noChangeAspect="1"/>
          </p:cNvPicPr>
          <p:nvPr/>
        </p:nvPicPr>
        <p:blipFill>
          <a:blip r:embed="rId2"/>
          <a:stretch>
            <a:fillRect/>
          </a:stretch>
        </p:blipFill>
        <p:spPr>
          <a:xfrm>
            <a:off x="8278760" y="2313233"/>
            <a:ext cx="3515133" cy="4136728"/>
          </a:xfrm>
          <a:prstGeom prst="rect">
            <a:avLst/>
          </a:prstGeom>
        </p:spPr>
      </p:pic>
      <p:sp>
        <p:nvSpPr>
          <p:cNvPr id="2" name="Title 1">
            <a:extLst>
              <a:ext uri="{FF2B5EF4-FFF2-40B4-BE49-F238E27FC236}">
                <a16:creationId xmlns="" xmlns:a16="http://schemas.microsoft.com/office/drawing/2014/main" id="{3D8E8DC9-CDF6-4AB4-8B5E-47FFE7F26A94}"/>
              </a:ext>
            </a:extLst>
          </p:cNvPr>
          <p:cNvSpPr>
            <a:spLocks noGrp="1"/>
          </p:cNvSpPr>
          <p:nvPr>
            <p:ph type="title"/>
          </p:nvPr>
        </p:nvSpPr>
        <p:spPr>
          <a:xfrm>
            <a:off x="8350898" y="609600"/>
            <a:ext cx="3362571" cy="1645920"/>
          </a:xfrm>
        </p:spPr>
        <p:txBody>
          <a:bodyPr>
            <a:normAutofit/>
          </a:bodyPr>
          <a:lstStyle/>
          <a:p>
            <a:pPr algn="ctr"/>
            <a:r>
              <a:rPr lang="en-IN" sz="3600" dirty="0">
                <a:solidFill>
                  <a:schemeClr val="accent3">
                    <a:lumMod val="75000"/>
                  </a:schemeClr>
                </a:solidFill>
              </a:rPr>
              <a:t>Methodology</a:t>
            </a:r>
          </a:p>
        </p:txBody>
      </p:sp>
      <p:sp>
        <p:nvSpPr>
          <p:cNvPr id="3" name="Content Placeholder 2">
            <a:extLst>
              <a:ext uri="{FF2B5EF4-FFF2-40B4-BE49-F238E27FC236}">
                <a16:creationId xmlns="" xmlns:a16="http://schemas.microsoft.com/office/drawing/2014/main" id="{DCC9B787-9745-408A-A0CA-81DEC638B0AC}"/>
              </a:ext>
            </a:extLst>
          </p:cNvPr>
          <p:cNvSpPr>
            <a:spLocks noGrp="1"/>
          </p:cNvSpPr>
          <p:nvPr>
            <p:ph idx="1"/>
          </p:nvPr>
        </p:nvSpPr>
        <p:spPr>
          <a:xfrm>
            <a:off x="685800" y="314632"/>
            <a:ext cx="6858000" cy="6212904"/>
          </a:xfrm>
        </p:spPr>
        <p:txBody>
          <a:bodyPr>
            <a:normAutofit fontScale="85000" lnSpcReduction="20000"/>
          </a:bodyPr>
          <a:lstStyle/>
          <a:p>
            <a:pPr marL="0" indent="0">
              <a:buNone/>
            </a:pPr>
            <a:r>
              <a:rPr lang="en-US" b="0" i="0" dirty="0">
                <a:solidFill>
                  <a:schemeClr val="accent2">
                    <a:lumMod val="75000"/>
                  </a:schemeClr>
                </a:solidFill>
                <a:effectLst/>
                <a:latin typeface="Helvetica Neue"/>
              </a:rPr>
              <a:t>The waterfall model seems an ideal choice here. No other</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model seems a reasonable alternative to accept as a</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different answer.</a:t>
            </a:r>
          </a:p>
          <a:p>
            <a:pPr marL="0" indent="0">
              <a:buNone/>
            </a:pP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Strengths:</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1. The company is large and bureaucratic, requiring</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documentation and good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project visibility. Waterfall documentation satisfies this.</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2. The company has a high staff turnover. So probably many</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employees are</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new and inexperienced. Waterfall works well with</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inexperienced staff.</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3. The application type is well known to the company, so a</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thorough user</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requirements analysis should be possible early on.</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4. An existing application is to be re-engineered. This also</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confirms that the</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user requirements are known early. They could be extracted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from the existing application.</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5. The company will maintain the software, so good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documentation will be essential.</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6. The company has a good reputation to maintain in this</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area, so quality control will be essential. Waterfall</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emphasis of requirements-before-design and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design-before-coding will emphasize quality.</a:t>
            </a:r>
            <a:endParaRPr lang="en-IN" dirty="0">
              <a:solidFill>
                <a:schemeClr val="accent2">
                  <a:lumMod val="75000"/>
                </a:schemeClr>
              </a:solidFill>
            </a:endParaRPr>
          </a:p>
        </p:txBody>
      </p:sp>
      <p:sp>
        <p:nvSpPr>
          <p:cNvPr id="5" name="TextBox 4">
            <a:extLst>
              <a:ext uri="{FF2B5EF4-FFF2-40B4-BE49-F238E27FC236}">
                <a16:creationId xmlns="" xmlns:a16="http://schemas.microsoft.com/office/drawing/2014/main" id="{13AF2459-508F-4BA4-8765-3D94D04E6094}"/>
              </a:ext>
            </a:extLst>
          </p:cNvPr>
          <p:cNvSpPr txBox="1"/>
          <p:nvPr/>
        </p:nvSpPr>
        <p:spPr>
          <a:xfrm>
            <a:off x="11793894" y="6342870"/>
            <a:ext cx="401217" cy="369332"/>
          </a:xfrm>
          <a:prstGeom prst="rect">
            <a:avLst/>
          </a:prstGeom>
          <a:noFill/>
        </p:spPr>
        <p:txBody>
          <a:bodyPr wrap="square" rtlCol="0">
            <a:spAutoFit/>
          </a:bodyPr>
          <a:lstStyle/>
          <a:p>
            <a:r>
              <a:rPr lang="en-IN" u="sng" dirty="0"/>
              <a:t>5</a:t>
            </a:r>
          </a:p>
        </p:txBody>
      </p:sp>
    </p:spTree>
    <p:extLst>
      <p:ext uri="{BB962C8B-B14F-4D97-AF65-F5344CB8AC3E}">
        <p14:creationId xmlns="" xmlns:p14="http://schemas.microsoft.com/office/powerpoint/2010/main" val="56877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iagBri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34EB7-9F08-496B-A913-74F5B3A3A3C8}"/>
              </a:ext>
            </a:extLst>
          </p:cNvPr>
          <p:cNvSpPr>
            <a:spLocks noGrp="1"/>
          </p:cNvSpPr>
          <p:nvPr>
            <p:ph type="title"/>
          </p:nvPr>
        </p:nvSpPr>
        <p:spPr>
          <a:xfrm>
            <a:off x="1066800" y="642594"/>
            <a:ext cx="10058400" cy="1371600"/>
          </a:xfrm>
          <a:solidFill>
            <a:schemeClr val="bg2">
              <a:lumMod val="50000"/>
            </a:schemeClr>
          </a:solidFill>
        </p:spPr>
        <p:txBody>
          <a:bodyPr/>
          <a:lstStyle/>
          <a:p>
            <a:r>
              <a:rPr lang="en-IN" dirty="0">
                <a:solidFill>
                  <a:schemeClr val="accent1">
                    <a:lumMod val="40000"/>
                    <a:lumOff val="60000"/>
                  </a:schemeClr>
                </a:solidFill>
              </a:rPr>
              <a:t>Proposed Hardware &amp; Software Used</a:t>
            </a:r>
          </a:p>
        </p:txBody>
      </p:sp>
      <p:sp>
        <p:nvSpPr>
          <p:cNvPr id="3" name="Content Placeholder 2">
            <a:extLst>
              <a:ext uri="{FF2B5EF4-FFF2-40B4-BE49-F238E27FC236}">
                <a16:creationId xmlns="" xmlns:a16="http://schemas.microsoft.com/office/drawing/2014/main" id="{F1B0FC54-C244-4892-B2C9-8368F21F1718}"/>
              </a:ext>
            </a:extLst>
          </p:cNvPr>
          <p:cNvSpPr>
            <a:spLocks noGrp="1"/>
          </p:cNvSpPr>
          <p:nvPr>
            <p:ph sz="half" idx="1"/>
          </p:nvPr>
        </p:nvSpPr>
        <p:spPr>
          <a:xfrm>
            <a:off x="1066800" y="2014194"/>
            <a:ext cx="4902926" cy="4216789"/>
          </a:xfrm>
          <a:solidFill>
            <a:schemeClr val="accent1">
              <a:lumMod val="40000"/>
              <a:lumOff val="60000"/>
            </a:schemeClr>
          </a:solidFill>
          <a:ln>
            <a:solidFill>
              <a:schemeClr val="tx2">
                <a:lumMod val="75000"/>
              </a:schemeClr>
            </a:solidFill>
          </a:ln>
        </p:spPr>
        <p:txBody>
          <a:bodyPr/>
          <a:lstStyle/>
          <a:p>
            <a:pPr>
              <a:buFont typeface="Courier New" panose="02070309020205020404" pitchFamily="49" charset="0"/>
              <a:buChar char="o"/>
            </a:pPr>
            <a:r>
              <a:rPr lang="en-IN" b="1" i="0" u="sng" dirty="0">
                <a:solidFill>
                  <a:schemeClr val="tx2">
                    <a:lumMod val="75000"/>
                  </a:schemeClr>
                </a:solidFill>
                <a:effectLst/>
                <a:latin typeface="Helvetica Neue"/>
              </a:rPr>
              <a:t>Hardware Interfaces </a:t>
            </a:r>
            <a:r>
              <a:rPr lang="en-IN" b="1" i="0" u="sng" dirty="0" smtClean="0">
                <a:solidFill>
                  <a:schemeClr val="tx2">
                    <a:lumMod val="75000"/>
                  </a:schemeClr>
                </a:solidFill>
                <a:effectLst/>
                <a:latin typeface="Helvetica Neue"/>
              </a:rPr>
              <a:t>:</a:t>
            </a:r>
          </a:p>
          <a:p>
            <a:r>
              <a:rPr lang="en-US" dirty="0" smtClean="0"/>
              <a:t>The minimum hardware requirement for the proposed system is as given below:-</a:t>
            </a:r>
          </a:p>
          <a:p>
            <a:pPr lvl="0"/>
            <a:r>
              <a:rPr lang="en-US" dirty="0" smtClean="0"/>
              <a:t>Processor     :- Dual core</a:t>
            </a:r>
          </a:p>
          <a:p>
            <a:pPr lvl="0"/>
            <a:r>
              <a:rPr lang="en-US" dirty="0" smtClean="0"/>
              <a:t>Ram               :-1GB</a:t>
            </a:r>
          </a:p>
          <a:p>
            <a:pPr lvl="0"/>
            <a:r>
              <a:rPr lang="en-US" dirty="0" smtClean="0"/>
              <a:t>Hard disk      :-120 GB</a:t>
            </a:r>
          </a:p>
          <a:p>
            <a:pPr lvl="0"/>
            <a:r>
              <a:rPr lang="en-US" dirty="0" smtClean="0"/>
              <a:t>Laptop            :-15’’ color monitor </a:t>
            </a:r>
          </a:p>
          <a:p>
            <a:pPr lvl="0"/>
            <a:r>
              <a:rPr lang="en-US" dirty="0" smtClean="0"/>
              <a:t>Printer            :-Laser</a:t>
            </a:r>
          </a:p>
          <a:p>
            <a:pPr>
              <a:buFont typeface="Courier New" panose="02070309020205020404" pitchFamily="49" charset="0"/>
              <a:buChar char="o"/>
            </a:pPr>
            <a:endParaRPr lang="en-IN" dirty="0">
              <a:solidFill>
                <a:schemeClr val="tx2">
                  <a:lumMod val="75000"/>
                </a:schemeClr>
              </a:solidFill>
            </a:endParaRPr>
          </a:p>
        </p:txBody>
      </p:sp>
      <p:sp>
        <p:nvSpPr>
          <p:cNvPr id="5" name="Rectangle 1">
            <a:extLst>
              <a:ext uri="{FF2B5EF4-FFF2-40B4-BE49-F238E27FC236}">
                <a16:creationId xmlns="" xmlns:a16="http://schemas.microsoft.com/office/drawing/2014/main" id="{58DBF4BB-1393-45FC-965A-C5CCB6BC710F}"/>
              </a:ext>
            </a:extLst>
          </p:cNvPr>
          <p:cNvSpPr>
            <a:spLocks noGrp="1" noChangeArrowheads="1"/>
          </p:cNvSpPr>
          <p:nvPr>
            <p:ph sz="half" idx="2"/>
          </p:nvPr>
        </p:nvSpPr>
        <p:spPr bwMode="auto">
          <a:xfrm>
            <a:off x="5969726" y="2014194"/>
            <a:ext cx="5155475" cy="4222694"/>
          </a:xfrm>
          <a:prstGeom prst="rect">
            <a:avLst/>
          </a:prstGeom>
          <a:solidFill>
            <a:schemeClr val="accent1">
              <a:lumMod val="40000"/>
              <a:lumOff val="6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sng" strike="noStrike" cap="none" normalizeH="0" baseline="0" dirty="0">
                <a:ln>
                  <a:noFill/>
                </a:ln>
                <a:solidFill>
                  <a:schemeClr val="tx2">
                    <a:lumMod val="75000"/>
                  </a:schemeClr>
                </a:solidFill>
                <a:effectLst/>
                <a:latin typeface="Helvetica Neue"/>
              </a:rPr>
              <a:t>Software Interfaces Operating system </a:t>
            </a:r>
            <a:r>
              <a:rPr kumimoji="0" lang="en-US" altLang="en-US" b="1" i="0" u="sng" strike="noStrike" cap="none" normalizeH="0" baseline="0" dirty="0" smtClean="0">
                <a:ln>
                  <a:noFill/>
                </a:ln>
                <a:solidFill>
                  <a:schemeClr val="tx2">
                    <a:lumMod val="75000"/>
                  </a:schemeClr>
                </a:solidFill>
                <a:effectLst/>
                <a:latin typeface="Helvetica Neue"/>
              </a:rPr>
              <a:t>–</a:t>
            </a:r>
            <a:endParaRPr lang="en-US" altLang="en-US" dirty="0">
              <a:solidFill>
                <a:schemeClr val="tx2">
                  <a:lumMod val="75000"/>
                </a:schemeClr>
              </a:solidFill>
              <a:latin typeface="Helvetica Neue"/>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lvl="0"/>
            <a:r>
              <a:rPr lang="en-US" sz="1600" dirty="0" smtClean="0"/>
              <a:t>Operating System</a:t>
            </a:r>
          </a:p>
          <a:p>
            <a:pPr lvl="0"/>
            <a:r>
              <a:rPr lang="en-US" sz="1600" dirty="0" smtClean="0"/>
              <a:t>Web Technology</a:t>
            </a:r>
          </a:p>
          <a:p>
            <a:pPr lvl="0"/>
            <a:r>
              <a:rPr lang="en-US" sz="1600" dirty="0" smtClean="0"/>
              <a:t>Front end tool</a:t>
            </a:r>
          </a:p>
          <a:p>
            <a:pPr lvl="0"/>
            <a:r>
              <a:rPr lang="en-US" sz="1600" dirty="0" smtClean="0"/>
              <a:t>Back end tool</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IN" altLang="en-US" b="0" i="0" dirty="0">
              <a:solidFill>
                <a:schemeClr val="tx2">
                  <a:lumMod val="75000"/>
                </a:schemeClr>
              </a:solidFill>
              <a:effectLst/>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IN" altLang="en-US" b="0" i="0" dirty="0">
              <a:solidFill>
                <a:schemeClr val="tx2">
                  <a:lumMod val="75000"/>
                </a:schemeClr>
              </a:solidFill>
              <a:effectLst/>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IN" altLang="en-US" b="0" i="0" dirty="0">
              <a:solidFill>
                <a:schemeClr val="tx2">
                  <a:lumMod val="75000"/>
                </a:schemeClr>
              </a:solidFill>
              <a:effectLst/>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2">
                    <a:lumMod val="75000"/>
                  </a:schemeClr>
                </a:solidFill>
                <a:effectLst/>
              </a:rPr>
              <a:t/>
            </a:r>
            <a:br>
              <a:rPr kumimoji="0" lang="en-US" altLang="en-US" b="0" i="0" u="none" strike="noStrike" cap="none" normalizeH="0" baseline="0" dirty="0">
                <a:ln>
                  <a:noFill/>
                </a:ln>
                <a:solidFill>
                  <a:schemeClr val="tx2">
                    <a:lumMod val="75000"/>
                  </a:schemeClr>
                </a:solidFill>
                <a:effectLst/>
              </a:rPr>
            </a:br>
            <a:endParaRPr kumimoji="0" lang="en-US" altLang="en-US" b="0" i="0" u="none" strike="noStrike" cap="none" normalizeH="0" baseline="0" dirty="0">
              <a:ln>
                <a:noFill/>
              </a:ln>
              <a:solidFill>
                <a:schemeClr val="tx2">
                  <a:lumMod val="75000"/>
                </a:schemeClr>
              </a:solidFill>
              <a:effectLst/>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US" altLang="en-US" sz="1800" dirty="0">
              <a:solidFill>
                <a:schemeClr val="tx2">
                  <a:lumMod val="75000"/>
                </a:schemeClr>
              </a:solidFill>
              <a:latin typeface="Arial" panose="020B0604020202020204" pitchFamily="34" charset="0"/>
            </a:endParaRPr>
          </a:p>
        </p:txBody>
      </p:sp>
      <p:sp>
        <p:nvSpPr>
          <p:cNvPr id="6" name="TextBox 5">
            <a:extLst>
              <a:ext uri="{FF2B5EF4-FFF2-40B4-BE49-F238E27FC236}">
                <a16:creationId xmlns="" xmlns:a16="http://schemas.microsoft.com/office/drawing/2014/main" id="{23111FF6-4CC2-4EB8-AA94-CD4A970C9C18}"/>
              </a:ext>
            </a:extLst>
          </p:cNvPr>
          <p:cNvSpPr txBox="1"/>
          <p:nvPr/>
        </p:nvSpPr>
        <p:spPr>
          <a:xfrm>
            <a:off x="11514910" y="6111551"/>
            <a:ext cx="390952" cy="369332"/>
          </a:xfrm>
          <a:prstGeom prst="rect">
            <a:avLst/>
          </a:prstGeom>
          <a:noFill/>
        </p:spPr>
        <p:txBody>
          <a:bodyPr wrap="square" rtlCol="0">
            <a:spAutoFit/>
          </a:bodyPr>
          <a:lstStyle/>
          <a:p>
            <a:r>
              <a:rPr lang="en-IN" u="sng" dirty="0"/>
              <a:t>6</a:t>
            </a:r>
          </a:p>
        </p:txBody>
      </p:sp>
    </p:spTree>
    <p:extLst>
      <p:ext uri="{BB962C8B-B14F-4D97-AF65-F5344CB8AC3E}">
        <p14:creationId xmlns="" xmlns:p14="http://schemas.microsoft.com/office/powerpoint/2010/main" val="39001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{A8D70FC5-B040-4D56-ABA7-061DC90CE242}tf78438558_win32</Template>
  <TotalTime>652</TotalTime>
  <Words>637</Words>
  <Application>Microsoft Office PowerPoint</Application>
  <PresentationFormat>Custom</PresentationFormat>
  <Paragraphs>107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SavonVTI</vt:lpstr>
      <vt:lpstr>ONLINE-COMPLAIN management system</vt:lpstr>
      <vt:lpstr>PATNA UNIVERSITY PATNA</vt:lpstr>
      <vt:lpstr>Contents</vt:lpstr>
      <vt:lpstr>Slide 4</vt:lpstr>
      <vt:lpstr>Problem Statement</vt:lpstr>
      <vt:lpstr>AIM</vt:lpstr>
      <vt:lpstr>the project “COMPLAIN MANAGEMENT SYSTEM” has achieved the following objectives in favor of employee Information:-   </vt:lpstr>
      <vt:lpstr>Methodology</vt:lpstr>
      <vt:lpstr>Proposed Hardware &amp; Software Used</vt:lpstr>
      <vt:lpstr>     Proposed Advantages  The purpose of Software Requirement specification is to bridge the communication gap between the client and the users. SRS is the medium through which the client and user needs are accurately specified indeed, SRS firms the basis of software development.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management system</dc:title>
  <dc:creator>Ashish Ranjan</dc:creator>
  <cp:lastModifiedBy>welcome</cp:lastModifiedBy>
  <cp:revision>17</cp:revision>
  <dcterms:created xsi:type="dcterms:W3CDTF">2021-11-28T10:39:16Z</dcterms:created>
  <dcterms:modified xsi:type="dcterms:W3CDTF">2022-01-29T13:39:44Z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