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7" r:id="rId2"/>
    <p:sldId id="276" r:id="rId3"/>
    <p:sldId id="259" r:id="rId4"/>
    <p:sldId id="261" r:id="rId5"/>
    <p:sldId id="262" r:id="rId6"/>
    <p:sldId id="268" r:id="rId7"/>
    <p:sldId id="277" r:id="rId8"/>
    <p:sldId id="267" r:id="rId9"/>
    <p:sldId id="279" r:id="rId10"/>
    <p:sldId id="269"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8" d="100"/>
          <a:sy n="78" d="100"/>
        </p:scale>
        <p:origin x="773" y="62"/>
      </p:cViewPr>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24-05-2024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24-05-2024</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24-05-2024</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24-05-2024</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24-05-2024</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24-05-2024</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24-05-2024</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24-05-2024</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24-05-2024</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24-05-2024</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24-05-2024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52379472_THYROID_DETECTION_USING_MACHINE_LEARNING" TargetMode="External"/><Relationship Id="rId2" Type="http://schemas.openxmlformats.org/officeDocument/2006/relationships/hyperlink" Target="https://www.ncbi.nlm.nih.gov/pmc/articles/PMC9405591/" TargetMode="External"/><Relationship Id="rId1" Type="http://schemas.openxmlformats.org/officeDocument/2006/relationships/slideLayout" Target="../slideLayouts/slideLayout3.xml"/><Relationship Id="rId4" Type="http://schemas.openxmlformats.org/officeDocument/2006/relationships/hyperlink" Target="https://www.ncbi.nlm.nih.gov/pmc/articles/PMC904423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057773"/>
            <a:ext cx="10515600" cy="1325563"/>
          </a:xfrm>
        </p:spPr>
        <p:txBody>
          <a:bodyPr>
            <a:normAutofit/>
          </a:bodyPr>
          <a:lstStyle/>
          <a:p>
            <a:r>
              <a:rPr lang="en-IN" b="1" i="0" dirty="0"/>
              <a:t>Thyroid Disease Prediction</a:t>
            </a:r>
          </a:p>
        </p:txBody>
      </p:sp>
      <p:sp>
        <p:nvSpPr>
          <p:cNvPr id="7" name="Title 1"/>
          <p:cNvSpPr txBox="1">
            <a:spLocks/>
          </p:cNvSpPr>
          <p:nvPr/>
        </p:nvSpPr>
        <p:spPr>
          <a:xfrm>
            <a:off x="730337" y="4357710"/>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Chandar Umaratkar (2146491245095)</a:t>
            </a:r>
          </a:p>
          <a:p>
            <a:pPr marL="742950" indent="-742950" algn="l">
              <a:lnSpc>
                <a:spcPct val="170000"/>
              </a:lnSpc>
              <a:buAutoNum type="arabicPeriod"/>
            </a:pPr>
            <a:r>
              <a:rPr lang="en-US" sz="2000" i="0" dirty="0"/>
              <a:t>Avantika Barudwale (21464912450100)</a:t>
            </a:r>
            <a:endParaRPr lang="en-US" sz="2000" i="0" baseline="0" dirty="0"/>
          </a:p>
          <a:p>
            <a:pPr marL="742950" indent="-742950" algn="l">
              <a:lnSpc>
                <a:spcPct val="170000"/>
              </a:lnSpc>
              <a:buAutoNum type="arabicPeriod"/>
            </a:pPr>
            <a:r>
              <a:rPr lang="en-US" sz="2000" i="0" baseline="0" dirty="0" err="1"/>
              <a:t>Jeevak</a:t>
            </a:r>
            <a:r>
              <a:rPr lang="en-US" sz="2000" i="0" baseline="0" dirty="0"/>
              <a:t> Wankhede </a:t>
            </a:r>
            <a:r>
              <a:rPr lang="en-US" sz="2000" i="0" dirty="0"/>
              <a:t>(2146491245114)</a:t>
            </a:r>
            <a:endParaRPr lang="en-US" sz="2000" i="0" baseline="0" dirty="0"/>
          </a:p>
        </p:txBody>
      </p:sp>
      <p:sp>
        <p:nvSpPr>
          <p:cNvPr id="8" name="Title 1"/>
          <p:cNvSpPr txBox="1">
            <a:spLocks/>
          </p:cNvSpPr>
          <p:nvPr/>
        </p:nvSpPr>
        <p:spPr>
          <a:xfrm>
            <a:off x="6807200" y="4800227"/>
            <a:ext cx="4876800"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b="1" i="0" baseline="0" dirty="0"/>
              <a:t>Prof</a:t>
            </a:r>
            <a:r>
              <a:rPr lang="en-US" sz="2400" i="0" baseline="0" dirty="0"/>
              <a:t>. Gajanan </a:t>
            </a:r>
            <a:r>
              <a:rPr lang="en-US" sz="2400" i="0" baseline="0" dirty="0" err="1"/>
              <a:t>Tikhe</a:t>
            </a:r>
            <a:endParaRPr lang="en-US" sz="2400" i="0" baseline="0" dirty="0"/>
          </a:p>
          <a:p>
            <a:pPr algn="l">
              <a:lnSpc>
                <a:spcPct val="100000"/>
              </a:lnSpc>
            </a:pPr>
            <a:r>
              <a:rPr lang="en-US" sz="2400" i="0" dirty="0"/>
              <a:t>Assistant Professor</a:t>
            </a:r>
            <a:endParaRPr lang="en-IN" sz="2400" i="0" dirty="0"/>
          </a:p>
        </p:txBody>
      </p:sp>
    </p:spTree>
    <p:extLst>
      <p:ext uri="{BB962C8B-B14F-4D97-AF65-F5344CB8AC3E}">
        <p14:creationId xmlns:p14="http://schemas.microsoft.com/office/powerpoint/2010/main" val="2221710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 Conclusion</a:t>
            </a:r>
          </a:p>
        </p:txBody>
      </p:sp>
      <p:sp>
        <p:nvSpPr>
          <p:cNvPr id="3" name="Content Placeholder 2"/>
          <p:cNvSpPr>
            <a:spLocks noGrp="1"/>
          </p:cNvSpPr>
          <p:nvPr>
            <p:ph idx="1"/>
          </p:nvPr>
        </p:nvSpPr>
        <p:spPr/>
        <p:txBody>
          <a:bodyPr>
            <a:normAutofit/>
          </a:bodyPr>
          <a:lstStyle/>
          <a:p>
            <a:pPr lvl="1" algn="just"/>
            <a:r>
              <a:rPr lang="en-US" dirty="0"/>
              <a:t>Advancements in technology, particularly machine learning, hold significant promise for improving thyroid disease </a:t>
            </a:r>
            <a:r>
              <a:rPr lang="en-US" sz="2400" dirty="0"/>
              <a:t>Prediction</a:t>
            </a:r>
            <a:r>
              <a:rPr lang="en-US" dirty="0"/>
              <a:t>. Integrating predictive models with comprehensive patient data sets can enhance accuracy and early detection rates. Embracing these innovations is crucial for advancing healthcare and improving outcomes for individuals affected by thyroid disorders.</a:t>
            </a:r>
            <a:endParaRPr lang="en-IN" dirty="0"/>
          </a:p>
        </p:txBody>
      </p:sp>
      <p:sp>
        <p:nvSpPr>
          <p:cNvPr id="4" name="Date Placeholder 3"/>
          <p:cNvSpPr>
            <a:spLocks noGrp="1"/>
          </p:cNvSpPr>
          <p:nvPr>
            <p:ph type="dt" sz="half" idx="10"/>
          </p:nvPr>
        </p:nvSpPr>
        <p:spPr/>
        <p:txBody>
          <a:bodyPr/>
          <a:lstStyle/>
          <a:p>
            <a:fld id="{04ADB005-2E3D-41BC-9D73-934276C3D2AB}" type="datetime1">
              <a:rPr lang="en-IN" smtClean="0"/>
              <a:t>24-05-2024</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spTree>
    <p:extLst>
      <p:ext uri="{BB962C8B-B14F-4D97-AF65-F5344CB8AC3E}">
        <p14:creationId xmlns:p14="http://schemas.microsoft.com/office/powerpoint/2010/main" val="28371887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5371"/>
          </a:xfrm>
        </p:spPr>
        <p:txBody>
          <a:bodyPr/>
          <a:lstStyle/>
          <a:p>
            <a:r>
              <a:rPr lang="en-IN" dirty="0"/>
              <a:t>9. References</a:t>
            </a:r>
          </a:p>
        </p:txBody>
      </p:sp>
      <p:sp>
        <p:nvSpPr>
          <p:cNvPr id="3" name="Content Placeholder 2"/>
          <p:cNvSpPr>
            <a:spLocks noGrp="1"/>
          </p:cNvSpPr>
          <p:nvPr>
            <p:ph idx="1"/>
          </p:nvPr>
        </p:nvSpPr>
        <p:spPr>
          <a:xfrm>
            <a:off x="647131" y="1170531"/>
            <a:ext cx="10980762" cy="5496351"/>
          </a:xfrm>
        </p:spPr>
        <p:txBody>
          <a:bodyPr>
            <a:normAutofit/>
          </a:bodyPr>
          <a:lstStyle/>
          <a:p>
            <a:pPr marL="342900" indent="-342900" algn="just">
              <a:lnSpc>
                <a:spcPct val="120000"/>
              </a:lnSpc>
              <a:buFont typeface="+mj-lt"/>
              <a:buAutoNum type="alphaUcPeriod"/>
            </a:pPr>
            <a:r>
              <a:rPr lang="en-US" sz="1600" dirty="0"/>
              <a:t>Thyroid Disease Prediction Using Selective Features and Machine Learning Techniques			</a:t>
            </a:r>
            <a:r>
              <a:rPr lang="en-US" sz="1600" dirty="0">
                <a:hlinkClick r:id="rId2"/>
              </a:rPr>
              <a:t>Thyroid Disease Prediction Using Selective Features and Machine Learning Techniques - PMC (nih.gov)</a:t>
            </a:r>
            <a:endParaRPr lang="en-IN" sz="2400" dirty="0"/>
          </a:p>
          <a:p>
            <a:pPr marL="342900" indent="-342900" algn="just">
              <a:lnSpc>
                <a:spcPct val="120000"/>
              </a:lnSpc>
              <a:buFont typeface="+mj-lt"/>
              <a:buAutoNum type="alphaUcPeriod"/>
            </a:pPr>
            <a:r>
              <a:rPr lang="en-US" sz="1600" dirty="0"/>
              <a:t>Thyroid detection using machine learning							</a:t>
            </a:r>
            <a:r>
              <a:rPr lang="en-US" sz="1600" dirty="0">
                <a:hlinkClick r:id="rId3"/>
              </a:rPr>
              <a:t>(PDF) THYROID DETECTION USING MACHINE LEARNING (researchgate.net)</a:t>
            </a:r>
            <a:endParaRPr lang="en-IN" sz="2400" dirty="0"/>
          </a:p>
          <a:p>
            <a:pPr marL="342900" indent="-342900" algn="just">
              <a:lnSpc>
                <a:spcPct val="120000"/>
              </a:lnSpc>
              <a:buFont typeface="+mj-lt"/>
              <a:buAutoNum type="alphaUcPeriod"/>
            </a:pPr>
            <a:r>
              <a:rPr lang="en-US" sz="1600" dirty="0"/>
              <a:t>Application of machine learning algorithms to predict the thyroid disease risk: an experimental comparative study </a:t>
            </a:r>
          </a:p>
          <a:p>
            <a:pPr marL="0" indent="0" algn="just">
              <a:lnSpc>
                <a:spcPct val="120000"/>
              </a:lnSpc>
              <a:buNone/>
            </a:pPr>
            <a:r>
              <a:rPr lang="en-US" sz="1600" dirty="0">
                <a:hlinkClick r:id="rId4"/>
              </a:rPr>
              <a:t>Application of machine learning algorithms to predict the thyroid disease risk: an experimental comparative study - PMC (nih.gov)</a:t>
            </a:r>
            <a:endParaRPr lang="en-US" sz="2400" dirty="0"/>
          </a:p>
        </p:txBody>
      </p:sp>
      <p:sp>
        <p:nvSpPr>
          <p:cNvPr id="4" name="Date Placeholder 3"/>
          <p:cNvSpPr>
            <a:spLocks noGrp="1"/>
          </p:cNvSpPr>
          <p:nvPr>
            <p:ph type="dt" sz="half" idx="10"/>
          </p:nvPr>
        </p:nvSpPr>
        <p:spPr/>
        <p:txBody>
          <a:bodyPr/>
          <a:lstStyle/>
          <a:p>
            <a:fld id="{04ADB005-2E3D-41BC-9D73-934276C3D2AB}" type="datetime1">
              <a:rPr lang="en-IN" smtClean="0"/>
              <a:t>24-05-2024</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11</a:t>
            </a:fld>
            <a:endParaRPr lang="en-IN"/>
          </a:p>
        </p:txBody>
      </p:sp>
    </p:spTree>
    <p:extLst>
      <p:ext uri="{BB962C8B-B14F-4D97-AF65-F5344CB8AC3E}">
        <p14:creationId xmlns:p14="http://schemas.microsoft.com/office/powerpoint/2010/main" val="2799280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4" name="Date Placeholder 3"/>
          <p:cNvSpPr>
            <a:spLocks noGrp="1"/>
          </p:cNvSpPr>
          <p:nvPr>
            <p:ph type="dt" sz="half" idx="10"/>
          </p:nvPr>
        </p:nvSpPr>
        <p:spPr/>
        <p:txBody>
          <a:bodyPr/>
          <a:lstStyle/>
          <a:p>
            <a:fld id="{04ADB005-2E3D-41BC-9D73-934276C3D2AB}" type="datetime1">
              <a:rPr lang="en-IN" smtClean="0"/>
              <a:t>24-05-2024</a:t>
            </a:fld>
            <a:endParaRPr lang="en-IN"/>
          </a:p>
        </p:txBody>
      </p:sp>
      <p:sp>
        <p:nvSpPr>
          <p:cNvPr id="5" name="Footer Placeholder 4"/>
          <p:cNvSpPr>
            <a:spLocks noGrp="1"/>
          </p:cNvSpPr>
          <p:nvPr>
            <p:ph type="ftr" sz="quarter" idx="11"/>
          </p:nvPr>
        </p:nvSpPr>
        <p:spPr/>
        <p:txBody>
          <a:bodyPr/>
          <a:lstStyle/>
          <a:p>
            <a:r>
              <a:rPr lang="en-IN" dirty="0"/>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spTree>
    <p:extLst>
      <p:ext uri="{BB962C8B-B14F-4D97-AF65-F5344CB8AC3E}">
        <p14:creationId xmlns:p14="http://schemas.microsoft.com/office/powerpoint/2010/main" val="8333192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1. Introduction</a:t>
            </a:r>
          </a:p>
        </p:txBody>
      </p:sp>
      <p:sp>
        <p:nvSpPr>
          <p:cNvPr id="10" name="Content Placeholder 9"/>
          <p:cNvSpPr>
            <a:spLocks noGrp="1"/>
          </p:cNvSpPr>
          <p:nvPr>
            <p:ph idx="1"/>
          </p:nvPr>
        </p:nvSpPr>
        <p:spPr>
          <a:xfrm>
            <a:off x="757084" y="1455174"/>
            <a:ext cx="10881851" cy="4711957"/>
          </a:xfrm>
        </p:spPr>
        <p:txBody>
          <a:bodyPr>
            <a:normAutofit/>
          </a:bodyPr>
          <a:lstStyle/>
          <a:p>
            <a:pPr algn="just">
              <a:buFont typeface="Wingdings" panose="05000000000000000000" pitchFamily="2" charset="2"/>
              <a:buChar char="Ø"/>
            </a:pPr>
            <a:r>
              <a:rPr lang="en-US" sz="2400" dirty="0"/>
              <a:t>Thyroid disease refers to conditions affecting the thyroid gland, leading to hyperthyroidism, nodules, or cancer, disrupting metabolism and various bodily functions.</a:t>
            </a:r>
          </a:p>
          <a:p>
            <a:pPr algn="just"/>
            <a:endParaRPr lang="en-US" sz="2400" dirty="0"/>
          </a:p>
          <a:p>
            <a:pPr lvl="1" algn="just"/>
            <a:r>
              <a:rPr lang="en-US" dirty="0"/>
              <a:t>Thyroid disease is a common cause of medical diagnosis and prediction, with an onset that is difficult to forecast in medical research. </a:t>
            </a:r>
          </a:p>
          <a:p>
            <a:pPr lvl="1" algn="just"/>
            <a:r>
              <a:rPr lang="en-US" dirty="0"/>
              <a:t>The thyroid gland is one of our body's most vital organs. </a:t>
            </a:r>
          </a:p>
          <a:p>
            <a:pPr lvl="1" algn="just"/>
            <a:r>
              <a:rPr lang="en-US" dirty="0"/>
              <a:t>Thyroid hormone releases are responsible for metabolic regulation. </a:t>
            </a:r>
          </a:p>
          <a:p>
            <a:pPr lvl="1" algn="just"/>
            <a:r>
              <a:rPr lang="en-US" dirty="0"/>
              <a:t>Hyperthyroidism and hypothyroidism are one of the two common diseases of the thyroid that releases thyroid hormones in regulating the rate of body's metabolism.</a:t>
            </a:r>
          </a:p>
          <a:p>
            <a:pPr marL="0" indent="0">
              <a:buNone/>
            </a:pPr>
            <a:endParaRPr lang="en-IN" sz="2000" dirty="0"/>
          </a:p>
          <a:p>
            <a:pPr marL="0" indent="0">
              <a:buNone/>
            </a:pPr>
            <a:endParaRPr lang="en-US" sz="2000" dirty="0"/>
          </a:p>
        </p:txBody>
      </p:sp>
      <p:sp>
        <p:nvSpPr>
          <p:cNvPr id="6" name="Date Placeholder 5"/>
          <p:cNvSpPr>
            <a:spLocks noGrp="1"/>
          </p:cNvSpPr>
          <p:nvPr>
            <p:ph type="dt" sz="half" idx="10"/>
          </p:nvPr>
        </p:nvSpPr>
        <p:spPr/>
        <p:txBody>
          <a:bodyPr/>
          <a:lstStyle/>
          <a:p>
            <a:fld id="{B27B51CC-79A5-4BB6-9E6A-842B6AF22441}" type="datetime1">
              <a:rPr lang="en-IN" smtClean="0"/>
              <a:t>24-05-2024</a:t>
            </a:fld>
            <a:endParaRPr lang="en-IN" dirty="0"/>
          </a:p>
        </p:txBody>
      </p:sp>
      <p:sp>
        <p:nvSpPr>
          <p:cNvPr id="7" name="Footer Placeholder 6"/>
          <p:cNvSpPr>
            <a:spLocks noGrp="1"/>
          </p:cNvSpPr>
          <p:nvPr>
            <p:ph type="ftr" sz="quarter" idx="11"/>
          </p:nvPr>
        </p:nvSpPr>
        <p:spPr/>
        <p:txBody>
          <a:bodyPr/>
          <a:lstStyle/>
          <a:p>
            <a:r>
              <a:rPr lang="en-IN" dirty="0"/>
              <a:t>Project Name</a:t>
            </a:r>
          </a:p>
        </p:txBody>
      </p:sp>
      <p:sp>
        <p:nvSpPr>
          <p:cNvPr id="8" name="Slide Number Placeholder 7"/>
          <p:cNvSpPr>
            <a:spLocks noGrp="1"/>
          </p:cNvSpPr>
          <p:nvPr>
            <p:ph type="sldNum" sz="quarter" idx="12"/>
          </p:nvPr>
        </p:nvSpPr>
        <p:spPr/>
        <p:txBody>
          <a:bodyPr/>
          <a:lstStyle/>
          <a:p>
            <a:fld id="{1DEB9025-8623-43DC-835C-CC7482BE7300}" type="slidenum">
              <a:rPr lang="en-IN" smtClean="0"/>
              <a:t>2</a:t>
            </a:fld>
            <a:endParaRPr lang="en-IN"/>
          </a:p>
        </p:txBody>
      </p:sp>
      <p:sp>
        <p:nvSpPr>
          <p:cNvPr id="2" name="Rectangle 1">
            <a:extLst>
              <a:ext uri="{FF2B5EF4-FFF2-40B4-BE49-F238E27FC236}">
                <a16:creationId xmlns:a16="http://schemas.microsoft.com/office/drawing/2014/main" id="{4CE42275-E3D4-937B-4892-A25C67665AC9}"/>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087372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Objectives  &amp; Scope of Project</a:t>
            </a:r>
          </a:p>
        </p:txBody>
      </p:sp>
      <p:sp>
        <p:nvSpPr>
          <p:cNvPr id="3" name="Content Placeholder 2"/>
          <p:cNvSpPr>
            <a:spLocks noGrp="1"/>
          </p:cNvSpPr>
          <p:nvPr>
            <p:ph idx="1"/>
          </p:nvPr>
        </p:nvSpPr>
        <p:spPr>
          <a:xfrm>
            <a:off x="838200" y="976826"/>
            <a:ext cx="10515600" cy="5640284"/>
          </a:xfrm>
        </p:spPr>
        <p:txBody>
          <a:bodyPr>
            <a:normAutofit/>
          </a:bodyPr>
          <a:lstStyle/>
          <a:p>
            <a:pPr marL="0" indent="0" algn="just">
              <a:lnSpc>
                <a:spcPct val="100000"/>
              </a:lnSpc>
              <a:buNone/>
            </a:pPr>
            <a:endParaRPr lang="en-US" sz="2400" dirty="0"/>
          </a:p>
          <a:p>
            <a:pPr marL="0" indent="0">
              <a:lnSpc>
                <a:spcPct val="100000"/>
              </a:lnSpc>
              <a:buNone/>
            </a:pPr>
            <a:r>
              <a:rPr lang="en-US" sz="2000" b="1" dirty="0">
                <a:solidFill>
                  <a:srgbClr val="FF0000"/>
                </a:solidFill>
              </a:rPr>
              <a:t>Objectives:</a:t>
            </a:r>
          </a:p>
          <a:p>
            <a:pPr algn="just">
              <a:lnSpc>
                <a:spcPct val="100000"/>
              </a:lnSpc>
            </a:pPr>
            <a:r>
              <a:rPr lang="en-US" sz="1800" dirty="0"/>
              <a:t>To review existing methods of thyroid disease Prediction.</a:t>
            </a:r>
          </a:p>
          <a:p>
            <a:pPr algn="just">
              <a:lnSpc>
                <a:spcPct val="100000"/>
              </a:lnSpc>
            </a:pPr>
            <a:r>
              <a:rPr lang="en-US" sz="1800" dirty="0"/>
              <a:t>To explore recent advancements in thyroid disease Prediction techniques.</a:t>
            </a:r>
          </a:p>
          <a:p>
            <a:pPr algn="just">
              <a:lnSpc>
                <a:spcPct val="100000"/>
              </a:lnSpc>
            </a:pPr>
            <a:r>
              <a:rPr lang="en-US" sz="1800" dirty="0"/>
              <a:t>To highlight the importance of early Prediction in managing thyroid disorders.</a:t>
            </a:r>
          </a:p>
          <a:p>
            <a:pPr algn="just">
              <a:lnSpc>
                <a:spcPct val="100000"/>
              </a:lnSpc>
            </a:pPr>
            <a:r>
              <a:rPr lang="en-US" sz="1800" dirty="0"/>
              <a:t>To discuss the challenges associated with thyroid disease Prediction.</a:t>
            </a:r>
          </a:p>
          <a:p>
            <a:pPr algn="just">
              <a:lnSpc>
                <a:spcPct val="100000"/>
              </a:lnSpc>
            </a:pPr>
            <a:r>
              <a:rPr lang="en-US" sz="1800" dirty="0"/>
              <a:t>To suggest potential strategies for improving thyroid disease Prediction rates.</a:t>
            </a:r>
          </a:p>
          <a:p>
            <a:pPr marL="0" indent="0" algn="just">
              <a:lnSpc>
                <a:spcPct val="100000"/>
              </a:lnSpc>
              <a:buNone/>
            </a:pPr>
            <a:r>
              <a:rPr lang="en-IN" sz="2000" b="1" dirty="0">
                <a:solidFill>
                  <a:srgbClr val="FF0000"/>
                </a:solidFill>
              </a:rPr>
              <a:t>Scope of Project:</a:t>
            </a:r>
          </a:p>
          <a:p>
            <a:pPr algn="just">
              <a:lnSpc>
                <a:spcPct val="100000"/>
              </a:lnSpc>
            </a:pPr>
            <a:r>
              <a:rPr lang="en-US" sz="1800" dirty="0"/>
              <a:t>Examination of traditional clinical assessment methods for thyroid disease detection.</a:t>
            </a:r>
          </a:p>
          <a:p>
            <a:pPr algn="just">
              <a:lnSpc>
                <a:spcPct val="100000"/>
              </a:lnSpc>
            </a:pPr>
            <a:r>
              <a:rPr lang="en-US" sz="1800" dirty="0"/>
              <a:t>Review of standard laboratory tests used in diagnosing thyroid disorders.</a:t>
            </a:r>
          </a:p>
          <a:p>
            <a:pPr algn="just">
              <a:lnSpc>
                <a:spcPct val="100000"/>
              </a:lnSpc>
            </a:pPr>
            <a:r>
              <a:rPr lang="en-US" sz="1800" dirty="0"/>
              <a:t>Exploration of imaging studies such as ultrasound imaging and fine needle aspiration biopsy.</a:t>
            </a:r>
          </a:p>
          <a:p>
            <a:pPr algn="just">
              <a:lnSpc>
                <a:spcPct val="100000"/>
              </a:lnSpc>
            </a:pPr>
            <a:r>
              <a:rPr lang="en-US" sz="1800" dirty="0"/>
              <a:t>Discussion on the role of artificial intelligence and molecular testing in enhancing thyroid disease detection.</a:t>
            </a:r>
            <a:endParaRPr lang="en-IN" sz="1800" dirty="0"/>
          </a:p>
        </p:txBody>
      </p:sp>
    </p:spTree>
    <p:extLst>
      <p:ext uri="{BB962C8B-B14F-4D97-AF65-F5344CB8AC3E}">
        <p14:creationId xmlns:p14="http://schemas.microsoft.com/office/powerpoint/2010/main" val="408243752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Stakeholders</a:t>
            </a:r>
          </a:p>
        </p:txBody>
      </p:sp>
      <p:sp>
        <p:nvSpPr>
          <p:cNvPr id="3" name="Content Placeholder 2"/>
          <p:cNvSpPr>
            <a:spLocks noGrp="1"/>
          </p:cNvSpPr>
          <p:nvPr>
            <p:ph idx="1"/>
          </p:nvPr>
        </p:nvSpPr>
        <p:spPr>
          <a:xfrm>
            <a:off x="528116" y="1382731"/>
            <a:ext cx="10515600" cy="4900081"/>
          </a:xfrm>
        </p:spPr>
        <p:txBody>
          <a:bodyPr>
            <a:normAutofit fontScale="92500" lnSpcReduction="20000"/>
          </a:bodyPr>
          <a:lstStyle/>
          <a:p>
            <a:pPr marL="0" lvl="0" indent="0" rtl="0">
              <a:lnSpc>
                <a:spcPct val="115000"/>
              </a:lnSpc>
              <a:spcBef>
                <a:spcPts val="0"/>
              </a:spcBef>
              <a:spcAft>
                <a:spcPts val="0"/>
              </a:spcAft>
              <a:buNone/>
            </a:pPr>
            <a:r>
              <a:rPr lang="en-US" sz="2200" b="1" dirty="0">
                <a:solidFill>
                  <a:srgbClr val="FF0000"/>
                </a:solidFill>
              </a:rPr>
              <a:t>Primary Stakeholders:</a:t>
            </a:r>
          </a:p>
          <a:p>
            <a:pPr marL="0" lvl="0" indent="0" rtl="0">
              <a:lnSpc>
                <a:spcPct val="115000"/>
              </a:lnSpc>
              <a:spcBef>
                <a:spcPts val="0"/>
              </a:spcBef>
              <a:spcAft>
                <a:spcPts val="0"/>
              </a:spcAft>
              <a:buNone/>
            </a:pPr>
            <a:endParaRPr lang="en-US" sz="1900" dirty="0"/>
          </a:p>
          <a:p>
            <a:pPr algn="just">
              <a:lnSpc>
                <a:spcPct val="115000"/>
              </a:lnSpc>
              <a:spcBef>
                <a:spcPts val="0"/>
              </a:spcBef>
            </a:pPr>
            <a:r>
              <a:rPr lang="en-US" sz="1900" b="1" dirty="0"/>
              <a:t>Patients: </a:t>
            </a:r>
            <a:r>
              <a:rPr lang="en-US" sz="1900" dirty="0"/>
              <a:t>Individuals directly affected by thyroid disease, who rely on accurate </a:t>
            </a:r>
            <a:r>
              <a:rPr lang="en-US" sz="2000" dirty="0"/>
              <a:t>Prediction</a:t>
            </a:r>
            <a:r>
              <a:rPr lang="en-US" sz="1900" dirty="0"/>
              <a:t> methods for timely treatment and management.</a:t>
            </a:r>
          </a:p>
          <a:p>
            <a:pPr algn="just">
              <a:lnSpc>
                <a:spcPct val="115000"/>
              </a:lnSpc>
              <a:spcBef>
                <a:spcPts val="0"/>
              </a:spcBef>
            </a:pPr>
            <a:r>
              <a:rPr lang="en-US" sz="1900" b="1" dirty="0"/>
              <a:t>Healthcare Professionals: </a:t>
            </a:r>
            <a:r>
              <a:rPr lang="en-US" sz="1900" dirty="0"/>
              <a:t>Including endocrinologists, primary care physicians, nurses, and radiologists directly involved in diagnosing and treating thyroid disorders.</a:t>
            </a:r>
          </a:p>
          <a:p>
            <a:pPr algn="just">
              <a:lnSpc>
                <a:spcPct val="115000"/>
              </a:lnSpc>
              <a:spcBef>
                <a:spcPts val="0"/>
              </a:spcBef>
            </a:pPr>
            <a:r>
              <a:rPr lang="en-US" sz="1900" b="1" dirty="0"/>
              <a:t>Medical Researchers: </a:t>
            </a:r>
            <a:r>
              <a:rPr lang="en-US" sz="1900" dirty="0"/>
              <a:t>Conducting studies to develop and improve diagnostic tools and methods for thyroid disease </a:t>
            </a:r>
            <a:r>
              <a:rPr lang="en-US" sz="2000" dirty="0"/>
              <a:t>Prediction</a:t>
            </a:r>
            <a:r>
              <a:rPr lang="en-US" sz="1900" dirty="0"/>
              <a:t>.</a:t>
            </a:r>
          </a:p>
          <a:p>
            <a:pPr marL="0" indent="0" algn="just">
              <a:lnSpc>
                <a:spcPct val="115000"/>
              </a:lnSpc>
              <a:spcBef>
                <a:spcPts val="0"/>
              </a:spcBef>
              <a:buNone/>
            </a:pPr>
            <a:endParaRPr lang="en-US" sz="1800" dirty="0"/>
          </a:p>
          <a:p>
            <a:pPr marL="0" indent="0" algn="just">
              <a:lnSpc>
                <a:spcPct val="115000"/>
              </a:lnSpc>
              <a:spcBef>
                <a:spcPts val="0"/>
              </a:spcBef>
              <a:buNone/>
            </a:pPr>
            <a:r>
              <a:rPr lang="en-US" sz="2200" b="1" dirty="0">
                <a:solidFill>
                  <a:srgbClr val="FF0000"/>
                </a:solidFill>
              </a:rPr>
              <a:t>Secondary Stakeholders:</a:t>
            </a:r>
          </a:p>
          <a:p>
            <a:pPr marL="0" indent="0" algn="just">
              <a:lnSpc>
                <a:spcPct val="115000"/>
              </a:lnSpc>
              <a:spcBef>
                <a:spcPts val="0"/>
              </a:spcBef>
              <a:buNone/>
            </a:pPr>
            <a:endParaRPr lang="en-US" sz="1900" dirty="0"/>
          </a:p>
          <a:p>
            <a:pPr algn="just">
              <a:lnSpc>
                <a:spcPct val="115000"/>
              </a:lnSpc>
              <a:spcBef>
                <a:spcPts val="0"/>
              </a:spcBef>
            </a:pPr>
            <a:r>
              <a:rPr lang="en-US" sz="1900" b="1" dirty="0"/>
              <a:t>Pharmaceutical Companies: </a:t>
            </a:r>
            <a:r>
              <a:rPr lang="en-US" sz="1900" dirty="0"/>
              <a:t>Developing medications and treatments for thyroid disorders, which may rely on accurate </a:t>
            </a:r>
            <a:r>
              <a:rPr lang="en-US" sz="2000" dirty="0"/>
              <a:t>Prediction</a:t>
            </a:r>
            <a:r>
              <a:rPr lang="en-US" sz="1900" dirty="0"/>
              <a:t> methods for patient eligibility.</a:t>
            </a:r>
          </a:p>
          <a:p>
            <a:pPr algn="just">
              <a:lnSpc>
                <a:spcPct val="115000"/>
              </a:lnSpc>
              <a:spcBef>
                <a:spcPts val="0"/>
              </a:spcBef>
            </a:pPr>
            <a:r>
              <a:rPr lang="en-US" sz="1900" b="1" dirty="0"/>
              <a:t>Insurance Providers: </a:t>
            </a:r>
            <a:r>
              <a:rPr lang="en-US" sz="1900" dirty="0"/>
              <a:t>Responsible for covering costs associated with thyroid disease </a:t>
            </a:r>
            <a:r>
              <a:rPr lang="en-US" sz="2000" dirty="0"/>
              <a:t>Prediction</a:t>
            </a:r>
            <a:r>
              <a:rPr lang="en-US" sz="1900" dirty="0"/>
              <a:t> tests and treatments, which may influence access to diagnostic services.</a:t>
            </a:r>
          </a:p>
          <a:p>
            <a:pPr algn="just">
              <a:lnSpc>
                <a:spcPct val="115000"/>
              </a:lnSpc>
              <a:spcBef>
                <a:spcPts val="0"/>
              </a:spcBef>
            </a:pPr>
            <a:r>
              <a:rPr lang="en-US" sz="1900" b="1" dirty="0"/>
              <a:t>Government Health Agencies: </a:t>
            </a:r>
            <a:r>
              <a:rPr lang="en-US" sz="1900" dirty="0"/>
              <a:t>Responsible for setting healthcare policies, guidelines, and funding initiatives related to thyroid disease </a:t>
            </a:r>
            <a:r>
              <a:rPr lang="en-US" sz="2000" dirty="0"/>
              <a:t>Prediction</a:t>
            </a:r>
            <a:r>
              <a:rPr lang="en-US" sz="1900" dirty="0"/>
              <a:t> and management.</a:t>
            </a:r>
            <a:endParaRPr lang="en-IN" sz="1900" dirty="0"/>
          </a:p>
        </p:txBody>
      </p:sp>
      <p:sp>
        <p:nvSpPr>
          <p:cNvPr id="4" name="Date Placeholder 3"/>
          <p:cNvSpPr>
            <a:spLocks noGrp="1"/>
          </p:cNvSpPr>
          <p:nvPr>
            <p:ph type="dt" sz="half" idx="10"/>
          </p:nvPr>
        </p:nvSpPr>
        <p:spPr/>
        <p:txBody>
          <a:bodyPr/>
          <a:lstStyle/>
          <a:p>
            <a:fld id="{04ADB005-2E3D-41BC-9D73-934276C3D2AB}" type="datetime1">
              <a:rPr lang="en-IN" smtClean="0"/>
              <a:t>24-05-2024</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spTree>
    <p:extLst>
      <p:ext uri="{BB962C8B-B14F-4D97-AF65-F5344CB8AC3E}">
        <p14:creationId xmlns:p14="http://schemas.microsoft.com/office/powerpoint/2010/main" val="10411403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885371"/>
          </a:xfrm>
        </p:spPr>
        <p:txBody>
          <a:bodyPr>
            <a:normAutofit/>
          </a:bodyPr>
          <a:lstStyle/>
          <a:p>
            <a:r>
              <a:rPr lang="en-IN" dirty="0"/>
              <a:t>4. Literature Survey.</a:t>
            </a:r>
          </a:p>
        </p:txBody>
      </p:sp>
      <p:sp>
        <p:nvSpPr>
          <p:cNvPr id="4" name="Date Placeholder 3"/>
          <p:cNvSpPr>
            <a:spLocks noGrp="1"/>
          </p:cNvSpPr>
          <p:nvPr>
            <p:ph type="dt" sz="half" idx="10"/>
          </p:nvPr>
        </p:nvSpPr>
        <p:spPr/>
        <p:txBody>
          <a:bodyPr/>
          <a:lstStyle/>
          <a:p>
            <a:fld id="{04ADB005-2E3D-41BC-9D73-934276C3D2AB}" type="datetime1">
              <a:rPr lang="en-IN" smtClean="0"/>
              <a:t>24-05-2024</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3" name="Content Placeholder 2">
            <a:extLst>
              <a:ext uri="{FF2B5EF4-FFF2-40B4-BE49-F238E27FC236}">
                <a16:creationId xmlns:a16="http://schemas.microsoft.com/office/drawing/2014/main" id="{DA8245BA-6243-DA76-D5EC-2683BC1FBDD6}"/>
              </a:ext>
            </a:extLst>
          </p:cNvPr>
          <p:cNvGraphicFramePr>
            <a:graphicFrameLocks noGrp="1"/>
          </p:cNvGraphicFramePr>
          <p:nvPr>
            <p:ph idx="1"/>
            <p:extLst>
              <p:ext uri="{D42A27DB-BD31-4B8C-83A1-F6EECF244321}">
                <p14:modId xmlns:p14="http://schemas.microsoft.com/office/powerpoint/2010/main" val="3742755586"/>
              </p:ext>
            </p:extLst>
          </p:nvPr>
        </p:nvGraphicFramePr>
        <p:xfrm>
          <a:off x="156927" y="1105417"/>
          <a:ext cx="11878146" cy="5623966"/>
        </p:xfrm>
        <a:graphic>
          <a:graphicData uri="http://schemas.openxmlformats.org/drawingml/2006/table">
            <a:tbl>
              <a:tblPr firstRow="1" bandRow="1">
                <a:tableStyleId>{5C22544A-7EE6-4342-B048-85BDC9FD1C3A}</a:tableStyleId>
              </a:tblPr>
              <a:tblGrid>
                <a:gridCol w="5939073">
                  <a:extLst>
                    <a:ext uri="{9D8B030D-6E8A-4147-A177-3AD203B41FA5}">
                      <a16:colId xmlns:a16="http://schemas.microsoft.com/office/drawing/2014/main" val="519284382"/>
                    </a:ext>
                  </a:extLst>
                </a:gridCol>
                <a:gridCol w="5939073">
                  <a:extLst>
                    <a:ext uri="{9D8B030D-6E8A-4147-A177-3AD203B41FA5}">
                      <a16:colId xmlns:a16="http://schemas.microsoft.com/office/drawing/2014/main" val="2960930608"/>
                    </a:ext>
                  </a:extLst>
                </a:gridCol>
              </a:tblGrid>
              <a:tr h="348793">
                <a:tc>
                  <a:txBody>
                    <a:bodyPr/>
                    <a:lstStyle/>
                    <a:p>
                      <a:r>
                        <a:rPr lang="en-IN" sz="1800" b="0" i="0" kern="1200" dirty="0">
                          <a:solidFill>
                            <a:schemeClr val="lt1"/>
                          </a:solidFill>
                          <a:effectLst/>
                          <a:latin typeface="+mn-lt"/>
                          <a:ea typeface="+mn-ea"/>
                          <a:cs typeface="+mn-cs"/>
                        </a:rPr>
                        <a:t>References:</a:t>
                      </a:r>
                      <a:endParaRPr lang="en-IN" sz="1200" dirty="0"/>
                    </a:p>
                  </a:txBody>
                  <a:tcPr/>
                </a:tc>
                <a:tc>
                  <a:txBody>
                    <a:bodyPr/>
                    <a:lstStyle/>
                    <a:p>
                      <a:r>
                        <a:rPr lang="en-IN" sz="1800" dirty="0"/>
                        <a:t> Literature Survey</a:t>
                      </a:r>
                    </a:p>
                  </a:txBody>
                  <a:tcPr/>
                </a:tc>
                <a:extLst>
                  <a:ext uri="{0D108BD9-81ED-4DB2-BD59-A6C34878D82A}">
                    <a16:rowId xmlns:a16="http://schemas.microsoft.com/office/drawing/2014/main" val="1747065754"/>
                  </a:ext>
                </a:extLst>
              </a:tr>
              <a:tr h="723894">
                <a:tc>
                  <a:txBody>
                    <a:bodyPr/>
                    <a:lstStyle/>
                    <a:p>
                      <a:r>
                        <a:rPr lang="en-US" sz="1200" dirty="0"/>
                        <a:t>1. American Thyroid Association. (n.d.). Thyroid Disease. Retrieved from https://www.thyroid.org/thyroid-disease/</a:t>
                      </a:r>
                      <a:endParaRPr lang="en-IN" sz="1200" dirty="0"/>
                    </a:p>
                  </a:txBody>
                  <a:tcPr/>
                </a:tc>
                <a:tc>
                  <a:txBody>
                    <a:bodyPr/>
                    <a:lstStyle/>
                    <a:p>
                      <a:r>
                        <a:rPr lang="en-US" sz="1200" dirty="0"/>
                        <a:t> This source provides comprehensive information on thyroid disease, covering its various aspects, symptoms, diagnosis, and treatment options. It serves as a foundational reference for understanding thyroid disorders in the context of the project.</a:t>
                      </a:r>
                      <a:endParaRPr lang="en-IN" sz="1200" dirty="0"/>
                    </a:p>
                  </a:txBody>
                  <a:tcPr/>
                </a:tc>
                <a:extLst>
                  <a:ext uri="{0D108BD9-81ED-4DB2-BD59-A6C34878D82A}">
                    <a16:rowId xmlns:a16="http://schemas.microsoft.com/office/drawing/2014/main" val="571239664"/>
                  </a:ext>
                </a:extLst>
              </a:tr>
              <a:tr h="1133578">
                <a:tc>
                  <a:txBody>
                    <a:bodyPr/>
                    <a:lstStyle/>
                    <a:p>
                      <a:r>
                        <a:rPr lang="en-US" sz="1200" dirty="0"/>
                        <a:t>2. National Institute of Diabetes and Digestive and Kidney Diseases. (n.d.). Thyroid Disease. Retrieved from https://www.niddk.nih.gov/health-information/endocrine-diseases/thyroid-disease</a:t>
                      </a:r>
                      <a:endParaRPr lang="en-IN" sz="1200" dirty="0"/>
                    </a:p>
                  </a:txBody>
                  <a:tcPr/>
                </a:tc>
                <a:tc>
                  <a:txBody>
                    <a:bodyPr/>
                    <a:lstStyle/>
                    <a:p>
                      <a:r>
                        <a:rPr lang="en-US" sz="1200" dirty="0"/>
                        <a:t> This reference offers valuable insights into thyroid disease from a medical perspective, highlighting its impact on health and the importance of accurate diagnosis and management. It complements the information provided by the American Thyroid Association.</a:t>
                      </a:r>
                      <a:endParaRPr lang="en-IN" sz="1200" dirty="0"/>
                    </a:p>
                  </a:txBody>
                  <a:tcPr/>
                </a:tc>
                <a:extLst>
                  <a:ext uri="{0D108BD9-81ED-4DB2-BD59-A6C34878D82A}">
                    <a16:rowId xmlns:a16="http://schemas.microsoft.com/office/drawing/2014/main" val="1022467734"/>
                  </a:ext>
                </a:extLst>
              </a:tr>
              <a:tr h="1395173">
                <a:tc>
                  <a:txBody>
                    <a:bodyPr/>
                    <a:lstStyle/>
                    <a:p>
                      <a:r>
                        <a:rPr lang="en-US" sz="1200" dirty="0"/>
                        <a:t>3. Machine Learning Mastery. (2021). A Gentle Introduction to Random Forests, Ensembles, and Performance Metrics in Python. Retrieved from https://machinelearningmastery.com/gentle-introduction-random-forest-algorithm/</a:t>
                      </a:r>
                      <a:endParaRPr lang="en-IN" sz="1200" dirty="0"/>
                    </a:p>
                  </a:txBody>
                  <a:tcPr/>
                </a:tc>
                <a:tc>
                  <a:txBody>
                    <a:bodyPr/>
                    <a:lstStyle/>
                    <a:p>
                      <a:r>
                        <a:rPr lang="en-US" sz="1200" dirty="0"/>
                        <a:t>This resource provides a beginner-friendly introduction to Random Forest algorithm and its application in machine learning. It discusses the principles behind Random Forest, ensemble learning, and performance evaluation metrics, which are relevant to the project's implementation of the algorithm.</a:t>
                      </a:r>
                      <a:endParaRPr lang="en-IN" sz="1200" dirty="0"/>
                    </a:p>
                  </a:txBody>
                  <a:tcPr/>
                </a:tc>
                <a:extLst>
                  <a:ext uri="{0D108BD9-81ED-4DB2-BD59-A6C34878D82A}">
                    <a16:rowId xmlns:a16="http://schemas.microsoft.com/office/drawing/2014/main" val="3061164488"/>
                  </a:ext>
                </a:extLst>
              </a:tr>
              <a:tr h="1133578">
                <a:tc>
                  <a:txBody>
                    <a:bodyPr/>
                    <a:lstStyle/>
                    <a:p>
                      <a:r>
                        <a:rPr lang="en-US" sz="1200" dirty="0"/>
                        <a:t>4. Scikit-learn: Machine Learning in Python. (n.d.). Random Forest. Retrieved from https://scikit-learn.org/stable/modules/ensemble.html#forests-of-randomized-trees</a:t>
                      </a:r>
                      <a:endParaRPr lang="en-IN" sz="1200" dirty="0"/>
                    </a:p>
                  </a:txBody>
                  <a:tcPr/>
                </a:tc>
                <a:tc>
                  <a:txBody>
                    <a:bodyPr/>
                    <a:lstStyle/>
                    <a:p>
                      <a:r>
                        <a:rPr lang="en-US" sz="1200" dirty="0"/>
                        <a:t> This documentation from scikit-learn, a popular machine learning library, offers detailed information on the Random Forest algorithm implementation in Python. It serves as a technical reference for understanding the inner workings of Random Forest and its usage in machine learning projects.</a:t>
                      </a:r>
                      <a:endParaRPr lang="en-IN" sz="1200" dirty="0"/>
                    </a:p>
                  </a:txBody>
                  <a:tcPr/>
                </a:tc>
                <a:extLst>
                  <a:ext uri="{0D108BD9-81ED-4DB2-BD59-A6C34878D82A}">
                    <a16:rowId xmlns:a16="http://schemas.microsoft.com/office/drawing/2014/main" val="1749135967"/>
                  </a:ext>
                </a:extLst>
              </a:tr>
              <a:tr h="871983">
                <a:tc>
                  <a:txBody>
                    <a:bodyPr/>
                    <a:lstStyle/>
                    <a:p>
                      <a:r>
                        <a:rPr lang="en-US" sz="1200" dirty="0"/>
                        <a:t>5. </a:t>
                      </a:r>
                      <a:r>
                        <a:rPr lang="en-US" sz="1200" dirty="0" err="1"/>
                        <a:t>GeeksforGeeks</a:t>
                      </a:r>
                      <a:r>
                        <a:rPr lang="en-US" sz="1200" dirty="0"/>
                        <a:t>. (2021). K-Nearest Neighbors Algorithm in Python. Retrieved from https://www.geeksforgeeks.org/k-nearest-neighbours/</a:t>
                      </a:r>
                      <a:endParaRPr lang="en-IN" sz="1200" dirty="0"/>
                    </a:p>
                  </a:txBody>
                  <a:tcPr/>
                </a:tc>
                <a:tc>
                  <a:txBody>
                    <a:bodyPr/>
                    <a:lstStyle/>
                    <a:p>
                      <a:r>
                        <a:rPr lang="en-US" sz="1200" dirty="0"/>
                        <a:t>This educational resource provides a tutorial on the K-Nearest Neighbors (KNN) algorithm in Python. It explains the concept of KNN, its implementation, and practical examples, which are relevant to the project's utilization of KNN for thyroid disease prediction.</a:t>
                      </a:r>
                    </a:p>
                    <a:p>
                      <a:endParaRPr lang="en-IN" sz="1200" dirty="0"/>
                    </a:p>
                  </a:txBody>
                  <a:tcPr/>
                </a:tc>
                <a:extLst>
                  <a:ext uri="{0D108BD9-81ED-4DB2-BD59-A6C34878D82A}">
                    <a16:rowId xmlns:a16="http://schemas.microsoft.com/office/drawing/2014/main" val="3181446173"/>
                  </a:ext>
                </a:extLst>
              </a:tr>
            </a:tbl>
          </a:graphicData>
        </a:graphic>
      </p:graphicFrame>
    </p:spTree>
    <p:extLst>
      <p:ext uri="{BB962C8B-B14F-4D97-AF65-F5344CB8AC3E}">
        <p14:creationId xmlns:p14="http://schemas.microsoft.com/office/powerpoint/2010/main" val="1455288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5. Proposed Solution</a:t>
            </a:r>
          </a:p>
        </p:txBody>
      </p:sp>
      <p:sp>
        <p:nvSpPr>
          <p:cNvPr id="3" name="Content Placeholder 2"/>
          <p:cNvSpPr>
            <a:spLocks noGrp="1"/>
          </p:cNvSpPr>
          <p:nvPr>
            <p:ph idx="1"/>
          </p:nvPr>
        </p:nvSpPr>
        <p:spPr>
          <a:xfrm>
            <a:off x="1536290" y="1255354"/>
            <a:ext cx="8699090" cy="3975407"/>
          </a:xfrm>
        </p:spPr>
        <p:txBody>
          <a:bodyPr>
            <a:noAutofit/>
          </a:bodyPr>
          <a:lstStyle/>
          <a:p>
            <a:pPr marL="0" indent="0" algn="just">
              <a:buNone/>
            </a:pPr>
            <a:r>
              <a:rPr lang="en-US" sz="1400" dirty="0"/>
              <a:t>Our solution for </a:t>
            </a:r>
            <a:r>
              <a:rPr lang="en-US" sz="1400" b="1" dirty="0"/>
              <a:t>thyroid disease Prediction</a:t>
            </a:r>
            <a:r>
              <a:rPr lang="en-US" sz="1400" dirty="0"/>
              <a:t> leverages a broad dataset encompassing various factors such as demographic details, medical histories, thyroid hormone levels, imaging results, and other relevant parameters. We employ two advanced machine learning algorithms</a:t>
            </a:r>
            <a:r>
              <a:rPr lang="en-US" sz="1400" b="1" dirty="0"/>
              <a:t>: Random Forest and K-Nearest Neighbors (KNN</a:t>
            </a:r>
            <a:r>
              <a:rPr lang="en-US" sz="1400" dirty="0"/>
              <a:t>), to analyze this dataset and predict the presence of thyroid disease.</a:t>
            </a:r>
          </a:p>
          <a:p>
            <a:pPr marL="0" indent="0" algn="just">
              <a:buNone/>
            </a:pPr>
            <a:endParaRPr lang="en-US" sz="1400" dirty="0"/>
          </a:p>
          <a:p>
            <a:pPr marL="0" indent="0" algn="just">
              <a:buNone/>
            </a:pPr>
            <a:r>
              <a:rPr lang="en-US" sz="1400" b="1" dirty="0"/>
              <a:t>Key Components:</a:t>
            </a:r>
          </a:p>
          <a:p>
            <a:pPr marL="0" indent="0" algn="just">
              <a:buNone/>
            </a:pPr>
            <a:r>
              <a:rPr lang="en-US" sz="1400" b="1" dirty="0"/>
              <a:t>1. Data Collection: </a:t>
            </a:r>
            <a:r>
              <a:rPr lang="en-US" sz="1400" dirty="0"/>
              <a:t>Gather comprehensive data including patient demographics, medical records, thyroid hormone levels, imaging studies, and any relevant information related to thyroid health.</a:t>
            </a:r>
          </a:p>
          <a:p>
            <a:pPr marL="0" indent="0" algn="just">
              <a:buNone/>
            </a:pPr>
            <a:r>
              <a:rPr lang="en-US" sz="1400" b="1" dirty="0"/>
              <a:t>2. Data Preprocessing: </a:t>
            </a:r>
            <a:r>
              <a:rPr lang="en-US" sz="1400" dirty="0"/>
              <a:t>Prepare the collected data by addressing missing values, encoding categorical variables, and scaling features as necessary for model training.</a:t>
            </a:r>
          </a:p>
          <a:p>
            <a:pPr marL="0" indent="0" algn="just">
              <a:buNone/>
            </a:pPr>
            <a:r>
              <a:rPr lang="en-US" sz="1400" b="1" dirty="0"/>
              <a:t>3. Model Training - </a:t>
            </a:r>
            <a:r>
              <a:rPr lang="en-US" sz="1400" dirty="0"/>
              <a:t>Random Forest: Utilize the Random Forest algorithm to build an ensemble of decision trees that can effectively learn patterns indicative of thyroid disease risk.</a:t>
            </a:r>
          </a:p>
          <a:p>
            <a:pPr marL="0" indent="0" algn="just">
              <a:buNone/>
            </a:pPr>
            <a:r>
              <a:rPr lang="en-US" sz="1400" b="1" dirty="0"/>
              <a:t>4. Model Training - </a:t>
            </a:r>
            <a:r>
              <a:rPr lang="en-US" sz="1400" dirty="0"/>
              <a:t>K-Nearest Neighbors (KNN): Implement the KNN algorithm, which classifies data points based on the majority class of their k nearest neighbors, to further enhance the accuracy of thyroid disease prediction.</a:t>
            </a:r>
          </a:p>
          <a:p>
            <a:pPr marL="0" indent="0" algn="just">
              <a:buNone/>
            </a:pPr>
            <a:r>
              <a:rPr lang="en-US" sz="1400" b="1" dirty="0"/>
              <a:t>5. Model Evaluation: </a:t>
            </a:r>
            <a:r>
              <a:rPr lang="en-US" sz="1400" dirty="0"/>
              <a:t>Evaluate the performance of both Random Forest and KNN models using appropriate metrics such as accuracy, precision, recall, and F1-score.</a:t>
            </a:r>
          </a:p>
          <a:p>
            <a:pPr marL="0" indent="0" algn="just">
              <a:buNone/>
            </a:pPr>
            <a:r>
              <a:rPr lang="en-US" sz="1400" b="1" dirty="0"/>
              <a:t>6. Monitoring and Updating: </a:t>
            </a:r>
            <a:r>
              <a:rPr lang="en-US" sz="1400" dirty="0"/>
              <a:t>Continuously monitor the performance of both models and update them as necessary with new data to ensure their accuracy and relevance over time.</a:t>
            </a:r>
          </a:p>
          <a:p>
            <a:pPr marL="0" indent="0" algn="just">
              <a:buNone/>
            </a:pPr>
            <a:r>
              <a:rPr lang="en-US" sz="1400" i="1" dirty="0"/>
              <a:t>By harnessing the capabilities of </a:t>
            </a:r>
            <a:r>
              <a:rPr lang="en-US" sz="1400" b="1" i="1" dirty="0"/>
              <a:t>Random Forest and KNN </a:t>
            </a:r>
            <a:r>
              <a:rPr lang="en-US" sz="1400" i="1" dirty="0"/>
              <a:t>algorithms, our solution aims to provide accurate and timely Prediction of thyroid disease, enabling healthcare professionals to intervene early and improve patient outcomes.</a:t>
            </a:r>
            <a:endParaRPr lang="en-IN" sz="1400" i="1" dirty="0"/>
          </a:p>
        </p:txBody>
      </p:sp>
    </p:spTree>
    <p:extLst>
      <p:ext uri="{BB962C8B-B14F-4D97-AF65-F5344CB8AC3E}">
        <p14:creationId xmlns:p14="http://schemas.microsoft.com/office/powerpoint/2010/main" val="206981568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33D9-D144-CDC4-9C46-50AB3880EC62}"/>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78BAC7ED-73B6-B872-26EF-2A4315161249}"/>
              </a:ext>
            </a:extLst>
          </p:cNvPr>
          <p:cNvSpPr>
            <a:spLocks noGrp="1"/>
          </p:cNvSpPr>
          <p:nvPr>
            <p:ph type="dt" sz="half" idx="10"/>
          </p:nvPr>
        </p:nvSpPr>
        <p:spPr/>
        <p:txBody>
          <a:bodyPr/>
          <a:lstStyle/>
          <a:p>
            <a:fld id="{04ADB005-2E3D-41BC-9D73-934276C3D2AB}" type="datetime1">
              <a:rPr lang="en-IN" smtClean="0"/>
              <a:t>24-05-2024</a:t>
            </a:fld>
            <a:endParaRPr lang="en-IN"/>
          </a:p>
        </p:txBody>
      </p:sp>
      <p:sp>
        <p:nvSpPr>
          <p:cNvPr id="5" name="Footer Placeholder 4">
            <a:extLst>
              <a:ext uri="{FF2B5EF4-FFF2-40B4-BE49-F238E27FC236}">
                <a16:creationId xmlns:a16="http://schemas.microsoft.com/office/drawing/2014/main" id="{3F35344C-E150-A6D1-ABF2-4745BD00BB35}"/>
              </a:ext>
            </a:extLst>
          </p:cNvPr>
          <p:cNvSpPr>
            <a:spLocks noGrp="1"/>
          </p:cNvSpPr>
          <p:nvPr>
            <p:ph type="ftr" sz="quarter" idx="11"/>
          </p:nvPr>
        </p:nvSpPr>
        <p:spPr/>
        <p:txBody>
          <a:bodyPr/>
          <a:lstStyle/>
          <a:p>
            <a:r>
              <a:rPr lang="en-IN"/>
              <a:t>Project Name</a:t>
            </a:r>
          </a:p>
        </p:txBody>
      </p:sp>
      <p:sp>
        <p:nvSpPr>
          <p:cNvPr id="6" name="Slide Number Placeholder 5">
            <a:extLst>
              <a:ext uri="{FF2B5EF4-FFF2-40B4-BE49-F238E27FC236}">
                <a16:creationId xmlns:a16="http://schemas.microsoft.com/office/drawing/2014/main" id="{2C27BAAD-88DB-9F8C-E2E8-CDADC879F0A9}"/>
              </a:ext>
            </a:extLst>
          </p:cNvPr>
          <p:cNvSpPr>
            <a:spLocks noGrp="1"/>
          </p:cNvSpPr>
          <p:nvPr>
            <p:ph type="sldNum" sz="quarter" idx="12"/>
          </p:nvPr>
        </p:nvSpPr>
        <p:spPr/>
        <p:txBody>
          <a:bodyPr/>
          <a:lstStyle/>
          <a:p>
            <a:fld id="{1DEB9025-8623-43DC-835C-CC7482BE7300}" type="slidenum">
              <a:rPr lang="en-IN" smtClean="0"/>
              <a:t>7</a:t>
            </a:fld>
            <a:endParaRPr lang="en-IN"/>
          </a:p>
        </p:txBody>
      </p:sp>
      <p:pic>
        <p:nvPicPr>
          <p:cNvPr id="7" name="Google Shape;213;p33">
            <a:extLst>
              <a:ext uri="{FF2B5EF4-FFF2-40B4-BE49-F238E27FC236}">
                <a16:creationId xmlns:a16="http://schemas.microsoft.com/office/drawing/2014/main" id="{031F76C8-62F0-E0E5-7932-7B60A4553574}"/>
              </a:ext>
            </a:extLst>
          </p:cNvPr>
          <p:cNvPicPr preferRelativeResize="0">
            <a:picLocks noGrp="1"/>
          </p:cNvPicPr>
          <p:nvPr>
            <p:ph idx="1"/>
          </p:nvPr>
        </p:nvPicPr>
        <p:blipFill>
          <a:blip r:embed="rId2">
            <a:alphaModFix/>
          </a:blip>
          <a:stretch>
            <a:fillRect/>
          </a:stretch>
        </p:blipFill>
        <p:spPr>
          <a:xfrm>
            <a:off x="81481" y="1077362"/>
            <a:ext cx="11796665" cy="5780638"/>
          </a:xfrm>
          <a:prstGeom prst="rect">
            <a:avLst/>
          </a:prstGeom>
          <a:noFill/>
          <a:ln>
            <a:noFill/>
          </a:ln>
        </p:spPr>
      </p:pic>
    </p:spTree>
    <p:extLst>
      <p:ext uri="{BB962C8B-B14F-4D97-AF65-F5344CB8AC3E}">
        <p14:creationId xmlns:p14="http://schemas.microsoft.com/office/powerpoint/2010/main" val="240667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Technologies Used</a:t>
            </a:r>
          </a:p>
        </p:txBody>
      </p:sp>
      <p:sp>
        <p:nvSpPr>
          <p:cNvPr id="3" name="Content Placeholder 2"/>
          <p:cNvSpPr>
            <a:spLocks noGrp="1"/>
          </p:cNvSpPr>
          <p:nvPr>
            <p:ph idx="1"/>
          </p:nvPr>
        </p:nvSpPr>
        <p:spPr>
          <a:xfrm>
            <a:off x="905346" y="1403287"/>
            <a:ext cx="10729111" cy="4818943"/>
          </a:xfrm>
        </p:spPr>
        <p:txBody>
          <a:bodyPr>
            <a:normAutofit/>
          </a:bodyPr>
          <a:lstStyle/>
          <a:p>
            <a:pPr marL="0" indent="0" algn="just">
              <a:buNone/>
            </a:pPr>
            <a:r>
              <a:rPr lang="en-US" sz="1800" b="1" dirty="0"/>
              <a:t>1. Python: </a:t>
            </a:r>
            <a:r>
              <a:rPr lang="en-US" sz="1800" dirty="0"/>
              <a:t>The programming language used for implementing the machine learning workflow.</a:t>
            </a:r>
          </a:p>
          <a:p>
            <a:pPr marL="0" indent="0" algn="just">
              <a:buNone/>
            </a:pPr>
            <a:r>
              <a:rPr lang="en-US" sz="1800" b="1" dirty="0"/>
              <a:t>2. Pandas: </a:t>
            </a:r>
            <a:r>
              <a:rPr lang="en-US" sz="1800" dirty="0"/>
              <a:t>A powerful data manipulation library used for handling datasets, data preprocessing, and data analysis.</a:t>
            </a:r>
          </a:p>
          <a:p>
            <a:pPr marL="0" indent="0" algn="just">
              <a:buNone/>
            </a:pPr>
            <a:r>
              <a:rPr lang="en-US" sz="1800" b="1" dirty="0"/>
              <a:t>3. scikit-learn: </a:t>
            </a:r>
            <a:r>
              <a:rPr lang="en-US" sz="1800" dirty="0"/>
              <a:t>A popular machine learning library in Python used for training machine learning models, hyperparameter tuning, and evaluation.</a:t>
            </a:r>
          </a:p>
          <a:p>
            <a:pPr marL="0" indent="0" algn="just">
              <a:buNone/>
            </a:pPr>
            <a:r>
              <a:rPr lang="en-US" sz="1800" b="1" dirty="0"/>
              <a:t>4. </a:t>
            </a:r>
            <a:r>
              <a:rPr lang="en-US" sz="1800" b="1" dirty="0" err="1"/>
              <a:t>GridSearchCV</a:t>
            </a:r>
            <a:r>
              <a:rPr lang="en-US" sz="1800" b="1" dirty="0"/>
              <a:t>: </a:t>
            </a:r>
            <a:r>
              <a:rPr lang="en-US" sz="1800" dirty="0"/>
              <a:t>A class from scikit-learn used for performing grid search cross-validation to tune hyperparameters for machine learning models.</a:t>
            </a:r>
          </a:p>
          <a:p>
            <a:pPr marL="0" indent="0" algn="just">
              <a:buNone/>
            </a:pPr>
            <a:r>
              <a:rPr lang="en-US" sz="1800" b="1" dirty="0"/>
              <a:t>5. </a:t>
            </a:r>
            <a:r>
              <a:rPr lang="en-US" sz="1800" b="1" dirty="0" err="1"/>
              <a:t>RandomForestClassifier</a:t>
            </a:r>
            <a:r>
              <a:rPr lang="en-US" sz="1800" b="1" dirty="0"/>
              <a:t>: </a:t>
            </a:r>
            <a:r>
              <a:rPr lang="en-US" sz="1800" dirty="0"/>
              <a:t>An ensemble learning algorithm from scikit-learn used for classification tasks, such as building the Random Forest model.</a:t>
            </a:r>
          </a:p>
          <a:p>
            <a:pPr marL="0" indent="0" algn="just">
              <a:buNone/>
            </a:pPr>
            <a:r>
              <a:rPr lang="en-US" sz="1800" b="1" dirty="0"/>
              <a:t>6</a:t>
            </a:r>
            <a:r>
              <a:rPr lang="en-US" sz="1800" dirty="0"/>
              <a:t>. </a:t>
            </a:r>
            <a:r>
              <a:rPr lang="en-US" sz="1800" b="1" dirty="0" err="1"/>
              <a:t>Streamlit</a:t>
            </a:r>
            <a:r>
              <a:rPr lang="en-US" sz="1800" dirty="0"/>
              <a:t>: Web application framework for creating interactive applications</a:t>
            </a:r>
          </a:p>
        </p:txBody>
      </p:sp>
      <p:sp>
        <p:nvSpPr>
          <p:cNvPr id="6" name="Slide Number Placeholder 5"/>
          <p:cNvSpPr>
            <a:spLocks noGrp="1"/>
          </p:cNvSpPr>
          <p:nvPr>
            <p:ph type="sldNum" sz="quarter" idx="12"/>
          </p:nvPr>
        </p:nvSpPr>
        <p:spPr/>
        <p:txBody>
          <a:bodyPr/>
          <a:lstStyle/>
          <a:p>
            <a:fld id="{1DEB9025-8623-43DC-835C-CC7482BE7300}" type="slidenum">
              <a:rPr lang="en-IN" smtClean="0"/>
              <a:t>8</a:t>
            </a:fld>
            <a:endParaRPr lang="en-IN"/>
          </a:p>
        </p:txBody>
      </p:sp>
    </p:spTree>
    <p:extLst>
      <p:ext uri="{BB962C8B-B14F-4D97-AF65-F5344CB8AC3E}">
        <p14:creationId xmlns:p14="http://schemas.microsoft.com/office/powerpoint/2010/main" val="36434346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7. Output</a:t>
            </a:r>
          </a:p>
        </p:txBody>
      </p:sp>
      <p:sp>
        <p:nvSpPr>
          <p:cNvPr id="6" name="Slide Number Placeholder 5"/>
          <p:cNvSpPr>
            <a:spLocks noGrp="1"/>
          </p:cNvSpPr>
          <p:nvPr>
            <p:ph type="sldNum" sz="quarter" idx="12"/>
          </p:nvPr>
        </p:nvSpPr>
        <p:spPr/>
        <p:txBody>
          <a:bodyPr/>
          <a:lstStyle/>
          <a:p>
            <a:fld id="{1DEB9025-8623-43DC-835C-CC7482BE7300}" type="slidenum">
              <a:rPr lang="en-IN" smtClean="0"/>
              <a:t>9</a:t>
            </a:fld>
            <a:endParaRPr lang="en-IN"/>
          </a:p>
        </p:txBody>
      </p:sp>
      <p:pic>
        <p:nvPicPr>
          <p:cNvPr id="16" name="Content Placeholder 15">
            <a:extLst>
              <a:ext uri="{FF2B5EF4-FFF2-40B4-BE49-F238E27FC236}">
                <a16:creationId xmlns:a16="http://schemas.microsoft.com/office/drawing/2014/main" id="{E7E44544-0A41-B6D8-56BD-C96B0FD410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297" y="1318822"/>
            <a:ext cx="5683045" cy="2656061"/>
          </a:xfrm>
        </p:spPr>
      </p:pic>
      <p:pic>
        <p:nvPicPr>
          <p:cNvPr id="18" name="Picture 17">
            <a:extLst>
              <a:ext uri="{FF2B5EF4-FFF2-40B4-BE49-F238E27FC236}">
                <a16:creationId xmlns:a16="http://schemas.microsoft.com/office/drawing/2014/main" id="{69200A6B-1998-9C08-9E0C-1CEACF396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318823"/>
            <a:ext cx="5894173" cy="2656062"/>
          </a:xfrm>
          <a:prstGeom prst="rect">
            <a:avLst/>
          </a:prstGeom>
        </p:spPr>
      </p:pic>
      <p:pic>
        <p:nvPicPr>
          <p:cNvPr id="22" name="Picture 21">
            <a:extLst>
              <a:ext uri="{FF2B5EF4-FFF2-40B4-BE49-F238E27FC236}">
                <a16:creationId xmlns:a16="http://schemas.microsoft.com/office/drawing/2014/main" id="{D4F23E02-3EAE-59F5-85D4-E5CB9EF925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7920" y="4065178"/>
            <a:ext cx="5807733" cy="2792822"/>
          </a:xfrm>
          <a:prstGeom prst="rect">
            <a:avLst/>
          </a:prstGeom>
        </p:spPr>
      </p:pic>
    </p:spTree>
    <p:extLst>
      <p:ext uri="{BB962C8B-B14F-4D97-AF65-F5344CB8AC3E}">
        <p14:creationId xmlns:p14="http://schemas.microsoft.com/office/powerpoint/2010/main" val="212052607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1358</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Thyroid Disease Prediction</vt:lpstr>
      <vt:lpstr>1. Introduction</vt:lpstr>
      <vt:lpstr>2. Objectives  &amp; Scope of Project</vt:lpstr>
      <vt:lpstr>3. Stakeholders</vt:lpstr>
      <vt:lpstr>4. Literature Survey.</vt:lpstr>
      <vt:lpstr>5. Proposed Solution</vt:lpstr>
      <vt:lpstr>PowerPoint Presentation</vt:lpstr>
      <vt:lpstr>6. Technologies Used</vt:lpstr>
      <vt:lpstr>7. Output</vt:lpstr>
      <vt:lpstr>8. Conclusion</vt:lpstr>
      <vt:lpstr>9. References</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Chandar Umaratkar</cp:lastModifiedBy>
  <cp:revision>127</cp:revision>
  <dcterms:created xsi:type="dcterms:W3CDTF">2021-09-09T09:10:05Z</dcterms:created>
  <dcterms:modified xsi:type="dcterms:W3CDTF">2024-05-24T05:51:04Z</dcterms:modified>
</cp:coreProperties>
</file>