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6" r:id="rId3"/>
    <p:sldId id="258" r:id="rId4"/>
    <p:sldId id="266" r:id="rId5"/>
    <p:sldId id="267" r:id="rId6"/>
    <p:sldId id="274" r:id="rId7"/>
    <p:sldId id="273" r:id="rId8"/>
    <p:sldId id="260" r:id="rId9"/>
    <p:sldId id="269" r:id="rId10"/>
    <p:sldId id="270" r:id="rId11"/>
    <p:sldId id="261" r:id="rId12"/>
    <p:sldId id="262" r:id="rId13"/>
    <p:sldId id="272" r:id="rId14"/>
    <p:sldId id="263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4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eep chanda" userId="f6b664083f7927b9" providerId="LiveId" clId="{7F129794-4396-4C94-9D73-B3E2F03D89A8}"/>
    <pc:docChg chg="undo custSel addSld delSld modSld">
      <pc:chgData name="sandeep chanda" userId="f6b664083f7927b9" providerId="LiveId" clId="{7F129794-4396-4C94-9D73-B3E2F03D89A8}" dt="2024-04-20T19:47:44.620" v="57" actId="20577"/>
      <pc:docMkLst>
        <pc:docMk/>
      </pc:docMkLst>
      <pc:sldChg chg="modSp del mod">
        <pc:chgData name="sandeep chanda" userId="f6b664083f7927b9" providerId="LiveId" clId="{7F129794-4396-4C94-9D73-B3E2F03D89A8}" dt="2024-04-20T19:43:53.249" v="17" actId="2696"/>
        <pc:sldMkLst>
          <pc:docMk/>
          <pc:sldMk cId="2067572424" sldId="268"/>
        </pc:sldMkLst>
        <pc:spChg chg="mod">
          <ac:chgData name="sandeep chanda" userId="f6b664083f7927b9" providerId="LiveId" clId="{7F129794-4396-4C94-9D73-B3E2F03D89A8}" dt="2024-04-20T19:43:33.670" v="12" actId="21"/>
          <ac:spMkLst>
            <pc:docMk/>
            <pc:sldMk cId="2067572424" sldId="268"/>
            <ac:spMk id="3" creationId="{9BFCCC7C-50C8-0AF9-31A9-F7A34F3E54A8}"/>
          </ac:spMkLst>
        </pc:spChg>
      </pc:sldChg>
      <pc:sldChg chg="modSp mod">
        <pc:chgData name="sandeep chanda" userId="f6b664083f7927b9" providerId="LiveId" clId="{7F129794-4396-4C94-9D73-B3E2F03D89A8}" dt="2024-04-20T19:46:03.182" v="54" actId="21"/>
        <pc:sldMkLst>
          <pc:docMk/>
          <pc:sldMk cId="2117963235" sldId="269"/>
        </pc:sldMkLst>
        <pc:spChg chg="mod">
          <ac:chgData name="sandeep chanda" userId="f6b664083f7927b9" providerId="LiveId" clId="{7F129794-4396-4C94-9D73-B3E2F03D89A8}" dt="2024-04-20T19:44:53.118" v="43" actId="20577"/>
          <ac:spMkLst>
            <pc:docMk/>
            <pc:sldMk cId="2117963235" sldId="269"/>
            <ac:spMk id="2" creationId="{1C1D33E5-AE52-B086-CF9E-4AFD524DCEF4}"/>
          </ac:spMkLst>
        </pc:spChg>
        <pc:spChg chg="mod">
          <ac:chgData name="sandeep chanda" userId="f6b664083f7927b9" providerId="LiveId" clId="{7F129794-4396-4C94-9D73-B3E2F03D89A8}" dt="2024-04-20T19:46:03.182" v="54" actId="21"/>
          <ac:spMkLst>
            <pc:docMk/>
            <pc:sldMk cId="2117963235" sldId="269"/>
            <ac:spMk id="3" creationId="{809C8C6F-4A5E-E20A-9A7D-39FEFBE52A5B}"/>
          </ac:spMkLst>
        </pc:spChg>
      </pc:sldChg>
      <pc:sldChg chg="modSp mod">
        <pc:chgData name="sandeep chanda" userId="f6b664083f7927b9" providerId="LiveId" clId="{7F129794-4396-4C94-9D73-B3E2F03D89A8}" dt="2024-04-20T19:46:11.505" v="56" actId="255"/>
        <pc:sldMkLst>
          <pc:docMk/>
          <pc:sldMk cId="724864657" sldId="270"/>
        </pc:sldMkLst>
        <pc:spChg chg="mod">
          <ac:chgData name="sandeep chanda" userId="f6b664083f7927b9" providerId="LiveId" clId="{7F129794-4396-4C94-9D73-B3E2F03D89A8}" dt="2024-04-20T19:46:11.505" v="56" actId="255"/>
          <ac:spMkLst>
            <pc:docMk/>
            <pc:sldMk cId="724864657" sldId="270"/>
            <ac:spMk id="3" creationId="{4A6871F4-12C2-6BD7-A581-CAB28745B9E8}"/>
          </ac:spMkLst>
        </pc:spChg>
      </pc:sldChg>
      <pc:sldChg chg="modSp mod">
        <pc:chgData name="sandeep chanda" userId="f6b664083f7927b9" providerId="LiveId" clId="{7F129794-4396-4C94-9D73-B3E2F03D89A8}" dt="2024-04-20T19:47:44.620" v="57" actId="20577"/>
        <pc:sldMkLst>
          <pc:docMk/>
          <pc:sldMk cId="2010649229" sldId="273"/>
        </pc:sldMkLst>
        <pc:spChg chg="mod">
          <ac:chgData name="sandeep chanda" userId="f6b664083f7927b9" providerId="LiveId" clId="{7F129794-4396-4C94-9D73-B3E2F03D89A8}" dt="2024-04-20T19:47:44.620" v="57" actId="20577"/>
          <ac:spMkLst>
            <pc:docMk/>
            <pc:sldMk cId="2010649229" sldId="273"/>
            <ac:spMk id="3" creationId="{D7422782-54B2-C423-19A9-700C39B40302}"/>
          </ac:spMkLst>
        </pc:spChg>
      </pc:sldChg>
      <pc:sldChg chg="modSp new mod">
        <pc:chgData name="sandeep chanda" userId="f6b664083f7927b9" providerId="LiveId" clId="{7F129794-4396-4C94-9D73-B3E2F03D89A8}" dt="2024-04-20T19:43:44.332" v="16" actId="27636"/>
        <pc:sldMkLst>
          <pc:docMk/>
          <pc:sldMk cId="441784218" sldId="274"/>
        </pc:sldMkLst>
        <pc:spChg chg="mod">
          <ac:chgData name="sandeep chanda" userId="f6b664083f7927b9" providerId="LiveId" clId="{7F129794-4396-4C94-9D73-B3E2F03D89A8}" dt="2024-04-20T19:43:26.164" v="10" actId="122"/>
          <ac:spMkLst>
            <pc:docMk/>
            <pc:sldMk cId="441784218" sldId="274"/>
            <ac:spMk id="2" creationId="{3010FBA0-2269-023B-AF20-DE3E461DA4CB}"/>
          </ac:spMkLst>
        </pc:spChg>
        <pc:spChg chg="mod">
          <ac:chgData name="sandeep chanda" userId="f6b664083f7927b9" providerId="LiveId" clId="{7F129794-4396-4C94-9D73-B3E2F03D89A8}" dt="2024-04-20T19:43:44.332" v="16" actId="27636"/>
          <ac:spMkLst>
            <pc:docMk/>
            <pc:sldMk cId="441784218" sldId="274"/>
            <ac:spMk id="3" creationId="{32696CEC-D7AA-AE14-7F49-BE032C26777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1009D2-FE31-4461-B07E-6FFC1645B3AE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CE6EE3-FAB6-46B0-BD00-E50BFCAC0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85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CE6EE3-FAB6-46B0-BD00-E50BFCAC08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40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25565-13F9-ECAB-C24C-52CFCE3D1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F57EC2-B23C-8FE5-089F-8071DF4D7D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6C471-B47E-7B21-49F7-E5C61B431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916C-D0C6-432E-B977-C9F74DFBBDFB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DF99F-BC85-5473-CE1D-A7D4F7B7D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5B563-3FF6-465E-AC96-5640B7292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1BAF4-A646-48FD-A230-65FD7425B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465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52CED-835F-F28F-63C5-C97617210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53CB66-57C2-15AB-5707-BB550914E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BCE37-EAE6-882F-190F-845D806AD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916C-D0C6-432E-B977-C9F74DFBBDFB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6711C-BF1E-B153-2F99-F76964E7E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9B038-9732-A480-C874-0A83D547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1BAF4-A646-48FD-A230-65FD7425B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7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635334-3BA0-19DC-710E-9A5A5CA4F2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1F2F99-927B-660D-C228-540F7630C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302D1-643C-E505-34FF-4F3E4E6B1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916C-D0C6-432E-B977-C9F74DFBBDFB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AB985-E435-29F0-612A-A6142BF65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C8855-235A-D3AF-9A08-4785AB660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1BAF4-A646-48FD-A230-65FD7425B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44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0250B-57DA-E297-8EFD-70FCA890A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7D977-1F9D-A47D-0CC4-09E4DD3E1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6EC2B-433E-5B06-CE03-04E9D5D2F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916C-D0C6-432E-B977-C9F74DFBBDFB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2F27D-4BC3-602F-BF80-3FCB37C28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3F4BB-A21C-201D-7134-BF7F8B9FC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1BAF4-A646-48FD-A230-65FD7425B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30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84706-90D1-20BF-4B18-83DE68464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F5D5A-AD9C-2167-74B4-EDC050D17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8D542-A949-14B0-2A4A-E95F0EAA0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916C-D0C6-432E-B977-C9F74DFBBDFB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A2E7B-DF73-610E-5EED-99E62BEB7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1DF8A-DAA6-254D-AD8A-B5DF99E7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1BAF4-A646-48FD-A230-65FD7425B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674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F0576-2953-32B0-7E94-C0C48E9E3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0E35B-5FDF-1161-4F8E-CAFA2B2E7C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52D243-9BBA-6F89-75BA-200616FE1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F8FAE-BC65-32DC-C9D3-DED0349E9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916C-D0C6-432E-B977-C9F74DFBBDFB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D3A72C-8B64-72CB-5E2F-234BBD176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900D4-D423-3F87-362D-445B1AB64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1BAF4-A646-48FD-A230-65FD7425B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5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73CFE-8B50-ADEE-0431-640DB2F50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28931-D6BE-0131-74F6-D8B775286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CA6107-E51A-6C1D-7AD3-F51B0DBDF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6ABEC4-EF99-314B-47B4-721FEE99D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EFBB6B-E2C0-6A0D-64FE-793C4ABDFF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5BD477-215D-3D08-4442-8F9128440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916C-D0C6-432E-B977-C9F74DFBBDFB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472CAC-4FEA-FDF3-0265-8FEE2C135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23C702-9FCF-A4E3-EF80-03477E4A6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1BAF4-A646-48FD-A230-65FD7425B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43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B6C70-51CB-BB3F-DF91-9D705E521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FA954F-9E4F-3563-8BB5-52B55FE3D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916C-D0C6-432E-B977-C9F74DFBBDFB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392252-0978-E995-7B60-C9E343163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F48471-031D-E3D6-4E93-0D076861F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1BAF4-A646-48FD-A230-65FD7425B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78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C9555E-8CEC-F340-17D7-903002073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916C-D0C6-432E-B977-C9F74DFBBDFB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807DE0-D55A-7241-6173-2C5BF1251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B9DA0B-65F0-E174-DEE5-FF21A26DA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1BAF4-A646-48FD-A230-65FD7425B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46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6DE66-62D6-DD08-C45E-FD10236F9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B8A8E-9751-E85C-A990-C3B70C41B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C89880-4871-E2FE-3518-0AACE72CC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B8FBFE-F10F-6D28-0430-201E150F2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916C-D0C6-432E-B977-C9F74DFBBDFB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98D634-8C10-2D23-FA01-0184A3147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2080D-ED5A-A030-9953-21832AD22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1BAF4-A646-48FD-A230-65FD7425B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36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6845B-7A56-D901-6F38-C8ACB8775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88C1F7-6CE0-AD7F-77C1-614A13FC8A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0D5CC-1919-10C1-BA59-5C27D832E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C06C03-86AB-0704-8810-0AB212CAE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916C-D0C6-432E-B977-C9F74DFBBDFB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438A5-BA89-71CA-20D7-B2076E790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8A3C89-792D-AE4A-B181-5C47E598D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1BAF4-A646-48FD-A230-65FD7425B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3B29F3-59CE-1D1B-35AA-F5C944126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D1CFF-E524-9A31-E3EE-196C60A0E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FDAC4-473B-DB21-61F6-4E1FD9486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C6916C-D0C6-432E-B977-C9F74DFBBDFB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8843A-8160-9AE0-8399-2F707344EB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1361F-7B52-F7B2-3E88-63C53465DB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A1BAF4-A646-48FD-A230-65FD7425B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720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BC465E0-AFB8-D488-3A2B-95535733C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2716E2-5046-4824-91D3-3B0C4C5AFD55}"/>
              </a:ext>
            </a:extLst>
          </p:cNvPr>
          <p:cNvSpPr txBox="1"/>
          <p:nvPr/>
        </p:nvSpPr>
        <p:spPr>
          <a:xfrm>
            <a:off x="1266444" y="2226564"/>
            <a:ext cx="9944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Trees Project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24BF94-F826-7CDA-6971-43611B4FB912}"/>
              </a:ext>
            </a:extLst>
          </p:cNvPr>
          <p:cNvSpPr txBox="1"/>
          <p:nvPr/>
        </p:nvSpPr>
        <p:spPr>
          <a:xfrm>
            <a:off x="9134856" y="4956048"/>
            <a:ext cx="23134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- by </a:t>
            </a:r>
          </a:p>
          <a:p>
            <a:pPr algn="ctr"/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Sreenija Dharma </a:t>
            </a:r>
          </a:p>
          <a:p>
            <a:pPr algn="ctr"/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Bal Thirupathi Guddati Sandeep Chanda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737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871F4-12C2-6BD7-A581-CAB28745B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592" y="307238"/>
            <a:ext cx="10515600" cy="5869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Checking classification accuracy on validation set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valid_conf_matrix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&lt;- table(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predvalid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validset$breakfast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print("Confusion Matrix for Validation Set:")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valid_conf_matrix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Calculate accuracy on validation set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&lt;- mean(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predvalid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validset$breakfast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print(paste("Accuracy on Validation Set:", accuracy))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864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8058FF-8781-E621-F6BF-3874BB630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63BBD-6FFD-8807-552C-024742C0F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00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Oatmeal classification shows the most significant improvement (8.68%) on unseen data, suggesting the model generalizes better for oatmeal preference.</a:t>
            </a:r>
          </a:p>
          <a:p>
            <a:r>
              <a:rPr lang="en-US" sz="200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Overall accuracy is moderate (61.74%) with some variation, but the slightly higher validation accuracy indicates the model may not be severely overfitting.</a:t>
            </a:r>
          </a:p>
          <a:p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0A5946-3ADE-9FA8-9945-1B08554C5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964" y="1634364"/>
            <a:ext cx="5776052" cy="382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093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83AB6-3D27-19D5-5E91-97DBA44A4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9978" y="741391"/>
            <a:ext cx="3369234" cy="671773"/>
          </a:xfrm>
        </p:spPr>
        <p:txBody>
          <a:bodyPr anchor="b">
            <a:normAutofit/>
          </a:bodyPr>
          <a:lstStyle/>
          <a:p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 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A bowl of oats and wheat&#10;&#10;Description automatically generated">
            <a:extLst>
              <a:ext uri="{FF2B5EF4-FFF2-40B4-BE49-F238E27FC236}">
                <a16:creationId xmlns:a16="http://schemas.microsoft.com/office/drawing/2014/main" id="{63F42419-0E69-F04D-63AD-1638850AAA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9" r="9541"/>
          <a:stretch/>
        </p:blipFill>
        <p:spPr bwMode="auto">
          <a:xfrm>
            <a:off x="20" y="10"/>
            <a:ext cx="7390243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879677" y="2347416"/>
            <a:ext cx="1630908" cy="7390262"/>
          </a:xfrm>
          <a:prstGeom prst="rect">
            <a:avLst/>
          </a:prstGeom>
          <a:gradFill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-1919061" y="1919060"/>
            <a:ext cx="6854280" cy="30161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61657" y="4425055"/>
            <a:ext cx="2928605" cy="243294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693C7-A11D-A924-F214-2B918DF48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9978" y="1644073"/>
            <a:ext cx="3369234" cy="4337235"/>
          </a:xfrm>
        </p:spPr>
        <p:txBody>
          <a:bodyPr anchor="t">
            <a:no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analysis, we observed that age is a significant factor in predicting breakfast preferences, so the company should customize ads for different age groups and notify them how important oatmeal is for a healthy lifestyle, which helps the company attract a larger audience and increase their sales.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 oatmeal's health benefits, especially for active people.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Educate people about oatmeal's benefits and versatility. They could show different ways you can make oatmeal taste good and how you can eat it for breakfast in lots of ways. 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company should produce the oatmeal products in different flavors so that they can increase sales of the products.</a:t>
            </a:r>
          </a:p>
        </p:txBody>
      </p:sp>
    </p:spTree>
    <p:extLst>
      <p:ext uri="{BB962C8B-B14F-4D97-AF65-F5344CB8AC3E}">
        <p14:creationId xmlns:p14="http://schemas.microsoft.com/office/powerpoint/2010/main" val="187388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D008-48D3-BCC4-DA1D-26E594544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 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3243B-0CD4-1F01-896C-E47029416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#Decision tree graphic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Train a decision tree model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tree_model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rpart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(breakfast ~ ., data = Cerealdata_2024, method = "class")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Plot the decision tree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rpart.plot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tree_model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35029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98789F-825C-39D8-8646-DCDBEB082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Decision tree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886746-176F-A9B3-9D36-761452C35B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325818"/>
            <a:ext cx="6780700" cy="420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615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3EA022-6B45-8E11-C22D-F0F8BB0DF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8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9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798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BBF9DE-A6BE-4298-D306-F1AB9BFF7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261" y="590062"/>
            <a:ext cx="5409655" cy="2838938"/>
          </a:xfrm>
        </p:spPr>
        <p:txBody>
          <a:bodyPr>
            <a:normAutofit/>
          </a:bodyPr>
          <a:lstStyle/>
          <a:p>
            <a:pPr algn="l"/>
            <a:r>
              <a:rPr lang="en-US" sz="8000" b="1" dirty="0">
                <a:solidFill>
                  <a:srgbClr val="FFFFFF"/>
                </a:solidFill>
              </a:rPr>
              <a:t>context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1155B4-3128-E7EE-1DE7-3D2C05869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38339" y="3948806"/>
            <a:ext cx="3452397" cy="2259970"/>
          </a:xfrm>
        </p:spPr>
        <p:txBody>
          <a:bodyPr>
            <a:normAutofit fontScale="25000" lnSpcReduction="20000"/>
          </a:bodyPr>
          <a:lstStyle/>
          <a:p>
            <a:pPr marL="685800" indent="-685800" algn="l">
              <a:buFont typeface="Wingdings" panose="05000000000000000000" pitchFamily="2" charset="2"/>
              <a:buChar char="ü"/>
            </a:pPr>
            <a:r>
              <a:rPr lang="en-US" sz="9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</a:t>
            </a:r>
          </a:p>
          <a:p>
            <a:pPr marL="685800" indent="-685800" algn="l">
              <a:buFont typeface="Wingdings" panose="05000000000000000000" pitchFamily="2" charset="2"/>
              <a:buChar char="ü"/>
            </a:pPr>
            <a:r>
              <a:rPr lang="en-US" sz="9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685800" indent="-685800" algn="l">
              <a:buFont typeface="Wingdings" panose="05000000000000000000" pitchFamily="2" charset="2"/>
              <a:buChar char="ü"/>
            </a:pPr>
            <a:r>
              <a:rPr lang="en-US" sz="9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MDA and MDG</a:t>
            </a:r>
          </a:p>
          <a:p>
            <a:pPr marL="685800" indent="-685800" algn="l">
              <a:buFont typeface="Wingdings" panose="05000000000000000000" pitchFamily="2" charset="2"/>
              <a:buChar char="ü"/>
            </a:pPr>
            <a:r>
              <a:rPr lang="en-US" sz="9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</a:p>
          <a:p>
            <a:pPr marL="685800" indent="-685800" algn="l">
              <a:buFont typeface="Wingdings" panose="05000000000000000000" pitchFamily="2" charset="2"/>
              <a:buChar char="ü"/>
            </a:pPr>
            <a:r>
              <a:rPr lang="en-US" sz="9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</a:p>
          <a:p>
            <a:pPr marL="685800" indent="-685800" algn="l">
              <a:buFont typeface="Wingdings" panose="05000000000000000000" pitchFamily="2" charset="2"/>
              <a:buChar char="ü"/>
            </a:pPr>
            <a:r>
              <a:rPr lang="en-US" sz="9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model</a:t>
            </a:r>
          </a:p>
          <a:p>
            <a:pPr algn="r"/>
            <a:endParaRPr lang="en-US" sz="2000" dirty="0">
              <a:solidFill>
                <a:srgbClr val="FFFFFF"/>
              </a:solidFill>
            </a:endParaRPr>
          </a:p>
          <a:p>
            <a:pPr algn="r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47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6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63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1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20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524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220352-CC35-16FC-75FA-0CC64D2EC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pic>
        <p:nvPicPr>
          <p:cNvPr id="15" name="Picture 14" descr="Illustration of people on a blockchain">
            <a:extLst>
              <a:ext uri="{FF2B5EF4-FFF2-40B4-BE49-F238E27FC236}">
                <a16:creationId xmlns:a16="http://schemas.microsoft.com/office/drawing/2014/main" id="{974F7FA1-F151-53CD-649C-980F2B7712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27" r="23638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8962DDB-161B-62E8-CF88-8B7F9843B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r>
              <a:rPr lang="en-US" sz="19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9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ims to demonstrate a food manufacturing company can leverage customer data and decision tree modeling to develop a targeted marketing strategy for promoting their oatmeal products. By analyzing customer demographics, lifestyle factors, and breakfast preferences,  identify potential oatmeal consumers and tailor marketing efforts to resonate with specific audience. </a:t>
            </a:r>
          </a:p>
          <a:p>
            <a:r>
              <a:rPr lang="en-US" sz="19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This data-driven approach can significantly increase the effectiveness of marketing campaigns and ultimately boost oatmeal sales.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11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oup of cereal bars and a glass of orange juice&#10;&#10;Description automatically generated">
            <a:extLst>
              <a:ext uri="{FF2B5EF4-FFF2-40B4-BE49-F238E27FC236}">
                <a16:creationId xmlns:a16="http://schemas.microsoft.com/office/drawing/2014/main" id="{607D8D86-4B9C-AADA-02CD-453725EF57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21" b="15355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C0024-BCB0-9534-9059-31F3BEDEA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</p:txBody>
      </p:sp>
      <p:sp>
        <p:nvSpPr>
          <p:cNvPr id="5" name="AutoShape 4" descr="Image of ">
            <a:extLst>
              <a:ext uri="{FF2B5EF4-FFF2-40B4-BE49-F238E27FC236}">
                <a16:creationId xmlns:a16="http://schemas.microsoft.com/office/drawing/2014/main" id="{8A517638-7154-C12D-F265-0110C9EF51FA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0" y="2434201"/>
            <a:ext cx="3822189" cy="37427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Data set of 880 individuals with demographic and lifestyle factors such as age, gender, marital status, exercise habits and breakfast preferences.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Breakfast preferences: cereal, oatmeal, oatmeal, cereal bars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By analyzing this data, we identified the factors that most influence people's preference oatmeal for breakfast.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Image of ">
            <a:extLst>
              <a:ext uri="{FF2B5EF4-FFF2-40B4-BE49-F238E27FC236}">
                <a16:creationId xmlns:a16="http://schemas.microsoft.com/office/drawing/2014/main" id="{0DD9509E-46E1-AEF5-9DFA-FA5D617362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47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18E4B-227E-F269-72ED-38AB2D73D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R CODE TO CALCULATE THE MDA AND MDG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52236-8401-3A2A-4A05-1BE7B38D2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#attach the data file to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Rstudio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attach(Cerealdata_2024)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#Install Packages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install.packages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rpart.plot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install.packages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randomForest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")#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#Load necessary libraries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randomForest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rpart.plot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Convert categorical variables to factors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Cerealdata_2024$age &lt;-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as.factor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(Cerealdata_2024$age)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Cerealdata_2024$gender &lt;-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as.factor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(Cerealdata_2024$gender)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Cerealdata_2024$marital &lt;-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as.factor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(Cerealdata_2024$marital)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Cerealdata_2024$exercise &lt;-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as.factor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(Cerealdata_2024$exercise)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Cerealdata_2024$breakfast &lt;-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as.factor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(Cerealdata_2024$breakfast)</a:t>
            </a:r>
          </a:p>
        </p:txBody>
      </p:sp>
    </p:spTree>
    <p:extLst>
      <p:ext uri="{BB962C8B-B14F-4D97-AF65-F5344CB8AC3E}">
        <p14:creationId xmlns:p14="http://schemas.microsoft.com/office/powerpoint/2010/main" val="595502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0FBA0-2269-023B-AF20-DE3E461DA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/>
              <a:t>R CODE FOR 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TRAINING AND VALIDATION SETS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96CEC-D7AA-AE14-7F49-BE032C267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reate random forest model and evaluate prediction accuracy</a:t>
            </a:r>
          </a:p>
          <a:p>
            <a:pPr marL="0" indent="0">
              <a:buNone/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Creating training and validation sets </a:t>
            </a: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Split data into training and validation sets</a:t>
            </a: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#Training Set: Validation Set =70:30 (random)</a:t>
            </a:r>
          </a:p>
          <a:p>
            <a:pPr marL="0" indent="0">
              <a:buNone/>
            </a:pP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set.seed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(200)</a:t>
            </a:r>
          </a:p>
          <a:p>
            <a:pPr marL="0" indent="0">
              <a:buNone/>
            </a:pP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train_index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&lt;- sample(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nrow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(Cerealdata_2024), 0.7 *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nrow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(Cerealdata_2024), replace = FALSE)</a:t>
            </a: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trainset &lt;- Cerealdata_2024[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train_index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,]</a:t>
            </a:r>
          </a:p>
          <a:p>
            <a:pPr marL="0" indent="0">
              <a:buNone/>
            </a:pP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validset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&lt;- Cerealdata_2024[-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train_index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,]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441784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22782-54B2-C423-19A9-700C39B40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8640"/>
            <a:ext cx="10515600" cy="56283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#Create a random forest model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&lt;-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randomForest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(breakfast ~ . , data = trainset, importance = TRUE)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Analysis of predictors importance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print("Mean Decrease Accuracy:")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importance_acc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&lt;- importance(Model, type = 1)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importance_acc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print("Mean Decrease Gini:")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importance_gini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&lt;- importance(Model, type = 2)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importance_gini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#to check important variables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importance(Model)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varImpPlot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(Model)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10649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8A253D-78D4-D871-DFCC-C83B0CB17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MDA and MDG</a:t>
            </a:r>
          </a:p>
        </p:txBody>
      </p:sp>
      <p:sp>
        <p:nvSpPr>
          <p:cNvPr id="8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C669ADE4-7147-228C-3B98-5B3FB7A0C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1500" b="0" i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Age has the highest Mean Decrease Accuracy (62.75) and Mean Decrease Gini (59.89), indicating a strong influence on breakfast preference. This suggests focusing marketing efforts on specific age groups.</a:t>
            </a:r>
          </a:p>
          <a:p>
            <a:r>
              <a:rPr lang="en-US" sz="1500" b="0" i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While exercise habits (MDA: 6.60, MDG: 10.02) and marital status (MDA: 5.49, MDG: 6.97) show some influence, they are significantly less important than age. Gender has the least impact (MDA: -10.41, MDG: 4.46) and can be disregarded for initial targeting.</a:t>
            </a:r>
            <a:endParaRPr lang="en-US"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FD5FE5-66A0-FCCC-2981-A5E40ECA0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89000"/>
                    </a14:imgEffect>
                    <a14:imgEffect>
                      <a14:brightnessContrast bright="4000" contrast="9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54296" y="1849774"/>
            <a:ext cx="6903720" cy="315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533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D33E5-AE52-B086-CF9E-4AFD524DC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/>
              <a:t>R CODE FOR </a:t>
            </a:r>
            <a:r>
              <a:rPr lang="en-US" b="1" dirty="0"/>
              <a:t>PREDICTING ON 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VALIDATION SETS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C8C6F-4A5E-E20A-9A7D-39FEFBE52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Predicting on training set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predtrain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&lt;- predict(Model, trainset, type = "class")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Checking classification accuracy on training  Set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train_conf_matrix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&lt;- table(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predtrain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trainset$breakfast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print("Confusion Matrix for Training Set:")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train_conf_matrix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Predicting on validation set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predvalid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&lt;- predict(Model,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validset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type = "class")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963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935</Words>
  <Application>Microsoft Office PowerPoint</Application>
  <PresentationFormat>Widescreen</PresentationFormat>
  <Paragraphs>95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Times New Roman</vt:lpstr>
      <vt:lpstr>Wingdings</vt:lpstr>
      <vt:lpstr>Office Theme</vt:lpstr>
      <vt:lpstr>PowerPoint Presentation</vt:lpstr>
      <vt:lpstr>context</vt:lpstr>
      <vt:lpstr>objective</vt:lpstr>
      <vt:lpstr>Introduction </vt:lpstr>
      <vt:lpstr>R CODE TO CALCULATE THE MDA AND MDG </vt:lpstr>
      <vt:lpstr>R CODE FOR CREATING TRAINING AND VALIDATION SETS</vt:lpstr>
      <vt:lpstr>PowerPoint Presentation</vt:lpstr>
      <vt:lpstr>MDA and MDG</vt:lpstr>
      <vt:lpstr>R CODE FOR PREDICTING ON TRAINING AND VALIDATION SETS </vt:lpstr>
      <vt:lpstr>PowerPoint Presentation</vt:lpstr>
      <vt:lpstr>Confusion Matrix</vt:lpstr>
      <vt:lpstr>Recommendations </vt:lpstr>
      <vt:lpstr>R code </vt:lpstr>
      <vt:lpstr>Decision tree model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Dharma, Sreenija</dc:creator>
  <cp:lastModifiedBy>sandeep chanda</cp:lastModifiedBy>
  <cp:revision>3</cp:revision>
  <dcterms:created xsi:type="dcterms:W3CDTF">2024-04-19T23:52:24Z</dcterms:created>
  <dcterms:modified xsi:type="dcterms:W3CDTF">2024-04-20T19:47:50Z</dcterms:modified>
</cp:coreProperties>
</file>