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66" r:id="rId5"/>
    <p:sldId id="267" r:id="rId6"/>
    <p:sldId id="274" r:id="rId7"/>
    <p:sldId id="273" r:id="rId8"/>
    <p:sldId id="260" r:id="rId9"/>
    <p:sldId id="269" r:id="rId10"/>
    <p:sldId id="270" r:id="rId11"/>
    <p:sldId id="261" r:id="rId12"/>
    <p:sldId id="262" r:id="rId13"/>
    <p:sldId id="272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chanda" userId="f6b664083f7927b9" providerId="LiveId" clId="{7F129794-4396-4C94-9D73-B3E2F03D89A8}"/>
    <pc:docChg chg="undo custSel addSld delSld modSld">
      <pc:chgData name="sandeep chanda" userId="f6b664083f7927b9" providerId="LiveId" clId="{7F129794-4396-4C94-9D73-B3E2F03D89A8}" dt="2024-04-20T19:47:44.620" v="57" actId="20577"/>
      <pc:docMkLst>
        <pc:docMk/>
      </pc:docMkLst>
      <pc:sldChg chg="modSp del mod">
        <pc:chgData name="sandeep chanda" userId="f6b664083f7927b9" providerId="LiveId" clId="{7F129794-4396-4C94-9D73-B3E2F03D89A8}" dt="2024-04-20T19:43:53.249" v="17" actId="2696"/>
        <pc:sldMkLst>
          <pc:docMk/>
          <pc:sldMk cId="2067572424" sldId="268"/>
        </pc:sldMkLst>
        <pc:spChg chg="mod">
          <ac:chgData name="sandeep chanda" userId="f6b664083f7927b9" providerId="LiveId" clId="{7F129794-4396-4C94-9D73-B3E2F03D89A8}" dt="2024-04-20T19:43:33.670" v="12" actId="21"/>
          <ac:spMkLst>
            <pc:docMk/>
            <pc:sldMk cId="2067572424" sldId="268"/>
            <ac:spMk id="3" creationId="{9BFCCC7C-50C8-0AF9-31A9-F7A34F3E54A8}"/>
          </ac:spMkLst>
        </pc:spChg>
      </pc:sldChg>
      <pc:sldChg chg="modSp mod">
        <pc:chgData name="sandeep chanda" userId="f6b664083f7927b9" providerId="LiveId" clId="{7F129794-4396-4C94-9D73-B3E2F03D89A8}" dt="2024-04-20T19:46:03.182" v="54" actId="21"/>
        <pc:sldMkLst>
          <pc:docMk/>
          <pc:sldMk cId="2117963235" sldId="269"/>
        </pc:sldMkLst>
        <pc:spChg chg="mod">
          <ac:chgData name="sandeep chanda" userId="f6b664083f7927b9" providerId="LiveId" clId="{7F129794-4396-4C94-9D73-B3E2F03D89A8}" dt="2024-04-20T19:44:53.118" v="43" actId="20577"/>
          <ac:spMkLst>
            <pc:docMk/>
            <pc:sldMk cId="2117963235" sldId="269"/>
            <ac:spMk id="2" creationId="{1C1D33E5-AE52-B086-CF9E-4AFD524DCEF4}"/>
          </ac:spMkLst>
        </pc:spChg>
        <pc:spChg chg="mod">
          <ac:chgData name="sandeep chanda" userId="f6b664083f7927b9" providerId="LiveId" clId="{7F129794-4396-4C94-9D73-B3E2F03D89A8}" dt="2024-04-20T19:46:03.182" v="54" actId="21"/>
          <ac:spMkLst>
            <pc:docMk/>
            <pc:sldMk cId="2117963235" sldId="269"/>
            <ac:spMk id="3" creationId="{809C8C6F-4A5E-E20A-9A7D-39FEFBE52A5B}"/>
          </ac:spMkLst>
        </pc:spChg>
      </pc:sldChg>
      <pc:sldChg chg="modSp mod">
        <pc:chgData name="sandeep chanda" userId="f6b664083f7927b9" providerId="LiveId" clId="{7F129794-4396-4C94-9D73-B3E2F03D89A8}" dt="2024-04-20T19:46:11.505" v="56" actId="255"/>
        <pc:sldMkLst>
          <pc:docMk/>
          <pc:sldMk cId="724864657" sldId="270"/>
        </pc:sldMkLst>
        <pc:spChg chg="mod">
          <ac:chgData name="sandeep chanda" userId="f6b664083f7927b9" providerId="LiveId" clId="{7F129794-4396-4C94-9D73-B3E2F03D89A8}" dt="2024-04-20T19:46:11.505" v="56" actId="255"/>
          <ac:spMkLst>
            <pc:docMk/>
            <pc:sldMk cId="724864657" sldId="270"/>
            <ac:spMk id="3" creationId="{4A6871F4-12C2-6BD7-A581-CAB28745B9E8}"/>
          </ac:spMkLst>
        </pc:spChg>
      </pc:sldChg>
      <pc:sldChg chg="modSp mod">
        <pc:chgData name="sandeep chanda" userId="f6b664083f7927b9" providerId="LiveId" clId="{7F129794-4396-4C94-9D73-B3E2F03D89A8}" dt="2024-04-20T19:47:44.620" v="57" actId="20577"/>
        <pc:sldMkLst>
          <pc:docMk/>
          <pc:sldMk cId="2010649229" sldId="273"/>
        </pc:sldMkLst>
        <pc:spChg chg="mod">
          <ac:chgData name="sandeep chanda" userId="f6b664083f7927b9" providerId="LiveId" clId="{7F129794-4396-4C94-9D73-B3E2F03D89A8}" dt="2024-04-20T19:47:44.620" v="57" actId="20577"/>
          <ac:spMkLst>
            <pc:docMk/>
            <pc:sldMk cId="2010649229" sldId="273"/>
            <ac:spMk id="3" creationId="{D7422782-54B2-C423-19A9-700C39B40302}"/>
          </ac:spMkLst>
        </pc:spChg>
      </pc:sldChg>
      <pc:sldChg chg="modSp new mod">
        <pc:chgData name="sandeep chanda" userId="f6b664083f7927b9" providerId="LiveId" clId="{7F129794-4396-4C94-9D73-B3E2F03D89A8}" dt="2024-04-20T19:43:44.332" v="16" actId="27636"/>
        <pc:sldMkLst>
          <pc:docMk/>
          <pc:sldMk cId="441784218" sldId="274"/>
        </pc:sldMkLst>
        <pc:spChg chg="mod">
          <ac:chgData name="sandeep chanda" userId="f6b664083f7927b9" providerId="LiveId" clId="{7F129794-4396-4C94-9D73-B3E2F03D89A8}" dt="2024-04-20T19:43:26.164" v="10" actId="122"/>
          <ac:spMkLst>
            <pc:docMk/>
            <pc:sldMk cId="441784218" sldId="274"/>
            <ac:spMk id="2" creationId="{3010FBA0-2269-023B-AF20-DE3E461DA4CB}"/>
          </ac:spMkLst>
        </pc:spChg>
        <pc:spChg chg="mod">
          <ac:chgData name="sandeep chanda" userId="f6b664083f7927b9" providerId="LiveId" clId="{7F129794-4396-4C94-9D73-B3E2F03D89A8}" dt="2024-04-20T19:43:44.332" v="16" actId="27636"/>
          <ac:spMkLst>
            <pc:docMk/>
            <pc:sldMk cId="441784218" sldId="274"/>
            <ac:spMk id="3" creationId="{32696CEC-D7AA-AE14-7F49-BE032C2677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009D2-FE31-4461-B07E-6FFC1645B3A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E6EE3-FAB6-46B0-BD00-E50BFCA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E6EE3-FAB6-46B0-BD00-E50BFCAC08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5565-13F9-ECAB-C24C-52CFCE3D1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57EC2-B23C-8FE5-089F-8071DF4D7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6C471-B47E-7B21-49F7-E5C61B43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F99F-BC85-5473-CE1D-A7D4F7B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B563-3FF6-465E-AC96-5640B72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2CED-835F-F28F-63C5-C976172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3CB66-57C2-15AB-5707-BB550914E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CE37-EAE6-882F-190F-845D806A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711C-BF1E-B153-2F99-F76964E7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B038-9732-A480-C874-0A83D547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35334-3BA0-19DC-710E-9A5A5CA4F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2F99-927B-660D-C228-540F7630C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02D1-643C-E505-34FF-4F3E4E6B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985-E435-29F0-612A-A6142BF6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8855-235A-D3AF-9A08-4785AB66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250B-57DA-E297-8EFD-70FCA890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D977-1F9D-A47D-0CC4-09E4DD3E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EC2B-433E-5B06-CE03-04E9D5D2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F27D-4BC3-602F-BF80-3FCB37C2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F4BB-A21C-201D-7134-BF7F8B9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4706-90D1-20BF-4B18-83DE6846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5D5A-AD9C-2167-74B4-EDC050D1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D542-A949-14B0-2A4A-E95F0EAA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2E7B-DF73-610E-5EED-99E62BEB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DF8A-DAA6-254D-AD8A-B5DF99E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0576-2953-32B0-7E94-C0C48E9E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E35B-5FDF-1161-4F8E-CAFA2B2E7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2D243-9BBA-6F89-75BA-200616FE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8FAE-BC65-32DC-C9D3-DED0349E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3A72C-8B64-72CB-5E2F-234BBD17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0D4-D423-3F87-362D-445B1AB6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3CFE-8B50-ADEE-0431-640DB2F5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8931-D6BE-0131-74F6-D8B77528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A6107-E51A-6C1D-7AD3-F51B0DBDF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ABEC4-EF99-314B-47B4-721FEE99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FBB6B-E2C0-6A0D-64FE-793C4ABDF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BD477-215D-3D08-4442-8F912844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72CAC-4FEA-FDF3-0265-8FEE2C13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3C702-9FCF-A4E3-EF80-03477E4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6C70-51CB-BB3F-DF91-9D705E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A954F-9E4F-3563-8BB5-52B55FE3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92252-0978-E995-7B60-C9E34316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48471-031D-E3D6-4E93-0D076861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9555E-8CEC-F340-17D7-90300207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07DE0-D55A-7241-6173-2C5BF125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DA0B-65F0-E174-DEE5-FF21A26D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4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E66-62D6-DD08-C45E-FD10236F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8A8E-9751-E85C-A990-C3B70C41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89880-4871-E2FE-3518-0AACE72CC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FBFE-F10F-6D28-0430-201E15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8D634-8C10-2D23-FA01-0184A314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2080D-ED5A-A030-9953-21832AD2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845B-7A56-D901-6F38-C8ACB877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C1F7-6CE0-AD7F-77C1-614A13FC8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D5CC-1919-10C1-BA59-5C27D832E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6C03-86AB-0704-8810-0AB212CA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438A5-BA89-71CA-20D7-B2076E79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A3C89-792D-AE4A-B181-5C47E598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B29F3-59CE-1D1B-35AA-F5C94412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D1CFF-E524-9A31-E3EE-196C60A0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DAC4-473B-DB21-61F6-4E1FD948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6916C-D0C6-432E-B977-C9F74DFBBDF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843A-8160-9AE0-8399-2F707344E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361F-7B52-F7B2-3E88-63C53465D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C465E0-AFB8-D488-3A2B-95535733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716E2-5046-4824-91D3-3B0C4C5AFD55}"/>
              </a:ext>
            </a:extLst>
          </p:cNvPr>
          <p:cNvSpPr txBox="1"/>
          <p:nvPr/>
        </p:nvSpPr>
        <p:spPr>
          <a:xfrm>
            <a:off x="1266444" y="2226564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Project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4BF94-F826-7CDA-6971-43611B4FB912}"/>
              </a:ext>
            </a:extLst>
          </p:cNvPr>
          <p:cNvSpPr txBox="1"/>
          <p:nvPr/>
        </p:nvSpPr>
        <p:spPr>
          <a:xfrm>
            <a:off x="9134856" y="4956048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3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71F4-12C2-6BD7-A581-CAB28745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307238"/>
            <a:ext cx="10515600" cy="586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Checking classification accuracy on validation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valid_conf_matrix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table(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predvalid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validset$breakfast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print("Confusion Matrix for Validation Set:")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valid_conf_matrix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Calculate accuracy on validation set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&lt;- mean(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predvalid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validset$breakfast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print(paste("Accuracy on Validation Set:", accuracy))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6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058FF-8781-E621-F6BF-3874BB63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3BBD-6FFD-8807-552C-024742C0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Oatmeal classification shows the most significant improvement (8.68%) on unseen data, suggesting the model generalizes better for oatmeal preference.</a:t>
            </a:r>
          </a:p>
          <a:p>
            <a:r>
              <a:rPr lang="en-US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 is moderate (61.74%) with some variation, but the slightly higher validation accuracy indicates the model may not be severely overfitting.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A5946-3ADE-9FA8-9945-1B08554C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64" y="1634364"/>
            <a:ext cx="5776052" cy="38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3AB6-3D27-19D5-5E91-97DBA44A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671773"/>
          </a:xfrm>
        </p:spPr>
        <p:txBody>
          <a:bodyPr anchor="b"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A bowl of oats and wheat&#10;&#10;Description automatically generated">
            <a:extLst>
              <a:ext uri="{FF2B5EF4-FFF2-40B4-BE49-F238E27FC236}">
                <a16:creationId xmlns:a16="http://schemas.microsoft.com/office/drawing/2014/main" id="{63F42419-0E69-F04D-63AD-1638850AA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9" r="9541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93C7-A11D-A924-F214-2B918DF48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1644073"/>
            <a:ext cx="3369234" cy="4337235"/>
          </a:xfrm>
        </p:spPr>
        <p:txBody>
          <a:bodyPr anchor="t"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analysis, we observed that age is a significant factor in predicting breakfast preferences, so the company should customize ads for different age groups and notify them how important oatmeal is for a healthy lifestyle, which helps the company attract a larger audience and increase their sales.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oatmeal's health benefits, especially for active people.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people about oatmeal's benefits and versatility. They could show different ways you can make oatmeal taste good and how you can eat it for breakfast in lots of ways.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should produce the oatmeal products in different flavors so that they can increase sales of the products.</a:t>
            </a:r>
          </a:p>
        </p:txBody>
      </p:sp>
    </p:spTree>
    <p:extLst>
      <p:ext uri="{BB962C8B-B14F-4D97-AF65-F5344CB8AC3E}">
        <p14:creationId xmlns:p14="http://schemas.microsoft.com/office/powerpoint/2010/main" val="18738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D008-48D3-BCC4-DA1D-26E59454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243B-0CD4-1F01-896C-E4702941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#Decision tree graphic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Train a decision tree model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(breakfast ~ ., data = Cerealdata_2024, method = "class")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Plot the decision tree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rpart.plot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502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789F-825C-39D8-8646-DCDBEB08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86746-176F-A9B3-9D36-761452C35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25818"/>
            <a:ext cx="6780700" cy="42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1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EA022-6B45-8E11-C22D-F0F8BB0D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9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BF9DE-A6BE-4298-D306-F1AB9BFF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rgbClr val="FFFFFF"/>
                </a:solidFill>
              </a:rPr>
              <a:t>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155B4-3128-E7EE-1DE7-3D2C0586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8339" y="3948806"/>
            <a:ext cx="3452397" cy="2259970"/>
          </a:xfrm>
        </p:spPr>
        <p:txBody>
          <a:bodyPr>
            <a:normAutofit fontScale="25000" lnSpcReduction="20000"/>
          </a:bodyPr>
          <a:lstStyle/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MDA and MDG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</a:t>
            </a:r>
          </a:p>
          <a:p>
            <a:pPr algn="r"/>
            <a:endParaRPr lang="en-US" sz="2000" dirty="0">
              <a:solidFill>
                <a:srgbClr val="FFFFFF"/>
              </a:solidFill>
            </a:endParaRPr>
          </a:p>
          <a:p>
            <a:pPr algn="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20352-CC35-16FC-75FA-0CC64D2E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15" name="Picture 14" descr="Illustration of people on a blockchain">
            <a:extLst>
              <a:ext uri="{FF2B5EF4-FFF2-40B4-BE49-F238E27FC236}">
                <a16:creationId xmlns:a16="http://schemas.microsoft.com/office/drawing/2014/main" id="{974F7FA1-F151-53CD-649C-980F2B771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7" r="2363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8962DDB-161B-62E8-CF88-8B7F9843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ims to demonstrate a food manufacturing company can leverage customer data and decision tree modeling to develop a targeted marketing strategy for promoting their oatmeal products. By analyzing customer demographics, lifestyle factors, and breakfast preferences,  identify potential oatmeal consumers and tailor marketing efforts to resonate with specific audience. </a:t>
            </a:r>
          </a:p>
          <a:p>
            <a:r>
              <a:rPr lang="en-US" sz="19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data-driven approach can significantly increase the effectiveness of marketing campaigns and ultimately boost oatmeal sales.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cereal bars and a glass of orange juice&#10;&#10;Description automatically generated">
            <a:extLst>
              <a:ext uri="{FF2B5EF4-FFF2-40B4-BE49-F238E27FC236}">
                <a16:creationId xmlns:a16="http://schemas.microsoft.com/office/drawing/2014/main" id="{607D8D86-4B9C-AADA-02CD-453725EF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1" b="15355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C0024-BCB0-9534-9059-31F3BEDE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5" name="AutoShape 4" descr="Image of ">
            <a:extLst>
              <a:ext uri="{FF2B5EF4-FFF2-40B4-BE49-F238E27FC236}">
                <a16:creationId xmlns:a16="http://schemas.microsoft.com/office/drawing/2014/main" id="{8A517638-7154-C12D-F265-0110C9EF51F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set of 880 individuals with demographic and lifestyle factors such as age, gender, marital status, exercise habits and breakfast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Breakfast preferences: cereal, oatmeal, oatmeal, cereal bars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data, we identified the factors that most influence people's preference oatmeal for breakfast.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of ">
            <a:extLst>
              <a:ext uri="{FF2B5EF4-FFF2-40B4-BE49-F238E27FC236}">
                <a16:creationId xmlns:a16="http://schemas.microsoft.com/office/drawing/2014/main" id="{0DD9509E-46E1-AEF5-9DFA-FA5D61736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8E4B-227E-F269-72ED-38AB2D73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 CODE TO CALCULATE THE MDA AND MDG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2236-8401-3A2A-4A05-1BE7B38D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#attach the data file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attach(Cerealdata_2024)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#Install Packages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rpart.plot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")#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#Load necessary libraries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rpart.plot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Convert categorical variables to factors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Cerealdata_2024$age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(Cerealdata_2024$age)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Cerealdata_2024$gender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(Cerealdata_2024$gender)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Cerealdata_2024$marital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(Cerealdata_2024$marital)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Cerealdata_2024$exercise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(Cerealdata_2024$exercise)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Cerealdata_2024$breakfast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(Cerealdata_2024$breakfast)</a:t>
            </a:r>
          </a:p>
        </p:txBody>
      </p:sp>
    </p:spTree>
    <p:extLst>
      <p:ext uri="{BB962C8B-B14F-4D97-AF65-F5344CB8AC3E}">
        <p14:creationId xmlns:p14="http://schemas.microsoft.com/office/powerpoint/2010/main" val="59550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BA0-2269-023B-AF20-DE3E461D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R CODE FOR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TRAINING AND VALIDATION 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6CEC-D7AA-AE14-7F49-BE032C26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random forest model and evaluate prediction accuracy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Creating training and validation sets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Split data into training and validation sets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#Training Set: Validation Set =70:30 (random)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set.seed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train_index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sample(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(Cerealdata_2024), 0.7 *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(Cerealdata_2024), replace = FALSE)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trainset &lt;- Cerealdata_2024[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train_index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,]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validset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Cerealdata_2024[-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train_index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,]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4178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2782-54B2-C423-19A9-700C39B4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#Create a random forest model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(breakfast ~ . , data = trainset, importance = TRUE)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Analysis of predictors importance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print("Mean Decrease Accuracy:")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importance_acc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importance(Model, type =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importance_acc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print("Mean Decrease Gini:")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importance_gini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importance(Model, type = 2)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importance_gini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 check important variables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importance(Model)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varImpPlot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064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A253D-78D4-D871-DFCC-C83B0CB1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MDA and MDG</a:t>
            </a:r>
          </a:p>
        </p:txBody>
      </p:sp>
      <p:sp>
        <p:nvSpPr>
          <p:cNvPr id="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C669ADE4-7147-228C-3B98-5B3FB7A0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has the highest Mean Decrease Accuracy (62.75) and Mean Decrease Gini (59.89), indicating a strong influence on breakfast preference. This suggests focusing marketing efforts on specific age groups.</a:t>
            </a:r>
          </a:p>
          <a:p>
            <a:r>
              <a:rPr lang="en-US" sz="15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 exercise habits (MDA: 6.60, MDG: 10.02) and marital status (MDA: 5.49, MDG: 6.97) show some influence, they are significantly less important than age. Gender has the least impact (MDA: -10.41, MDG: 4.46) and can be disregarded for initial targeting.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D5FE5-66A0-FCCC-2981-A5E40ECA0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9000"/>
                    </a14:imgEffect>
                    <a14:imgEffect>
                      <a14:brightnessContrast bright="4000" contrast="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4296" y="1849774"/>
            <a:ext cx="6903720" cy="31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3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33E5-AE52-B086-CF9E-4AFD524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R CODE FOR </a:t>
            </a:r>
            <a:r>
              <a:rPr lang="en-US" b="1" dirty="0"/>
              <a:t>PREDICTING ON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SETS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8C6F-4A5E-E20A-9A7D-39FEFBE5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Predicting on training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predtrain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predict(Model, trainset, type = "class")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Checking classification accuracy on training 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train_conf_matrix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table(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predtrain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trainset$breakfast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print("Confusion Matrix for Training Set:")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train_conf_matrix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Predicting on validation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predvalid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predict(Model,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= "class")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926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context</vt:lpstr>
      <vt:lpstr>objective</vt:lpstr>
      <vt:lpstr>Introduction </vt:lpstr>
      <vt:lpstr>R CODE TO CALCULATE THE MDA AND MDG </vt:lpstr>
      <vt:lpstr>R CODE FOR CREATING TRAINING AND VALIDATION SETS</vt:lpstr>
      <vt:lpstr>PowerPoint Presentation</vt:lpstr>
      <vt:lpstr>MDA and MDG</vt:lpstr>
      <vt:lpstr>R CODE FOR PREDICTING ON TRAINING AND VALIDATION SETS </vt:lpstr>
      <vt:lpstr>PowerPoint Presentation</vt:lpstr>
      <vt:lpstr>Confusion Matrix</vt:lpstr>
      <vt:lpstr>Recommendations </vt:lpstr>
      <vt:lpstr>R code </vt:lpstr>
      <vt:lpstr>Decision tree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Dharma, Sreenija</dc:creator>
  <cp:lastModifiedBy>sandeep chanda</cp:lastModifiedBy>
  <cp:revision>4</cp:revision>
  <dcterms:created xsi:type="dcterms:W3CDTF">2024-04-19T23:52:24Z</dcterms:created>
  <dcterms:modified xsi:type="dcterms:W3CDTF">2024-07-26T22:11:54Z</dcterms:modified>
</cp:coreProperties>
</file>