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0" r:id="rId9"/>
    <p:sldId id="258" r:id="rId10"/>
    <p:sldId id="27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7" r:id="rId20"/>
    <p:sldId id="278" r:id="rId21"/>
    <p:sldId id="276" r:id="rId22"/>
    <p:sldId id="279" r:id="rId23"/>
    <p:sldId id="280" r:id="rId24"/>
    <p:sldId id="281" r:id="rId25"/>
    <p:sldId id="282" r:id="rId26"/>
    <p:sldId id="284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7915-9113-4635-88EE-C5A757D86D98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4D61-FE7C-4046-92BF-A26F9F040E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44D61-FE7C-4046-92BF-A26F9F040E4E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333375"/>
            <a:ext cx="6629400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17508C-1AA7-49D0-A18C-101ECE9EA528}" type="datetime1">
              <a:rPr lang="en-AU"/>
              <a:pPr/>
              <a:t>28/08/2014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BMET Network setup and Database Preparation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E7EF3B-4D68-49BF-9169-54B43D6995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F0BE-99BA-4F7A-A8B3-8C413462FC6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466B-3BCC-47CC-BA98-2CDE747959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Files &amp; File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Times New Roman" pitchFamily="18" charset="0"/>
              </a:rPr>
              <a:t>algorithm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</a:rPr>
              <a:t>ialloc</a:t>
            </a:r>
            <a:r>
              <a:rPr lang="en-US" altLang="ko-KR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</a:rPr>
              <a:t> : assigns a disk </a:t>
            </a:r>
            <a:r>
              <a:rPr lang="en-US" altLang="ko-KR" dirty="0" err="1" smtClean="0">
                <a:latin typeface="Times New Roman" pitchFamily="18" charset="0"/>
              </a:rPr>
              <a:t>inode</a:t>
            </a:r>
            <a:r>
              <a:rPr lang="en-US" altLang="ko-KR" dirty="0" smtClean="0">
                <a:latin typeface="Times New Roman" pitchFamily="18" charset="0"/>
              </a:rPr>
              <a:t> to a newly created  file</a:t>
            </a:r>
          </a:p>
          <a:p>
            <a:r>
              <a:rPr lang="en-US" altLang="ko-KR" dirty="0" smtClean="0">
                <a:latin typeface="Times New Roman" pitchFamily="18" charset="0"/>
              </a:rPr>
              <a:t>Algorithm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</a:rPr>
              <a:t>alloc</a:t>
            </a:r>
            <a:r>
              <a:rPr lang="en-US" altLang="ko-KR" dirty="0" smtClean="0">
                <a:solidFill>
                  <a:schemeClr val="accent1"/>
                </a:solidFill>
                <a:latin typeface="Times New Roman" pitchFamily="18" charset="0"/>
              </a:rPr>
              <a:t>:</a:t>
            </a:r>
            <a:r>
              <a:rPr lang="en-US" altLang="ko-KR" dirty="0" smtClean="0">
                <a:latin typeface="Times New Roman" pitchFamily="18" charset="0"/>
              </a:rPr>
              <a:t> allocates a dat</a:t>
            </a:r>
            <a:r>
              <a:rPr lang="en-US" altLang="ko-KR" dirty="0" smtClean="0">
                <a:latin typeface="Times New Roman" pitchFamily="18" charset="0"/>
              </a:rPr>
              <a:t>a </a:t>
            </a:r>
            <a:r>
              <a:rPr lang="en-US" altLang="ko-KR" dirty="0" smtClean="0">
                <a:latin typeface="Times New Roman" pitchFamily="18" charset="0"/>
              </a:rPr>
              <a:t>block from a file system to a newly created file</a:t>
            </a:r>
          </a:p>
          <a:p>
            <a:r>
              <a:rPr lang="en-US" altLang="ko-KR" dirty="0" smtClean="0">
                <a:latin typeface="Times New Roman" pitchFamily="18" charset="0"/>
              </a:rPr>
              <a:t>Algorithm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</a:rPr>
              <a:t>namei</a:t>
            </a:r>
            <a:r>
              <a:rPr lang="en-US" altLang="ko-KR" dirty="0" smtClean="0">
                <a:latin typeface="Times New Roman" pitchFamily="18" charset="0"/>
              </a:rPr>
              <a:t> : converts the file names manipulated by process to </a:t>
            </a:r>
            <a:r>
              <a:rPr lang="en-US" altLang="ko-KR" dirty="0" err="1" smtClean="0">
                <a:latin typeface="Times New Roman" pitchFamily="18" charset="0"/>
              </a:rPr>
              <a:t>inodes</a:t>
            </a:r>
            <a:r>
              <a:rPr lang="en-US" altLang="ko-KR" dirty="0" smtClean="0">
                <a:latin typeface="Times New Roman" pitchFamily="18" charset="0"/>
              </a:rPr>
              <a:t> used internally by the kernel</a:t>
            </a:r>
          </a:p>
          <a:p>
            <a:pPr lvl="1"/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</a:rPr>
              <a:t>iget</a:t>
            </a:r>
            <a:r>
              <a:rPr lang="en-US" altLang="ko-KR" dirty="0" smtClean="0">
                <a:solidFill>
                  <a:schemeClr val="accent1"/>
                </a:solidFill>
                <a:latin typeface="Times New Roman" pitchFamily="18" charset="0"/>
              </a:rPr>
              <a:t>, </a:t>
            </a:r>
            <a:r>
              <a:rPr lang="en-US" altLang="ko-KR" dirty="0" err="1" smtClean="0">
                <a:solidFill>
                  <a:schemeClr val="accent1"/>
                </a:solidFill>
                <a:latin typeface="Times New Roman" pitchFamily="18" charset="0"/>
              </a:rPr>
              <a:t>iput</a:t>
            </a:r>
            <a:r>
              <a:rPr lang="en-US" altLang="ko-KR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</a:rPr>
              <a:t>: </a:t>
            </a:r>
            <a:r>
              <a:rPr lang="en-US" altLang="ko-KR" dirty="0" err="1" smtClean="0">
                <a:latin typeface="Times New Roman" pitchFamily="18" charset="0"/>
              </a:rPr>
              <a:t>conrols</a:t>
            </a:r>
            <a:r>
              <a:rPr lang="en-US" altLang="ko-KR" dirty="0" smtClean="0">
                <a:latin typeface="Times New Roman" pitchFamily="18" charset="0"/>
              </a:rPr>
              <a:t> the allocation of in-core </a:t>
            </a:r>
            <a:r>
              <a:rPr lang="en-US" altLang="ko-KR" dirty="0" err="1" smtClean="0">
                <a:latin typeface="Times New Roman" pitchFamily="18" charset="0"/>
              </a:rPr>
              <a:t>inodes</a:t>
            </a:r>
            <a:r>
              <a:rPr lang="en-US" altLang="ko-KR" dirty="0" smtClean="0">
                <a:latin typeface="Times New Roman" pitchFamily="18" charset="0"/>
              </a:rPr>
              <a:t> when the process access a file.</a:t>
            </a:r>
          </a:p>
          <a:p>
            <a:pPr lvl="1"/>
            <a:r>
              <a:rPr lang="en-US" altLang="ko-KR" dirty="0" smtClean="0">
                <a:solidFill>
                  <a:schemeClr val="accent1"/>
                </a:solidFill>
                <a:latin typeface="Times New Roman" pitchFamily="18" charset="0"/>
              </a:rPr>
              <a:t>bmp</a:t>
            </a:r>
            <a:r>
              <a:rPr lang="en-US" altLang="ko-KR" dirty="0" smtClean="0">
                <a:latin typeface="Times New Roman" pitchFamily="18" charset="0"/>
              </a:rPr>
              <a:t> : locates the disk blocks of a file, </a:t>
            </a:r>
          </a:p>
          <a:p>
            <a:endParaRPr lang="en-US" altLang="ko-KR" dirty="0" smtClean="0">
              <a:latin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BCF750-829C-4136-8626-6D24B89E0A1D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Times New Roman" pitchFamily="18" charset="0"/>
              </a:rPr>
              <a:t>Inode</a:t>
            </a:r>
            <a:endParaRPr lang="en-US" altLang="ko-KR" sz="3600" dirty="0" smtClean="0">
              <a:latin typeface="Times New Roman" pitchFamily="18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contains the information necessary for a process to access a file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exits in a static form on disk and the kernel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Times New Roman" pitchFamily="18" charset="0"/>
              </a:rPr>
              <a:t>   reads them into an in-core </a:t>
            </a:r>
            <a:r>
              <a:rPr lang="en-US" altLang="ko-KR" sz="2800" dirty="0" err="1" smtClean="0">
                <a:latin typeface="Times New Roman" pitchFamily="18" charset="0"/>
              </a:rPr>
              <a:t>inode</a:t>
            </a:r>
            <a:r>
              <a:rPr lang="en-US" altLang="ko-KR" sz="2800" dirty="0" smtClean="0">
                <a:latin typeface="Times New Roman" pitchFamily="18" charset="0"/>
              </a:rPr>
              <a:t> </a:t>
            </a:r>
            <a:endParaRPr lang="en-US" altLang="ko-KR" sz="28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Contains the administrative information of a file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037EE5-0411-4EFD-8BF2-3DD00B013975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Times New Roman" pitchFamily="18" charset="0"/>
              </a:rPr>
              <a:t>Inodes</a:t>
            </a:r>
            <a:endParaRPr lang="ko-KR" altLang="en-US" sz="3600" dirty="0" smtClean="0">
              <a:latin typeface="Times New Roman" pitchFamily="18" charset="0"/>
            </a:endParaRP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Times New Roman" pitchFamily="18" charset="0"/>
              </a:rPr>
              <a:t>consists of</a:t>
            </a:r>
            <a:r>
              <a:rPr lang="en-US" altLang="ko-KR" sz="2800" dirty="0" smtClean="0">
                <a:latin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Times New Roman" pitchFamily="18" charset="0"/>
              </a:rPr>
              <a:t>  </a:t>
            </a:r>
            <a:r>
              <a:rPr lang="en-US" altLang="ko-KR" sz="2400" dirty="0" smtClean="0">
                <a:latin typeface="Times New Roman" pitchFamily="18" charset="0"/>
              </a:rPr>
              <a:t>- file owner identifier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file type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file access permissions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file access times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number of links to the file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table of  contents for the disk address of data in   a file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file size</a:t>
            </a:r>
            <a:endParaRPr lang="ko-KR" altLang="en-US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9DEE04-2AC7-4221-A01C-18B31F8F786D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imes New Roman" pitchFamily="18" charset="0"/>
              </a:rPr>
              <a:t>In-core </a:t>
            </a:r>
            <a:r>
              <a:rPr lang="en-US" altLang="ko-KR" dirty="0" err="1" smtClean="0">
                <a:latin typeface="Times New Roman" pitchFamily="18" charset="0"/>
              </a:rPr>
              <a:t>inodes</a:t>
            </a:r>
            <a:endParaRPr lang="ko-KR" altLang="en-US" dirty="0" smtClean="0">
              <a:latin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solidFill>
                  <a:schemeClr val="hlink"/>
                </a:solidFill>
                <a:latin typeface="Times New Roman" pitchFamily="18" charset="0"/>
              </a:rPr>
              <a:t>in-core copy</a:t>
            </a:r>
            <a:r>
              <a:rPr lang="en-US" altLang="ko-KR" sz="2400" smtClean="0">
                <a:latin typeface="Times New Roman" pitchFamily="18" charset="0"/>
              </a:rPr>
              <a:t> of the inode contains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latin typeface="Times New Roman" pitchFamily="18" charset="0"/>
              </a:rPr>
              <a:t>  - status of the in-core inode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latin typeface="Times New Roman" pitchFamily="18" charset="0"/>
              </a:rPr>
              <a:t>  - logical device number of file system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latin typeface="Times New Roman" pitchFamily="18" charset="0"/>
              </a:rPr>
              <a:t>  - inode 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latin typeface="Times New Roman" pitchFamily="18" charset="0"/>
              </a:rPr>
              <a:t>  - pointers to other in-core inodes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smtClean="0">
                <a:latin typeface="Times New Roman" pitchFamily="18" charset="0"/>
              </a:rPr>
              <a:t>  - reference count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disk </a:t>
            </a:r>
            <a:r>
              <a:rPr lang="en-US" dirty="0" err="1" smtClean="0"/>
              <a:t>i</a:t>
            </a:r>
            <a:r>
              <a:rPr lang="en-US" dirty="0" smtClean="0"/>
              <a:t>-node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3662" y="1934369"/>
            <a:ext cx="38766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4B0CA9-7945-4D5B-B0A9-11C4D714B02B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</a:rPr>
              <a:t>Directories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1"/>
            <a:ext cx="8421688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Directories are files that give the file systems its hierarchical structure</a:t>
            </a:r>
          </a:p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They play an important role in conversion of a file name to an </a:t>
            </a:r>
            <a:r>
              <a:rPr lang="en-US" altLang="ko-KR" sz="2800" dirty="0" err="1" smtClean="0">
                <a:latin typeface="Times New Roman" pitchFamily="18" charset="0"/>
              </a:rPr>
              <a:t>inode</a:t>
            </a:r>
            <a:r>
              <a:rPr lang="en-US" altLang="ko-KR" sz="2800" dirty="0" smtClean="0">
                <a:latin typeface="Times New Roman" pitchFamily="18" charset="0"/>
              </a:rPr>
              <a:t> number</a:t>
            </a:r>
          </a:p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A </a:t>
            </a:r>
            <a:r>
              <a:rPr lang="en-US" altLang="ko-KR" sz="2800" dirty="0" smtClean="0">
                <a:latin typeface="Times New Roman" pitchFamily="18" charset="0"/>
              </a:rPr>
              <a:t>directory is a file whose data is a sequence of entries, each consisting of an </a:t>
            </a:r>
            <a:r>
              <a:rPr lang="en-US" altLang="ko-KR" sz="2800" dirty="0" err="1" smtClean="0">
                <a:latin typeface="Times New Roman" pitchFamily="18" charset="0"/>
              </a:rPr>
              <a:t>inode</a:t>
            </a:r>
            <a:r>
              <a:rPr lang="en-US" altLang="ko-KR" sz="2800" dirty="0" smtClean="0">
                <a:latin typeface="Times New Roman" pitchFamily="18" charset="0"/>
              </a:rPr>
              <a:t> number and the name of a file contained in the directory</a:t>
            </a:r>
          </a:p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Each </a:t>
            </a:r>
            <a:r>
              <a:rPr lang="en-US" altLang="ko-KR" sz="2800" dirty="0" smtClean="0">
                <a:latin typeface="Times New Roman" pitchFamily="18" charset="0"/>
              </a:rPr>
              <a:t>component except the last must be the name of a  directory, last component may be a non-directory </a:t>
            </a:r>
            <a:r>
              <a:rPr lang="en-US" altLang="ko-KR" sz="2800" dirty="0" smtClean="0">
                <a:latin typeface="Times New Roman" pitchFamily="18" charset="0"/>
              </a:rPr>
              <a:t>file</a:t>
            </a:r>
            <a:endParaRPr lang="en-US" altLang="ko-KR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layout for /etc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434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776080-596C-4396-A671-7786F6C542FA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17538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imes New Roman" pitchFamily="18" charset="0"/>
              </a:rPr>
              <a:t>Algorithm </a:t>
            </a:r>
            <a:r>
              <a:rPr lang="en-US" altLang="ko-KR" b="1" smtClean="0">
                <a:solidFill>
                  <a:schemeClr val="hlink"/>
                </a:solidFill>
                <a:latin typeface="Times New Roman" pitchFamily="18" charset="0"/>
              </a:rPr>
              <a:t>namei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Times New Roman" pitchFamily="18" charset="0"/>
              </a:rPr>
              <a:t>  - If path name starts from root, then the kernel assigns root inode(iget) to working inode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Times New Roman" pitchFamily="18" charset="0"/>
              </a:rPr>
              <a:t>  - Otherwise, the kernel assigns current directory inode to working inode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Times New Roman" pitchFamily="18" charset="0"/>
              </a:rPr>
              <a:t>  - While there is more path name, the kernel reads next path  name component from input, and verifies that working inode is of directory, access permissions OK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Times New Roman" pitchFamily="18" charset="0"/>
              </a:rPr>
              <a:t>     • If working inode is of root and component is ‘..’, then the   kernel checks whether there is more path name or not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Times New Roman" pitchFamily="18" charset="0"/>
              </a:rPr>
              <a:t>     • Otherwise the kernel reads directory by repeated use of bmap,bread,brelse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smtClean="0">
                <a:latin typeface="Times New Roman" pitchFamily="18" charset="0"/>
              </a:rPr>
              <a:t>     </a:t>
            </a:r>
            <a:r>
              <a:rPr lang="en-US" altLang="ko-KR" sz="1800" smtClean="0">
                <a:latin typeface="Times New Roman" pitchFamily="18" charset="0"/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82B654-07B8-49DD-B17B-88DCE073A9C6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imes New Roman" pitchFamily="18" charset="0"/>
              </a:rPr>
              <a:t>Super </a:t>
            </a:r>
            <a:r>
              <a:rPr lang="en-US" altLang="ko-KR" dirty="0" smtClean="0">
                <a:latin typeface="Times New Roman" pitchFamily="18" charset="0"/>
              </a:rPr>
              <a:t>block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</a:rPr>
              <a:t>consists of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size of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number of  free blocks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a list of free blocks available on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index of the next free block in the free block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size of the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number of free </a:t>
            </a:r>
            <a:r>
              <a:rPr lang="en-US" altLang="ko-KR" sz="2400" dirty="0" err="1" smtClean="0">
                <a:latin typeface="Times New Roman" pitchFamily="18" charset="0"/>
              </a:rPr>
              <a:t>inodes</a:t>
            </a:r>
            <a:r>
              <a:rPr lang="en-US" altLang="ko-KR" sz="2400" dirty="0" smtClean="0">
                <a:latin typeface="Times New Roman" pitchFamily="18" charset="0"/>
              </a:rPr>
              <a:t>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a list of free </a:t>
            </a:r>
            <a:r>
              <a:rPr lang="en-US" altLang="ko-KR" sz="2400" dirty="0" err="1" smtClean="0">
                <a:latin typeface="Times New Roman" pitchFamily="18" charset="0"/>
              </a:rPr>
              <a:t>inodes</a:t>
            </a:r>
            <a:r>
              <a:rPr lang="en-US" altLang="ko-KR" sz="2400" dirty="0" smtClean="0">
                <a:latin typeface="Times New Roman" pitchFamily="18" charset="0"/>
              </a:rPr>
              <a:t>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index of the next free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in the free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lock fields for the free block and free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lists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a flag indicating that the super block has been modified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495300"/>
            <a:ext cx="77914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81939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Fd</a:t>
            </a:r>
            <a:r>
              <a:rPr lang="en-US" b="1" dirty="0" smtClean="0"/>
              <a:t>=open(pathname</a:t>
            </a:r>
            <a:r>
              <a:rPr lang="en-US" b="1" dirty="0"/>
              <a:t>, flags, modes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Pathname : file name</a:t>
            </a:r>
          </a:p>
          <a:p>
            <a:pPr lvl="1"/>
            <a:r>
              <a:rPr lang="en-US" dirty="0" smtClean="0"/>
              <a:t>Flags : type of the open</a:t>
            </a:r>
          </a:p>
          <a:p>
            <a:pPr lvl="1"/>
            <a:r>
              <a:rPr lang="en-US" dirty="0" smtClean="0"/>
              <a:t>Modes : file permission (</a:t>
            </a:r>
            <a:r>
              <a:rPr lang="en-US" dirty="0" err="1" smtClean="0"/>
              <a:t>esp</a:t>
            </a:r>
            <a:r>
              <a:rPr lang="en-US" dirty="0" smtClean="0"/>
              <a:t> for </a:t>
            </a:r>
            <a:r>
              <a:rPr lang="en-US" dirty="0" err="1" smtClean="0"/>
              <a:t>creat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an integer called the user file </a:t>
            </a:r>
            <a:r>
              <a:rPr lang="en-US" dirty="0" err="1" smtClean="0"/>
              <a:t>decriptor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A Possible File System Layout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 dirty="0" err="1">
                <a:solidFill>
                  <a:srgbClr val="898989"/>
                </a:solidFill>
              </a:rPr>
              <a:t>Tanenbaum</a:t>
            </a:r>
            <a:r>
              <a:rPr lang="en-US" sz="1200" dirty="0">
                <a:solidFill>
                  <a:srgbClr val="898989"/>
                </a:solidFill>
              </a:rPr>
              <a:t>, Modern Operating Systems 3 e, (c) 2008 Prentice-Hall, Inc. All rights reserved. 0-13-</a:t>
            </a:r>
            <a:r>
              <a:rPr lang="en-US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47109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280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81200" y="4572000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Superblock contains info about the </a:t>
            </a:r>
            <a:r>
              <a:rPr lang="en-US" dirty="0" err="1" smtClean="0">
                <a:latin typeface="Arial" charset="0"/>
              </a:rPr>
              <a:t>fs</a:t>
            </a:r>
            <a:r>
              <a:rPr lang="en-US" dirty="0" smtClean="0">
                <a:latin typeface="Arial" charset="0"/>
              </a:rPr>
              <a:t> (e.g. type of </a:t>
            </a:r>
            <a:r>
              <a:rPr lang="en-US" dirty="0" err="1" smtClean="0">
                <a:latin typeface="Arial" charset="0"/>
              </a:rPr>
              <a:t>fs</a:t>
            </a:r>
            <a:r>
              <a:rPr lang="en-US" dirty="0" smtClean="0">
                <a:latin typeface="Arial" charset="0"/>
              </a:rPr>
              <a:t>, number of blocks, …)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dirty="0" err="1" smtClean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-nodes contain info about files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open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315200" cy="437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for open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196" y="1600200"/>
            <a:ext cx="48596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of the read system call is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number = </a:t>
            </a:r>
            <a:r>
              <a:rPr lang="en-US" b="1" dirty="0"/>
              <a:t>read(</a:t>
            </a:r>
            <a:r>
              <a:rPr lang="en-US" b="1" dirty="0" err="1"/>
              <a:t>fd</a:t>
            </a:r>
            <a:r>
              <a:rPr lang="en-US" b="1" dirty="0"/>
              <a:t>, buffer, count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	-</a:t>
            </a:r>
            <a:r>
              <a:rPr lang="en-US" sz="2800" dirty="0" err="1" smtClean="0"/>
              <a:t>fd</a:t>
            </a:r>
            <a:r>
              <a:rPr lang="en-US" sz="2800" dirty="0" smtClean="0"/>
              <a:t> is the file descriptor returned by open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	-buffer is the address of the data structure</a:t>
            </a:r>
          </a:p>
          <a:p>
            <a:pPr>
              <a:buNone/>
            </a:pPr>
            <a:r>
              <a:rPr lang="en-US" sz="2800" dirty="0" smtClean="0"/>
              <a:t>	-Count is the number of bytes the user wants to read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	-number is the number of bytes actually read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6095999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6705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1628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Write()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the write system call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number </a:t>
            </a:r>
            <a:r>
              <a:rPr lang="en-US" b="1" dirty="0"/>
              <a:t>= write(</a:t>
            </a:r>
            <a:r>
              <a:rPr lang="en-US" b="1" dirty="0" err="1"/>
              <a:t>fd</a:t>
            </a:r>
            <a:r>
              <a:rPr lang="en-US" b="1" dirty="0"/>
              <a:t>, buffer, count);</a:t>
            </a:r>
          </a:p>
          <a:p>
            <a:r>
              <a:rPr lang="en-US" dirty="0"/>
              <a:t>where the meaning of the variables </a:t>
            </a:r>
            <a:r>
              <a:rPr lang="en-US" dirty="0" err="1"/>
              <a:t>fd</a:t>
            </a:r>
            <a:r>
              <a:rPr lang="en-US" dirty="0"/>
              <a:t>, buffer, count, and number are the same </a:t>
            </a:r>
            <a:r>
              <a:rPr lang="en-US" dirty="0" smtClean="0"/>
              <a:t>as they </a:t>
            </a:r>
            <a:r>
              <a:rPr lang="en-US" dirty="0"/>
              <a:t>are for the read system call.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for writing a regular file is </a:t>
            </a:r>
            <a:r>
              <a:rPr lang="en-US" dirty="0" err="1" smtClean="0"/>
              <a:t>imilar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to that for reading a regular file.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smtClean="0"/>
              <a:t>system call </a:t>
            </a:r>
            <a:r>
              <a:rPr lang="en-US" dirty="0"/>
              <a:t>creates a new file in the system. The syntax for the </a:t>
            </a:r>
            <a:r>
              <a:rPr lang="en-US" dirty="0" err="1"/>
              <a:t>creat</a:t>
            </a:r>
            <a:r>
              <a:rPr lang="en-US" dirty="0"/>
              <a:t> system call is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fd</a:t>
            </a:r>
            <a:r>
              <a:rPr lang="en-US" b="1" dirty="0" smtClean="0"/>
              <a:t> </a:t>
            </a:r>
            <a:r>
              <a:rPr lang="en-US" b="1" dirty="0"/>
              <a:t>- </a:t>
            </a:r>
            <a:r>
              <a:rPr lang="en-US" b="1" dirty="0" err="1"/>
              <a:t>creat</a:t>
            </a:r>
            <a:r>
              <a:rPr lang="en-US" b="1" dirty="0"/>
              <a:t>(pathname, modes) </a:t>
            </a:r>
            <a:r>
              <a:rPr lang="en-US" b="1" dirty="0" smtClean="0"/>
              <a:t>;</a:t>
            </a:r>
          </a:p>
          <a:p>
            <a:r>
              <a:rPr lang="en-US" dirty="0"/>
              <a:t>where the variables pathname, modes, and </a:t>
            </a:r>
            <a:r>
              <a:rPr lang="en-US" dirty="0" err="1"/>
              <a:t>fd</a:t>
            </a:r>
            <a:r>
              <a:rPr lang="en-US" dirty="0"/>
              <a:t> mean the same as they do in </a:t>
            </a:r>
            <a:r>
              <a:rPr lang="en-US" dirty="0" err="1" smtClean="0"/>
              <a:t>theopen</a:t>
            </a:r>
            <a:r>
              <a:rPr lang="en-US" dirty="0" smtClean="0"/>
              <a:t> </a:t>
            </a:r>
            <a:r>
              <a:rPr lang="en-US" dirty="0"/>
              <a:t>system call.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1"/>
            <a:ext cx="5791200" cy="520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</a:t>
            </a:r>
            <a:r>
              <a:rPr lang="en-US" dirty="0" smtClean="0"/>
              <a:t>for the </a:t>
            </a:r>
            <a:r>
              <a:rPr lang="en-US" dirty="0"/>
              <a:t>close system call </a:t>
            </a:r>
            <a:r>
              <a:rPr lang="en-US" dirty="0" smtClean="0"/>
              <a:t>is</a:t>
            </a:r>
          </a:p>
          <a:p>
            <a:pPr lvl="1">
              <a:buNone/>
            </a:pPr>
            <a:r>
              <a:rPr lang="en-US" b="1" dirty="0" smtClean="0"/>
              <a:t>close(</a:t>
            </a:r>
            <a:r>
              <a:rPr lang="en-US" b="1" dirty="0" err="1" smtClean="0"/>
              <a:t>fd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fd</a:t>
            </a:r>
            <a:r>
              <a:rPr lang="en-US" dirty="0" smtClean="0"/>
              <a:t> is the file descriptor for the open file.</a:t>
            </a:r>
          </a:p>
          <a:p>
            <a:pPr algn="just"/>
            <a:r>
              <a:rPr lang="en-US" dirty="0"/>
              <a:t>The kernel does the close </a:t>
            </a:r>
            <a:r>
              <a:rPr lang="en-US" dirty="0" smtClean="0"/>
              <a:t>operation by </a:t>
            </a:r>
            <a:r>
              <a:rPr lang="en-US" dirty="0"/>
              <a:t>manipulating the file descriptor and the corresponding file table and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table entries</a:t>
            </a:r>
            <a:r>
              <a:rPr lang="en-US" dirty="0"/>
              <a:t>. If the reference count of the file table entry is greater than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File System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89888" cy="2168525"/>
          </a:xfrm>
        </p:spPr>
        <p:txBody>
          <a:bodyPr/>
          <a:lstStyle/>
          <a:p>
            <a:r>
              <a:rPr lang="en-US" sz="2800"/>
              <a:t>A file system is consists of a sequence of logical blocks (512/1024 byte etc.)</a:t>
            </a:r>
          </a:p>
          <a:p>
            <a:r>
              <a:rPr lang="en-US" sz="2800"/>
              <a:t>A file system has the following structure:</a:t>
            </a:r>
          </a:p>
        </p:txBody>
      </p:sp>
      <p:graphicFrame>
        <p:nvGraphicFramePr>
          <p:cNvPr id="148496" name="Group 16"/>
          <p:cNvGraphicFramePr>
            <a:graphicFrameLocks noGrp="1"/>
          </p:cNvGraphicFramePr>
          <p:nvPr>
            <p:ph sz="half" idx="2"/>
          </p:nvPr>
        </p:nvGraphicFramePr>
        <p:xfrm>
          <a:off x="757238" y="4437063"/>
          <a:ext cx="7918450" cy="863600"/>
        </p:xfrm>
        <a:graphic>
          <a:graphicData uri="http://schemas.openxmlformats.org/drawingml/2006/table">
            <a:tbl>
              <a:tblPr/>
              <a:tblGrid>
                <a:gridCol w="1979612"/>
                <a:gridCol w="1979613"/>
                <a:gridCol w="1979612"/>
                <a:gridCol w="1979613"/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Block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Super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Inode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 Blocks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fd1=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open(''/etc/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", O_RDONLY);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fd2 ,.,. open("private", O_RDONLY);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4453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371600"/>
            <a:ext cx="312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after closing a file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7052" y="1600200"/>
            <a:ext cx="44498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AND FSTAT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system calls stat and </a:t>
            </a:r>
            <a:r>
              <a:rPr lang="en-US" dirty="0" err="1"/>
              <a:t>fstat</a:t>
            </a:r>
            <a:r>
              <a:rPr lang="en-US" dirty="0"/>
              <a:t> allow processes to </a:t>
            </a:r>
            <a:r>
              <a:rPr lang="en-US" b="1" dirty="0"/>
              <a:t>query the status of files, </a:t>
            </a:r>
            <a:r>
              <a:rPr lang="en-US" b="1" dirty="0" smtClean="0"/>
              <a:t>returning information </a:t>
            </a:r>
            <a:r>
              <a:rPr lang="en-US" b="1" dirty="0"/>
              <a:t>such as the file type, file owner, access permissions, file size, number </a:t>
            </a:r>
            <a:r>
              <a:rPr lang="en-US" b="1" dirty="0" smtClean="0"/>
              <a:t>of links</a:t>
            </a:r>
            <a:r>
              <a:rPr lang="en-US" b="1" dirty="0"/>
              <a:t>, </a:t>
            </a:r>
            <a:r>
              <a:rPr lang="en-US" b="1" dirty="0" err="1"/>
              <a:t>inode</a:t>
            </a:r>
            <a:r>
              <a:rPr lang="en-US" b="1" dirty="0"/>
              <a:t> number, and file access times. </a:t>
            </a:r>
            <a:r>
              <a:rPr lang="en-US" dirty="0"/>
              <a:t>The syntax for the system calls is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stat(pathname</a:t>
            </a:r>
            <a:r>
              <a:rPr lang="en-US" b="1" dirty="0"/>
              <a:t>, </a:t>
            </a:r>
            <a:r>
              <a:rPr lang="en-US" b="1" dirty="0" err="1"/>
              <a:t>statbuffer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fstat</a:t>
            </a:r>
            <a:r>
              <a:rPr lang="en-US" b="1" dirty="0" smtClean="0"/>
              <a:t>(</a:t>
            </a:r>
            <a:r>
              <a:rPr lang="en-US" b="1" dirty="0" err="1" smtClean="0"/>
              <a:t>fd</a:t>
            </a:r>
            <a:r>
              <a:rPr lang="en-US" b="1" dirty="0"/>
              <a:t>, </a:t>
            </a:r>
            <a:r>
              <a:rPr lang="en-US" b="1" dirty="0" err="1"/>
              <a:t>statbuffer</a:t>
            </a:r>
            <a:r>
              <a:rPr lang="en-US" b="1" dirty="0"/>
              <a:t>) ;</a:t>
            </a:r>
          </a:p>
          <a:p>
            <a:r>
              <a:rPr lang="en-US" dirty="0" smtClean="0"/>
              <a:t>where </a:t>
            </a:r>
            <a:r>
              <a:rPr lang="en-US" dirty="0"/>
              <a:t>pathname </a:t>
            </a:r>
            <a:r>
              <a:rPr lang="en-US" dirty="0" err="1"/>
              <a:t>i</a:t>
            </a:r>
            <a:r>
              <a:rPr lang="en-US" dirty="0"/>
              <a:t> s a file name, </a:t>
            </a:r>
            <a:r>
              <a:rPr lang="en-US" dirty="0" err="1"/>
              <a:t>fd</a:t>
            </a:r>
            <a:r>
              <a:rPr lang="en-US" dirty="0"/>
              <a:t> is a file descriptor returned by a </a:t>
            </a:r>
            <a:r>
              <a:rPr lang="en-US" dirty="0" smtClean="0"/>
              <a:t>previous open call</a:t>
            </a:r>
          </a:p>
          <a:p>
            <a:r>
              <a:rPr lang="en-US" dirty="0" err="1" smtClean="0"/>
              <a:t>statbuffer</a:t>
            </a:r>
            <a:r>
              <a:rPr lang="en-US" dirty="0" smtClean="0"/>
              <a:t> </a:t>
            </a:r>
            <a:r>
              <a:rPr lang="en-US" dirty="0"/>
              <a:t>is the address of a data structure in the user process that </a:t>
            </a:r>
            <a:r>
              <a:rPr lang="en-US" dirty="0" smtClean="0"/>
              <a:t>will contain </a:t>
            </a:r>
            <a:r>
              <a:rPr lang="en-US" dirty="0"/>
              <a:t>the status information of the file on completion of the call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system</a:t>
            </a:r>
          </a:p>
          <a:p>
            <a:r>
              <a:rPr lang="en-US" dirty="0"/>
              <a:t>calls simply write the fields of the </a:t>
            </a:r>
            <a:r>
              <a:rPr lang="en-US" dirty="0" err="1"/>
              <a:t>inode</a:t>
            </a:r>
            <a:r>
              <a:rPr lang="en-US" dirty="0"/>
              <a:t> into </a:t>
            </a:r>
            <a:r>
              <a:rPr lang="en-US" dirty="0" err="1" smtClean="0"/>
              <a:t>statbuffer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stat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677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/>
              <a:t>  </a:t>
            </a:r>
            <a:r>
              <a:rPr lang="en-US" dirty="0" smtClean="0"/>
              <a:t>char  *name;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stat </a:t>
            </a:r>
            <a:r>
              <a:rPr lang="en-US" dirty="0" err="1" smtClean="0"/>
              <a:t>stbuf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stat(name, &amp;</a:t>
            </a:r>
            <a:r>
              <a:rPr lang="en-US" dirty="0" err="1" smtClean="0"/>
              <a:t>stbuf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fstat</a:t>
            </a:r>
            <a:r>
              <a:rPr lang="en-US" dirty="0" smtClean="0"/>
              <a:t>(</a:t>
            </a:r>
            <a:r>
              <a:rPr lang="en-US" dirty="0" err="1" smtClean="0"/>
              <a:t>fd</a:t>
            </a:r>
            <a:r>
              <a:rPr lang="en-US" dirty="0" smtClean="0"/>
              <a:t>, &amp;</a:t>
            </a:r>
            <a:r>
              <a:rPr lang="en-US" dirty="0" err="1" smtClean="0"/>
              <a:t>stbuf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File System: Boot Block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beginning of the file system</a:t>
            </a:r>
          </a:p>
          <a:p>
            <a:r>
              <a:rPr lang="en-US"/>
              <a:t>Contains bootstrap code to load the operating system</a:t>
            </a:r>
          </a:p>
          <a:p>
            <a:r>
              <a:rPr lang="en-US"/>
              <a:t>Initialize the operating system</a:t>
            </a:r>
          </a:p>
          <a:p>
            <a:r>
              <a:rPr lang="en-US"/>
              <a:t>Typically occupies the first sector of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File System: Super Block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Describes the state of a file system</a:t>
            </a:r>
          </a:p>
          <a:p>
            <a:r>
              <a:rPr lang="en-US"/>
              <a:t>Describes the size of the file system</a:t>
            </a:r>
          </a:p>
          <a:p>
            <a:pPr lvl="1"/>
            <a:r>
              <a:rPr lang="en-US"/>
              <a:t>How many files it can store</a:t>
            </a:r>
          </a:p>
          <a:p>
            <a:r>
              <a:rPr lang="en-US"/>
              <a:t>Where to find free space on the file system </a:t>
            </a:r>
          </a:p>
          <a:p>
            <a:r>
              <a:rPr lang="en-US"/>
              <a:t>Other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File System: Inode List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Inodes are used to access disk files.</a:t>
            </a:r>
          </a:p>
          <a:p>
            <a:r>
              <a:rPr lang="en-US"/>
              <a:t>Inodes maps the disk files</a:t>
            </a:r>
          </a:p>
          <a:p>
            <a:r>
              <a:rPr lang="en-US"/>
              <a:t>For each file there is an inode entry in the inode list block</a:t>
            </a:r>
          </a:p>
          <a:p>
            <a:r>
              <a:rPr lang="en-US"/>
              <a:t>Inode list also keeps track of directory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File System: Data Block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Starts at the end of the inode list</a:t>
            </a:r>
          </a:p>
          <a:p>
            <a:r>
              <a:rPr lang="en-US"/>
              <a:t>Contains disk files</a:t>
            </a:r>
          </a:p>
          <a:p>
            <a:r>
              <a:rPr lang="en-US"/>
              <a:t>An allocated data block can belong to one and only one file in the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kernel Architecture (UNIX)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3938588" y="1484313"/>
            <a:ext cx="1927225" cy="3603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Library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395288" y="1989138"/>
            <a:ext cx="84978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395288" y="6021388"/>
            <a:ext cx="84978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395288" y="6237288"/>
            <a:ext cx="7272337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A50021"/>
                </a:solidFill>
              </a:rPr>
              <a:t>hardware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395288" y="2708275"/>
            <a:ext cx="2921000" cy="6477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File Subsystem</a:t>
            </a: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395288" y="4149725"/>
            <a:ext cx="2921000" cy="5048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rgbClr val="A50021"/>
                </a:solidFill>
              </a:rPr>
              <a:t>  character        block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95288" y="5445125"/>
            <a:ext cx="7272337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A50021"/>
                </a:solidFill>
              </a:rPr>
              <a:t>Hardware control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1824038" y="3502025"/>
            <a:ext cx="1431925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Buffer Cache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395288" y="2133600"/>
            <a:ext cx="7272337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A50021"/>
                </a:solidFill>
              </a:rPr>
              <a:t>system call interface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396875" y="4652963"/>
            <a:ext cx="2921000" cy="5048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Device driver</a:t>
            </a:r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1763713" y="4149725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4000500" y="2708275"/>
            <a:ext cx="3667125" cy="20161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>
            <a:off x="6053138" y="2708275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5983288" y="2728913"/>
            <a:ext cx="17192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Inter process </a:t>
            </a:r>
          </a:p>
          <a:p>
            <a:pPr algn="ctr"/>
            <a:r>
              <a:rPr lang="en-US" sz="1800"/>
              <a:t>communication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6113463" y="3494088"/>
            <a:ext cx="14938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/>
              <a:t>Scheduler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6113463" y="3940175"/>
            <a:ext cx="1493837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/>
              <a:t>Memory Management</a:t>
            </a:r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6053138" y="3429000"/>
            <a:ext cx="1614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6053138" y="3933825"/>
            <a:ext cx="1614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4067175" y="3448050"/>
            <a:ext cx="19907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Process Control</a:t>
            </a:r>
          </a:p>
          <a:p>
            <a:r>
              <a:rPr lang="en-US" sz="2000"/>
              <a:t> Subsystem</a:t>
            </a:r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1908175" y="1117600"/>
            <a:ext cx="158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User program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7864475" y="1431925"/>
            <a:ext cx="1200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User level</a:t>
            </a:r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7835900" y="5438775"/>
            <a:ext cx="1339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kernel level</a:t>
            </a:r>
          </a:p>
        </p:txBody>
      </p:sp>
      <p:sp>
        <p:nvSpPr>
          <p:cNvPr id="147484" name="Text Box 28"/>
          <p:cNvSpPr txBox="1">
            <a:spLocks noChangeArrowheads="1"/>
          </p:cNvSpPr>
          <p:nvPr/>
        </p:nvSpPr>
        <p:spPr bwMode="auto">
          <a:xfrm>
            <a:off x="7835900" y="6302375"/>
            <a:ext cx="1200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User level</a:t>
            </a:r>
          </a:p>
        </p:txBody>
      </p:sp>
      <p:sp>
        <p:nvSpPr>
          <p:cNvPr id="147485" name="Text Box 29"/>
          <p:cNvSpPr txBox="1">
            <a:spLocks noChangeArrowheads="1"/>
          </p:cNvSpPr>
          <p:nvPr/>
        </p:nvSpPr>
        <p:spPr bwMode="auto">
          <a:xfrm>
            <a:off x="7812088" y="2125663"/>
            <a:ext cx="1339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kernel level</a:t>
            </a:r>
          </a:p>
        </p:txBody>
      </p:sp>
      <p:cxnSp>
        <p:nvCxnSpPr>
          <p:cNvPr id="147486" name="AutoShape 30"/>
          <p:cNvCxnSpPr>
            <a:cxnSpLocks noChangeShapeType="1"/>
            <a:stCxn id="147480" idx="3"/>
            <a:endCxn id="147460" idx="1"/>
          </p:cNvCxnSpPr>
          <p:nvPr/>
        </p:nvCxnSpPr>
        <p:spPr bwMode="auto">
          <a:xfrm>
            <a:off x="3489325" y="1301750"/>
            <a:ext cx="449263" cy="363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47488" name="Line 32"/>
          <p:cNvSpPr>
            <a:spLocks noChangeShapeType="1"/>
          </p:cNvSpPr>
          <p:nvPr/>
        </p:nvSpPr>
        <p:spPr bwMode="auto">
          <a:xfrm>
            <a:off x="2555875" y="1484313"/>
            <a:ext cx="0" cy="64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>
            <a:off x="684213" y="2349500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1" name="Line 35"/>
          <p:cNvSpPr>
            <a:spLocks noChangeShapeType="1"/>
          </p:cNvSpPr>
          <p:nvPr/>
        </p:nvSpPr>
        <p:spPr bwMode="auto">
          <a:xfrm>
            <a:off x="5651500" y="2349500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2" name="Line 36"/>
          <p:cNvSpPr>
            <a:spLocks noChangeShapeType="1"/>
          </p:cNvSpPr>
          <p:nvPr/>
        </p:nvSpPr>
        <p:spPr bwMode="auto">
          <a:xfrm>
            <a:off x="3132138" y="29972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>
            <a:off x="2843213" y="3141663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>
            <a:off x="2484438" y="3789363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>
            <a:off x="900113" y="3284538"/>
            <a:ext cx="0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6" name="Line 40"/>
          <p:cNvSpPr>
            <a:spLocks noChangeShapeType="1"/>
          </p:cNvSpPr>
          <p:nvPr/>
        </p:nvSpPr>
        <p:spPr bwMode="auto">
          <a:xfrm>
            <a:off x="900113" y="4941888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>
            <a:off x="5580063" y="4365625"/>
            <a:ext cx="0" cy="1223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 level file system algorithms in </a:t>
            </a:r>
            <a:r>
              <a:rPr lang="en-US" dirty="0" err="1" smtClean="0"/>
              <a:t>unix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467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1178</Words>
  <Application>Microsoft Office PowerPoint</Application>
  <PresentationFormat>On-screen Show (4:3)</PresentationFormat>
  <Paragraphs>168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Files &amp; File system</vt:lpstr>
      <vt:lpstr>Slide 2</vt:lpstr>
      <vt:lpstr>File System</vt:lpstr>
      <vt:lpstr>File System: Boot Block</vt:lpstr>
      <vt:lpstr>File System: Super Block</vt:lpstr>
      <vt:lpstr>File System: Inode List</vt:lpstr>
      <vt:lpstr>File System: Data Block</vt:lpstr>
      <vt:lpstr>kernel Architecture (UNIX)</vt:lpstr>
      <vt:lpstr>Low level file system algorithms in unix</vt:lpstr>
      <vt:lpstr>File system algorithms</vt:lpstr>
      <vt:lpstr>Inode</vt:lpstr>
      <vt:lpstr>Inodes</vt:lpstr>
      <vt:lpstr>In-core inodes</vt:lpstr>
      <vt:lpstr>Sample disk i-node</vt:lpstr>
      <vt:lpstr> Directories</vt:lpstr>
      <vt:lpstr>Directory layout for /etc</vt:lpstr>
      <vt:lpstr>Algorithm namei</vt:lpstr>
      <vt:lpstr>Super block</vt:lpstr>
      <vt:lpstr>Open </vt:lpstr>
      <vt:lpstr>Algorithm for open</vt:lpstr>
      <vt:lpstr>Data structures for open</vt:lpstr>
      <vt:lpstr>Read </vt:lpstr>
      <vt:lpstr>Slide 23</vt:lpstr>
      <vt:lpstr>Slide 24</vt:lpstr>
      <vt:lpstr>Slide 25</vt:lpstr>
      <vt:lpstr>Write() system call</vt:lpstr>
      <vt:lpstr>Creat()</vt:lpstr>
      <vt:lpstr>Slide 28</vt:lpstr>
      <vt:lpstr>Close()</vt:lpstr>
      <vt:lpstr>fd1= open(''/etc/passwd", O_RDONLY); fd2 ,.,. open("private", O_RDONLY);</vt:lpstr>
      <vt:lpstr>Tables after closing a file</vt:lpstr>
      <vt:lpstr>STAT AND FSTAT</vt:lpstr>
      <vt:lpstr>Structure stat</vt:lpstr>
      <vt:lpstr>Example pgm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&amp; File system</dc:title>
  <dc:creator>user</dc:creator>
  <cp:lastModifiedBy>user</cp:lastModifiedBy>
  <cp:revision>3</cp:revision>
  <dcterms:created xsi:type="dcterms:W3CDTF">2014-08-28T06:10:38Z</dcterms:created>
  <dcterms:modified xsi:type="dcterms:W3CDTF">2014-08-28T08:51:02Z</dcterms:modified>
</cp:coreProperties>
</file>