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3" r:id="rId2"/>
    <p:sldId id="258" r:id="rId3"/>
    <p:sldId id="259" r:id="rId4"/>
    <p:sldId id="260" r:id="rId5"/>
    <p:sldId id="261" r:id="rId6"/>
    <p:sldId id="262" r:id="rId7"/>
    <p:sldId id="269" r:id="rId8"/>
    <p:sldId id="265" r:id="rId9"/>
    <p:sldId id="266" r:id="rId10"/>
    <p:sldId id="279" r:id="rId11"/>
    <p:sldId id="280" r:id="rId12"/>
    <p:sldId id="292" r:id="rId13"/>
    <p:sldId id="302" r:id="rId14"/>
    <p:sldId id="293" r:id="rId15"/>
    <p:sldId id="297" r:id="rId16"/>
    <p:sldId id="281" r:id="rId17"/>
    <p:sldId id="282" r:id="rId18"/>
    <p:sldId id="283" r:id="rId19"/>
    <p:sldId id="298" r:id="rId20"/>
    <p:sldId id="299" r:id="rId21"/>
    <p:sldId id="300" r:id="rId22"/>
    <p:sldId id="285" r:id="rId23"/>
    <p:sldId id="296" r:id="rId24"/>
    <p:sldId id="286" r:id="rId25"/>
    <p:sldId id="287" r:id="rId26"/>
    <p:sldId id="290" r:id="rId27"/>
    <p:sldId id="29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E43AC-B322-4F7B-AE50-B9F3ACEF8B03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0F3F0-3424-4C62-B9F7-60BD1BCC4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F78596-F396-4E2F-88B3-151CCA6C155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20838D-46B9-4D89-B1C6-83209F9FF49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B4B2B7-75D7-4355-9DF2-E9C7F7857B4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Single thread of execution as the hardware process</a:t>
            </a:r>
          </a:p>
          <a:p>
            <a:pPr eaLnBrk="1" hangingPunct="1"/>
            <a:r>
              <a:rPr lang="en-US" smtClean="0"/>
              <a:t>Initial process - idle thread - executes whenever there are no other ready threads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DD4E94-67A0-48DE-9904-C7F2B99EAE7F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Execution of the collection of tasks - Managed by the Linux kernel</a:t>
            </a:r>
          </a:p>
          <a:p>
            <a:pPr eaLnBrk="1" hangingPunct="1"/>
            <a:r>
              <a:rPr lang="en-US" smtClean="0"/>
              <a:t>Struct task_struct is created when a process is created and it is “tied” into the list of tasks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EADEE1-3A92-499A-80C7-3B4C061F4A1D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450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Context switch can take place when OS gets control of processor</a:t>
            </a:r>
          </a:p>
          <a:p>
            <a:pPr eaLnBrk="1" hangingPunct="1"/>
            <a:r>
              <a:rPr lang="en-US" smtClean="0"/>
              <a:t>ABOVE: first nine context switches</a:t>
            </a:r>
          </a:p>
          <a:p>
            <a:pPr eaLnBrk="1" hangingPunct="1"/>
            <a:r>
              <a:rPr lang="en-US" smtClean="0"/>
              <a:t>Process manager performs all the context switching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520B53-BC50-47DE-A233-AA4D68830CEA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522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Transitions from one state to another</a:t>
            </a:r>
          </a:p>
          <a:p>
            <a:pPr eaLnBrk="1" hangingPunct="1"/>
            <a:r>
              <a:rPr lang="en-US" smtClean="0"/>
              <a:t>Running - request -&gt; either get resource &amp; continue running or not get resource &amp; block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B825-798D-4CD0-8103-A4A2D94E15E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B825-798D-4CD0-8103-A4A2D94E15E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B825-798D-4CD0-8103-A4A2D94E15E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B825-798D-4CD0-8103-A4A2D94E15E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B825-798D-4CD0-8103-A4A2D94E15E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B825-798D-4CD0-8103-A4A2D94E15E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B825-798D-4CD0-8103-A4A2D94E15E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B825-798D-4CD0-8103-A4A2D94E15E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B825-798D-4CD0-8103-A4A2D94E15E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B825-798D-4CD0-8103-A4A2D94E15E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B825-798D-4CD0-8103-A4A2D94E15E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7B825-798D-4CD0-8103-A4A2D94E15E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Hardware process</a:t>
            </a:r>
            <a:endParaRPr lang="en-IN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476375"/>
            <a:ext cx="7772400" cy="4881563"/>
          </a:xfrm>
        </p:spPr>
        <p:txBody>
          <a:bodyPr/>
          <a:lstStyle/>
          <a:p>
            <a:r>
              <a:rPr lang="en-US" smtClean="0"/>
              <a:t>When the computer is powered up, it begins to execute fetch-execute cycle for the program that is stored in memory at the boot strap entry point</a:t>
            </a:r>
          </a:p>
          <a:p>
            <a:r>
              <a:rPr lang="en-US" smtClean="0"/>
              <a:t>Hardware process is just a name to represent the iterative activity of the control unit, as it fetches and execute instructions.</a:t>
            </a:r>
            <a:endParaRPr lang="en-IN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Operating Systems: A Modern Perspective, Chapter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Processes</a:t>
            </a:r>
            <a:endParaRPr lang="en-US" sz="4000" dirty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24863" cy="4968875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 process is the execution of a program </a:t>
            </a:r>
          </a:p>
          <a:p>
            <a:r>
              <a:rPr lang="en-US" sz="2800" dirty="0"/>
              <a:t>A process is consists of </a:t>
            </a:r>
            <a:r>
              <a:rPr lang="en-US" sz="2800" dirty="0">
                <a:solidFill>
                  <a:srgbClr val="A50021"/>
                </a:solidFill>
              </a:rPr>
              <a:t>text</a:t>
            </a:r>
            <a:r>
              <a:rPr lang="en-US" sz="2800" dirty="0"/>
              <a:t> (machine code), </a:t>
            </a:r>
            <a:r>
              <a:rPr lang="en-US" sz="2800" dirty="0">
                <a:solidFill>
                  <a:srgbClr val="A50021"/>
                </a:solidFill>
              </a:rPr>
              <a:t>data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A50021"/>
                </a:solidFill>
              </a:rPr>
              <a:t>stack</a:t>
            </a:r>
          </a:p>
          <a:p>
            <a:r>
              <a:rPr lang="en-US" sz="2800" dirty="0"/>
              <a:t>Many process can run simultaneously as kernel schedules them for execution</a:t>
            </a:r>
          </a:p>
          <a:p>
            <a:r>
              <a:rPr lang="en-US" sz="2800" dirty="0"/>
              <a:t>Several processes may be instances of one program</a:t>
            </a:r>
          </a:p>
          <a:p>
            <a:r>
              <a:rPr lang="en-US" sz="2800" dirty="0"/>
              <a:t>A process reads and writes its data and stack sections, but it cannot read or write the data and stack of other processes</a:t>
            </a:r>
          </a:p>
          <a:p>
            <a:r>
              <a:rPr lang="en-US" sz="2800" dirty="0"/>
              <a:t>A process communicates with other processes and the rest of the world via </a:t>
            </a:r>
            <a:r>
              <a:rPr lang="en-US" sz="2800" dirty="0">
                <a:solidFill>
                  <a:srgbClr val="A50021"/>
                </a:solidFill>
              </a:rPr>
              <a:t>system</a:t>
            </a:r>
            <a:r>
              <a:rPr lang="en-US" sz="2800" b="1" dirty="0">
                <a:solidFill>
                  <a:srgbClr val="A50021"/>
                </a:solidFill>
              </a:rPr>
              <a:t> </a:t>
            </a:r>
            <a:r>
              <a:rPr lang="en-US" sz="2800" dirty="0">
                <a:solidFill>
                  <a:srgbClr val="A50021"/>
                </a:solidFill>
              </a:rPr>
              <a:t>calls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Processes</a:t>
            </a:r>
            <a:endParaRPr lang="en-US" sz="4000" dirty="0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353425" cy="4683125"/>
          </a:xfrm>
        </p:spPr>
        <p:txBody>
          <a:bodyPr/>
          <a:lstStyle/>
          <a:p>
            <a:r>
              <a:rPr lang="en-US" dirty="0"/>
              <a:t>Kernel has a </a:t>
            </a:r>
            <a:r>
              <a:rPr lang="en-US" dirty="0">
                <a:solidFill>
                  <a:srgbClr val="A50021"/>
                </a:solidFill>
              </a:rPr>
              <a:t>process table</a:t>
            </a:r>
            <a:r>
              <a:rPr lang="en-US" dirty="0"/>
              <a:t> that keeps tract of all active processes</a:t>
            </a:r>
          </a:p>
          <a:p>
            <a:r>
              <a:rPr lang="en-US" dirty="0"/>
              <a:t>Each entry in the process table contains pointers to the text, data, stack and the U Area of a process.</a:t>
            </a:r>
          </a:p>
          <a:p>
            <a:r>
              <a:rPr lang="en-US" dirty="0"/>
              <a:t>All processes in UNIX system, except the very first process (process 0) which is created by the system boot code, are created by the </a:t>
            </a:r>
            <a:r>
              <a:rPr lang="en-US" dirty="0">
                <a:solidFill>
                  <a:srgbClr val="A50021"/>
                </a:solidFill>
              </a:rPr>
              <a:t>fork</a:t>
            </a:r>
            <a:r>
              <a:rPr lang="en-US" dirty="0"/>
              <a:t> system 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85800" y="1214438"/>
            <a:ext cx="7772400" cy="4881562"/>
          </a:xfrm>
        </p:spPr>
        <p:txBody>
          <a:bodyPr/>
          <a:lstStyle/>
          <a:p>
            <a:r>
              <a:rPr lang="en-US" dirty="0" smtClean="0"/>
              <a:t>When a </a:t>
            </a:r>
            <a:r>
              <a:rPr lang="en-US" dirty="0" smtClean="0"/>
              <a:t>process </a:t>
            </a:r>
            <a:r>
              <a:rPr lang="en-US" dirty="0" smtClean="0"/>
              <a:t>is created, the process manager algorithm creates a data structure  to keep all the details it requires for managing the process.</a:t>
            </a:r>
          </a:p>
          <a:p>
            <a:r>
              <a:rPr lang="en-US" dirty="0" smtClean="0"/>
              <a:t>The process descriptor is the data structure where the </a:t>
            </a:r>
            <a:r>
              <a:rPr lang="en-IN" dirty="0" smtClean="0"/>
              <a:t>OS will keep all information it needs to manage that process. </a:t>
            </a:r>
          </a:p>
          <a:p>
            <a:r>
              <a:rPr lang="en-US" dirty="0" smtClean="0"/>
              <a:t>What information should be kept in a process descriptor ?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Operating Systems: A Modern Perspective, Chapter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sz="3600" dirty="0" smtClean="0">
                <a:latin typeface="Arial" charset="0"/>
              </a:rPr>
              <a:t>Some of the fields of a typical process table entry</a:t>
            </a:r>
            <a:endParaRPr lang="en-US" sz="36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29701" name="Picture 6" descr="D:\b\b4\IBM\02-0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3538" y="1408113"/>
            <a:ext cx="6353175" cy="367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descriptor</a:t>
            </a:r>
            <a:endParaRPr lang="en-IN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85800" y="1428750"/>
          <a:ext cx="77724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Internal name of the process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Process’s current</a:t>
                      </a:r>
                      <a:r>
                        <a:rPr lang="en-US" baseline="0" dirty="0" smtClean="0"/>
                        <a:t> state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owner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r>
                        <a:rPr lang="en-US" baseline="0" dirty="0" smtClean="0"/>
                        <a:t> owner.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threads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threads associated with this process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related process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sibling process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r>
                        <a:rPr lang="en-US" baseline="0" dirty="0" smtClean="0"/>
                        <a:t> of child process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reference</a:t>
                      </a:r>
                      <a:r>
                        <a:rPr lang="en-US" baseline="0" dirty="0" smtClean="0"/>
                        <a:t> to list of child of this process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 space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description of the address space</a:t>
                      </a:r>
                      <a:r>
                        <a:rPr lang="en-US" baseline="0" dirty="0" smtClean="0"/>
                        <a:t> and its binding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r>
                        <a:rPr lang="en-US" baseline="0" dirty="0" smtClean="0"/>
                        <a:t> of the stack in the memory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4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Operating Systems: A Modern Perspective, Chapter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Operating Systems: A Modern Perspective, Chapter 6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8392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Linux Process Descriptor</a:t>
            </a:r>
          </a:p>
        </p:txBody>
      </p:sp>
      <p:pic>
        <p:nvPicPr>
          <p:cNvPr id="20484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590800" y="990600"/>
            <a:ext cx="4686300" cy="5334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Kernel Support for Process</a:t>
            </a:r>
          </a:p>
        </p:txBody>
      </p:sp>
      <p:graphicFrame>
        <p:nvGraphicFramePr>
          <p:cNvPr id="122961" name="Group 81"/>
          <p:cNvGraphicFramePr>
            <a:graphicFrameLocks noGrp="1"/>
          </p:cNvGraphicFramePr>
          <p:nvPr>
            <p:ph sz="half" idx="1"/>
          </p:nvPr>
        </p:nvGraphicFramePr>
        <p:xfrm>
          <a:off x="2987675" y="2236788"/>
          <a:ext cx="720725" cy="1554480"/>
        </p:xfrm>
        <a:graphic>
          <a:graphicData uri="http://schemas.openxmlformats.org/drawingml/2006/table">
            <a:tbl>
              <a:tblPr/>
              <a:tblGrid>
                <a:gridCol w="720725"/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684213" y="2058988"/>
            <a:ext cx="792162" cy="446563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2124075" y="2058988"/>
            <a:ext cx="4103688" cy="446563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2962" name="Group 82"/>
          <p:cNvGraphicFramePr>
            <a:graphicFrameLocks noGrp="1"/>
          </p:cNvGraphicFramePr>
          <p:nvPr>
            <p:ph sz="half" idx="2"/>
          </p:nvPr>
        </p:nvGraphicFramePr>
        <p:xfrm>
          <a:off x="6659563" y="1947863"/>
          <a:ext cx="720725" cy="1554480"/>
        </p:xfrm>
        <a:graphic>
          <a:graphicData uri="http://schemas.openxmlformats.org/drawingml/2006/table">
            <a:tbl>
              <a:tblPr/>
              <a:tblGrid>
                <a:gridCol w="720725"/>
              </a:tblGrid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2932" name="Text Box 52"/>
          <p:cNvSpPr txBox="1">
            <a:spLocks noChangeArrowheads="1"/>
          </p:cNvSpPr>
          <p:nvPr/>
        </p:nvSpPr>
        <p:spPr bwMode="auto">
          <a:xfrm>
            <a:off x="4932363" y="4391025"/>
            <a:ext cx="1100137" cy="406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/>
              <a:t>Text</a:t>
            </a:r>
          </a:p>
        </p:txBody>
      </p:sp>
      <p:sp>
        <p:nvSpPr>
          <p:cNvPr id="122933" name="Text Box 53"/>
          <p:cNvSpPr txBox="1">
            <a:spLocks noChangeArrowheads="1"/>
          </p:cNvSpPr>
          <p:nvPr/>
        </p:nvSpPr>
        <p:spPr bwMode="auto">
          <a:xfrm>
            <a:off x="4932363" y="5686425"/>
            <a:ext cx="1100137" cy="406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/>
              <a:t>Stack</a:t>
            </a:r>
          </a:p>
        </p:txBody>
      </p:sp>
      <p:sp>
        <p:nvSpPr>
          <p:cNvPr id="122934" name="Text Box 54"/>
          <p:cNvSpPr txBox="1">
            <a:spLocks noChangeArrowheads="1"/>
          </p:cNvSpPr>
          <p:nvPr/>
        </p:nvSpPr>
        <p:spPr bwMode="auto">
          <a:xfrm>
            <a:off x="4932363" y="5038725"/>
            <a:ext cx="1100137" cy="406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/>
              <a:t>Data</a:t>
            </a:r>
          </a:p>
        </p:txBody>
      </p:sp>
      <p:sp>
        <p:nvSpPr>
          <p:cNvPr id="122935" name="Rectangle 55"/>
          <p:cNvSpPr>
            <a:spLocks noChangeArrowheads="1"/>
          </p:cNvSpPr>
          <p:nvPr/>
        </p:nvSpPr>
        <p:spPr bwMode="auto">
          <a:xfrm>
            <a:off x="2411413" y="4652963"/>
            <a:ext cx="2160587" cy="136842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/>
              <a:t>File Descriptor Table</a:t>
            </a:r>
          </a:p>
        </p:txBody>
      </p:sp>
      <p:sp>
        <p:nvSpPr>
          <p:cNvPr id="122936" name="Text Box 56"/>
          <p:cNvSpPr txBox="1">
            <a:spLocks noChangeArrowheads="1"/>
          </p:cNvSpPr>
          <p:nvPr/>
        </p:nvSpPr>
        <p:spPr bwMode="auto">
          <a:xfrm>
            <a:off x="2268538" y="3824288"/>
            <a:ext cx="33178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A50021"/>
                </a:solidFill>
              </a:rPr>
              <a:t>Per Process Region Table</a:t>
            </a:r>
          </a:p>
        </p:txBody>
      </p:sp>
      <p:cxnSp>
        <p:nvCxnSpPr>
          <p:cNvPr id="122965" name="AutoShape 85"/>
          <p:cNvCxnSpPr>
            <a:cxnSpLocks noChangeShapeType="1"/>
          </p:cNvCxnSpPr>
          <p:nvPr/>
        </p:nvCxnSpPr>
        <p:spPr bwMode="auto">
          <a:xfrm>
            <a:off x="684213" y="3933825"/>
            <a:ext cx="7921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2966" name="Line 86"/>
          <p:cNvSpPr>
            <a:spLocks noChangeShapeType="1"/>
          </p:cNvSpPr>
          <p:nvPr/>
        </p:nvSpPr>
        <p:spPr bwMode="auto">
          <a:xfrm>
            <a:off x="684213" y="3429000"/>
            <a:ext cx="7921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68" name="Line 88"/>
          <p:cNvSpPr>
            <a:spLocks noChangeShapeType="1"/>
          </p:cNvSpPr>
          <p:nvPr/>
        </p:nvSpPr>
        <p:spPr bwMode="auto">
          <a:xfrm flipV="1">
            <a:off x="1042988" y="2708275"/>
            <a:ext cx="1944687" cy="936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69" name="Line 89"/>
          <p:cNvSpPr>
            <a:spLocks noChangeShapeType="1"/>
          </p:cNvSpPr>
          <p:nvPr/>
        </p:nvSpPr>
        <p:spPr bwMode="auto">
          <a:xfrm>
            <a:off x="1042988" y="3644900"/>
            <a:ext cx="1800225" cy="1008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70" name="Line 90"/>
          <p:cNvSpPr>
            <a:spLocks noChangeShapeType="1"/>
          </p:cNvSpPr>
          <p:nvPr/>
        </p:nvSpPr>
        <p:spPr bwMode="auto">
          <a:xfrm flipV="1">
            <a:off x="3348038" y="2133600"/>
            <a:ext cx="3311525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71" name="Line 91"/>
          <p:cNvSpPr>
            <a:spLocks noChangeShapeType="1"/>
          </p:cNvSpPr>
          <p:nvPr/>
        </p:nvSpPr>
        <p:spPr bwMode="auto">
          <a:xfrm flipV="1">
            <a:off x="3348038" y="2636838"/>
            <a:ext cx="3311525" cy="287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72" name="Line 92"/>
          <p:cNvSpPr>
            <a:spLocks noChangeShapeType="1"/>
          </p:cNvSpPr>
          <p:nvPr/>
        </p:nvSpPr>
        <p:spPr bwMode="auto">
          <a:xfrm flipV="1">
            <a:off x="3348038" y="3211513"/>
            <a:ext cx="3311525" cy="288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73" name="Line 93"/>
          <p:cNvSpPr>
            <a:spLocks noChangeShapeType="1"/>
          </p:cNvSpPr>
          <p:nvPr/>
        </p:nvSpPr>
        <p:spPr bwMode="auto">
          <a:xfrm>
            <a:off x="7380288" y="2205038"/>
            <a:ext cx="15128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74" name="Line 94"/>
          <p:cNvSpPr>
            <a:spLocks noChangeShapeType="1"/>
          </p:cNvSpPr>
          <p:nvPr/>
        </p:nvSpPr>
        <p:spPr bwMode="auto">
          <a:xfrm>
            <a:off x="8893175" y="2205038"/>
            <a:ext cx="0" cy="3671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75" name="Line 95"/>
          <p:cNvSpPr>
            <a:spLocks noChangeShapeType="1"/>
          </p:cNvSpPr>
          <p:nvPr/>
        </p:nvSpPr>
        <p:spPr bwMode="auto">
          <a:xfrm flipH="1">
            <a:off x="6011863" y="5876925"/>
            <a:ext cx="28813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76" name="Line 96"/>
          <p:cNvSpPr>
            <a:spLocks noChangeShapeType="1"/>
          </p:cNvSpPr>
          <p:nvPr/>
        </p:nvSpPr>
        <p:spPr bwMode="auto">
          <a:xfrm>
            <a:off x="7380288" y="2708275"/>
            <a:ext cx="1079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77" name="Line 97"/>
          <p:cNvSpPr>
            <a:spLocks noChangeShapeType="1"/>
          </p:cNvSpPr>
          <p:nvPr/>
        </p:nvSpPr>
        <p:spPr bwMode="auto">
          <a:xfrm>
            <a:off x="8459788" y="2708275"/>
            <a:ext cx="0" cy="2520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78" name="Line 98"/>
          <p:cNvSpPr>
            <a:spLocks noChangeShapeType="1"/>
          </p:cNvSpPr>
          <p:nvPr/>
        </p:nvSpPr>
        <p:spPr bwMode="auto">
          <a:xfrm flipH="1">
            <a:off x="6011863" y="5229225"/>
            <a:ext cx="2447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79" name="Line 99"/>
          <p:cNvSpPr>
            <a:spLocks noChangeShapeType="1"/>
          </p:cNvSpPr>
          <p:nvPr/>
        </p:nvSpPr>
        <p:spPr bwMode="auto">
          <a:xfrm>
            <a:off x="7380288" y="3213100"/>
            <a:ext cx="647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80" name="Line 100"/>
          <p:cNvSpPr>
            <a:spLocks noChangeShapeType="1"/>
          </p:cNvSpPr>
          <p:nvPr/>
        </p:nvSpPr>
        <p:spPr bwMode="auto">
          <a:xfrm>
            <a:off x="8027988" y="3213100"/>
            <a:ext cx="0" cy="1368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81" name="Line 101"/>
          <p:cNvSpPr>
            <a:spLocks noChangeShapeType="1"/>
          </p:cNvSpPr>
          <p:nvPr/>
        </p:nvSpPr>
        <p:spPr bwMode="auto">
          <a:xfrm flipH="1">
            <a:off x="6011863" y="4581525"/>
            <a:ext cx="2016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82" name="Text Box 102"/>
          <p:cNvSpPr txBox="1">
            <a:spLocks noChangeArrowheads="1"/>
          </p:cNvSpPr>
          <p:nvPr/>
        </p:nvSpPr>
        <p:spPr bwMode="auto">
          <a:xfrm>
            <a:off x="107950" y="1293813"/>
            <a:ext cx="21590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A50021"/>
                </a:solidFill>
              </a:rPr>
              <a:t>Kernel Process Table</a:t>
            </a:r>
          </a:p>
        </p:txBody>
      </p:sp>
      <p:sp>
        <p:nvSpPr>
          <p:cNvPr id="122983" name="Text Box 103"/>
          <p:cNvSpPr txBox="1">
            <a:spLocks noChangeArrowheads="1"/>
          </p:cNvSpPr>
          <p:nvPr/>
        </p:nvSpPr>
        <p:spPr bwMode="auto">
          <a:xfrm>
            <a:off x="6229350" y="1268413"/>
            <a:ext cx="21590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A50021"/>
                </a:solidFill>
              </a:rPr>
              <a:t>Kernel Region Table</a:t>
            </a:r>
          </a:p>
        </p:txBody>
      </p:sp>
      <p:sp>
        <p:nvSpPr>
          <p:cNvPr id="122984" name="Text Box 104"/>
          <p:cNvSpPr txBox="1">
            <a:spLocks noChangeArrowheads="1"/>
          </p:cNvSpPr>
          <p:nvPr/>
        </p:nvSpPr>
        <p:spPr bwMode="auto">
          <a:xfrm>
            <a:off x="2773363" y="1519238"/>
            <a:ext cx="2159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A50021"/>
                </a:solidFill>
              </a:rPr>
              <a:t>A Process</a:t>
            </a:r>
          </a:p>
        </p:txBody>
      </p:sp>
      <p:sp>
        <p:nvSpPr>
          <p:cNvPr id="122986" name="Text Box 106"/>
          <p:cNvSpPr txBox="1">
            <a:spLocks noChangeArrowheads="1"/>
          </p:cNvSpPr>
          <p:nvPr/>
        </p:nvSpPr>
        <p:spPr bwMode="auto">
          <a:xfrm>
            <a:off x="3063875" y="6021388"/>
            <a:ext cx="10033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A50021"/>
                </a:solidFill>
              </a:rPr>
              <a:t>U Area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Process: Region Table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Region table entries describes the attributes of the region, such as whether it contains text or data, whether it is shared or private</a:t>
            </a:r>
          </a:p>
          <a:p>
            <a:r>
              <a:rPr lang="en-US"/>
              <a:t>The extra level from the per process region table to kernel region table allows independent processes to </a:t>
            </a:r>
            <a:r>
              <a:rPr lang="en-US">
                <a:solidFill>
                  <a:srgbClr val="A50021"/>
                </a:solidFill>
              </a:rPr>
              <a:t>share</a:t>
            </a:r>
            <a:r>
              <a:rPr lang="en-US"/>
              <a:t> regions.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Process: U Area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424862" cy="50403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U Area is the extension of process table entry.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Fields of process table entry: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State field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User ID (UID)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Fields of U Area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Pointer to process table entry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File descriptors of all open files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Current directory and current root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I/O parameters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Process and file size limit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Kernel can directly access fields of the U Area of the executing process but not of the U Area of other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context of a process consists of the contents of its (user) address space and </a:t>
            </a:r>
            <a:r>
              <a:rPr lang="en-US" dirty="0" smtClean="0"/>
              <a:t>the contents </a:t>
            </a:r>
            <a:r>
              <a:rPr lang="en-US" dirty="0" smtClean="0"/>
              <a:t>of hardware registers and kernel data structures that relate to the process.</a:t>
            </a:r>
          </a:p>
          <a:p>
            <a:r>
              <a:rPr lang="en-US" dirty="0" smtClean="0"/>
              <a:t>Formally, the context of a process is the union of its </a:t>
            </a:r>
            <a:r>
              <a:rPr lang="en-US" b="1" dirty="0" smtClean="0"/>
              <a:t>user-level context ; </a:t>
            </a:r>
            <a:r>
              <a:rPr lang="en-US" b="1" dirty="0" smtClean="0"/>
              <a:t>register context </a:t>
            </a:r>
            <a:r>
              <a:rPr lang="en-US" b="1" dirty="0" smtClean="0"/>
              <a:t>, and system -level context 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user-level context consists of the process</a:t>
            </a:r>
          </a:p>
          <a:p>
            <a:pPr lvl="1"/>
            <a:r>
              <a:rPr lang="en-US" dirty="0" smtClean="0"/>
              <a:t>text, data, user stack, and shared memory that occupy the virtual address space </a:t>
            </a:r>
            <a:r>
              <a:rPr lang="en-US" dirty="0" smtClean="0"/>
              <a:t>of the process.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execute algorithm</a:t>
            </a:r>
            <a:endParaRPr lang="en-IN" dirty="0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1214414" y="1928802"/>
            <a:ext cx="6043626" cy="4007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PC = &lt;machine start address&gt;;</a:t>
            </a:r>
          </a:p>
          <a:p>
            <a:pPr eaLnBrk="0" hangingPunc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IR = memory[PC];</a:t>
            </a:r>
          </a:p>
          <a:p>
            <a:pPr eaLnBrk="0" hangingPunc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haltFlag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CLEAR;</a:t>
            </a:r>
          </a:p>
          <a:p>
            <a:pPr eaLnBrk="0" hangingPunc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while(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haltFlag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not SET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0" hangingPunc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0" hangingPunc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	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execute(IR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eaLnBrk="0" hangingPunc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	PC = PC +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(INSTRUCT);</a:t>
            </a:r>
          </a:p>
          <a:p>
            <a:pPr eaLnBrk="0" hangingPunc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	IR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memory[PC]; // fetch phase</a:t>
            </a:r>
          </a:p>
          <a:p>
            <a:pPr eaLnBrk="0" hangingPunc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register context consists of the following </a:t>
            </a:r>
            <a:r>
              <a:rPr lang="en-US" dirty="0" smtClean="0"/>
              <a:t>component</a:t>
            </a:r>
          </a:p>
          <a:p>
            <a:pPr lvl="2"/>
            <a:r>
              <a:rPr lang="en-US" dirty="0" smtClean="0"/>
              <a:t>The program counter specifies the address of the next instruction the CPU </a:t>
            </a:r>
            <a:r>
              <a:rPr lang="en-US" dirty="0" err="1" smtClean="0"/>
              <a:t>willexecute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The </a:t>
            </a:r>
            <a:r>
              <a:rPr lang="en-US" dirty="0" smtClean="0"/>
              <a:t>processor status register (PS) specifies the hardware status of the </a:t>
            </a:r>
            <a:r>
              <a:rPr lang="en-US" dirty="0" smtClean="0"/>
              <a:t>machine as </a:t>
            </a:r>
            <a:r>
              <a:rPr lang="en-US" dirty="0" smtClean="0"/>
              <a:t>it relates to the process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The stack pointer contains the current address of the next entry in the kernel </a:t>
            </a:r>
            <a:r>
              <a:rPr lang="en-US" dirty="0" smtClean="0"/>
              <a:t>or user </a:t>
            </a:r>
            <a:r>
              <a:rPr lang="en-US" dirty="0" smtClean="0"/>
              <a:t>stack, determined by the mode of execution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The general-purpose registers contain data generated by the process during </a:t>
            </a:r>
            <a:r>
              <a:rPr lang="en-US" dirty="0" smtClean="0"/>
              <a:t>its execution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level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The system-level context of a process has a "static </a:t>
            </a:r>
            <a:r>
              <a:rPr lang="en-US" sz="2800" dirty="0" smtClean="0"/>
              <a:t>part and </a:t>
            </a:r>
            <a:r>
              <a:rPr lang="en-US" sz="2800" dirty="0" smtClean="0"/>
              <a:t>a "dynamic </a:t>
            </a:r>
            <a:r>
              <a:rPr lang="en-US" sz="2800" dirty="0" smtClean="0"/>
              <a:t>part“. </a:t>
            </a:r>
            <a:r>
              <a:rPr lang="en-US" sz="2800" dirty="0" smtClean="0"/>
              <a:t>A process has one </a:t>
            </a:r>
            <a:r>
              <a:rPr lang="en-US" sz="2800" dirty="0" smtClean="0"/>
              <a:t>static part </a:t>
            </a:r>
            <a:r>
              <a:rPr lang="en-US" sz="2800" dirty="0" smtClean="0"/>
              <a:t>of the system-level context throughout its lifetime, but it can have a </a:t>
            </a:r>
            <a:r>
              <a:rPr lang="en-US" sz="2800" dirty="0" smtClean="0"/>
              <a:t>variable number </a:t>
            </a:r>
            <a:r>
              <a:rPr lang="en-US" sz="2800" dirty="0" smtClean="0"/>
              <a:t>of dynamic parts</a:t>
            </a:r>
            <a:r>
              <a:rPr lang="en-US" sz="2800" dirty="0" smtClean="0"/>
              <a:t>.</a:t>
            </a:r>
          </a:p>
          <a:p>
            <a:pPr lvl="2"/>
            <a:r>
              <a:rPr lang="en-US" dirty="0" smtClean="0"/>
              <a:t>The process table entry of a </a:t>
            </a:r>
            <a:r>
              <a:rPr lang="en-US" dirty="0" smtClean="0"/>
              <a:t>process</a:t>
            </a:r>
          </a:p>
          <a:p>
            <a:pPr lvl="2"/>
            <a:r>
              <a:rPr lang="en-US" dirty="0" smtClean="0"/>
              <a:t>The u area of a </a:t>
            </a:r>
            <a:r>
              <a:rPr lang="en-US" dirty="0" smtClean="0"/>
              <a:t>process</a:t>
            </a:r>
          </a:p>
          <a:p>
            <a:pPr lvl="2"/>
            <a:r>
              <a:rPr lang="en-US" dirty="0" smtClean="0"/>
              <a:t>Per region </a:t>
            </a:r>
            <a:r>
              <a:rPr lang="en-US" dirty="0" smtClean="0"/>
              <a:t>entries, region tables and page tables, define the mapping from </a:t>
            </a:r>
            <a:r>
              <a:rPr lang="en-US" dirty="0" smtClean="0"/>
              <a:t>virtual to </a:t>
            </a:r>
            <a:r>
              <a:rPr lang="en-US" dirty="0" smtClean="0"/>
              <a:t>physical </a:t>
            </a:r>
            <a:r>
              <a:rPr lang="en-US" dirty="0" smtClean="0"/>
              <a:t>addresses</a:t>
            </a:r>
          </a:p>
          <a:p>
            <a:pPr lvl="2"/>
            <a:r>
              <a:rPr lang="en-US" dirty="0" smtClean="0"/>
              <a:t>The kernel stack </a:t>
            </a:r>
            <a:r>
              <a:rPr lang="en-US" dirty="0" smtClean="0"/>
              <a:t> which contains </a:t>
            </a:r>
            <a:r>
              <a:rPr lang="en-US" dirty="0" smtClean="0"/>
              <a:t>the stack frames of kernel procedures .</a:t>
            </a:r>
            <a:endParaRPr lang="en-US" dirty="0" smtClean="0"/>
          </a:p>
          <a:p>
            <a:pPr lvl="2"/>
            <a:r>
              <a:rPr lang="en-US" dirty="0" smtClean="0"/>
              <a:t>The dynamic part of the system-level context of a process consists of a set </a:t>
            </a:r>
            <a:r>
              <a:rPr lang="en-US" dirty="0" smtClean="0"/>
              <a:t>of layers</a:t>
            </a:r>
            <a:r>
              <a:rPr lang="en-US" dirty="0" smtClean="0"/>
              <a:t>, visualized as a </a:t>
            </a:r>
            <a:r>
              <a:rPr lang="en-US" dirty="0" smtClean="0"/>
              <a:t>last-in-first out </a:t>
            </a:r>
            <a:r>
              <a:rPr lang="en-US" dirty="0" smtClean="0"/>
              <a:t>stack. Each </a:t>
            </a:r>
            <a:r>
              <a:rPr lang="en-US" sz="2400" dirty="0" smtClean="0"/>
              <a:t>system -level context </a:t>
            </a:r>
            <a:r>
              <a:rPr lang="en-US" sz="2400" dirty="0" smtClean="0"/>
              <a:t>layer </a:t>
            </a:r>
            <a:r>
              <a:rPr lang="en-US" dirty="0" smtClean="0"/>
              <a:t>contains </a:t>
            </a:r>
            <a:r>
              <a:rPr lang="en-US" dirty="0" smtClean="0"/>
              <a:t>the necessary information to recover the previous layer, including </a:t>
            </a:r>
            <a:r>
              <a:rPr lang="en-US" dirty="0" smtClean="0"/>
              <a:t>the register </a:t>
            </a:r>
            <a:r>
              <a:rPr lang="en-US" dirty="0" smtClean="0"/>
              <a:t>context of the previous level.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Context Switch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the kernel decides that it should execute another process, it does a context switch, so that the system executes in the context of the other process</a:t>
            </a:r>
          </a:p>
          <a:p>
            <a:r>
              <a:rPr lang="en-US" dirty="0"/>
              <a:t>When doing a context switch, the kernel saves enough information so that it can later switch back to the first process and resume its execution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kernel saves the context of a process </a:t>
            </a:r>
            <a:r>
              <a:rPr lang="en-US" dirty="0" smtClean="0"/>
              <a:t>whenever it </a:t>
            </a:r>
            <a:r>
              <a:rPr lang="en-US" dirty="0" smtClean="0"/>
              <a:t>pushes a new system context layer.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Operating Systems: A Modern Perspective, Chapter 6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696200" cy="5492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smtClean="0"/>
              <a:t>Context Switching</a:t>
            </a:r>
          </a:p>
        </p:txBody>
      </p:sp>
      <p:sp>
        <p:nvSpPr>
          <p:cNvPr id="15364" name="Line 3"/>
          <p:cNvSpPr>
            <a:spLocks noChangeShapeType="1"/>
          </p:cNvSpPr>
          <p:nvPr/>
        </p:nvSpPr>
        <p:spPr bwMode="auto">
          <a:xfrm>
            <a:off x="3810000" y="1295400"/>
            <a:ext cx="0" cy="487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5" name="Line 4"/>
          <p:cNvSpPr>
            <a:spLocks noChangeShapeType="1"/>
          </p:cNvSpPr>
          <p:nvPr/>
        </p:nvSpPr>
        <p:spPr bwMode="auto">
          <a:xfrm>
            <a:off x="5334000" y="1295400"/>
            <a:ext cx="0" cy="487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3810000" y="1524000"/>
            <a:ext cx="1524000" cy="8382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/>
              <a:t>Process</a:t>
            </a:r>
          </a:p>
          <a:p>
            <a:pPr algn="ctr" eaLnBrk="0" hangingPunct="0"/>
            <a:r>
              <a:rPr lang="en-US" sz="2000"/>
              <a:t>Manager</a:t>
            </a:r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3810000" y="2514600"/>
            <a:ext cx="1524000" cy="533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/>
              <a:t>Interrupt</a:t>
            </a:r>
          </a:p>
          <a:p>
            <a:pPr algn="ctr" eaLnBrk="0" hangingPunct="0"/>
            <a:r>
              <a:rPr lang="en-US" sz="1800"/>
              <a:t>Handler</a:t>
            </a:r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3810000" y="3429000"/>
            <a:ext cx="1524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/>
              <a:t>P</a:t>
            </a:r>
            <a:r>
              <a:rPr lang="en-US" sz="2000" baseline="-25000"/>
              <a:t>1</a:t>
            </a:r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3810000" y="4267200"/>
            <a:ext cx="1524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/>
              <a:t>P</a:t>
            </a:r>
            <a:r>
              <a:rPr lang="en-US" sz="2000" baseline="-25000"/>
              <a:t>2</a:t>
            </a: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3810000" y="5181600"/>
            <a:ext cx="1524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/>
              <a:t>P</a:t>
            </a:r>
            <a:r>
              <a:rPr lang="en-US" sz="2000" baseline="-25000"/>
              <a:t>n</a:t>
            </a:r>
          </a:p>
        </p:txBody>
      </p:sp>
      <p:sp>
        <p:nvSpPr>
          <p:cNvPr id="15371" name="Text Box 10"/>
          <p:cNvSpPr txBox="1">
            <a:spLocks noChangeArrowheads="1"/>
          </p:cNvSpPr>
          <p:nvPr/>
        </p:nvSpPr>
        <p:spPr bwMode="auto">
          <a:xfrm>
            <a:off x="3429000" y="914400"/>
            <a:ext cx="2251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Executable Memory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676400" y="1447800"/>
            <a:ext cx="2133600" cy="473075"/>
            <a:chOff x="1056" y="912"/>
            <a:chExt cx="1344" cy="298"/>
          </a:xfrm>
        </p:grpSpPr>
        <p:sp>
          <p:nvSpPr>
            <p:cNvPr id="15398" name="Text Box 11"/>
            <p:cNvSpPr txBox="1">
              <a:spLocks noChangeArrowheads="1"/>
            </p:cNvSpPr>
            <p:nvPr/>
          </p:nvSpPr>
          <p:spPr bwMode="auto">
            <a:xfrm>
              <a:off x="1056" y="960"/>
              <a:ext cx="9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/>
                <a:t>Initialization</a:t>
              </a:r>
            </a:p>
          </p:txBody>
        </p:sp>
        <p:sp>
          <p:nvSpPr>
            <p:cNvPr id="15399" name="Line 12"/>
            <p:cNvSpPr>
              <a:spLocks noChangeShapeType="1"/>
            </p:cNvSpPr>
            <p:nvPr/>
          </p:nvSpPr>
          <p:spPr bwMode="auto">
            <a:xfrm>
              <a:off x="1920" y="11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0" name="Oval 14"/>
            <p:cNvSpPr>
              <a:spLocks noChangeArrowheads="1"/>
            </p:cNvSpPr>
            <p:nvPr/>
          </p:nvSpPr>
          <p:spPr bwMode="auto">
            <a:xfrm>
              <a:off x="1968" y="912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/>
                <a:t>1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3352800" y="1981200"/>
            <a:ext cx="457200" cy="1676400"/>
            <a:chOff x="2112" y="1248"/>
            <a:chExt cx="288" cy="1056"/>
          </a:xfrm>
        </p:grpSpPr>
        <p:sp>
          <p:nvSpPr>
            <p:cNvPr id="15396" name="Freeform 13"/>
            <p:cNvSpPr>
              <a:spLocks/>
            </p:cNvSpPr>
            <p:nvPr/>
          </p:nvSpPr>
          <p:spPr bwMode="auto">
            <a:xfrm>
              <a:off x="2112" y="1248"/>
              <a:ext cx="288" cy="1056"/>
            </a:xfrm>
            <a:custGeom>
              <a:avLst/>
              <a:gdLst>
                <a:gd name="T0" fmla="*/ 192 w 432"/>
                <a:gd name="T1" fmla="*/ 0 h 1056"/>
                <a:gd name="T2" fmla="*/ 0 w 432"/>
                <a:gd name="T3" fmla="*/ 0 h 1056"/>
                <a:gd name="T4" fmla="*/ 0 w 432"/>
                <a:gd name="T5" fmla="*/ 1056 h 1056"/>
                <a:gd name="T6" fmla="*/ 192 w 432"/>
                <a:gd name="T7" fmla="*/ 1056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6"/>
                <a:gd name="T14" fmla="*/ 432 w 432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6">
                  <a:moveTo>
                    <a:pt x="432" y="0"/>
                  </a:moveTo>
                  <a:lnTo>
                    <a:pt x="0" y="0"/>
                  </a:lnTo>
                  <a:lnTo>
                    <a:pt x="0" y="1056"/>
                  </a:lnTo>
                  <a:lnTo>
                    <a:pt x="432" y="105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397" name="Oval 15"/>
            <p:cNvSpPr>
              <a:spLocks noChangeArrowheads="1"/>
            </p:cNvSpPr>
            <p:nvPr/>
          </p:nvSpPr>
          <p:spPr bwMode="auto">
            <a:xfrm>
              <a:off x="2160" y="2064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/>
                <a:t>2</a:t>
              </a: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5334000" y="1981200"/>
            <a:ext cx="685800" cy="1828800"/>
            <a:chOff x="3360" y="1248"/>
            <a:chExt cx="432" cy="1152"/>
          </a:xfrm>
        </p:grpSpPr>
        <p:sp>
          <p:nvSpPr>
            <p:cNvPr id="15394" name="Freeform 16"/>
            <p:cNvSpPr>
              <a:spLocks/>
            </p:cNvSpPr>
            <p:nvPr/>
          </p:nvSpPr>
          <p:spPr bwMode="auto">
            <a:xfrm>
              <a:off x="3360" y="1248"/>
              <a:ext cx="432" cy="1152"/>
            </a:xfrm>
            <a:custGeom>
              <a:avLst/>
              <a:gdLst>
                <a:gd name="T0" fmla="*/ 0 w 288"/>
                <a:gd name="T1" fmla="*/ 1152 h 1152"/>
                <a:gd name="T2" fmla="*/ 648 w 288"/>
                <a:gd name="T3" fmla="*/ 1152 h 1152"/>
                <a:gd name="T4" fmla="*/ 648 w 288"/>
                <a:gd name="T5" fmla="*/ 0 h 1152"/>
                <a:gd name="T6" fmla="*/ 0 w 288"/>
                <a:gd name="T7" fmla="*/ 0 h 11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1152"/>
                <a:gd name="T14" fmla="*/ 288 w 288"/>
                <a:gd name="T15" fmla="*/ 1152 h 11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1152">
                  <a:moveTo>
                    <a:pt x="0" y="1152"/>
                  </a:moveTo>
                  <a:lnTo>
                    <a:pt x="288" y="1152"/>
                  </a:ln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395" name="Oval 18"/>
            <p:cNvSpPr>
              <a:spLocks noChangeArrowheads="1"/>
            </p:cNvSpPr>
            <p:nvPr/>
          </p:nvSpPr>
          <p:spPr bwMode="auto">
            <a:xfrm>
              <a:off x="3600" y="2160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/>
                <a:t>3</a:t>
              </a:r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3124200" y="1981200"/>
            <a:ext cx="685800" cy="2438400"/>
            <a:chOff x="1968" y="1248"/>
            <a:chExt cx="432" cy="1536"/>
          </a:xfrm>
        </p:grpSpPr>
        <p:sp>
          <p:nvSpPr>
            <p:cNvPr id="15392" name="Freeform 17"/>
            <p:cNvSpPr>
              <a:spLocks/>
            </p:cNvSpPr>
            <p:nvPr/>
          </p:nvSpPr>
          <p:spPr bwMode="auto">
            <a:xfrm>
              <a:off x="1968" y="1248"/>
              <a:ext cx="432" cy="1536"/>
            </a:xfrm>
            <a:custGeom>
              <a:avLst/>
              <a:gdLst>
                <a:gd name="T0" fmla="*/ 432 w 432"/>
                <a:gd name="T1" fmla="*/ 0 h 1536"/>
                <a:gd name="T2" fmla="*/ 0 w 432"/>
                <a:gd name="T3" fmla="*/ 0 h 1536"/>
                <a:gd name="T4" fmla="*/ 0 w 432"/>
                <a:gd name="T5" fmla="*/ 1536 h 1536"/>
                <a:gd name="T6" fmla="*/ 432 w 432"/>
                <a:gd name="T7" fmla="*/ 1536 h 15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536"/>
                <a:gd name="T14" fmla="*/ 432 w 432"/>
                <a:gd name="T15" fmla="*/ 1536 h 1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536">
                  <a:moveTo>
                    <a:pt x="432" y="0"/>
                  </a:moveTo>
                  <a:lnTo>
                    <a:pt x="0" y="0"/>
                  </a:lnTo>
                  <a:lnTo>
                    <a:pt x="0" y="1536"/>
                  </a:lnTo>
                  <a:lnTo>
                    <a:pt x="432" y="153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393" name="Oval 20"/>
            <p:cNvSpPr>
              <a:spLocks noChangeArrowheads="1"/>
            </p:cNvSpPr>
            <p:nvPr/>
          </p:nvSpPr>
          <p:spPr bwMode="auto">
            <a:xfrm>
              <a:off x="2016" y="2496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/>
                <a:t>4</a:t>
              </a: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5334000" y="1981200"/>
            <a:ext cx="914400" cy="2590800"/>
            <a:chOff x="3360" y="1248"/>
            <a:chExt cx="576" cy="1632"/>
          </a:xfrm>
        </p:grpSpPr>
        <p:sp>
          <p:nvSpPr>
            <p:cNvPr id="15390" name="Freeform 19"/>
            <p:cNvSpPr>
              <a:spLocks/>
            </p:cNvSpPr>
            <p:nvPr/>
          </p:nvSpPr>
          <p:spPr bwMode="auto">
            <a:xfrm>
              <a:off x="3360" y="1248"/>
              <a:ext cx="576" cy="1632"/>
            </a:xfrm>
            <a:custGeom>
              <a:avLst/>
              <a:gdLst>
                <a:gd name="T0" fmla="*/ 0 w 432"/>
                <a:gd name="T1" fmla="*/ 1632 h 1632"/>
                <a:gd name="T2" fmla="*/ 768 w 432"/>
                <a:gd name="T3" fmla="*/ 1632 h 1632"/>
                <a:gd name="T4" fmla="*/ 768 w 432"/>
                <a:gd name="T5" fmla="*/ 0 h 1632"/>
                <a:gd name="T6" fmla="*/ 0 w 432"/>
                <a:gd name="T7" fmla="*/ 0 h 16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632"/>
                <a:gd name="T14" fmla="*/ 432 w 432"/>
                <a:gd name="T15" fmla="*/ 1632 h 16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632">
                  <a:moveTo>
                    <a:pt x="0" y="1632"/>
                  </a:moveTo>
                  <a:lnTo>
                    <a:pt x="432" y="1632"/>
                  </a:lnTo>
                  <a:lnTo>
                    <a:pt x="432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391" name="Oval 24"/>
            <p:cNvSpPr>
              <a:spLocks noChangeArrowheads="1"/>
            </p:cNvSpPr>
            <p:nvPr/>
          </p:nvSpPr>
          <p:spPr bwMode="auto">
            <a:xfrm>
              <a:off x="3744" y="2688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/>
                <a:t>5</a:t>
              </a:r>
            </a:p>
          </p:txBody>
        </p: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914400" y="2286000"/>
            <a:ext cx="2895600" cy="473075"/>
            <a:chOff x="576" y="1440"/>
            <a:chExt cx="1824" cy="298"/>
          </a:xfrm>
        </p:grpSpPr>
        <p:sp>
          <p:nvSpPr>
            <p:cNvPr id="15387" name="Oval 22"/>
            <p:cNvSpPr>
              <a:spLocks noChangeArrowheads="1"/>
            </p:cNvSpPr>
            <p:nvPr/>
          </p:nvSpPr>
          <p:spPr bwMode="auto">
            <a:xfrm>
              <a:off x="1296" y="1440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/>
                <a:t>7</a:t>
              </a:r>
            </a:p>
          </p:txBody>
        </p:sp>
        <p:sp>
          <p:nvSpPr>
            <p:cNvPr id="15388" name="Text Box 23"/>
            <p:cNvSpPr txBox="1">
              <a:spLocks noChangeArrowheads="1"/>
            </p:cNvSpPr>
            <p:nvPr/>
          </p:nvSpPr>
          <p:spPr bwMode="auto">
            <a:xfrm>
              <a:off x="576" y="1488"/>
              <a:ext cx="6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/>
                <a:t>Interrupt</a:t>
              </a:r>
            </a:p>
          </p:txBody>
        </p:sp>
        <p:sp>
          <p:nvSpPr>
            <p:cNvPr id="15389" name="Line 25"/>
            <p:cNvSpPr>
              <a:spLocks noChangeShapeType="1"/>
            </p:cNvSpPr>
            <p:nvPr/>
          </p:nvSpPr>
          <p:spPr bwMode="auto">
            <a:xfrm>
              <a:off x="1248" y="163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5334000" y="1981200"/>
            <a:ext cx="381000" cy="762000"/>
            <a:chOff x="3360" y="1248"/>
            <a:chExt cx="240" cy="480"/>
          </a:xfrm>
        </p:grpSpPr>
        <p:sp>
          <p:nvSpPr>
            <p:cNvPr id="15385" name="Freeform 26"/>
            <p:cNvSpPr>
              <a:spLocks/>
            </p:cNvSpPr>
            <p:nvPr/>
          </p:nvSpPr>
          <p:spPr bwMode="auto">
            <a:xfrm>
              <a:off x="3360" y="1248"/>
              <a:ext cx="240" cy="480"/>
            </a:xfrm>
            <a:custGeom>
              <a:avLst/>
              <a:gdLst>
                <a:gd name="T0" fmla="*/ 0 w 240"/>
                <a:gd name="T1" fmla="*/ 480 h 480"/>
                <a:gd name="T2" fmla="*/ 240 w 240"/>
                <a:gd name="T3" fmla="*/ 480 h 480"/>
                <a:gd name="T4" fmla="*/ 240 w 240"/>
                <a:gd name="T5" fmla="*/ 0 h 480"/>
                <a:gd name="T6" fmla="*/ 0 w 240"/>
                <a:gd name="T7" fmla="*/ 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480"/>
                <a:gd name="T14" fmla="*/ 240 w 240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480">
                  <a:moveTo>
                    <a:pt x="0" y="480"/>
                  </a:moveTo>
                  <a:lnTo>
                    <a:pt x="240" y="480"/>
                  </a:lnTo>
                  <a:lnTo>
                    <a:pt x="24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386" name="Oval 27"/>
            <p:cNvSpPr>
              <a:spLocks noChangeArrowheads="1"/>
            </p:cNvSpPr>
            <p:nvPr/>
          </p:nvSpPr>
          <p:spPr bwMode="auto">
            <a:xfrm>
              <a:off x="3408" y="1440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/>
                <a:t>8</a:t>
              </a:r>
            </a:p>
          </p:txBody>
        </p:sp>
      </p:grp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2362200" y="1981200"/>
            <a:ext cx="1447800" cy="2590800"/>
            <a:chOff x="1488" y="1248"/>
            <a:chExt cx="912" cy="1632"/>
          </a:xfrm>
        </p:grpSpPr>
        <p:sp>
          <p:nvSpPr>
            <p:cNvPr id="15383" name="Freeform 28"/>
            <p:cNvSpPr>
              <a:spLocks/>
            </p:cNvSpPr>
            <p:nvPr/>
          </p:nvSpPr>
          <p:spPr bwMode="auto">
            <a:xfrm>
              <a:off x="1680" y="1248"/>
              <a:ext cx="720" cy="1632"/>
            </a:xfrm>
            <a:custGeom>
              <a:avLst/>
              <a:gdLst>
                <a:gd name="T0" fmla="*/ 720 w 720"/>
                <a:gd name="T1" fmla="*/ 0 h 2160"/>
                <a:gd name="T2" fmla="*/ 0 w 720"/>
                <a:gd name="T3" fmla="*/ 0 h 2160"/>
                <a:gd name="T4" fmla="*/ 0 w 720"/>
                <a:gd name="T5" fmla="*/ 1233 h 2160"/>
                <a:gd name="T6" fmla="*/ 720 w 720"/>
                <a:gd name="T7" fmla="*/ 1233 h 21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2160"/>
                <a:gd name="T14" fmla="*/ 720 w 720"/>
                <a:gd name="T15" fmla="*/ 2160 h 21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2160">
                  <a:moveTo>
                    <a:pt x="720" y="0"/>
                  </a:moveTo>
                  <a:lnTo>
                    <a:pt x="0" y="0"/>
                  </a:lnTo>
                  <a:lnTo>
                    <a:pt x="0" y="2160"/>
                  </a:lnTo>
                  <a:lnTo>
                    <a:pt x="720" y="216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384" name="Oval 29"/>
            <p:cNvSpPr>
              <a:spLocks noChangeArrowheads="1"/>
            </p:cNvSpPr>
            <p:nvPr/>
          </p:nvSpPr>
          <p:spPr bwMode="auto">
            <a:xfrm>
              <a:off x="1488" y="2688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/>
                <a:t>9</a:t>
              </a:r>
            </a:p>
          </p:txBody>
        </p:sp>
      </p:grpSp>
      <p:grpSp>
        <p:nvGrpSpPr>
          <p:cNvPr id="10" name="Group 36"/>
          <p:cNvGrpSpPr>
            <a:grpSpLocks/>
          </p:cNvGrpSpPr>
          <p:nvPr/>
        </p:nvGrpSpPr>
        <p:grpSpPr bwMode="auto">
          <a:xfrm>
            <a:off x="2895600" y="1981200"/>
            <a:ext cx="914400" cy="3276600"/>
            <a:chOff x="1824" y="1248"/>
            <a:chExt cx="576" cy="2064"/>
          </a:xfrm>
        </p:grpSpPr>
        <p:sp>
          <p:nvSpPr>
            <p:cNvPr id="15381" name="Freeform 21"/>
            <p:cNvSpPr>
              <a:spLocks/>
            </p:cNvSpPr>
            <p:nvPr/>
          </p:nvSpPr>
          <p:spPr bwMode="auto">
            <a:xfrm>
              <a:off x="1824" y="1248"/>
              <a:ext cx="576" cy="2064"/>
            </a:xfrm>
            <a:custGeom>
              <a:avLst/>
              <a:gdLst>
                <a:gd name="T0" fmla="*/ 576 w 576"/>
                <a:gd name="T1" fmla="*/ 0 h 2064"/>
                <a:gd name="T2" fmla="*/ 0 w 576"/>
                <a:gd name="T3" fmla="*/ 0 h 2064"/>
                <a:gd name="T4" fmla="*/ 0 w 576"/>
                <a:gd name="T5" fmla="*/ 2064 h 2064"/>
                <a:gd name="T6" fmla="*/ 576 w 576"/>
                <a:gd name="T7" fmla="*/ 2064 h 20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064"/>
                <a:gd name="T14" fmla="*/ 576 w 576"/>
                <a:gd name="T15" fmla="*/ 2064 h 20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064">
                  <a:moveTo>
                    <a:pt x="576" y="0"/>
                  </a:moveTo>
                  <a:lnTo>
                    <a:pt x="0" y="0"/>
                  </a:lnTo>
                  <a:lnTo>
                    <a:pt x="0" y="2064"/>
                  </a:lnTo>
                  <a:lnTo>
                    <a:pt x="576" y="206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382" name="Oval 30"/>
            <p:cNvSpPr>
              <a:spLocks noChangeArrowheads="1"/>
            </p:cNvSpPr>
            <p:nvPr/>
          </p:nvSpPr>
          <p:spPr bwMode="auto">
            <a:xfrm>
              <a:off x="1872" y="3120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/>
                <a:t>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Mode of Process </a:t>
            </a:r>
            <a:r>
              <a:rPr lang="en-US" sz="4000" dirty="0" smtClean="0"/>
              <a:t>Execution</a:t>
            </a:r>
            <a:endParaRPr lang="en-US" sz="4000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UNIX process runs in two modes: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A50021"/>
                </a:solidFill>
              </a:rPr>
              <a:t>User mode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Can access its own instructions and data, but not kernel instruction and data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A50021"/>
                </a:solidFill>
              </a:rPr>
              <a:t>Kernel mode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Can access kernel and user instructions and data</a:t>
            </a:r>
          </a:p>
          <a:p>
            <a:pPr>
              <a:lnSpc>
                <a:spcPct val="90000"/>
              </a:lnSpc>
            </a:pPr>
            <a:r>
              <a:rPr lang="en-US" dirty="0"/>
              <a:t>When a process executes a system call, the execution mode of the process changes from </a:t>
            </a:r>
            <a:r>
              <a:rPr lang="en-US" dirty="0">
                <a:solidFill>
                  <a:srgbClr val="A50021"/>
                </a:solidFill>
              </a:rPr>
              <a:t>user mode</a:t>
            </a:r>
            <a:r>
              <a:rPr lang="en-US" dirty="0"/>
              <a:t> to </a:t>
            </a:r>
            <a:r>
              <a:rPr lang="en-US" dirty="0">
                <a:solidFill>
                  <a:srgbClr val="A50021"/>
                </a:solidFill>
              </a:rPr>
              <a:t>kernel mode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Mode of Process </a:t>
            </a:r>
            <a:r>
              <a:rPr lang="en-US" sz="4000" dirty="0" smtClean="0"/>
              <a:t>Execution</a:t>
            </a:r>
            <a:endParaRPr lang="en-US" sz="4000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moving from user to kernel mode, the kernel saves enough information so that it can later return to user mode and continue execution from where it left off. </a:t>
            </a:r>
          </a:p>
          <a:p>
            <a:r>
              <a:rPr lang="en-US" dirty="0"/>
              <a:t>Mode change is </a:t>
            </a:r>
            <a:r>
              <a:rPr lang="en-US" dirty="0">
                <a:solidFill>
                  <a:srgbClr val="A50021"/>
                </a:solidFill>
              </a:rPr>
              <a:t>not a context switch</a:t>
            </a:r>
            <a:r>
              <a:rPr lang="en-US" dirty="0"/>
              <a:t>, just change in mode.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Operating Systems: A Modern Perspective, Chapter 6</a:t>
            </a:r>
          </a:p>
        </p:txBody>
      </p:sp>
      <p:sp>
        <p:nvSpPr>
          <p:cNvPr id="2457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State of a Process</a:t>
            </a:r>
          </a:p>
        </p:txBody>
      </p:sp>
      <p:sp>
        <p:nvSpPr>
          <p:cNvPr id="24580" name="Rectangle 1027"/>
          <p:cNvSpPr>
            <a:spLocks noChangeArrowheads="1"/>
          </p:cNvSpPr>
          <p:nvPr/>
        </p:nvSpPr>
        <p:spPr bwMode="auto">
          <a:xfrm>
            <a:off x="677863" y="1230313"/>
            <a:ext cx="7627937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sng" dirty="0"/>
              <a:t>State Variable</a:t>
            </a:r>
            <a:r>
              <a:rPr lang="en-US" dirty="0"/>
              <a:t> - summary status of the process/thread which is located in descriptor</a:t>
            </a:r>
          </a:p>
          <a:p>
            <a:endParaRPr lang="en-US" dirty="0"/>
          </a:p>
        </p:txBody>
      </p:sp>
      <p:sp>
        <p:nvSpPr>
          <p:cNvPr id="24581" name="Oval 1028"/>
          <p:cNvSpPr>
            <a:spLocks noChangeArrowheads="1"/>
          </p:cNvSpPr>
          <p:nvPr/>
        </p:nvSpPr>
        <p:spPr bwMode="auto">
          <a:xfrm>
            <a:off x="3810000" y="3048000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582" name="Oval 1029"/>
          <p:cNvSpPr>
            <a:spLocks noChangeArrowheads="1"/>
          </p:cNvSpPr>
          <p:nvPr/>
        </p:nvSpPr>
        <p:spPr bwMode="auto">
          <a:xfrm>
            <a:off x="5029200" y="4648200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583" name="Oval 1030"/>
          <p:cNvSpPr>
            <a:spLocks noChangeArrowheads="1"/>
          </p:cNvSpPr>
          <p:nvPr/>
        </p:nvSpPr>
        <p:spPr bwMode="auto">
          <a:xfrm>
            <a:off x="2590800" y="4648200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584" name="Line 1031"/>
          <p:cNvSpPr>
            <a:spLocks noChangeShapeType="1"/>
          </p:cNvSpPr>
          <p:nvPr/>
        </p:nvSpPr>
        <p:spPr bwMode="auto">
          <a:xfrm flipH="1" flipV="1">
            <a:off x="4267200" y="3581400"/>
            <a:ext cx="9144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1032"/>
          <p:cNvSpPr>
            <a:spLocks noChangeShapeType="1"/>
          </p:cNvSpPr>
          <p:nvPr/>
        </p:nvSpPr>
        <p:spPr bwMode="auto">
          <a:xfrm flipH="1">
            <a:off x="3124200" y="3581400"/>
            <a:ext cx="8382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Line 1033"/>
          <p:cNvSpPr>
            <a:spLocks noChangeShapeType="1"/>
          </p:cNvSpPr>
          <p:nvPr/>
        </p:nvSpPr>
        <p:spPr bwMode="auto">
          <a:xfrm>
            <a:off x="3200400" y="49530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1034"/>
          <p:cNvSpPr>
            <a:spLocks noChangeShapeType="1"/>
          </p:cNvSpPr>
          <p:nvPr/>
        </p:nvSpPr>
        <p:spPr bwMode="auto">
          <a:xfrm flipH="1">
            <a:off x="2895600" y="3352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Line 1035"/>
          <p:cNvSpPr>
            <a:spLocks noChangeShapeType="1"/>
          </p:cNvSpPr>
          <p:nvPr/>
        </p:nvSpPr>
        <p:spPr bwMode="auto">
          <a:xfrm flipH="1">
            <a:off x="5638800" y="4953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Text Box 1036"/>
          <p:cNvSpPr txBox="1">
            <a:spLocks noChangeArrowheads="1"/>
          </p:cNvSpPr>
          <p:nvPr/>
        </p:nvSpPr>
        <p:spPr bwMode="auto">
          <a:xfrm>
            <a:off x="4860925" y="5222875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Ready</a:t>
            </a:r>
            <a:endParaRPr lang="en-US"/>
          </a:p>
        </p:txBody>
      </p:sp>
      <p:sp>
        <p:nvSpPr>
          <p:cNvPr id="24590" name="Text Box 1037"/>
          <p:cNvSpPr txBox="1">
            <a:spLocks noChangeArrowheads="1"/>
          </p:cNvSpPr>
          <p:nvPr/>
        </p:nvSpPr>
        <p:spPr bwMode="auto">
          <a:xfrm>
            <a:off x="2209800" y="5257800"/>
            <a:ext cx="1233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Blocked</a:t>
            </a:r>
            <a:endParaRPr lang="en-US"/>
          </a:p>
        </p:txBody>
      </p:sp>
      <p:sp>
        <p:nvSpPr>
          <p:cNvPr id="24591" name="Text Box 1038"/>
          <p:cNvSpPr txBox="1">
            <a:spLocks noChangeArrowheads="1"/>
          </p:cNvSpPr>
          <p:nvPr/>
        </p:nvSpPr>
        <p:spPr bwMode="auto">
          <a:xfrm>
            <a:off x="4419600" y="3124200"/>
            <a:ext cx="1319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Running</a:t>
            </a:r>
            <a:endParaRPr lang="en-US"/>
          </a:p>
        </p:txBody>
      </p:sp>
      <p:sp>
        <p:nvSpPr>
          <p:cNvPr id="24592" name="Text Box 1039"/>
          <p:cNvSpPr txBox="1">
            <a:spLocks noChangeArrowheads="1"/>
          </p:cNvSpPr>
          <p:nvPr/>
        </p:nvSpPr>
        <p:spPr bwMode="auto">
          <a:xfrm>
            <a:off x="6003925" y="4384675"/>
            <a:ext cx="776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/>
              <a:t>Start</a:t>
            </a:r>
            <a:endParaRPr lang="en-US"/>
          </a:p>
        </p:txBody>
      </p:sp>
      <p:sp>
        <p:nvSpPr>
          <p:cNvPr id="24593" name="Text Box 1040"/>
          <p:cNvSpPr txBox="1">
            <a:spLocks noChangeArrowheads="1"/>
          </p:cNvSpPr>
          <p:nvPr/>
        </p:nvSpPr>
        <p:spPr bwMode="auto">
          <a:xfrm>
            <a:off x="4724400" y="3810000"/>
            <a:ext cx="128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/>
              <a:t>Schedule</a:t>
            </a:r>
            <a:endParaRPr lang="en-US"/>
          </a:p>
        </p:txBody>
      </p:sp>
      <p:sp>
        <p:nvSpPr>
          <p:cNvPr id="24594" name="Text Box 1041"/>
          <p:cNvSpPr txBox="1">
            <a:spLocks noChangeArrowheads="1"/>
          </p:cNvSpPr>
          <p:nvPr/>
        </p:nvSpPr>
        <p:spPr bwMode="auto">
          <a:xfrm>
            <a:off x="4191000" y="2286000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/>
              <a:t>Request</a:t>
            </a:r>
            <a:endParaRPr lang="en-US"/>
          </a:p>
        </p:txBody>
      </p:sp>
      <p:sp>
        <p:nvSpPr>
          <p:cNvPr id="24595" name="Text Box 1042"/>
          <p:cNvSpPr txBox="1">
            <a:spLocks noChangeArrowheads="1"/>
          </p:cNvSpPr>
          <p:nvPr/>
        </p:nvSpPr>
        <p:spPr bwMode="auto">
          <a:xfrm>
            <a:off x="2667000" y="2819400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/>
              <a:t>Done</a:t>
            </a:r>
            <a:endParaRPr lang="en-US"/>
          </a:p>
        </p:txBody>
      </p:sp>
      <p:sp>
        <p:nvSpPr>
          <p:cNvPr id="24596" name="Text Box 1043"/>
          <p:cNvSpPr txBox="1">
            <a:spLocks noChangeArrowheads="1"/>
          </p:cNvSpPr>
          <p:nvPr/>
        </p:nvSpPr>
        <p:spPr bwMode="auto">
          <a:xfrm>
            <a:off x="2438400" y="3810000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/>
              <a:t>Request</a:t>
            </a:r>
            <a:endParaRPr lang="en-US"/>
          </a:p>
        </p:txBody>
      </p:sp>
      <p:sp>
        <p:nvSpPr>
          <p:cNvPr id="24597" name="Text Box 1044"/>
          <p:cNvSpPr txBox="1">
            <a:spLocks noChangeArrowheads="1"/>
          </p:cNvSpPr>
          <p:nvPr/>
        </p:nvSpPr>
        <p:spPr bwMode="auto">
          <a:xfrm>
            <a:off x="3657600" y="4495800"/>
            <a:ext cx="120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/>
              <a:t>Allocate</a:t>
            </a:r>
            <a:endParaRPr lang="en-US"/>
          </a:p>
        </p:txBody>
      </p:sp>
      <p:sp>
        <p:nvSpPr>
          <p:cNvPr id="24598" name="Freeform 1045"/>
          <p:cNvSpPr>
            <a:spLocks/>
          </p:cNvSpPr>
          <p:nvPr/>
        </p:nvSpPr>
        <p:spPr bwMode="auto">
          <a:xfrm>
            <a:off x="3708400" y="2679700"/>
            <a:ext cx="876300" cy="444500"/>
          </a:xfrm>
          <a:custGeom>
            <a:avLst/>
            <a:gdLst>
              <a:gd name="T0" fmla="*/ 282257474 w 552"/>
              <a:gd name="T1" fmla="*/ 705643641 h 280"/>
              <a:gd name="T2" fmla="*/ 161289978 w 552"/>
              <a:gd name="T3" fmla="*/ 100806231 h 280"/>
              <a:gd name="T4" fmla="*/ 1249997344 w 552"/>
              <a:gd name="T5" fmla="*/ 100806231 h 280"/>
              <a:gd name="T6" fmla="*/ 1008062451 w 552"/>
              <a:gd name="T7" fmla="*/ 705643641 h 280"/>
              <a:gd name="T8" fmla="*/ 0 60000 65536"/>
              <a:gd name="T9" fmla="*/ 0 60000 65536"/>
              <a:gd name="T10" fmla="*/ 0 60000 65536"/>
              <a:gd name="T11" fmla="*/ 0 60000 65536"/>
              <a:gd name="T12" fmla="*/ 0 w 552"/>
              <a:gd name="T13" fmla="*/ 0 h 280"/>
              <a:gd name="T14" fmla="*/ 552 w 552"/>
              <a:gd name="T15" fmla="*/ 280 h 2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2" h="280">
                <a:moveTo>
                  <a:pt x="112" y="280"/>
                </a:moveTo>
                <a:cubicBezTo>
                  <a:pt x="56" y="180"/>
                  <a:pt x="0" y="80"/>
                  <a:pt x="64" y="40"/>
                </a:cubicBezTo>
                <a:cubicBezTo>
                  <a:pt x="128" y="0"/>
                  <a:pt x="440" y="0"/>
                  <a:pt x="496" y="40"/>
                </a:cubicBezTo>
                <a:cubicBezTo>
                  <a:pt x="552" y="80"/>
                  <a:pt x="476" y="180"/>
                  <a:pt x="400" y="28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4599" name="Rectangle 1046"/>
          <p:cNvSpPr>
            <a:spLocks noChangeArrowheads="1"/>
          </p:cNvSpPr>
          <p:nvPr/>
        </p:nvSpPr>
        <p:spPr bwMode="auto">
          <a:xfrm>
            <a:off x="5867400" y="2209800"/>
            <a:ext cx="287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u="sng" dirty="0"/>
              <a:t>Simple State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81000"/>
            <a:ext cx="5410200" cy="59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3048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Algorithms, Programs, and Processes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2590800" y="2590800"/>
            <a:ext cx="5791200" cy="3352800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48200" y="4267200"/>
            <a:ext cx="990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/>
              <a:t>Data</a:t>
            </a: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791200" y="2819400"/>
            <a:ext cx="1295400" cy="1143000"/>
            <a:chOff x="3360" y="1680"/>
            <a:chExt cx="816" cy="720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3360" y="1680"/>
              <a:ext cx="624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Files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456" y="1776"/>
              <a:ext cx="624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Files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552" y="1872"/>
              <a:ext cx="624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Files</a:t>
              </a:r>
            </a:p>
          </p:txBody>
        </p:sp>
      </p:grp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867400" y="4191000"/>
            <a:ext cx="1219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019800" y="4343400"/>
            <a:ext cx="1219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234113" y="4495800"/>
            <a:ext cx="1219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/>
              <a:t>Other</a:t>
            </a:r>
          </a:p>
          <a:p>
            <a:pPr algn="ctr" eaLnBrk="0" hangingPunct="0"/>
            <a:r>
              <a:rPr lang="en-US" sz="2000"/>
              <a:t>Resources</a:t>
            </a:r>
          </a:p>
        </p:txBody>
      </p:sp>
      <p:pic>
        <p:nvPicPr>
          <p:cNvPr id="15" name="Picture 12" descr="C:\Documents and Settings\nutt\Application Data\Microsoft\Media Catalog\Downloaded Clips\cl72\j0286464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752600"/>
            <a:ext cx="1066800" cy="896938"/>
          </a:xfrm>
          <a:prstGeom prst="rect">
            <a:avLst/>
          </a:prstGeom>
          <a:noFill/>
        </p:spPr>
      </p:pic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33400" y="3124200"/>
            <a:ext cx="1219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000"/>
              <a:t>Algorithm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1066800" y="1066800"/>
            <a:ext cx="914400" cy="685800"/>
          </a:xfrm>
          <a:prstGeom prst="cloudCallout">
            <a:avLst>
              <a:gd name="adj1" fmla="val -43750"/>
              <a:gd name="adj2" fmla="val 6782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1219200" y="1219200"/>
            <a:ext cx="620713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Idea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533400" y="4267200"/>
            <a:ext cx="1219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000"/>
              <a:t>Source</a:t>
            </a:r>
          </a:p>
          <a:p>
            <a:pPr algn="ctr" eaLnBrk="0" hangingPunct="0"/>
            <a:r>
              <a:rPr lang="en-US" sz="2000"/>
              <a:t>Program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3276600" y="4267200"/>
            <a:ext cx="1219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/>
              <a:t>Binary</a:t>
            </a:r>
          </a:p>
          <a:p>
            <a:pPr algn="ctr" eaLnBrk="0" hangingPunct="0"/>
            <a:r>
              <a:rPr lang="en-US" sz="2000"/>
              <a:t>Program</a:t>
            </a:r>
          </a:p>
        </p:txBody>
      </p: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1066800" y="26670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22" name="AutoShape 19"/>
          <p:cNvSpPr>
            <a:spLocks noChangeArrowheads="1"/>
          </p:cNvSpPr>
          <p:nvPr/>
        </p:nvSpPr>
        <p:spPr bwMode="auto">
          <a:xfrm>
            <a:off x="1066800" y="38100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1981200" y="4572000"/>
            <a:ext cx="1219200" cy="2286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4191000" y="1828800"/>
            <a:ext cx="1995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Execution Engine</a:t>
            </a: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3276600" y="2057400"/>
            <a:ext cx="914400" cy="1066800"/>
          </a:xfrm>
          <a:custGeom>
            <a:avLst/>
            <a:gdLst/>
            <a:ahLst/>
            <a:cxnLst>
              <a:cxn ang="0">
                <a:pos x="576" y="0"/>
              </a:cxn>
              <a:cxn ang="0">
                <a:pos x="0" y="0"/>
              </a:cxn>
              <a:cxn ang="0">
                <a:pos x="288" y="672"/>
              </a:cxn>
            </a:cxnLst>
            <a:rect l="0" t="0" r="r" b="b"/>
            <a:pathLst>
              <a:path w="576" h="672">
                <a:moveTo>
                  <a:pt x="576" y="0"/>
                </a:moveTo>
                <a:lnTo>
                  <a:pt x="0" y="0"/>
                </a:lnTo>
                <a:lnTo>
                  <a:pt x="288" y="67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4876800" y="5410200"/>
            <a:ext cx="1165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Process</a:t>
            </a:r>
          </a:p>
        </p:txBody>
      </p:sp>
      <p:sp>
        <p:nvSpPr>
          <p:cNvPr id="27" name="AutoShape 24"/>
          <p:cNvSpPr>
            <a:spLocks noChangeArrowheads="1"/>
          </p:cNvSpPr>
          <p:nvPr/>
        </p:nvSpPr>
        <p:spPr bwMode="auto">
          <a:xfrm>
            <a:off x="3124200" y="3048000"/>
            <a:ext cx="2590800" cy="1066800"/>
          </a:xfrm>
          <a:prstGeom prst="star24">
            <a:avLst>
              <a:gd name="adj" fmla="val 375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4495800" y="3352800"/>
            <a:ext cx="685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/>
              <a:t>Stack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733800" y="3429000"/>
            <a:ext cx="685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/>
              <a:t>Status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Operating Systems: A Modern Perspective, Chapter 6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839200" cy="685800"/>
          </a:xfrm>
        </p:spPr>
        <p:txBody>
          <a:bodyPr/>
          <a:lstStyle/>
          <a:p>
            <a:pPr eaLnBrk="1" hangingPunct="1"/>
            <a:r>
              <a:rPr lang="en-US" sz="3600" smtClean="0"/>
              <a:t>Process Manager Overview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219200" y="1066800"/>
            <a:ext cx="1371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Program</a:t>
            </a:r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4114800" y="1143000"/>
            <a:ext cx="16764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Process</a:t>
            </a:r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2590800" y="1447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1295400" y="2209800"/>
            <a:ext cx="7162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Abstract Computing Environment</a:t>
            </a:r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49530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1828800" y="2895600"/>
            <a:ext cx="1295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File</a:t>
            </a:r>
          </a:p>
          <a:p>
            <a:pPr algn="ctr" eaLnBrk="0" hangingPunct="0"/>
            <a:r>
              <a:rPr lang="en-US"/>
              <a:t>Manager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2514600" y="4267200"/>
            <a:ext cx="1295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Memory</a:t>
            </a:r>
          </a:p>
          <a:p>
            <a:pPr algn="ctr" eaLnBrk="0" hangingPunct="0"/>
            <a:r>
              <a:rPr lang="en-US"/>
              <a:t>Manager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1066800" y="4267200"/>
            <a:ext cx="1295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Device</a:t>
            </a:r>
          </a:p>
          <a:p>
            <a:pPr algn="ctr" eaLnBrk="0" hangingPunct="0"/>
            <a:r>
              <a:rPr lang="en-US"/>
              <a:t>Manager</a:t>
            </a: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20574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28194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>
            <a:off x="1524000" y="2590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3505200" y="2590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4343400" y="32766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Protection</a:t>
            </a: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5410200" y="28194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Deadlock</a:t>
            </a:r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4953000" y="3810000"/>
            <a:ext cx="2209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Synchronization</a:t>
            </a:r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6934200" y="2819400"/>
            <a:ext cx="1524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Process</a:t>
            </a:r>
          </a:p>
          <a:p>
            <a:pPr algn="ctr" eaLnBrk="0" hangingPunct="0">
              <a:defRPr/>
            </a:pPr>
            <a:r>
              <a:rPr lang="en-US"/>
              <a:t>Description</a:t>
            </a:r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4495800" y="58674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CPU</a:t>
            </a:r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6858000" y="58674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Other H/W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495800" y="4572000"/>
            <a:ext cx="1371600" cy="1295400"/>
            <a:chOff x="2736" y="3120"/>
            <a:chExt cx="864" cy="816"/>
          </a:xfrm>
        </p:grpSpPr>
        <p:sp>
          <p:nvSpPr>
            <p:cNvPr id="15383" name="Rectangle 23"/>
            <p:cNvSpPr>
              <a:spLocks noChangeArrowheads="1"/>
            </p:cNvSpPr>
            <p:nvPr/>
          </p:nvSpPr>
          <p:spPr bwMode="auto">
            <a:xfrm>
              <a:off x="2736" y="3120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/>
                <a:t>Scheduler</a:t>
              </a:r>
            </a:p>
          </p:txBody>
        </p:sp>
        <p:sp>
          <p:nvSpPr>
            <p:cNvPr id="26658" name="Line 24"/>
            <p:cNvSpPr>
              <a:spLocks noChangeShapeType="1"/>
            </p:cNvSpPr>
            <p:nvPr/>
          </p:nvSpPr>
          <p:spPr bwMode="auto">
            <a:xfrm>
              <a:off x="3168" y="340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6477000" y="4343400"/>
            <a:ext cx="1676400" cy="1524000"/>
            <a:chOff x="3984" y="2976"/>
            <a:chExt cx="1056" cy="960"/>
          </a:xfrm>
        </p:grpSpPr>
        <p:sp>
          <p:nvSpPr>
            <p:cNvPr id="15386" name="Rectangle 26"/>
            <p:cNvSpPr>
              <a:spLocks noChangeArrowheads="1"/>
            </p:cNvSpPr>
            <p:nvPr/>
          </p:nvSpPr>
          <p:spPr bwMode="auto">
            <a:xfrm>
              <a:off x="3984" y="2976"/>
              <a:ext cx="864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/>
                <a:t>Resource</a:t>
              </a:r>
            </a:p>
            <a:p>
              <a:pPr algn="ctr" eaLnBrk="0" hangingPunct="0">
                <a:defRPr/>
              </a:pPr>
              <a:r>
                <a:rPr lang="en-US"/>
                <a:t>Manager</a:t>
              </a:r>
            </a:p>
          </p:txBody>
        </p:sp>
        <p:sp>
          <p:nvSpPr>
            <p:cNvPr id="15387" name="Rectangle 27"/>
            <p:cNvSpPr>
              <a:spLocks noChangeArrowheads="1"/>
            </p:cNvSpPr>
            <p:nvPr/>
          </p:nvSpPr>
          <p:spPr bwMode="auto">
            <a:xfrm>
              <a:off x="4080" y="3072"/>
              <a:ext cx="864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/>
                <a:t>Resource</a:t>
              </a:r>
            </a:p>
            <a:p>
              <a:pPr algn="ctr" eaLnBrk="0" hangingPunct="0">
                <a:defRPr/>
              </a:pPr>
              <a:r>
                <a:rPr lang="en-US"/>
                <a:t>Manager</a:t>
              </a:r>
            </a:p>
          </p:txBody>
        </p:sp>
        <p:sp>
          <p:nvSpPr>
            <p:cNvPr id="15388" name="Rectangle 28"/>
            <p:cNvSpPr>
              <a:spLocks noChangeArrowheads="1"/>
            </p:cNvSpPr>
            <p:nvPr/>
          </p:nvSpPr>
          <p:spPr bwMode="auto">
            <a:xfrm>
              <a:off x="4176" y="3168"/>
              <a:ext cx="864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/>
                <a:t>Resource</a:t>
              </a:r>
            </a:p>
            <a:p>
              <a:pPr algn="ctr" eaLnBrk="0" hangingPunct="0">
                <a:defRPr/>
              </a:pPr>
              <a:r>
                <a:rPr lang="en-US"/>
                <a:t>Manager</a:t>
              </a:r>
            </a:p>
          </p:txBody>
        </p:sp>
        <p:sp>
          <p:nvSpPr>
            <p:cNvPr id="26656" name="Line 29"/>
            <p:cNvSpPr>
              <a:spLocks noChangeShapeType="1"/>
            </p:cNvSpPr>
            <p:nvPr/>
          </p:nvSpPr>
          <p:spPr bwMode="auto">
            <a:xfrm>
              <a:off x="4656" y="36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2590800" y="58674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Memory</a:t>
            </a:r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990600" y="58674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Devices</a:t>
            </a:r>
          </a:p>
        </p:txBody>
      </p:sp>
      <p:sp>
        <p:nvSpPr>
          <p:cNvPr id="26650" name="Line 32"/>
          <p:cNvSpPr>
            <a:spLocks noChangeShapeType="1"/>
          </p:cNvSpPr>
          <p:nvPr/>
        </p:nvSpPr>
        <p:spPr bwMode="auto">
          <a:xfrm>
            <a:off x="1752600" y="4953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1" name="Line 33"/>
          <p:cNvSpPr>
            <a:spLocks noChangeShapeType="1"/>
          </p:cNvSpPr>
          <p:nvPr/>
        </p:nvSpPr>
        <p:spPr bwMode="auto">
          <a:xfrm>
            <a:off x="3200400" y="4953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2" name="Rectangle 34"/>
          <p:cNvSpPr>
            <a:spLocks noChangeArrowheads="1"/>
          </p:cNvSpPr>
          <p:nvPr/>
        </p:nvSpPr>
        <p:spPr bwMode="auto">
          <a:xfrm>
            <a:off x="4267200" y="2743200"/>
            <a:ext cx="4343400" cy="2819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6" grpId="0" animBg="1" autoUpdateAnimBg="0"/>
      <p:bldP spid="15377" grpId="0" animBg="1" autoUpdateAnimBg="0"/>
      <p:bldP spid="15378" grpId="0" animBg="1" autoUpdateAnimBg="0"/>
      <p:bldP spid="15379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Operating Systems: A Modern Perspective, Chapter 6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UNIX Organization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838200" y="2514600"/>
            <a:ext cx="7696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System Call Interface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838200" y="2895600"/>
            <a:ext cx="7696200" cy="2819400"/>
          </a:xfrm>
          <a:prstGeom prst="rect">
            <a:avLst/>
          </a:prstGeom>
          <a:solidFill>
            <a:srgbClr val="EAEAEA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1752600" y="3048000"/>
            <a:ext cx="1295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File</a:t>
            </a:r>
          </a:p>
          <a:p>
            <a:pPr algn="ctr" eaLnBrk="0" hangingPunct="0"/>
            <a:r>
              <a:rPr lang="en-US"/>
              <a:t>Manager</a:t>
            </a:r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2438400" y="4419600"/>
            <a:ext cx="1295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Memory</a:t>
            </a:r>
          </a:p>
          <a:p>
            <a:pPr algn="ctr" eaLnBrk="0" hangingPunct="0"/>
            <a:r>
              <a:rPr lang="en-US"/>
              <a:t>Manager</a:t>
            </a:r>
          </a:p>
        </p:txBody>
      </p:sp>
      <p:sp>
        <p:nvSpPr>
          <p:cNvPr id="27656" name="Rectangle 7"/>
          <p:cNvSpPr>
            <a:spLocks noChangeArrowheads="1"/>
          </p:cNvSpPr>
          <p:nvPr/>
        </p:nvSpPr>
        <p:spPr bwMode="auto">
          <a:xfrm>
            <a:off x="990600" y="4419600"/>
            <a:ext cx="1295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Device</a:t>
            </a:r>
          </a:p>
          <a:p>
            <a:pPr algn="ctr" eaLnBrk="0" hangingPunct="0"/>
            <a:r>
              <a:rPr lang="en-US"/>
              <a:t>Manager</a:t>
            </a:r>
          </a:p>
        </p:txBody>
      </p:sp>
      <p:sp>
        <p:nvSpPr>
          <p:cNvPr id="27657" name="Line 8"/>
          <p:cNvSpPr>
            <a:spLocks noChangeShapeType="1"/>
          </p:cNvSpPr>
          <p:nvPr/>
        </p:nvSpPr>
        <p:spPr bwMode="auto">
          <a:xfrm>
            <a:off x="19812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9"/>
          <p:cNvSpPr>
            <a:spLocks noChangeShapeType="1"/>
          </p:cNvSpPr>
          <p:nvPr/>
        </p:nvSpPr>
        <p:spPr bwMode="auto">
          <a:xfrm>
            <a:off x="27432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4267200" y="3429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Protection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5334000" y="29718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Deadlock</a:t>
            </a: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4876800" y="3962400"/>
            <a:ext cx="2209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Synchronization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6858000" y="2971800"/>
            <a:ext cx="1524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Process</a:t>
            </a:r>
          </a:p>
          <a:p>
            <a:pPr algn="ctr" eaLnBrk="0" hangingPunct="0">
              <a:defRPr/>
            </a:pPr>
            <a:r>
              <a:rPr lang="en-US"/>
              <a:t>Description</a:t>
            </a: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4419600" y="60198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CPU</a:t>
            </a: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6781800" y="60198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Other H/W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419600" y="4724400"/>
            <a:ext cx="1371600" cy="1295400"/>
            <a:chOff x="2736" y="3120"/>
            <a:chExt cx="864" cy="816"/>
          </a:xfrm>
        </p:grpSpPr>
        <p:sp>
          <p:nvSpPr>
            <p:cNvPr id="16401" name="Rectangle 17"/>
            <p:cNvSpPr>
              <a:spLocks noChangeArrowheads="1"/>
            </p:cNvSpPr>
            <p:nvPr/>
          </p:nvSpPr>
          <p:spPr bwMode="auto">
            <a:xfrm>
              <a:off x="2736" y="3120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/>
                <a:t>Scheduler</a:t>
              </a:r>
            </a:p>
          </p:txBody>
        </p:sp>
        <p:sp>
          <p:nvSpPr>
            <p:cNvPr id="27681" name="Line 18"/>
            <p:cNvSpPr>
              <a:spLocks noChangeShapeType="1"/>
            </p:cNvSpPr>
            <p:nvPr/>
          </p:nvSpPr>
          <p:spPr bwMode="auto">
            <a:xfrm>
              <a:off x="3168" y="340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400800" y="4495800"/>
            <a:ext cx="1676400" cy="1524000"/>
            <a:chOff x="3984" y="2976"/>
            <a:chExt cx="1056" cy="960"/>
          </a:xfrm>
        </p:grpSpPr>
        <p:sp>
          <p:nvSpPr>
            <p:cNvPr id="16404" name="Rectangle 20"/>
            <p:cNvSpPr>
              <a:spLocks noChangeArrowheads="1"/>
            </p:cNvSpPr>
            <p:nvPr/>
          </p:nvSpPr>
          <p:spPr bwMode="auto">
            <a:xfrm>
              <a:off x="3984" y="2976"/>
              <a:ext cx="864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/>
                <a:t>Resource</a:t>
              </a:r>
            </a:p>
            <a:p>
              <a:pPr algn="ctr" eaLnBrk="0" hangingPunct="0">
                <a:defRPr/>
              </a:pPr>
              <a:r>
                <a:rPr lang="en-US"/>
                <a:t>Manager</a:t>
              </a:r>
            </a:p>
          </p:txBody>
        </p:sp>
        <p:sp>
          <p:nvSpPr>
            <p:cNvPr id="16405" name="Rectangle 21"/>
            <p:cNvSpPr>
              <a:spLocks noChangeArrowheads="1"/>
            </p:cNvSpPr>
            <p:nvPr/>
          </p:nvSpPr>
          <p:spPr bwMode="auto">
            <a:xfrm>
              <a:off x="4080" y="3072"/>
              <a:ext cx="864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/>
                <a:t>Resource</a:t>
              </a:r>
            </a:p>
            <a:p>
              <a:pPr algn="ctr" eaLnBrk="0" hangingPunct="0">
                <a:defRPr/>
              </a:pPr>
              <a:r>
                <a:rPr lang="en-US"/>
                <a:t>Manager</a:t>
              </a:r>
            </a:p>
          </p:txBody>
        </p:sp>
        <p:sp>
          <p:nvSpPr>
            <p:cNvPr id="16406" name="Rectangle 22"/>
            <p:cNvSpPr>
              <a:spLocks noChangeArrowheads="1"/>
            </p:cNvSpPr>
            <p:nvPr/>
          </p:nvSpPr>
          <p:spPr bwMode="auto">
            <a:xfrm>
              <a:off x="4176" y="3168"/>
              <a:ext cx="864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/>
                <a:t>Resource</a:t>
              </a:r>
            </a:p>
            <a:p>
              <a:pPr algn="ctr" eaLnBrk="0" hangingPunct="0">
                <a:defRPr/>
              </a:pPr>
              <a:r>
                <a:rPr lang="en-US"/>
                <a:t>Manager</a:t>
              </a:r>
            </a:p>
          </p:txBody>
        </p:sp>
        <p:sp>
          <p:nvSpPr>
            <p:cNvPr id="27679" name="Line 23"/>
            <p:cNvSpPr>
              <a:spLocks noChangeShapeType="1"/>
            </p:cNvSpPr>
            <p:nvPr/>
          </p:nvSpPr>
          <p:spPr bwMode="auto">
            <a:xfrm>
              <a:off x="4656" y="36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408" name="Rectangle 24"/>
          <p:cNvSpPr>
            <a:spLocks noChangeArrowheads="1"/>
          </p:cNvSpPr>
          <p:nvPr/>
        </p:nvSpPr>
        <p:spPr bwMode="auto">
          <a:xfrm>
            <a:off x="2514600" y="60198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Memory</a:t>
            </a:r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914400" y="60198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Devices</a:t>
            </a:r>
          </a:p>
        </p:txBody>
      </p:sp>
      <p:sp>
        <p:nvSpPr>
          <p:cNvPr id="27669" name="Line 26"/>
          <p:cNvSpPr>
            <a:spLocks noChangeShapeType="1"/>
          </p:cNvSpPr>
          <p:nvPr/>
        </p:nvSpPr>
        <p:spPr bwMode="auto">
          <a:xfrm>
            <a:off x="1676400" y="5105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Line 27"/>
          <p:cNvSpPr>
            <a:spLocks noChangeShapeType="1"/>
          </p:cNvSpPr>
          <p:nvPr/>
        </p:nvSpPr>
        <p:spPr bwMode="auto">
          <a:xfrm>
            <a:off x="3124200" y="5105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2" name="AutoShape 28"/>
          <p:cNvSpPr>
            <a:spLocks noChangeArrowheads="1"/>
          </p:cNvSpPr>
          <p:nvPr/>
        </p:nvSpPr>
        <p:spPr bwMode="auto">
          <a:xfrm>
            <a:off x="838200" y="1219200"/>
            <a:ext cx="1295400" cy="11430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Libraries</a:t>
            </a:r>
          </a:p>
        </p:txBody>
      </p:sp>
      <p:sp>
        <p:nvSpPr>
          <p:cNvPr id="16413" name="Oval 29"/>
          <p:cNvSpPr>
            <a:spLocks noChangeArrowheads="1"/>
          </p:cNvSpPr>
          <p:nvPr/>
        </p:nvSpPr>
        <p:spPr bwMode="auto">
          <a:xfrm>
            <a:off x="2895600" y="1219200"/>
            <a:ext cx="160020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Process</a:t>
            </a:r>
          </a:p>
        </p:txBody>
      </p:sp>
      <p:sp>
        <p:nvSpPr>
          <p:cNvPr id="16414" name="Oval 30"/>
          <p:cNvSpPr>
            <a:spLocks noChangeArrowheads="1"/>
          </p:cNvSpPr>
          <p:nvPr/>
        </p:nvSpPr>
        <p:spPr bwMode="auto">
          <a:xfrm>
            <a:off x="4876800" y="1600200"/>
            <a:ext cx="160020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Process</a:t>
            </a:r>
          </a:p>
        </p:txBody>
      </p:sp>
      <p:sp>
        <p:nvSpPr>
          <p:cNvPr id="16415" name="Oval 31"/>
          <p:cNvSpPr>
            <a:spLocks noChangeArrowheads="1"/>
          </p:cNvSpPr>
          <p:nvPr/>
        </p:nvSpPr>
        <p:spPr bwMode="auto">
          <a:xfrm>
            <a:off x="6705600" y="1066800"/>
            <a:ext cx="160020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Process</a:t>
            </a:r>
          </a:p>
        </p:txBody>
      </p:sp>
      <p:sp>
        <p:nvSpPr>
          <p:cNvPr id="27675" name="Text Box 32"/>
          <p:cNvSpPr txBox="1">
            <a:spLocks noChangeArrowheads="1"/>
          </p:cNvSpPr>
          <p:nvPr/>
        </p:nvSpPr>
        <p:spPr bwMode="auto">
          <a:xfrm>
            <a:off x="838200" y="5257800"/>
            <a:ext cx="2579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Monolithic Kernel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manager responsibilities</a:t>
            </a:r>
            <a:endParaRPr lang="en-IN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85800" y="1214438"/>
            <a:ext cx="7772400" cy="48815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Process creation and termination</a:t>
            </a:r>
          </a:p>
          <a:p>
            <a:r>
              <a:rPr lang="en-US" dirty="0" smtClean="0"/>
              <a:t>Thread creation and termination</a:t>
            </a:r>
          </a:p>
          <a:p>
            <a:r>
              <a:rPr lang="en-US" dirty="0" smtClean="0"/>
              <a:t>Resource </a:t>
            </a:r>
            <a:r>
              <a:rPr lang="en-US" dirty="0" smtClean="0"/>
              <a:t>allocation</a:t>
            </a:r>
          </a:p>
          <a:p>
            <a:r>
              <a:rPr lang="en-US" dirty="0" smtClean="0"/>
              <a:t>Protection &amp; security</a:t>
            </a:r>
          </a:p>
          <a:p>
            <a:r>
              <a:rPr lang="en-US" dirty="0" smtClean="0"/>
              <a:t>Implementing address </a:t>
            </a:r>
            <a:r>
              <a:rPr lang="en-US" dirty="0" smtClean="0"/>
              <a:t>space</a:t>
            </a:r>
          </a:p>
          <a:p>
            <a:r>
              <a:rPr lang="en-US" dirty="0" smtClean="0">
                <a:ea typeface="ＭＳ Ｐゴシック" charset="-128"/>
              </a:rPr>
              <a:t>Providing mechanisms for process synchronization</a:t>
            </a:r>
          </a:p>
          <a:p>
            <a:r>
              <a:rPr lang="en-US" dirty="0" smtClean="0">
                <a:ea typeface="ＭＳ Ｐゴシック" charset="-128"/>
              </a:rPr>
              <a:t>Providing mechanisms for process communication</a:t>
            </a:r>
          </a:p>
          <a:p>
            <a:r>
              <a:rPr lang="en-US" dirty="0" smtClean="0">
                <a:ea typeface="ＭＳ Ｐゴシック" charset="-128"/>
              </a:rPr>
              <a:t>Providing mechanisms for deadlock handling</a:t>
            </a:r>
          </a:p>
          <a:p>
            <a:endParaRPr lang="en-IN" dirty="0" smtClean="0"/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Operating Systems: A Modern Perspective, Chapter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5319713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(a) Multiprogramming of four programs. (b) Conceptual model of four independent, sequential processes. (c) Only one program is active at once.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Multiprogramming 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9461" name="Picture 6" descr="D:\b\b4\IBM\02-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1789113"/>
            <a:ext cx="76581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Operating Systems: A Modern Perspective, Chapter 6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6962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smtClean="0"/>
              <a:t>Tracing the Hardware Process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401888" y="22098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2154238" y="1852613"/>
            <a:ext cx="996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Bootstap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309938" y="2514600"/>
            <a:ext cx="533400" cy="3581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4148138" y="2514600"/>
            <a:ext cx="533400" cy="3581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4986338" y="2514600"/>
            <a:ext cx="533400" cy="3581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5748338" y="2514600"/>
            <a:ext cx="533400" cy="3581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6510338" y="2514600"/>
            <a:ext cx="533400" cy="3581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7653338" y="2514600"/>
            <a:ext cx="533400" cy="3581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12300" name="Text Box 11"/>
          <p:cNvSpPr txBox="1">
            <a:spLocks noChangeArrowheads="1"/>
          </p:cNvSpPr>
          <p:nvPr/>
        </p:nvSpPr>
        <p:spPr bwMode="auto">
          <a:xfrm>
            <a:off x="3163888" y="2209800"/>
            <a:ext cx="831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Loader</a:t>
            </a:r>
          </a:p>
        </p:txBody>
      </p:sp>
      <p:sp>
        <p:nvSpPr>
          <p:cNvPr id="12301" name="Text Box 12"/>
          <p:cNvSpPr txBox="1">
            <a:spLocks noChangeArrowheads="1"/>
          </p:cNvSpPr>
          <p:nvPr/>
        </p:nvSpPr>
        <p:spPr bwMode="auto">
          <a:xfrm>
            <a:off x="3962400" y="1905000"/>
            <a:ext cx="996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Process</a:t>
            </a:r>
          </a:p>
          <a:p>
            <a:pPr eaLnBrk="0" hangingPunct="0"/>
            <a:r>
              <a:rPr lang="en-US" sz="1800"/>
              <a:t>Manager</a:t>
            </a:r>
          </a:p>
        </p:txBody>
      </p:sp>
      <p:sp>
        <p:nvSpPr>
          <p:cNvPr id="12302" name="Text Box 13"/>
          <p:cNvSpPr txBox="1">
            <a:spLocks noChangeArrowheads="1"/>
          </p:cNvSpPr>
          <p:nvPr/>
        </p:nvSpPr>
        <p:spPr bwMode="auto">
          <a:xfrm>
            <a:off x="4833938" y="1949450"/>
            <a:ext cx="984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Interrupt</a:t>
            </a:r>
          </a:p>
          <a:p>
            <a:pPr algn="ctr" eaLnBrk="0" hangingPunct="0"/>
            <a:r>
              <a:rPr lang="en-US" sz="1800"/>
              <a:t>Handler</a:t>
            </a:r>
          </a:p>
        </p:txBody>
      </p:sp>
      <p:sp>
        <p:nvSpPr>
          <p:cNvPr id="12303" name="Text Box 14"/>
          <p:cNvSpPr txBox="1">
            <a:spLocks noChangeArrowheads="1"/>
          </p:cNvSpPr>
          <p:nvPr/>
        </p:nvSpPr>
        <p:spPr bwMode="auto">
          <a:xfrm>
            <a:off x="5748338" y="213360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P</a:t>
            </a:r>
            <a:r>
              <a:rPr lang="en-US" sz="1800" baseline="-25000"/>
              <a:t>1</a:t>
            </a:r>
          </a:p>
        </p:txBody>
      </p:sp>
      <p:sp>
        <p:nvSpPr>
          <p:cNvPr id="12304" name="Text Box 15"/>
          <p:cNvSpPr txBox="1">
            <a:spLocks noChangeArrowheads="1"/>
          </p:cNvSpPr>
          <p:nvPr/>
        </p:nvSpPr>
        <p:spPr bwMode="auto">
          <a:xfrm>
            <a:off x="6529388" y="2133600"/>
            <a:ext cx="425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P</a:t>
            </a:r>
            <a:r>
              <a:rPr lang="en-US" sz="1800" baseline="-25000"/>
              <a:t>,2</a:t>
            </a:r>
          </a:p>
        </p:txBody>
      </p:sp>
      <p:sp>
        <p:nvSpPr>
          <p:cNvPr id="12305" name="Text Box 16"/>
          <p:cNvSpPr txBox="1">
            <a:spLocks noChangeArrowheads="1"/>
          </p:cNvSpPr>
          <p:nvPr/>
        </p:nvSpPr>
        <p:spPr bwMode="auto">
          <a:xfrm>
            <a:off x="7672388" y="213360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P</a:t>
            </a:r>
            <a:r>
              <a:rPr lang="en-US" sz="1800" baseline="-25000"/>
              <a:t>n</a:t>
            </a:r>
          </a:p>
        </p:txBody>
      </p:sp>
      <p:sp>
        <p:nvSpPr>
          <p:cNvPr id="12306" name="Text Box 17"/>
          <p:cNvSpPr txBox="1">
            <a:spLocks noChangeArrowheads="1"/>
          </p:cNvSpPr>
          <p:nvPr/>
        </p:nvSpPr>
        <p:spPr bwMode="auto">
          <a:xfrm>
            <a:off x="7086600" y="362585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b="1"/>
              <a:t>…</a:t>
            </a:r>
          </a:p>
        </p:txBody>
      </p:sp>
      <p:sp>
        <p:nvSpPr>
          <p:cNvPr id="12307" name="Line 18"/>
          <p:cNvSpPr>
            <a:spLocks noChangeShapeType="1"/>
          </p:cNvSpPr>
          <p:nvPr/>
        </p:nvSpPr>
        <p:spPr bwMode="auto">
          <a:xfrm>
            <a:off x="1600200" y="2224088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8" name="Text Box 19"/>
          <p:cNvSpPr txBox="1">
            <a:spLocks noChangeArrowheads="1"/>
          </p:cNvSpPr>
          <p:nvPr/>
        </p:nvSpPr>
        <p:spPr bwMode="auto">
          <a:xfrm>
            <a:off x="330200" y="1752600"/>
            <a:ext cx="1270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Machine is</a:t>
            </a:r>
          </a:p>
          <a:p>
            <a:pPr eaLnBrk="0" hangingPunct="0"/>
            <a:r>
              <a:rPr lang="en-US" sz="1800"/>
              <a:t>Powered up</a:t>
            </a:r>
          </a:p>
        </p:txBody>
      </p:sp>
      <p:sp>
        <p:nvSpPr>
          <p:cNvPr id="12309" name="Line 20"/>
          <p:cNvSpPr>
            <a:spLocks noChangeShapeType="1"/>
          </p:cNvSpPr>
          <p:nvPr/>
        </p:nvSpPr>
        <p:spPr bwMode="auto">
          <a:xfrm>
            <a:off x="2667000" y="2209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0" name="Line 21"/>
          <p:cNvSpPr>
            <a:spLocks noChangeShapeType="1"/>
          </p:cNvSpPr>
          <p:nvPr/>
        </p:nvSpPr>
        <p:spPr bwMode="auto">
          <a:xfrm>
            <a:off x="2667000" y="2667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1" name="Line 22"/>
          <p:cNvSpPr>
            <a:spLocks noChangeShapeType="1"/>
          </p:cNvSpPr>
          <p:nvPr/>
        </p:nvSpPr>
        <p:spPr bwMode="auto">
          <a:xfrm>
            <a:off x="35814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2" name="Line 23"/>
          <p:cNvSpPr>
            <a:spLocks noChangeShapeType="1"/>
          </p:cNvSpPr>
          <p:nvPr/>
        </p:nvSpPr>
        <p:spPr bwMode="auto">
          <a:xfrm>
            <a:off x="3581400" y="2971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3" name="Line 24"/>
          <p:cNvSpPr>
            <a:spLocks noChangeShapeType="1"/>
          </p:cNvSpPr>
          <p:nvPr/>
        </p:nvSpPr>
        <p:spPr bwMode="auto">
          <a:xfrm>
            <a:off x="4419600" y="2971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4" name="Line 25"/>
          <p:cNvSpPr>
            <a:spLocks noChangeShapeType="1"/>
          </p:cNvSpPr>
          <p:nvPr/>
        </p:nvSpPr>
        <p:spPr bwMode="auto">
          <a:xfrm>
            <a:off x="4419600" y="3429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5" name="Line 26"/>
          <p:cNvSpPr>
            <a:spLocks noChangeShapeType="1"/>
          </p:cNvSpPr>
          <p:nvPr/>
        </p:nvSpPr>
        <p:spPr bwMode="auto">
          <a:xfrm>
            <a:off x="5867400" y="3429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6" name="Line 27"/>
          <p:cNvSpPr>
            <a:spLocks noChangeShapeType="1"/>
          </p:cNvSpPr>
          <p:nvPr/>
        </p:nvSpPr>
        <p:spPr bwMode="auto">
          <a:xfrm>
            <a:off x="4419600" y="3657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7" name="Line 28"/>
          <p:cNvSpPr>
            <a:spLocks noChangeShapeType="1"/>
          </p:cNvSpPr>
          <p:nvPr/>
        </p:nvSpPr>
        <p:spPr bwMode="auto">
          <a:xfrm>
            <a:off x="4419600" y="36576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8" name="Line 29"/>
          <p:cNvSpPr>
            <a:spLocks noChangeShapeType="1"/>
          </p:cNvSpPr>
          <p:nvPr/>
        </p:nvSpPr>
        <p:spPr bwMode="auto">
          <a:xfrm>
            <a:off x="4419600" y="3810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9" name="Line 30"/>
          <p:cNvSpPr>
            <a:spLocks noChangeShapeType="1"/>
          </p:cNvSpPr>
          <p:nvPr/>
        </p:nvSpPr>
        <p:spPr bwMode="auto">
          <a:xfrm>
            <a:off x="66294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0" name="Line 31"/>
          <p:cNvSpPr>
            <a:spLocks noChangeShapeType="1"/>
          </p:cNvSpPr>
          <p:nvPr/>
        </p:nvSpPr>
        <p:spPr bwMode="auto">
          <a:xfrm>
            <a:off x="4419600" y="40386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1" name="Line 32"/>
          <p:cNvSpPr>
            <a:spLocks noChangeShapeType="1"/>
          </p:cNvSpPr>
          <p:nvPr/>
        </p:nvSpPr>
        <p:spPr bwMode="auto">
          <a:xfrm>
            <a:off x="4419600" y="4038600"/>
            <a:ext cx="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2" name="Line 33"/>
          <p:cNvSpPr>
            <a:spLocks noChangeShapeType="1"/>
          </p:cNvSpPr>
          <p:nvPr/>
        </p:nvSpPr>
        <p:spPr bwMode="auto">
          <a:xfrm>
            <a:off x="4419600" y="41148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3" name="Line 34"/>
          <p:cNvSpPr>
            <a:spLocks noChangeShapeType="1"/>
          </p:cNvSpPr>
          <p:nvPr/>
        </p:nvSpPr>
        <p:spPr bwMode="auto">
          <a:xfrm>
            <a:off x="8077200" y="4114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4" name="Line 35"/>
          <p:cNvSpPr>
            <a:spLocks noChangeShapeType="1"/>
          </p:cNvSpPr>
          <p:nvPr/>
        </p:nvSpPr>
        <p:spPr bwMode="auto">
          <a:xfrm>
            <a:off x="5257800" y="43434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5" name="Line 36"/>
          <p:cNvSpPr>
            <a:spLocks noChangeShapeType="1"/>
          </p:cNvSpPr>
          <p:nvPr/>
        </p:nvSpPr>
        <p:spPr bwMode="auto">
          <a:xfrm>
            <a:off x="5257800" y="4343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6" name="Line 37"/>
          <p:cNvSpPr>
            <a:spLocks noChangeShapeType="1"/>
          </p:cNvSpPr>
          <p:nvPr/>
        </p:nvSpPr>
        <p:spPr bwMode="auto">
          <a:xfrm>
            <a:off x="4419600" y="4495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7" name="Line 38"/>
          <p:cNvSpPr>
            <a:spLocks noChangeShapeType="1"/>
          </p:cNvSpPr>
          <p:nvPr/>
        </p:nvSpPr>
        <p:spPr bwMode="auto">
          <a:xfrm>
            <a:off x="4419600" y="44958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8" name="Line 39"/>
          <p:cNvSpPr>
            <a:spLocks noChangeShapeType="1"/>
          </p:cNvSpPr>
          <p:nvPr/>
        </p:nvSpPr>
        <p:spPr bwMode="auto">
          <a:xfrm>
            <a:off x="4419600" y="4648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9" name="Line 40"/>
          <p:cNvSpPr>
            <a:spLocks noChangeShapeType="1"/>
          </p:cNvSpPr>
          <p:nvPr/>
        </p:nvSpPr>
        <p:spPr bwMode="auto">
          <a:xfrm>
            <a:off x="6629400" y="46482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30" name="Line 41"/>
          <p:cNvSpPr>
            <a:spLocks noChangeShapeType="1"/>
          </p:cNvSpPr>
          <p:nvPr/>
        </p:nvSpPr>
        <p:spPr bwMode="auto">
          <a:xfrm>
            <a:off x="4419600" y="4876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31" name="Line 42"/>
          <p:cNvSpPr>
            <a:spLocks noChangeShapeType="1"/>
          </p:cNvSpPr>
          <p:nvPr/>
        </p:nvSpPr>
        <p:spPr bwMode="auto">
          <a:xfrm>
            <a:off x="4419600" y="48768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32" name="Line 43"/>
          <p:cNvSpPr>
            <a:spLocks noChangeShapeType="1"/>
          </p:cNvSpPr>
          <p:nvPr/>
        </p:nvSpPr>
        <p:spPr bwMode="auto">
          <a:xfrm>
            <a:off x="4419600" y="5029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33" name="Line 44"/>
          <p:cNvSpPr>
            <a:spLocks noChangeShapeType="1"/>
          </p:cNvSpPr>
          <p:nvPr/>
        </p:nvSpPr>
        <p:spPr bwMode="auto">
          <a:xfrm>
            <a:off x="6781800" y="50292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34" name="Line 45"/>
          <p:cNvSpPr>
            <a:spLocks noChangeShapeType="1"/>
          </p:cNvSpPr>
          <p:nvPr/>
        </p:nvSpPr>
        <p:spPr bwMode="auto">
          <a:xfrm>
            <a:off x="4419600" y="5257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35" name="Line 46"/>
          <p:cNvSpPr>
            <a:spLocks noChangeShapeType="1"/>
          </p:cNvSpPr>
          <p:nvPr/>
        </p:nvSpPr>
        <p:spPr bwMode="auto">
          <a:xfrm>
            <a:off x="4419600" y="52578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36" name="Line 47"/>
          <p:cNvSpPr>
            <a:spLocks noChangeShapeType="1"/>
          </p:cNvSpPr>
          <p:nvPr/>
        </p:nvSpPr>
        <p:spPr bwMode="auto">
          <a:xfrm>
            <a:off x="4419600" y="5410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37" name="Line 48"/>
          <p:cNvSpPr>
            <a:spLocks noChangeShapeType="1"/>
          </p:cNvSpPr>
          <p:nvPr/>
        </p:nvSpPr>
        <p:spPr bwMode="auto">
          <a:xfrm>
            <a:off x="6096000" y="54102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38" name="Line 49"/>
          <p:cNvSpPr>
            <a:spLocks noChangeShapeType="1"/>
          </p:cNvSpPr>
          <p:nvPr/>
        </p:nvSpPr>
        <p:spPr bwMode="auto">
          <a:xfrm>
            <a:off x="5257800" y="5562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39" name="Line 50"/>
          <p:cNvSpPr>
            <a:spLocks noChangeShapeType="1"/>
          </p:cNvSpPr>
          <p:nvPr/>
        </p:nvSpPr>
        <p:spPr bwMode="auto">
          <a:xfrm>
            <a:off x="5257800" y="55626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40" name="Line 51"/>
          <p:cNvSpPr>
            <a:spLocks noChangeShapeType="1"/>
          </p:cNvSpPr>
          <p:nvPr/>
        </p:nvSpPr>
        <p:spPr bwMode="auto">
          <a:xfrm>
            <a:off x="4419600" y="571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41" name="Line 52"/>
          <p:cNvSpPr>
            <a:spLocks noChangeShapeType="1"/>
          </p:cNvSpPr>
          <p:nvPr/>
        </p:nvSpPr>
        <p:spPr bwMode="auto">
          <a:xfrm>
            <a:off x="4419600" y="57150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42" name="Line 53"/>
          <p:cNvSpPr>
            <a:spLocks noChangeShapeType="1"/>
          </p:cNvSpPr>
          <p:nvPr/>
        </p:nvSpPr>
        <p:spPr bwMode="auto">
          <a:xfrm>
            <a:off x="4419600" y="5867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43" name="Line 54"/>
          <p:cNvSpPr>
            <a:spLocks noChangeShapeType="1"/>
          </p:cNvSpPr>
          <p:nvPr/>
        </p:nvSpPr>
        <p:spPr bwMode="auto">
          <a:xfrm>
            <a:off x="5867400" y="58674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914400" y="3124200"/>
            <a:ext cx="3505200" cy="366713"/>
            <a:chOff x="576" y="1968"/>
            <a:chExt cx="2208" cy="231"/>
          </a:xfrm>
        </p:grpSpPr>
        <p:sp>
          <p:nvSpPr>
            <p:cNvPr id="12360" name="Text Box 55"/>
            <p:cNvSpPr txBox="1">
              <a:spLocks noChangeArrowheads="1"/>
            </p:cNvSpPr>
            <p:nvPr/>
          </p:nvSpPr>
          <p:spPr bwMode="auto">
            <a:xfrm>
              <a:off x="576" y="1968"/>
              <a:ext cx="8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/>
                <a:t>Initialization</a:t>
              </a:r>
            </a:p>
          </p:txBody>
        </p:sp>
        <p:sp>
          <p:nvSpPr>
            <p:cNvPr id="12361" name="Line 56"/>
            <p:cNvSpPr>
              <a:spLocks noChangeShapeType="1"/>
            </p:cNvSpPr>
            <p:nvPr/>
          </p:nvSpPr>
          <p:spPr bwMode="auto">
            <a:xfrm flipV="1">
              <a:off x="1440" y="2016"/>
              <a:ext cx="13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914400" y="2819400"/>
            <a:ext cx="2667000" cy="366713"/>
            <a:chOff x="576" y="1776"/>
            <a:chExt cx="1680" cy="231"/>
          </a:xfrm>
        </p:grpSpPr>
        <p:sp>
          <p:nvSpPr>
            <p:cNvPr id="12358" name="Text Box 57"/>
            <p:cNvSpPr txBox="1">
              <a:spLocks noChangeArrowheads="1"/>
            </p:cNvSpPr>
            <p:nvPr/>
          </p:nvSpPr>
          <p:spPr bwMode="auto">
            <a:xfrm>
              <a:off x="576" y="1776"/>
              <a:ext cx="10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/>
                <a:t>Load the kernel</a:t>
              </a:r>
            </a:p>
          </p:txBody>
        </p:sp>
        <p:sp>
          <p:nvSpPr>
            <p:cNvPr id="12359" name="Line 58"/>
            <p:cNvSpPr>
              <a:spLocks noChangeShapeType="1"/>
            </p:cNvSpPr>
            <p:nvPr/>
          </p:nvSpPr>
          <p:spPr bwMode="auto">
            <a:xfrm flipV="1">
              <a:off x="1584" y="1776"/>
              <a:ext cx="67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46" name="Line 62"/>
          <p:cNvSpPr>
            <a:spLocks noChangeShapeType="1"/>
          </p:cNvSpPr>
          <p:nvPr/>
        </p:nvSpPr>
        <p:spPr bwMode="auto">
          <a:xfrm>
            <a:off x="762000" y="2362200"/>
            <a:ext cx="0" cy="388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914400" y="4114800"/>
            <a:ext cx="4343400" cy="366713"/>
            <a:chOff x="576" y="2592"/>
            <a:chExt cx="2736" cy="231"/>
          </a:xfrm>
        </p:grpSpPr>
        <p:sp>
          <p:nvSpPr>
            <p:cNvPr id="12356" name="Text Box 61"/>
            <p:cNvSpPr txBox="1">
              <a:spLocks noChangeArrowheads="1"/>
            </p:cNvSpPr>
            <p:nvPr/>
          </p:nvSpPr>
          <p:spPr bwMode="auto">
            <a:xfrm>
              <a:off x="576" y="2592"/>
              <a:ext cx="12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/>
                <a:t>Service an interrupt</a:t>
              </a:r>
            </a:p>
          </p:txBody>
        </p:sp>
        <p:sp>
          <p:nvSpPr>
            <p:cNvPr id="12357" name="Line 63"/>
            <p:cNvSpPr>
              <a:spLocks noChangeShapeType="1"/>
            </p:cNvSpPr>
            <p:nvPr/>
          </p:nvSpPr>
          <p:spPr bwMode="auto">
            <a:xfrm>
              <a:off x="1824" y="2736"/>
              <a:ext cx="14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48" name="Text Box 64"/>
          <p:cNvSpPr txBox="1">
            <a:spLocks noChangeArrowheads="1"/>
          </p:cNvSpPr>
          <p:nvPr/>
        </p:nvSpPr>
        <p:spPr bwMode="auto">
          <a:xfrm rot="-5400000">
            <a:off x="-752474" y="3954462"/>
            <a:ext cx="26590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Hardware process progress</a:t>
            </a:r>
          </a:p>
        </p:txBody>
      </p:sp>
      <p:grpSp>
        <p:nvGrpSpPr>
          <p:cNvPr id="5" name="Group 70"/>
          <p:cNvGrpSpPr>
            <a:grpSpLocks/>
          </p:cNvGrpSpPr>
          <p:nvPr/>
        </p:nvGrpSpPr>
        <p:grpSpPr bwMode="auto">
          <a:xfrm>
            <a:off x="914400" y="3429000"/>
            <a:ext cx="4953000" cy="366713"/>
            <a:chOff x="576" y="2160"/>
            <a:chExt cx="3120" cy="231"/>
          </a:xfrm>
        </p:grpSpPr>
        <p:sp>
          <p:nvSpPr>
            <p:cNvPr id="12354" name="Text Box 65"/>
            <p:cNvSpPr txBox="1">
              <a:spLocks noChangeArrowheads="1"/>
            </p:cNvSpPr>
            <p:nvPr/>
          </p:nvSpPr>
          <p:spPr bwMode="auto">
            <a:xfrm>
              <a:off x="576" y="2160"/>
              <a:ext cx="107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/>
                <a:t>Execute a thread</a:t>
              </a:r>
            </a:p>
          </p:txBody>
        </p:sp>
        <p:sp>
          <p:nvSpPr>
            <p:cNvPr id="12355" name="Line 66"/>
            <p:cNvSpPr>
              <a:spLocks noChangeShapeType="1"/>
            </p:cNvSpPr>
            <p:nvPr/>
          </p:nvSpPr>
          <p:spPr bwMode="auto">
            <a:xfrm flipV="1">
              <a:off x="1584" y="2208"/>
              <a:ext cx="211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71"/>
          <p:cNvGrpSpPr>
            <a:grpSpLocks/>
          </p:cNvGrpSpPr>
          <p:nvPr/>
        </p:nvGrpSpPr>
        <p:grpSpPr bwMode="auto">
          <a:xfrm>
            <a:off x="914400" y="3733800"/>
            <a:ext cx="3505200" cy="381000"/>
            <a:chOff x="576" y="2352"/>
            <a:chExt cx="2208" cy="240"/>
          </a:xfrm>
        </p:grpSpPr>
        <p:sp>
          <p:nvSpPr>
            <p:cNvPr id="12351" name="Text Box 59"/>
            <p:cNvSpPr txBox="1">
              <a:spLocks noChangeArrowheads="1"/>
            </p:cNvSpPr>
            <p:nvPr/>
          </p:nvSpPr>
          <p:spPr bwMode="auto">
            <a:xfrm>
              <a:off x="576" y="2361"/>
              <a:ext cx="6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/>
                <a:t>Schedule</a:t>
              </a:r>
            </a:p>
          </p:txBody>
        </p:sp>
        <p:sp>
          <p:nvSpPr>
            <p:cNvPr id="12352" name="Line 60"/>
            <p:cNvSpPr>
              <a:spLocks noChangeShapeType="1"/>
            </p:cNvSpPr>
            <p:nvPr/>
          </p:nvSpPr>
          <p:spPr bwMode="auto">
            <a:xfrm flipV="1">
              <a:off x="1200" y="2352"/>
              <a:ext cx="15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3" name="Line 67"/>
            <p:cNvSpPr>
              <a:spLocks noChangeShapeType="1"/>
            </p:cNvSpPr>
            <p:nvPr/>
          </p:nvSpPr>
          <p:spPr bwMode="auto">
            <a:xfrm>
              <a:off x="1200" y="2496"/>
              <a:ext cx="158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 management</a:t>
            </a:r>
            <a:endParaRPr lang="en-IN" dirty="0" smtClean="0"/>
          </a:p>
        </p:txBody>
      </p:sp>
      <p:sp>
        <p:nvSpPr>
          <p:cNvPr id="14339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Operating Systems: A Modern Perspective, Chapter 6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1214438"/>
            <a:ext cx="7772400" cy="4881562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3200" kern="0" dirty="0">
                <a:latin typeface="+mn-lt"/>
              </a:rPr>
              <a:t>The process manager creates the environment in which multiple processes co-exist, each with own abstract machine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3200" kern="0" dirty="0">
                <a:latin typeface="+mn-lt"/>
              </a:rPr>
              <a:t>When hardware process begin to execute OS code, it will execute an algorithm that switches the hardware process from one context to another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3200" kern="0" dirty="0" err="1">
                <a:latin typeface="+mn-lt"/>
              </a:rPr>
              <a:t>Thes</a:t>
            </a:r>
            <a:r>
              <a:rPr lang="en-US" sz="3200" kern="0" dirty="0">
                <a:latin typeface="+mn-lt"/>
              </a:rPr>
              <a:t>e Context switches can occur when ever OS gets control of the processor.</a:t>
            </a:r>
            <a:endParaRPr lang="en-IN" sz="32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1536</Words>
  <Application>Microsoft Office PowerPoint</Application>
  <PresentationFormat>On-screen Show (4:3)</PresentationFormat>
  <Paragraphs>269</Paragraphs>
  <Slides>27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Hardware process</vt:lpstr>
      <vt:lpstr>Fetch execute algorithm</vt:lpstr>
      <vt:lpstr>Slide 3</vt:lpstr>
      <vt:lpstr>Process Manager Overview</vt:lpstr>
      <vt:lpstr>UNIX Organization</vt:lpstr>
      <vt:lpstr>Process manager responsibilities</vt:lpstr>
      <vt:lpstr>Slide 7</vt:lpstr>
      <vt:lpstr>Tracing the Hardware Process</vt:lpstr>
      <vt:lpstr>Process management</vt:lpstr>
      <vt:lpstr>Processes</vt:lpstr>
      <vt:lpstr>Processes</vt:lpstr>
      <vt:lpstr>Slide 12</vt:lpstr>
      <vt:lpstr>Slide 13</vt:lpstr>
      <vt:lpstr>Process descriptor</vt:lpstr>
      <vt:lpstr>Linux Process Descriptor</vt:lpstr>
      <vt:lpstr>Kernel Support for Process</vt:lpstr>
      <vt:lpstr>Process: Region Table</vt:lpstr>
      <vt:lpstr>Process: U Area</vt:lpstr>
      <vt:lpstr>Process context</vt:lpstr>
      <vt:lpstr>Register context</vt:lpstr>
      <vt:lpstr>System level context</vt:lpstr>
      <vt:lpstr>Context Switch</vt:lpstr>
      <vt:lpstr>Context Switching</vt:lpstr>
      <vt:lpstr>Mode of Process Execution</vt:lpstr>
      <vt:lpstr>Mode of Process Execution</vt:lpstr>
      <vt:lpstr>State of a Process</vt:lpstr>
      <vt:lpstr>Slide 27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&amp; Process management</dc:title>
  <dc:creator>user</dc:creator>
  <cp:lastModifiedBy>user</cp:lastModifiedBy>
  <cp:revision>6</cp:revision>
  <dcterms:created xsi:type="dcterms:W3CDTF">2014-09-01T11:58:34Z</dcterms:created>
  <dcterms:modified xsi:type="dcterms:W3CDTF">2014-09-02T06:45:49Z</dcterms:modified>
</cp:coreProperties>
</file>