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01" r:id="rId4"/>
    <p:sldId id="302" r:id="rId5"/>
    <p:sldId id="258" r:id="rId6"/>
    <p:sldId id="261" r:id="rId7"/>
    <p:sldId id="303" r:id="rId8"/>
    <p:sldId id="304" r:id="rId9"/>
    <p:sldId id="305" r:id="rId10"/>
    <p:sldId id="262" r:id="rId11"/>
    <p:sldId id="265" r:id="rId12"/>
    <p:sldId id="275" r:id="rId13"/>
    <p:sldId id="268" r:id="rId14"/>
    <p:sldId id="269" r:id="rId15"/>
    <p:sldId id="270" r:id="rId16"/>
    <p:sldId id="264" r:id="rId17"/>
    <p:sldId id="260" r:id="rId18"/>
    <p:sldId id="266" r:id="rId19"/>
    <p:sldId id="267" r:id="rId20"/>
    <p:sldId id="272" r:id="rId21"/>
    <p:sldId id="273" r:id="rId22"/>
    <p:sldId id="274" r:id="rId23"/>
    <p:sldId id="271" r:id="rId24"/>
    <p:sldId id="276" r:id="rId25"/>
    <p:sldId id="278" r:id="rId26"/>
    <p:sldId id="279" r:id="rId27"/>
    <p:sldId id="30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E170A-BD63-4F87-97F8-BE65D0760534}" type="datetimeFigureOut">
              <a:rPr lang="en-US" smtClean="0"/>
              <a:pPr/>
              <a:t>9/2/2014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C58EC-4B57-4495-964D-9F6F87844A1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A6015-E51A-4A43-9055-4D67637B0EF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9/2/2014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9/2/2014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9/2/2014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DF0F-09A4-46D0-B7E7-5E226AF6DD02}" type="datetimeFigureOut">
              <a:rPr lang="en-US" smtClean="0"/>
              <a:pPr/>
              <a:t>9/2/2014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calls for </a:t>
            </a:r>
            <a:r>
              <a:rPr lang="en-US" dirty="0" smtClean="0"/>
              <a:t>Process management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 creation, termination, </a:t>
            </a:r>
            <a:r>
              <a:rPr lang="en-US" dirty="0" smtClean="0"/>
              <a:t>waiting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 descr="http://www.csl.mtu.edu/cs4411.ck/www/NOTES/process/fork/fork-1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357190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72000" y="1714488"/>
            <a:ext cx="392909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A0AFF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 the call to fork() is executed successfully, Unix will ma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 two identical copies of address spaces,  one for the parent and the other for the child.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i="0" u="none" strike="noStrike" cap="none" normalizeH="0" baseline="0" dirty="0" smtClean="0">
              <a:ln>
                <a:noFill/>
              </a:ln>
              <a:solidFill>
                <a:srgbClr val="0A0AFF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Both processes will start their execution at the next statement following the fork() 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A0AFF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A0AFF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 this case, both processes will start their execution at the assignment statement as shown below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85992"/>
            <a:ext cx="392905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286248" y="1714488"/>
            <a:ext cx="457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Both processes start their execution right after the system call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fork()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Since both processes have identical but separate address spaces, those variables initialized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the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fork()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call have the same values in both address spaces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Since every process has its own address space, any modifications will be independent of the others.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other words, if the parent changes the value of its variable, the modification will only affect the variable in the parent process's address space.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785926"/>
            <a:ext cx="385765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http://www.csl.mtu.edu/cs4411.ck/www/NOTES/process/fork/fork-3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5462" y="2220119"/>
            <a:ext cx="55530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http://www.csl.mtu.edu/cs4411.ck/www/NOTES/process/fork/fork-4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5462" y="2220119"/>
            <a:ext cx="55530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http://www.csl.mtu.edu/cs4411.ck/www/NOTES/process/fork/fork-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780" y="1786890"/>
            <a:ext cx="5552440" cy="328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few additional notes about fork():</a:t>
            </a:r>
          </a:p>
          <a:p>
            <a:pPr lvl="0">
              <a:buNone/>
            </a:pPr>
            <a:r>
              <a:rPr lang="en-IN" dirty="0" smtClean="0"/>
              <a:t>   an </a:t>
            </a:r>
            <a:r>
              <a:rPr lang="en-IN" b="1" dirty="0"/>
              <a:t>orphan</a:t>
            </a:r>
            <a:r>
              <a:rPr lang="en-IN" dirty="0"/>
              <a:t> is a child process that continues to execute after its parent has finished execution (or died)</a:t>
            </a:r>
          </a:p>
          <a:p>
            <a:r>
              <a:rPr lang="en-IN" dirty="0"/>
              <a:t>to avoid this problem, the parent should </a:t>
            </a:r>
            <a:r>
              <a:rPr lang="en-IN" dirty="0" smtClean="0"/>
              <a:t>execute a</a:t>
            </a:r>
            <a:r>
              <a:rPr lang="en-IN" dirty="0"/>
              <a:t> </a:t>
            </a:r>
            <a:r>
              <a:rPr lang="en-IN" dirty="0" smtClean="0"/>
              <a:t>wait system call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Forking provides a way for an existing process to start a new one, but what about the case where the new process is not part of the same program as parent process? </a:t>
            </a:r>
            <a:endParaRPr lang="en-IN" dirty="0" smtClean="0"/>
          </a:p>
          <a:p>
            <a:r>
              <a:rPr lang="en-IN" dirty="0"/>
              <a:t>This is where the exec system </a:t>
            </a:r>
            <a:r>
              <a:rPr lang="en-IN" dirty="0" smtClean="0"/>
              <a:t>call </a:t>
            </a:r>
            <a:r>
              <a:rPr lang="en-IN" dirty="0"/>
              <a:t>comes into play. </a:t>
            </a:r>
            <a:r>
              <a:rPr lang="en-IN" b="1" dirty="0"/>
              <a:t>exec</a:t>
            </a:r>
            <a:r>
              <a:rPr lang="en-IN" dirty="0"/>
              <a:t> will </a:t>
            </a:r>
            <a:r>
              <a:rPr lang="en-IN" i="1" dirty="0"/>
              <a:t>replace</a:t>
            </a:r>
            <a:r>
              <a:rPr lang="en-IN" dirty="0"/>
              <a:t> the contents of the currently running process with the information from a program binary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"The exec family of functions replaces the current process image with a new process image</a:t>
            </a:r>
            <a:r>
              <a:rPr lang="en-IN" dirty="0" smtClean="0"/>
              <a:t>.“</a:t>
            </a:r>
          </a:p>
          <a:p>
            <a:r>
              <a:rPr lang="en-IN" dirty="0"/>
              <a:t>Commonly a process generates a child process because it would like to transform the child process by changing the program code the child process is executing.</a:t>
            </a:r>
          </a:p>
          <a:p>
            <a:r>
              <a:rPr lang="en-IN" dirty="0"/>
              <a:t>The text, data and stack segment of the process are replaced and only the </a:t>
            </a:r>
            <a:r>
              <a:rPr lang="en-IN" b="1" dirty="0"/>
              <a:t>u</a:t>
            </a:r>
            <a:r>
              <a:rPr lang="en-IN" dirty="0"/>
              <a:t> (user) area of the process remains the same.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 versions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>The versions of exec are:</a:t>
            </a:r>
            <a:endParaRPr lang="en-IN" dirty="0"/>
          </a:p>
          <a:p>
            <a:pPr lvl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execl</a:t>
            </a:r>
            <a:endParaRPr lang="en-IN" dirty="0"/>
          </a:p>
          <a:p>
            <a:pPr lvl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execv</a:t>
            </a:r>
            <a:endParaRPr lang="en-IN" dirty="0"/>
          </a:p>
          <a:p>
            <a:pPr lvl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execle</a:t>
            </a:r>
            <a:endParaRPr lang="en-IN" dirty="0" smtClean="0"/>
          </a:p>
          <a:p>
            <a:pPr lvl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execve</a:t>
            </a:r>
            <a:endParaRPr lang="en-IN" dirty="0"/>
          </a:p>
          <a:p>
            <a:pPr lvl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execlp</a:t>
            </a:r>
            <a:endParaRPr lang="en-IN" dirty="0"/>
          </a:p>
          <a:p>
            <a:pPr lvl="0"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execvp</a:t>
            </a:r>
            <a:endParaRPr lang="en-IN" dirty="0"/>
          </a:p>
          <a:p>
            <a:r>
              <a:rPr lang="en-IN" b="1" dirty="0"/>
              <a:t>The naming convention</a:t>
            </a:r>
            <a:r>
              <a:rPr lang="en-IN" dirty="0"/>
              <a:t>: exec*</a:t>
            </a:r>
          </a:p>
          <a:p>
            <a:pPr lvl="0">
              <a:buNone/>
            </a:pPr>
            <a:r>
              <a:rPr lang="en-IN" dirty="0" smtClean="0"/>
              <a:t>      'l</a:t>
            </a:r>
            <a:r>
              <a:rPr lang="en-IN" dirty="0"/>
              <a:t>' indicates a list arrangement (a series of null terminated arguments)</a:t>
            </a:r>
          </a:p>
          <a:p>
            <a:pPr lvl="0">
              <a:buNone/>
            </a:pPr>
            <a:r>
              <a:rPr lang="en-IN" dirty="0" smtClean="0"/>
              <a:t>      'v</a:t>
            </a:r>
            <a:r>
              <a:rPr lang="en-IN" dirty="0"/>
              <a:t>' indicate the array or vector arrangement (like the </a:t>
            </a:r>
            <a:r>
              <a:rPr lang="en-IN" dirty="0" err="1"/>
              <a:t>argv</a:t>
            </a:r>
            <a:r>
              <a:rPr lang="en-IN" dirty="0"/>
              <a:t> structure).</a:t>
            </a:r>
          </a:p>
          <a:p>
            <a:pPr lvl="0">
              <a:buNone/>
            </a:pPr>
            <a:r>
              <a:rPr lang="en-IN" dirty="0" smtClean="0"/>
              <a:t>      'e</a:t>
            </a:r>
            <a:r>
              <a:rPr lang="en-IN" dirty="0"/>
              <a:t>' indicates the programmer will construct (in the array/vector format) and pass their own environment variable list</a:t>
            </a:r>
          </a:p>
          <a:p>
            <a:pPr lvl="0">
              <a:buNone/>
            </a:pPr>
            <a:r>
              <a:rPr lang="en-IN" dirty="0" smtClean="0"/>
              <a:t>     'p</a:t>
            </a:r>
            <a:r>
              <a:rPr lang="en-IN" dirty="0"/>
              <a:t>' indicates the current PATH string should be used when the system searches for executable files.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Fork()</a:t>
            </a:r>
          </a:p>
          <a:p>
            <a:r>
              <a:rPr lang="en-US" dirty="0" smtClean="0"/>
              <a:t>Exec()</a:t>
            </a:r>
          </a:p>
          <a:p>
            <a:r>
              <a:rPr lang="en-US" dirty="0" smtClean="0"/>
              <a:t>Wait()</a:t>
            </a:r>
          </a:p>
          <a:p>
            <a:r>
              <a:rPr lang="en-US" dirty="0" smtClean="0"/>
              <a:t>Exit()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system call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parent process usually needs to synchronize its actions by waiting until the child process has either stopped or terminated its actions.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The wait() system call allows the parent process to suspend its activities until one of these actions has occurred.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If any child processes are still active, the calling process will suspend its activity until a child process terminates.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for wait()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status; </a:t>
            </a:r>
          </a:p>
          <a:p>
            <a:pPr>
              <a:buNone/>
            </a:pPr>
            <a:r>
              <a:rPr lang="en-IN" dirty="0" err="1"/>
              <a:t>pid_t</a:t>
            </a:r>
            <a:r>
              <a:rPr lang="en-IN" dirty="0"/>
              <a:t> </a:t>
            </a:r>
            <a:r>
              <a:rPr lang="en-IN" dirty="0" err="1"/>
              <a:t>fork_return</a:t>
            </a:r>
            <a:r>
              <a:rPr lang="en-IN" dirty="0"/>
              <a:t>; 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 err="1"/>
              <a:t>fork_return</a:t>
            </a:r>
            <a:r>
              <a:rPr lang="en-IN" dirty="0"/>
              <a:t> = fork(); 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if (</a:t>
            </a:r>
            <a:r>
              <a:rPr lang="en-IN" dirty="0" err="1"/>
              <a:t>fork_return</a:t>
            </a:r>
            <a:r>
              <a:rPr lang="en-IN" dirty="0"/>
              <a:t> == 0) /* child process */ </a:t>
            </a:r>
          </a:p>
          <a:p>
            <a:pPr>
              <a:buNone/>
            </a:pPr>
            <a:r>
              <a:rPr lang="en-IN" dirty="0"/>
              <a:t>{ 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/>
              <a:t>printf</a:t>
            </a:r>
            <a:r>
              <a:rPr lang="en-IN" dirty="0"/>
              <a:t>("\n I'm the child!"); 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/>
              <a:t>exit(0); </a:t>
            </a:r>
          </a:p>
          <a:p>
            <a:pPr>
              <a:buNone/>
            </a:pPr>
            <a:r>
              <a:rPr lang="en-IN" dirty="0" smtClean="0"/>
              <a:t> } </a:t>
            </a:r>
            <a:endParaRPr lang="en-IN" dirty="0"/>
          </a:p>
          <a:p>
            <a:pPr>
              <a:buNone/>
            </a:pPr>
            <a:r>
              <a:rPr lang="en-IN" dirty="0" smtClean="0"/>
              <a:t> else </a:t>
            </a:r>
            <a:r>
              <a:rPr lang="en-IN" dirty="0"/>
              <a:t>/* parent process */ </a:t>
            </a:r>
          </a:p>
          <a:p>
            <a:pPr>
              <a:buNone/>
            </a:pPr>
            <a:r>
              <a:rPr lang="en-IN" dirty="0" smtClean="0"/>
              <a:t> { </a:t>
            </a:r>
            <a:endParaRPr lang="en-IN" dirty="0"/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/>
              <a:t>wait(&amp;status); </a:t>
            </a:r>
          </a:p>
          <a:p>
            <a:pPr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("\n I'm the parent!"); </a:t>
            </a:r>
          </a:p>
          <a:p>
            <a:pPr>
              <a:buNone/>
            </a:pPr>
            <a:r>
              <a:rPr lang="en-IN" dirty="0"/>
              <a:t>  if (WIFEXITED(status))</a:t>
            </a:r>
          </a:p>
          <a:p>
            <a:pPr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("\n Child returned: %d\n", WEXITSTATUS(status));</a:t>
            </a:r>
          </a:p>
          <a:p>
            <a:pPr>
              <a:buNone/>
            </a:pPr>
            <a:r>
              <a:rPr lang="en-IN" dirty="0" smtClean="0"/>
              <a:t>  } 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A </a:t>
            </a:r>
            <a:r>
              <a:rPr lang="en-IN" dirty="0"/>
              <a:t>few notes on this program:</a:t>
            </a:r>
          </a:p>
          <a:p>
            <a:pPr lvl="0"/>
            <a:r>
              <a:rPr lang="en-IN" dirty="0"/>
              <a:t>wait(&amp;status) causes the parent to sleep until the child process is finished execution</a:t>
            </a:r>
          </a:p>
          <a:p>
            <a:r>
              <a:rPr lang="en-IN" dirty="0" smtClean="0"/>
              <a:t>details </a:t>
            </a:r>
            <a:r>
              <a:rPr lang="en-IN" dirty="0"/>
              <a:t>of how the child stopped are returned via the status variable to the parent.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How Linux actually handles fork and exec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Clone () system call</a:t>
            </a:r>
            <a:endParaRPr lang="en-IN" dirty="0"/>
          </a:p>
          <a:p>
            <a:r>
              <a:rPr lang="en-IN" dirty="0"/>
              <a:t>In the kernel, fork is actually implemented by a clone system call. This clone interfaces effectively provides a level of abstraction in how the Linux kernel can create processes.</a:t>
            </a:r>
          </a:p>
          <a:p>
            <a:r>
              <a:rPr lang="en-IN" dirty="0"/>
              <a:t>clone allows you to explicitly specify which parts of the </a:t>
            </a:r>
            <a:r>
              <a:rPr lang="en-IN" dirty="0" smtClean="0"/>
              <a:t>process </a:t>
            </a:r>
            <a:r>
              <a:rPr lang="en-IN" dirty="0"/>
              <a:t>are copied into the new process, and which parts are shared between the two processes. </a:t>
            </a:r>
            <a:r>
              <a:rPr lang="en-IN" dirty="0" smtClean="0"/>
              <a:t>This </a:t>
            </a:r>
            <a:r>
              <a:rPr lang="en-IN" dirty="0"/>
              <a:t>may seem a bit strange at first, but allows us to easily implement </a:t>
            </a:r>
            <a:r>
              <a:rPr lang="en-IN" i="1" dirty="0"/>
              <a:t>threads</a:t>
            </a:r>
            <a:r>
              <a:rPr lang="en-IN" dirty="0"/>
              <a:t> with one very simple interface.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Clone ( ) System Call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Thread</a:t>
            </a:r>
          </a:p>
          <a:p>
            <a:pPr>
              <a:buNone/>
            </a:pPr>
            <a:r>
              <a:rPr lang="en-IN" dirty="0" smtClean="0"/>
              <a:t>  clone(CLONE_VM | CLONE_FS | CLONE_FILES |</a:t>
            </a:r>
          </a:p>
          <a:p>
            <a:pPr>
              <a:buNone/>
            </a:pPr>
            <a:r>
              <a:rPr lang="en-IN" dirty="0" smtClean="0"/>
              <a:t>  CLONE_SIGHAND, 0);</a:t>
            </a:r>
          </a:p>
          <a:p>
            <a:pPr>
              <a:buNone/>
            </a:pPr>
            <a:r>
              <a:rPr lang="en-IN" dirty="0" smtClean="0"/>
              <a:t>• Process with fork( )</a:t>
            </a:r>
          </a:p>
          <a:p>
            <a:pPr>
              <a:buNone/>
            </a:pPr>
            <a:r>
              <a:rPr lang="en-IN" dirty="0" smtClean="0"/>
              <a:t>   clone(SIGCHLD, 0);</a:t>
            </a:r>
          </a:p>
          <a:p>
            <a:r>
              <a:rPr lang="en-IN" dirty="0" smtClean="0"/>
              <a:t>Process with </a:t>
            </a:r>
            <a:r>
              <a:rPr lang="en-IN" dirty="0" err="1" smtClean="0"/>
              <a:t>vfork</a:t>
            </a:r>
            <a:r>
              <a:rPr lang="en-IN" dirty="0" smtClean="0"/>
              <a:t>( )</a:t>
            </a:r>
          </a:p>
          <a:p>
            <a:pPr>
              <a:buNone/>
            </a:pPr>
            <a:r>
              <a:rPr lang="en-IN" dirty="0" smtClean="0"/>
              <a:t>   clone(CLONE_VFORK | CLONE_VM | SIGCHLD, 0);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exit operation typically performs clean-up operations within the process space before returning control back to the operating system. </a:t>
            </a:r>
          </a:p>
          <a:p>
            <a:r>
              <a:rPr lang="en-IN" dirty="0" smtClean="0"/>
              <a:t>When the child process terminates ("dies"), either normally by calling exit, or abnormally due to a fatal error or signal (e.g., SIGTERM, SIGINT, SIGKILL), an exit status is returned to the operating system and a SIGCHLD signal is sent to the parent process.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exit status can then be retrieved by the parent process via the wait system call.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Orphans and zombies 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operating systems handle a child process whose parent process has terminated in a special manner. Such an orphan process becomes a child of a special process,</a:t>
            </a:r>
          </a:p>
          <a:p>
            <a:r>
              <a:rPr lang="en-IN" dirty="0" smtClean="0"/>
              <a:t>A similar strategy is used to deal with a zombie process, which is a child process that has terminated but whose exit status is ignored by its parent process. Such a process becomes the child of a special process, which retrieves the child's exit status and allows the operating system to complete the termination of the dead process. 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40000" lnSpcReduction="20000"/>
          </a:bodyPr>
          <a:lstStyle/>
          <a:p>
            <a:r>
              <a:rPr lang="en-IN" dirty="0" smtClean="0"/>
              <a:t>#include 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  5 </a:t>
            </a:r>
          </a:p>
          <a:p>
            <a:r>
              <a:rPr lang="en-IN" dirty="0" smtClean="0"/>
              <a:t>    </a:t>
            </a:r>
            <a:r>
              <a:rPr lang="en-IN" dirty="0" err="1" smtClean="0"/>
              <a:t>int</a:t>
            </a:r>
            <a:r>
              <a:rPr lang="en-IN" dirty="0" smtClean="0"/>
              <a:t> main(void)</a:t>
            </a:r>
          </a:p>
          <a:p>
            <a:r>
              <a:rPr lang="en-IN" dirty="0" smtClean="0"/>
              <a:t>    {</a:t>
            </a:r>
          </a:p>
          <a:p>
            <a:r>
              <a:rPr lang="en-IN" dirty="0" smtClean="0"/>
              <a:t>            </a:t>
            </a:r>
            <a:r>
              <a:rPr lang="en-IN" dirty="0" err="1" smtClean="0"/>
              <a:t>pid_t</a:t>
            </a:r>
            <a:r>
              <a:rPr lang="en-IN" dirty="0" smtClean="0"/>
              <a:t> </a:t>
            </a:r>
            <a:r>
              <a:rPr lang="en-IN" dirty="0" err="1" smtClean="0"/>
              <a:t>pid</a:t>
            </a:r>
            <a:r>
              <a:rPr lang="en-IN" dirty="0" smtClean="0"/>
              <a:t>;</a:t>
            </a:r>
          </a:p>
          <a:p>
            <a:r>
              <a:rPr lang="en-IN" dirty="0" smtClean="0"/>
              <a:t>    </a:t>
            </a:r>
          </a:p>
          <a:p>
            <a:r>
              <a:rPr lang="en-IN" dirty="0" smtClean="0"/>
              <a:t> 10         </a:t>
            </a:r>
            <a:r>
              <a:rPr lang="en-IN" dirty="0" err="1" smtClean="0"/>
              <a:t>printf</a:t>
            </a:r>
            <a:r>
              <a:rPr lang="en-IN" dirty="0" smtClean="0"/>
              <a:t>("parent : %d\n", </a:t>
            </a:r>
            <a:r>
              <a:rPr lang="en-IN" dirty="0" err="1" smtClean="0"/>
              <a:t>getpid</a:t>
            </a:r>
            <a:r>
              <a:rPr lang="en-IN" dirty="0" smtClean="0"/>
              <a:t>());</a:t>
            </a:r>
          </a:p>
          <a:p>
            <a:r>
              <a:rPr lang="en-IN" dirty="0" smtClean="0"/>
              <a:t>    </a:t>
            </a:r>
          </a:p>
          <a:p>
            <a:r>
              <a:rPr lang="en-IN" dirty="0" smtClean="0"/>
              <a:t>            </a:t>
            </a:r>
            <a:r>
              <a:rPr lang="en-IN" dirty="0" err="1" smtClean="0"/>
              <a:t>pid</a:t>
            </a:r>
            <a:r>
              <a:rPr lang="en-IN" dirty="0" smtClean="0"/>
              <a:t> = fork();</a:t>
            </a:r>
          </a:p>
          <a:p>
            <a:r>
              <a:rPr lang="en-IN" dirty="0" smtClean="0"/>
              <a:t>    </a:t>
            </a:r>
          </a:p>
          <a:p>
            <a:r>
              <a:rPr lang="en-IN" dirty="0" smtClean="0"/>
              <a:t>            if (</a:t>
            </a:r>
            <a:r>
              <a:rPr lang="en-IN" dirty="0" err="1" smtClean="0"/>
              <a:t>pid</a:t>
            </a:r>
            <a:r>
              <a:rPr lang="en-IN" dirty="0" smtClean="0"/>
              <a:t> == 0) {</a:t>
            </a:r>
          </a:p>
          <a:p>
            <a:r>
              <a:rPr lang="en-IN" dirty="0" smtClean="0"/>
              <a:t> 15                 </a:t>
            </a:r>
            <a:r>
              <a:rPr lang="en-IN" dirty="0" err="1" smtClean="0"/>
              <a:t>printf</a:t>
            </a:r>
            <a:r>
              <a:rPr lang="en-IN" dirty="0" smtClean="0"/>
              <a:t>("child : %d\n", </a:t>
            </a:r>
            <a:r>
              <a:rPr lang="en-IN" dirty="0" err="1" smtClean="0"/>
              <a:t>getpid</a:t>
            </a:r>
            <a:r>
              <a:rPr lang="en-IN" dirty="0" smtClean="0"/>
              <a:t>());</a:t>
            </a:r>
          </a:p>
          <a:p>
            <a:r>
              <a:rPr lang="en-IN" dirty="0" smtClean="0"/>
              <a:t>                    sleep(2);</a:t>
            </a:r>
          </a:p>
          <a:p>
            <a:r>
              <a:rPr lang="en-IN" dirty="0" smtClean="0"/>
              <a:t>                    </a:t>
            </a:r>
            <a:r>
              <a:rPr lang="en-IN" dirty="0" err="1" smtClean="0"/>
              <a:t>printf</a:t>
            </a:r>
            <a:r>
              <a:rPr lang="en-IN" dirty="0" smtClean="0"/>
              <a:t>("child exit\n");</a:t>
            </a:r>
          </a:p>
          <a:p>
            <a:r>
              <a:rPr lang="en-IN" dirty="0" smtClean="0"/>
              <a:t>                    exit(1);</a:t>
            </a:r>
          </a:p>
          <a:p>
            <a:r>
              <a:rPr lang="en-IN" dirty="0" smtClean="0"/>
              <a:t>            }</a:t>
            </a:r>
          </a:p>
          <a:p>
            <a:r>
              <a:rPr lang="en-IN" dirty="0" smtClean="0"/>
              <a:t> 20 </a:t>
            </a:r>
          </a:p>
          <a:p>
            <a:r>
              <a:rPr lang="en-IN" dirty="0" smtClean="0"/>
              <a:t>            /* in parent */</a:t>
            </a:r>
          </a:p>
          <a:p>
            <a:r>
              <a:rPr lang="en-IN" dirty="0" smtClean="0"/>
              <a:t>            while (1)</a:t>
            </a:r>
          </a:p>
          <a:p>
            <a:r>
              <a:rPr lang="en-IN" dirty="0" smtClean="0"/>
              <a:t>            {</a:t>
            </a:r>
          </a:p>
          <a:p>
            <a:r>
              <a:rPr lang="en-IN" dirty="0" smtClean="0"/>
              <a:t>                    sleep(1);</a:t>
            </a:r>
          </a:p>
          <a:p>
            <a:r>
              <a:rPr lang="en-IN" dirty="0" smtClean="0"/>
              <a:t> 25         }</a:t>
            </a:r>
          </a:p>
          <a:p>
            <a:r>
              <a:rPr lang="en-IN" dirty="0" smtClean="0"/>
              <a:t>    }</a:t>
            </a:r>
          </a:p>
          <a:p>
            <a:r>
              <a:rPr lang="en-IN" dirty="0" smtClean="0"/>
              <a:t>    </a:t>
            </a:r>
          </a:p>
          <a:p>
            <a:r>
              <a:rPr lang="en-IN" dirty="0" smtClean="0"/>
              <a:t>    </a:t>
            </a:r>
            <a:r>
              <a:rPr lang="en-IN" dirty="0" err="1" smtClean="0"/>
              <a:t>ianw@lime</a:t>
            </a:r>
            <a:r>
              <a:rPr lang="en-IN" dirty="0" smtClean="0"/>
              <a:t>:~$ </a:t>
            </a:r>
            <a:r>
              <a:rPr lang="en-IN" dirty="0" err="1" smtClean="0"/>
              <a:t>ps</a:t>
            </a:r>
            <a:r>
              <a:rPr lang="en-IN" dirty="0" smtClean="0"/>
              <a:t> </a:t>
            </a:r>
            <a:r>
              <a:rPr lang="en-IN" dirty="0" err="1" smtClean="0"/>
              <a:t>ax</a:t>
            </a:r>
            <a:r>
              <a:rPr lang="en-IN" dirty="0" smtClean="0"/>
              <a:t> | </a:t>
            </a:r>
            <a:r>
              <a:rPr lang="en-IN" dirty="0" err="1" smtClean="0"/>
              <a:t>grep</a:t>
            </a:r>
            <a:r>
              <a:rPr lang="en-IN" dirty="0" smtClean="0"/>
              <a:t> [z]</a:t>
            </a:r>
            <a:r>
              <a:rPr lang="en-IN" dirty="0" err="1" smtClean="0"/>
              <a:t>ombie</a:t>
            </a:r>
            <a:endParaRPr lang="en-IN" dirty="0" smtClean="0"/>
          </a:p>
          <a:p>
            <a:r>
              <a:rPr lang="en-IN" dirty="0" smtClean="0"/>
              <a:t>    16168 pts/9    S      0:00 ./zombie</a:t>
            </a:r>
          </a:p>
          <a:p>
            <a:r>
              <a:rPr lang="en-IN" dirty="0" smtClean="0"/>
              <a:t> 30 16169 pts/9    Z      0:00 [zombie] &lt;defunct&gt;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calls their corresponding low level algorithms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628654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Creating a Process in UNIX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953000" y="4114800"/>
            <a:ext cx="10668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752600" y="1873250"/>
            <a:ext cx="216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urier New" pitchFamily="-64" charset="0"/>
              </a:rPr>
              <a:t>pid = fork();</a:t>
            </a:r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3276600" y="2590800"/>
            <a:ext cx="46482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UNIX kernel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590800" y="4038600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590800" y="4191000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590800" y="4343400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590800" y="4495800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2590800" y="4648200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590800" y="5257800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2590800" y="4800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…</a:t>
            </a:r>
          </a:p>
        </p:txBody>
      </p:sp>
      <p:sp>
        <p:nvSpPr>
          <p:cNvPr id="19470" name="Freeform 14"/>
          <p:cNvSpPr>
            <a:spLocks/>
          </p:cNvSpPr>
          <p:nvPr/>
        </p:nvSpPr>
        <p:spPr bwMode="auto">
          <a:xfrm>
            <a:off x="2895600" y="4114800"/>
            <a:ext cx="2057400" cy="457200"/>
          </a:xfrm>
          <a:custGeom>
            <a:avLst/>
            <a:gdLst>
              <a:gd name="T0" fmla="*/ 0 w 1296"/>
              <a:gd name="T1" fmla="*/ 622118515 h 336"/>
              <a:gd name="T2" fmla="*/ 1451609850 w 1296"/>
              <a:gd name="T3" fmla="*/ 622118515 h 336"/>
              <a:gd name="T4" fmla="*/ 1451609850 w 1296"/>
              <a:gd name="T5" fmla="*/ 0 h 336"/>
              <a:gd name="T6" fmla="*/ 2147483647 w 1296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336"/>
              <a:gd name="T14" fmla="*/ 1296 w 129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336">
                <a:moveTo>
                  <a:pt x="0" y="336"/>
                </a:moveTo>
                <a:lnTo>
                  <a:pt x="576" y="336"/>
                </a:lnTo>
                <a:lnTo>
                  <a:pt x="576" y="0"/>
                </a:lnTo>
                <a:lnTo>
                  <a:pt x="129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209800" y="3686175"/>
            <a:ext cx="1601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Process Table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4419600" y="5073650"/>
            <a:ext cx="2095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Process Descriptor</a:t>
            </a:r>
          </a:p>
        </p:txBody>
      </p:sp>
      <p:sp>
        <p:nvSpPr>
          <p:cNvPr id="19473" name="AutoShape 17"/>
          <p:cNvSpPr>
            <a:spLocks noChangeArrowheads="1"/>
          </p:cNvSpPr>
          <p:nvPr/>
        </p:nvSpPr>
        <p:spPr bwMode="auto">
          <a:xfrm rot="5400000">
            <a:off x="3695700" y="2063750"/>
            <a:ext cx="381000" cy="304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5486400" y="3276600"/>
            <a:ext cx="0" cy="8064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Freeform 19"/>
          <p:cNvSpPr>
            <a:spLocks/>
          </p:cNvSpPr>
          <p:nvPr/>
        </p:nvSpPr>
        <p:spPr bwMode="auto">
          <a:xfrm>
            <a:off x="2057400" y="2286000"/>
            <a:ext cx="533400" cy="2286000"/>
          </a:xfrm>
          <a:custGeom>
            <a:avLst/>
            <a:gdLst>
              <a:gd name="T0" fmla="*/ 0 w 432"/>
              <a:gd name="T1" fmla="*/ 0 h 2448"/>
              <a:gd name="T2" fmla="*/ 0 w 432"/>
              <a:gd name="T3" fmla="*/ 2134720670 h 2448"/>
              <a:gd name="T4" fmla="*/ 658600956 w 432"/>
              <a:gd name="T5" fmla="*/ 2134720670 h 2448"/>
              <a:gd name="T6" fmla="*/ 0 60000 65536"/>
              <a:gd name="T7" fmla="*/ 0 60000 65536"/>
              <a:gd name="T8" fmla="*/ 0 60000 65536"/>
              <a:gd name="T9" fmla="*/ 0 w 432"/>
              <a:gd name="T10" fmla="*/ 0 h 2448"/>
              <a:gd name="T11" fmla="*/ 432 w 432"/>
              <a:gd name="T12" fmla="*/ 2448 h 24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448">
                <a:moveTo>
                  <a:pt x="0" y="0"/>
                </a:moveTo>
                <a:lnTo>
                  <a:pt x="0" y="2448"/>
                </a:lnTo>
                <a:lnTo>
                  <a:pt x="432" y="24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spawn a new child process which is an identical process to the parent except that has a new system </a:t>
            </a:r>
            <a:r>
              <a:rPr lang="en-US" dirty="0" err="1" smtClean="0"/>
              <a:t>pid</a:t>
            </a:r>
            <a:endParaRPr lang="en-US" dirty="0" smtClean="0"/>
          </a:p>
          <a:p>
            <a:r>
              <a:rPr lang="en-US" dirty="0" smtClean="0"/>
              <a:t>The process is copied in memory from the parent and a new process structure is assigned by the kernel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Fork()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 </a:t>
            </a:r>
            <a:r>
              <a:rPr lang="en-IN" dirty="0"/>
              <a:t>It takes no arguments and returns a process ID</a:t>
            </a:r>
            <a:r>
              <a:rPr lang="en-IN" dirty="0" smtClean="0"/>
              <a:t>.</a:t>
            </a:r>
          </a:p>
          <a:p>
            <a:r>
              <a:rPr lang="en-IN" dirty="0" smtClean="0"/>
              <a:t>After </a:t>
            </a:r>
            <a:r>
              <a:rPr lang="en-IN" dirty="0"/>
              <a:t>a new child process </a:t>
            </a:r>
            <a:r>
              <a:rPr lang="en-IN" dirty="0" smtClean="0"/>
              <a:t>is created, </a:t>
            </a:r>
            <a:r>
              <a:rPr lang="en-IN" b="1" i="1" dirty="0" smtClean="0"/>
              <a:t>both</a:t>
            </a:r>
            <a:r>
              <a:rPr lang="en-IN" dirty="0"/>
              <a:t> processes will execute the next instruction following the </a:t>
            </a:r>
            <a:r>
              <a:rPr lang="en-IN" b="1" i="1" dirty="0"/>
              <a:t>fork()</a:t>
            </a:r>
            <a:r>
              <a:rPr lang="en-IN" dirty="0"/>
              <a:t> system call. </a:t>
            </a:r>
            <a:endParaRPr lang="en-IN" dirty="0" smtClean="0"/>
          </a:p>
          <a:p>
            <a:r>
              <a:rPr lang="en-IN" dirty="0" smtClean="0"/>
              <a:t>Therefore</a:t>
            </a:r>
            <a:r>
              <a:rPr lang="en-IN" dirty="0"/>
              <a:t>, we have to distinguish the parent from the child. This can be done by testing the returned value of </a:t>
            </a:r>
            <a:r>
              <a:rPr lang="en-IN" b="1" dirty="0"/>
              <a:t>fork</a:t>
            </a:r>
            <a:r>
              <a:rPr lang="en-IN" b="1" dirty="0" smtClean="0"/>
              <a:t>()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The return value to the parent process will be the Process ID (PID) of the child, whilst the child will get a return value of 0.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 smtClean="0"/>
              <a:t>The kernel does the following sequence of operations for fork </a:t>
            </a:r>
          </a:p>
          <a:p>
            <a:pPr lvl="1">
              <a:buNone/>
            </a:pPr>
            <a:r>
              <a:rPr lang="en-US" dirty="0" smtClean="0"/>
              <a:t>I . </a:t>
            </a:r>
            <a:r>
              <a:rPr lang="en-US" sz="3400" dirty="0" smtClean="0"/>
              <a:t>It allocates a slot in the process table for the new process.</a:t>
            </a:r>
          </a:p>
          <a:p>
            <a:pPr lvl="1">
              <a:buNone/>
            </a:pPr>
            <a:r>
              <a:rPr lang="en-US" sz="3400" dirty="0" smtClean="0"/>
              <a:t>2</a:t>
            </a:r>
            <a:r>
              <a:rPr lang="en-US" sz="3400" dirty="0" smtClean="0"/>
              <a:t>. It assigns a unique ID number to the child process.</a:t>
            </a:r>
          </a:p>
          <a:p>
            <a:pPr lvl="1">
              <a:buNone/>
            </a:pPr>
            <a:r>
              <a:rPr lang="en-US" sz="3400" dirty="0" smtClean="0"/>
              <a:t>3 . It makes a logical copy o f the context o f the parent process. Since </a:t>
            </a:r>
            <a:r>
              <a:rPr lang="en-US" sz="3400" dirty="0" smtClean="0"/>
              <a:t>certain portions </a:t>
            </a:r>
            <a:r>
              <a:rPr lang="en-US" sz="3400" dirty="0" smtClean="0"/>
              <a:t>of a process, such as the text region, may be shared </a:t>
            </a:r>
            <a:r>
              <a:rPr lang="en-US" sz="3400" dirty="0" smtClean="0"/>
              <a:t>between processes</a:t>
            </a:r>
            <a:r>
              <a:rPr lang="en-US" sz="3400" dirty="0" smtClean="0"/>
              <a:t>, the kernel can sometimes increment a region reference </a:t>
            </a:r>
            <a:r>
              <a:rPr lang="en-US" sz="3400" dirty="0" smtClean="0"/>
              <a:t>count instead </a:t>
            </a:r>
            <a:r>
              <a:rPr lang="en-US" sz="3400" dirty="0" smtClean="0"/>
              <a:t>of copying the region to a new physical location in memory.</a:t>
            </a:r>
          </a:p>
          <a:p>
            <a:pPr lvl="1">
              <a:buNone/>
            </a:pPr>
            <a:r>
              <a:rPr lang="en-US" sz="3400" dirty="0" smtClean="0"/>
              <a:t>4. It increments file and </a:t>
            </a:r>
            <a:r>
              <a:rPr lang="en-US" sz="3400" dirty="0" err="1" smtClean="0"/>
              <a:t>i</a:t>
            </a:r>
            <a:r>
              <a:rPr lang="en-US" sz="3400" dirty="0" smtClean="0"/>
              <a:t>-node </a:t>
            </a:r>
            <a:r>
              <a:rPr lang="en-US" sz="3400" dirty="0" smtClean="0"/>
              <a:t>table counters for files associated with </a:t>
            </a:r>
            <a:r>
              <a:rPr lang="en-US" sz="3400" dirty="0" smtClean="0"/>
              <a:t>the process</a:t>
            </a:r>
            <a:r>
              <a:rPr lang="en-US" sz="3400" dirty="0" smtClean="0"/>
              <a:t>.</a:t>
            </a:r>
          </a:p>
          <a:p>
            <a:pPr lvl="1">
              <a:buNone/>
            </a:pPr>
            <a:r>
              <a:rPr lang="en-US" sz="3400" dirty="0" smtClean="0"/>
              <a:t>5 . </a:t>
            </a:r>
            <a:r>
              <a:rPr lang="en-US" sz="3400" dirty="0" smtClean="0"/>
              <a:t>It </a:t>
            </a:r>
            <a:r>
              <a:rPr lang="en-US" sz="3400" dirty="0" smtClean="0"/>
              <a:t>returns the ID number o f the child t o the parent process, and a 0 </a:t>
            </a:r>
            <a:r>
              <a:rPr lang="en-US" sz="3400" dirty="0" smtClean="0"/>
              <a:t>value to the </a:t>
            </a:r>
            <a:r>
              <a:rPr lang="en-US" sz="3400" dirty="0" smtClean="0"/>
              <a:t>child process.</a:t>
            </a:r>
            <a:endParaRPr lang="en-US" sz="3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7166"/>
            <a:ext cx="7286676" cy="5768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Logical view of parent and child processes and their relationships to other kernel data structures immediately after completion of the fork system call</a:t>
            </a:r>
            <a:endParaRPr 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00200"/>
            <a:ext cx="5786478" cy="490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641</Words>
  <Application>Microsoft Office PowerPoint</Application>
  <PresentationFormat>On-screen Show (4:3)</PresentationFormat>
  <Paragraphs>135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System calls for Process management </vt:lpstr>
      <vt:lpstr>System calls</vt:lpstr>
      <vt:lpstr>System calls their corresponding low level algorithms</vt:lpstr>
      <vt:lpstr>Creating a Process in UNIX</vt:lpstr>
      <vt:lpstr>Fork()</vt:lpstr>
      <vt:lpstr>Fork()</vt:lpstr>
      <vt:lpstr>Slide 7</vt:lpstr>
      <vt:lpstr>Slide 8</vt:lpstr>
      <vt:lpstr>Logical view of parent and child processes and their relationships to other kernel data structures immediately after completion of the fork system call</vt:lpstr>
      <vt:lpstr>example</vt:lpstr>
      <vt:lpstr>Slide 11</vt:lpstr>
      <vt:lpstr>Sample program</vt:lpstr>
      <vt:lpstr>Slide 13</vt:lpstr>
      <vt:lpstr>Slide 14</vt:lpstr>
      <vt:lpstr>Slide 15</vt:lpstr>
      <vt:lpstr>Slide 16</vt:lpstr>
      <vt:lpstr>Slide 17</vt:lpstr>
      <vt:lpstr>Exec</vt:lpstr>
      <vt:lpstr>Exec versions</vt:lpstr>
      <vt:lpstr>Wait system call</vt:lpstr>
      <vt:lpstr>Sample program for wait()</vt:lpstr>
      <vt:lpstr>Slide 22</vt:lpstr>
      <vt:lpstr>How Linux actually handles fork and exec </vt:lpstr>
      <vt:lpstr>Clone ( ) System Call </vt:lpstr>
      <vt:lpstr>Exit()</vt:lpstr>
      <vt:lpstr>Orphans and zombies : </vt:lpstr>
      <vt:lpstr>Slide 27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calls for the lab experimentation</dc:title>
  <dc:creator>User</dc:creator>
  <cp:lastModifiedBy>user</cp:lastModifiedBy>
  <cp:revision>12</cp:revision>
  <dcterms:created xsi:type="dcterms:W3CDTF">2013-07-31T12:38:56Z</dcterms:created>
  <dcterms:modified xsi:type="dcterms:W3CDTF">2014-09-02T05:41:30Z</dcterms:modified>
</cp:coreProperties>
</file>