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sldIdLst>
    <p:sldId id="278" r:id="rId2"/>
    <p:sldId id="279" r:id="rId3"/>
    <p:sldId id="257" r:id="rId4"/>
    <p:sldId id="258" r:id="rId5"/>
    <p:sldId id="259" r:id="rId6"/>
    <p:sldId id="260" r:id="rId7"/>
    <p:sldId id="261" r:id="rId8"/>
    <p:sldId id="281" r:id="rId9"/>
    <p:sldId id="262" r:id="rId10"/>
    <p:sldId id="263" r:id="rId11"/>
    <p:sldId id="264" r:id="rId12"/>
    <p:sldId id="265" r:id="rId13"/>
    <p:sldId id="280" r:id="rId14"/>
    <p:sldId id="267" r:id="rId15"/>
    <p:sldId id="268" r:id="rId16"/>
    <p:sldId id="269" r:id="rId17"/>
    <p:sldId id="270" r:id="rId18"/>
    <p:sldId id="282" r:id="rId19"/>
    <p:sldId id="274" r:id="rId20"/>
    <p:sldId id="277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CB4E5A7-2544-4A78-92FF-47A8088EC5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F84D06-A0FE-41B8-A4EE-24C6CAE462F3}" type="slidenum">
              <a:rPr lang="en-US"/>
              <a:pPr/>
              <a:t>1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D2A9D5-ABDE-4D43-8D7E-12C54EB83124}" type="slidenum">
              <a:rPr lang="en-US"/>
              <a:pPr/>
              <a:t>2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05575"/>
            <a:ext cx="2895600" cy="20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90000"/>
              </a:lnSpc>
              <a:defRPr sz="1400"/>
            </a:lvl1pPr>
          </a:lstStyle>
          <a:p>
            <a:r>
              <a:rPr lang="en-US" sz="1200"/>
              <a:t>© Shamkant B. Navathe</a:t>
            </a:r>
          </a:p>
          <a:p>
            <a:r>
              <a:rPr lang="en-US"/>
              <a:t>CC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fld id="{1908802C-5897-4F87-A5C0-D78933265AF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369888" y="6370638"/>
            <a:ext cx="835183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3-</a:t>
            </a:r>
            <a:fld id="{6A2006E2-5889-4770-9C27-1F9FADD304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3-</a:t>
            </a:r>
            <a:fld id="{7D9C3EC2-D59E-4913-A19A-E6937FBB4D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3-</a:t>
            </a:r>
            <a:fld id="{21ADC06B-D3CE-42C7-AFA7-B4F3C76B08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3-</a:t>
            </a:r>
            <a:fld id="{3D775342-6BD9-47F1-A84B-59D3AF4E9C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3-</a:t>
            </a:r>
            <a:fld id="{AF88CAA2-7B41-4EF7-8FEE-DA2D3C077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3-</a:t>
            </a:r>
            <a:fld id="{9DFBABC8-3868-44C5-80CA-1AD6F9FC54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3-</a:t>
            </a:r>
            <a:fld id="{3E10D5A4-3D5F-4BF8-8B9C-ED938E7A8D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3-</a:t>
            </a:r>
            <a:fld id="{6FA24330-34D7-415E-B234-13967751A9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3-</a:t>
            </a:r>
            <a:fld id="{8753BB76-869C-4ADC-A3C9-5BD66CBAF5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3-</a:t>
            </a:r>
            <a:fld id="{2B05D503-47AF-4604-82EA-EC5A7AF622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C:\WINDOWS\Desktop\Elmasri and Navathe ppt\sent_to_author_for_approvel\square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78738" y="6454775"/>
            <a:ext cx="1465262" cy="403225"/>
          </a:xfrm>
          <a:prstGeom prst="rect">
            <a:avLst/>
          </a:prstGeom>
          <a:noFill/>
        </p:spPr>
      </p:pic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84288" y="609600"/>
            <a:ext cx="71739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7113" y="6454775"/>
            <a:ext cx="1681162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Chapter 3-</a:t>
            </a:r>
            <a:fld id="{CDD1A5AF-08B4-428B-97DA-8F0B353D0C5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814388" y="6508750"/>
            <a:ext cx="7577137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lang="en-US" sz="1000" b="1">
                <a:solidFill>
                  <a:srgbClr val="666699"/>
                </a:solidFill>
                <a:latin typeface="Arial" charset="0"/>
              </a:rPr>
              <a:t>Elmasri and Navathe, Fundamentals of Database Systems, </a:t>
            </a:r>
            <a:r>
              <a:rPr lang="en-US" sz="1000" b="1" i="1">
                <a:solidFill>
                  <a:srgbClr val="666699"/>
                </a:solidFill>
                <a:latin typeface="Arial" charset="0"/>
              </a:rPr>
              <a:t>Fourth Edition</a:t>
            </a:r>
          </a:p>
          <a:p>
            <a:pPr algn="ctr"/>
            <a:r>
              <a:rPr lang="en-US" sz="1000">
                <a:solidFill>
                  <a:schemeClr val="bg2"/>
                </a:solidFill>
              </a:rPr>
              <a:t>Copyright © 2004 Ramez Elmasri and Shamkant Navathe</a:t>
            </a:r>
            <a:r>
              <a:rPr lang="en-US" sz="1400" b="1" i="1">
                <a:solidFill>
                  <a:srgbClr val="666699"/>
                </a:solidFill>
                <a:latin typeface="Arial" charset="0"/>
              </a:rPr>
              <a:t> </a:t>
            </a:r>
          </a:p>
        </p:txBody>
      </p:sp>
      <p:pic>
        <p:nvPicPr>
          <p:cNvPr id="32775" name="Picture 7" descr="C:\WINDOWS\Desktop\Elmasri and Navathe ppt\sent_to_author_for_approvel\bar2.Jp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-3175" y="0"/>
            <a:ext cx="307975" cy="6900863"/>
          </a:xfrm>
          <a:prstGeom prst="rect">
            <a:avLst/>
          </a:prstGeom>
          <a:noFill/>
        </p:spPr>
      </p:pic>
      <p:sp>
        <p:nvSpPr>
          <p:cNvPr id="32776" name="Line 8"/>
          <p:cNvSpPr>
            <a:spLocks noChangeShapeType="1"/>
          </p:cNvSpPr>
          <p:nvPr/>
        </p:nvSpPr>
        <p:spPr bwMode="auto">
          <a:xfrm flipH="1">
            <a:off x="304800" y="6443663"/>
            <a:ext cx="8853488" cy="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l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0000"/>
        </a:buClr>
        <a:buChar char="–"/>
        <a:defRPr sz="2800">
          <a:solidFill>
            <a:schemeClr val="bg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l"/>
        <a:defRPr sz="2400">
          <a:solidFill>
            <a:schemeClr val="bg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–"/>
        <a:defRPr sz="2000">
          <a:solidFill>
            <a:schemeClr val="bg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ln/>
        </p:spPr>
        <p:txBody>
          <a:bodyPr/>
          <a:lstStyle/>
          <a:p>
            <a:r>
              <a:rPr lang="en-US" sz="1200"/>
              <a:t>© Shamkant B. Navathe</a:t>
            </a:r>
          </a:p>
          <a:p>
            <a:r>
              <a:rPr lang="en-US"/>
              <a:t>CC</a:t>
            </a:r>
          </a:p>
        </p:txBody>
      </p:sp>
      <p:pic>
        <p:nvPicPr>
          <p:cNvPr id="34818" name="Picture 1026" descr="C:\WINDOWS\Desktop\Elmasri and Navathe ppt\Elmasri_dv84502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Generalization and Specialization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Diagrammatic notation sometimes used to distinguish between generalization and specialization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Arrow pointing to the generalized superclass represents a generalization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Arrows pointing to the specialized subclasses represent a specialization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We do not use this notation because it is often subjective as to which process is more appropriate for a particular situation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We advocate not drawing any arrows in these situations </a:t>
            </a:r>
          </a:p>
          <a:p>
            <a:pPr>
              <a:lnSpc>
                <a:spcPct val="80000"/>
              </a:lnSpc>
            </a:pPr>
            <a:r>
              <a:rPr lang="en-US" sz="2000"/>
              <a:t>Data Modeling with Specialization and Generalization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A superclass or subclass represents a set of entities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Shown in rectangles in EER diagrams (as are entity types)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Sometimes, all entity sets are simply called classes, whether they are entity types, superclasses, or subclasses</a:t>
            </a:r>
          </a:p>
          <a:p>
            <a:pPr>
              <a:lnSpc>
                <a:spcPct val="80000"/>
              </a:lnSpc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Constraints on Specialization and Generalization (1)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/>
              <a:t>If we can determine exactly those entities that will become members of each subclass by a condition, the subclasses are called </a:t>
            </a:r>
            <a:r>
              <a:rPr lang="en-US" sz="1800" b="1" i="1" dirty="0"/>
              <a:t>predicate-defined</a:t>
            </a:r>
            <a:r>
              <a:rPr lang="en-US" sz="1800" b="1" dirty="0"/>
              <a:t> </a:t>
            </a:r>
            <a:r>
              <a:rPr lang="en-US" sz="1800" dirty="0"/>
              <a:t>(or condition-defined) subclasses 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Condition is a constraint that determines subclass members 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Display a predicate-defined subclass by writing the predicate condition next to the line attaching the subclass to its </a:t>
            </a:r>
            <a:r>
              <a:rPr lang="en-US" sz="1800" dirty="0" err="1"/>
              <a:t>superclass</a:t>
            </a:r>
            <a:r>
              <a:rPr lang="en-US" sz="1800" dirty="0"/>
              <a:t> 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If all subclasses in a specialization have membership condition on same attribute of the </a:t>
            </a:r>
            <a:r>
              <a:rPr lang="en-US" sz="1800" dirty="0" err="1"/>
              <a:t>superclass</a:t>
            </a:r>
            <a:r>
              <a:rPr lang="en-US" sz="1800" dirty="0"/>
              <a:t>, specialization is called an </a:t>
            </a:r>
            <a:r>
              <a:rPr lang="en-US" sz="1800" b="1" i="1" dirty="0"/>
              <a:t>attribute defined</a:t>
            </a:r>
            <a:r>
              <a:rPr lang="en-US" sz="1800" dirty="0"/>
              <a:t>-specialization 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Attribute is called the defining attribute of the specialization 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Example: </a:t>
            </a:r>
            <a:r>
              <a:rPr lang="en-US" sz="1800" dirty="0" err="1"/>
              <a:t>JobType</a:t>
            </a:r>
            <a:r>
              <a:rPr lang="en-US" sz="1800" dirty="0"/>
              <a:t> is the defining attribute of the specialization {SECRETARY, TECHNICIAN, ENGINEER} of EMPLOYEE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If no condition determines membership, the subclass is called </a:t>
            </a:r>
            <a:r>
              <a:rPr lang="en-US" sz="1800" b="1" i="1" dirty="0"/>
              <a:t>user-defined</a:t>
            </a:r>
            <a:r>
              <a:rPr lang="en-US" sz="1800" b="1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Membership in a subclass is determined by the database users by applying an operation to add an entity to the subclass 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Membership in the subclass is specified individually for each entity in the </a:t>
            </a:r>
            <a:r>
              <a:rPr lang="en-US" sz="1800" dirty="0" err="1"/>
              <a:t>superclass</a:t>
            </a:r>
            <a:r>
              <a:rPr lang="en-US" sz="1800" dirty="0"/>
              <a:t> by the user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Constraints on Specialization and Generalization (2)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Two other conditions apply to a specialization/generalization:</a:t>
            </a:r>
          </a:p>
          <a:p>
            <a:pPr>
              <a:lnSpc>
                <a:spcPct val="80000"/>
              </a:lnSpc>
            </a:pPr>
            <a:r>
              <a:rPr lang="en-US" sz="2000" b="1" dirty="0" err="1"/>
              <a:t>Disjointness</a:t>
            </a:r>
            <a:r>
              <a:rPr lang="en-US" sz="2000" b="1" dirty="0"/>
              <a:t> Constraint</a:t>
            </a:r>
            <a:r>
              <a:rPr lang="en-US" sz="2000" dirty="0"/>
              <a:t>: 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Specifies that the subclasses of the specialization must be disjointed (an entity can be a member of at most one of the subclasses of the specialization) </a:t>
            </a:r>
          </a:p>
          <a:p>
            <a:pPr lvl="1">
              <a:lnSpc>
                <a:spcPct val="80000"/>
              </a:lnSpc>
            </a:pPr>
            <a:r>
              <a:rPr lang="en-US" sz="1800" b="1" dirty="0"/>
              <a:t>Specified by </a:t>
            </a:r>
            <a:r>
              <a:rPr lang="en-US" sz="1800" b="1" dirty="0" smtClean="0"/>
              <a:t>‘d’ </a:t>
            </a:r>
            <a:r>
              <a:rPr lang="en-US" sz="1800" b="1" dirty="0"/>
              <a:t>in EER diagram</a:t>
            </a:r>
            <a:r>
              <a:rPr lang="en-US" sz="18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If not disjointed, overlap; that is the same entity may be a member of more than one subclass of the specialization </a:t>
            </a:r>
          </a:p>
          <a:p>
            <a:pPr lvl="1">
              <a:lnSpc>
                <a:spcPct val="80000"/>
              </a:lnSpc>
            </a:pPr>
            <a:r>
              <a:rPr lang="en-US" sz="1800" b="1" dirty="0"/>
              <a:t>Specified by </a:t>
            </a:r>
            <a:r>
              <a:rPr lang="en-US" sz="1800" b="1" dirty="0" smtClean="0"/>
              <a:t>‘o’ </a:t>
            </a:r>
            <a:r>
              <a:rPr lang="en-US" sz="1800" b="1" dirty="0"/>
              <a:t>in EER diagram</a:t>
            </a:r>
            <a:r>
              <a:rPr lang="en-US" sz="1800" dirty="0"/>
              <a:t> </a:t>
            </a:r>
          </a:p>
          <a:p>
            <a:pPr>
              <a:lnSpc>
                <a:spcPct val="80000"/>
              </a:lnSpc>
            </a:pPr>
            <a:r>
              <a:rPr lang="en-US" sz="2000" b="1" dirty="0"/>
              <a:t>Completeness Constraint</a:t>
            </a:r>
            <a:r>
              <a:rPr lang="en-US" sz="2000" dirty="0"/>
              <a:t>: 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Total specifies that every entity in the </a:t>
            </a:r>
            <a:r>
              <a:rPr lang="en-US" sz="1800" dirty="0" err="1"/>
              <a:t>superclass</a:t>
            </a:r>
            <a:r>
              <a:rPr lang="en-US" sz="1800" dirty="0"/>
              <a:t> must be a member of some subclass in the specialization/ generalization </a:t>
            </a:r>
          </a:p>
          <a:p>
            <a:pPr lvl="1">
              <a:lnSpc>
                <a:spcPct val="80000"/>
              </a:lnSpc>
            </a:pPr>
            <a:r>
              <a:rPr lang="en-US" sz="1800" b="1" dirty="0"/>
              <a:t>Shown in EER diagrams by a double line</a:t>
            </a:r>
            <a:r>
              <a:rPr lang="en-US" sz="18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Partial allows an entity not to belong to any of the subclasses </a:t>
            </a:r>
          </a:p>
          <a:p>
            <a:pPr lvl="1">
              <a:lnSpc>
                <a:spcPct val="80000"/>
              </a:lnSpc>
            </a:pPr>
            <a:r>
              <a:rPr lang="en-US" sz="1800" b="1" dirty="0"/>
              <a:t>Shown in EER diagrams by a single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Constraints on Specialization and Generalization (3)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Hence, we have four types of specialization/generalization: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Disjoint, total 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Disjoint, partial 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Overlapping, total 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Overlapping, partial</a:t>
            </a:r>
          </a:p>
          <a:p>
            <a:pPr>
              <a:lnSpc>
                <a:spcPct val="80000"/>
              </a:lnSpc>
            </a:pPr>
            <a:r>
              <a:rPr lang="en-US" sz="2000"/>
              <a:t>Note: Generalization usually is total because the superclass is derived from the subclasses.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Example of disjoint partial Specialization</a:t>
            </a:r>
          </a:p>
        </p:txBody>
      </p:sp>
      <p:pic>
        <p:nvPicPr>
          <p:cNvPr id="13319" name="Picture 7" descr="spec_gen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12938" y="1981200"/>
            <a:ext cx="5318125" cy="41148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Specialization / Generalization Hierarchies, Lattices and Shared Subclasses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03438"/>
            <a:ext cx="8229600" cy="4525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A subclass may itself have further subclasses specified on it </a:t>
            </a:r>
          </a:p>
          <a:p>
            <a:pPr>
              <a:lnSpc>
                <a:spcPct val="80000"/>
              </a:lnSpc>
            </a:pPr>
            <a:r>
              <a:rPr lang="en-US" sz="1800"/>
              <a:t>Forms a hierarchy or a lattice</a:t>
            </a:r>
          </a:p>
          <a:p>
            <a:pPr>
              <a:lnSpc>
                <a:spcPct val="80000"/>
              </a:lnSpc>
            </a:pPr>
            <a:r>
              <a:rPr lang="en-US" sz="1800"/>
              <a:t>Hierarchy has a constraint that every subclass has only one superclass (called </a:t>
            </a:r>
            <a:r>
              <a:rPr lang="en-US" sz="1800" i="1"/>
              <a:t>single inheritance</a:t>
            </a:r>
            <a:r>
              <a:rPr lang="en-US" sz="1800"/>
              <a:t>)</a:t>
            </a:r>
          </a:p>
          <a:p>
            <a:pPr>
              <a:lnSpc>
                <a:spcPct val="80000"/>
              </a:lnSpc>
            </a:pPr>
            <a:r>
              <a:rPr lang="en-US" sz="1800"/>
              <a:t>In a lattice, a subclass can be subclass of more than one superclass (called </a:t>
            </a:r>
            <a:r>
              <a:rPr lang="en-US" sz="1800" i="1"/>
              <a:t>multiple inheritance</a:t>
            </a:r>
            <a:r>
              <a:rPr lang="en-US" sz="1800"/>
              <a:t>)</a:t>
            </a:r>
          </a:p>
          <a:p>
            <a:pPr>
              <a:lnSpc>
                <a:spcPct val="80000"/>
              </a:lnSpc>
            </a:pPr>
            <a:r>
              <a:rPr lang="en-US" sz="1800"/>
              <a:t>In a lattice or hierarchy, a subclass inherits attributes not only of its direct superclass, but also of all its predecessor superclasses</a:t>
            </a:r>
          </a:p>
          <a:p>
            <a:pPr>
              <a:lnSpc>
                <a:spcPct val="80000"/>
              </a:lnSpc>
            </a:pPr>
            <a:r>
              <a:rPr lang="en-US" sz="1800"/>
              <a:t>A subclass with more than one superclass is called a shared subclass</a:t>
            </a:r>
          </a:p>
          <a:p>
            <a:pPr>
              <a:lnSpc>
                <a:spcPct val="80000"/>
              </a:lnSpc>
            </a:pPr>
            <a:r>
              <a:rPr lang="en-US" sz="1800"/>
              <a:t>Can have specialization hierarchies or lattices, or generalization hierarchies or lattices</a:t>
            </a:r>
          </a:p>
          <a:p>
            <a:pPr>
              <a:lnSpc>
                <a:spcPct val="80000"/>
              </a:lnSpc>
            </a:pPr>
            <a:r>
              <a:rPr lang="en-US" sz="1800"/>
              <a:t>In specialization, start with an entity type and then define subclasses of the entity type by successive specialization (top down conceptual refinement process)</a:t>
            </a:r>
          </a:p>
          <a:p>
            <a:pPr>
              <a:lnSpc>
                <a:spcPct val="80000"/>
              </a:lnSpc>
            </a:pPr>
            <a:r>
              <a:rPr lang="en-US" sz="1800"/>
              <a:t>In generalization, start with many entity types and generalize those that have common properties (bottom up conceptual synthesis process)</a:t>
            </a:r>
          </a:p>
          <a:p>
            <a:pPr>
              <a:lnSpc>
                <a:spcPct val="80000"/>
              </a:lnSpc>
            </a:pPr>
            <a:r>
              <a:rPr lang="en-US" sz="1800"/>
              <a:t>In practice, the combination of two processes is employed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Specialization / Generalization Lattice Example </a:t>
            </a:r>
            <a:r>
              <a:rPr lang="en-US" sz="3200"/>
              <a:t>(UNIVERSITY)</a:t>
            </a:r>
          </a:p>
        </p:txBody>
      </p:sp>
      <p:pic>
        <p:nvPicPr>
          <p:cNvPr id="17415" name="Picture 7" descr="spec_ge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6000"/>
          </a:blip>
          <a:srcRect/>
          <a:stretch>
            <a:fillRect/>
          </a:stretch>
        </p:blipFill>
        <p:spPr>
          <a:xfrm>
            <a:off x="1905000" y="1828800"/>
            <a:ext cx="5683250" cy="426243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Categories (UNION TYPES)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All of the superclass/subclass relationships we have seen thus far have a single superclass </a:t>
            </a:r>
          </a:p>
          <a:p>
            <a:pPr>
              <a:lnSpc>
                <a:spcPct val="80000"/>
              </a:lnSpc>
            </a:pPr>
            <a:r>
              <a:rPr lang="en-US" sz="1800"/>
              <a:t>A shared subclass is subclass in more than one distinct superclass/subclass relationships, where each relationships has a single superclass (multiple inheritance) </a:t>
            </a:r>
          </a:p>
          <a:p>
            <a:pPr>
              <a:lnSpc>
                <a:spcPct val="80000"/>
              </a:lnSpc>
            </a:pPr>
            <a:r>
              <a:rPr lang="en-US" sz="1800"/>
              <a:t>In some cases, need to model a single superclass/subclass relationship with more than one superclass </a:t>
            </a:r>
          </a:p>
          <a:p>
            <a:pPr>
              <a:lnSpc>
                <a:spcPct val="80000"/>
              </a:lnSpc>
            </a:pPr>
            <a:r>
              <a:rPr lang="en-US" sz="1800"/>
              <a:t>Superclasses represent different entity types </a:t>
            </a:r>
          </a:p>
          <a:p>
            <a:pPr>
              <a:lnSpc>
                <a:spcPct val="80000"/>
              </a:lnSpc>
            </a:pPr>
            <a:r>
              <a:rPr lang="en-US" sz="1800"/>
              <a:t>Such a subclass is called a category or UNION TYPE </a:t>
            </a:r>
          </a:p>
          <a:p>
            <a:pPr>
              <a:lnSpc>
                <a:spcPct val="80000"/>
              </a:lnSpc>
            </a:pPr>
            <a:r>
              <a:rPr lang="en-US" sz="1800"/>
              <a:t>Example: Database for vehicle registration, vehicle owner can be a person, a bank (holding a lien on a vehicle) or a company.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Category (subclass) OWNER is a subset of the union of the three superclasses COMPANY, BANK, and PERSON 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A category member must exist in at least one of its superclasses</a:t>
            </a:r>
          </a:p>
          <a:p>
            <a:pPr>
              <a:lnSpc>
                <a:spcPct val="80000"/>
              </a:lnSpc>
            </a:pPr>
            <a:r>
              <a:rPr lang="en-US" sz="1800"/>
              <a:t>Note: The difference from shared subclass, which is subset of the intersection of its superclasses (shared subclass member must exist in all of its superclasses).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Example of categories</a:t>
            </a:r>
            <a:br>
              <a:rPr lang="en-US" sz="4000"/>
            </a:br>
            <a:r>
              <a:rPr lang="en-US" sz="4000"/>
              <a:t>(UNION TYPES)</a:t>
            </a:r>
          </a:p>
        </p:txBody>
      </p:sp>
      <p:pic>
        <p:nvPicPr>
          <p:cNvPr id="40963" name="Picture 1027" descr="spec_gen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6000"/>
          </a:blip>
          <a:srcRect/>
          <a:stretch>
            <a:fillRect/>
          </a:stretch>
        </p:blipFill>
        <p:spPr>
          <a:xfrm>
            <a:off x="2732088" y="1828800"/>
            <a:ext cx="4089400" cy="45720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UML Example for Displaying Specialization / Generalization</a:t>
            </a:r>
          </a:p>
        </p:txBody>
      </p:sp>
      <p:pic>
        <p:nvPicPr>
          <p:cNvPr id="24580" name="Picture 4" descr="spec_gen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6000"/>
          </a:blip>
          <a:srcRect/>
          <a:stretch>
            <a:fillRect/>
          </a:stretch>
        </p:blipFill>
        <p:spPr>
          <a:xfrm>
            <a:off x="1143000" y="1752600"/>
            <a:ext cx="7467600" cy="457041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>
          <a:ln/>
        </p:spPr>
        <p:txBody>
          <a:bodyPr/>
          <a:lstStyle/>
          <a:p>
            <a:r>
              <a:rPr lang="en-US" sz="1200"/>
              <a:t>© Shamkant B. Navathe</a:t>
            </a:r>
          </a:p>
          <a:p>
            <a:r>
              <a:rPr lang="en-US"/>
              <a:t>CC</a:t>
            </a: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68659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60388" y="957263"/>
            <a:ext cx="7772400" cy="3213100"/>
          </a:xfrm>
        </p:spPr>
        <p:txBody>
          <a:bodyPr/>
          <a:lstStyle/>
          <a:p>
            <a:r>
              <a:rPr lang="en-US" sz="5400" b="1"/>
              <a:t>Chapter 4 - </a:t>
            </a:r>
            <a:r>
              <a:rPr lang="en-US" b="1"/>
              <a:t>Part I</a:t>
            </a:r>
            <a:r>
              <a:rPr lang="en-US" sz="4800" b="1"/>
              <a:t/>
            </a:r>
            <a:br>
              <a:rPr lang="en-US" sz="4800" b="1"/>
            </a:br>
            <a:r>
              <a:rPr lang="en-US" sz="4000" b="1"/>
              <a:t/>
            </a:r>
            <a:br>
              <a:rPr lang="en-US" sz="4000" b="1"/>
            </a:br>
            <a:r>
              <a:rPr lang="en-US" sz="4000" b="1"/>
              <a:t>Enhanced Entity-Relationship and UML Modeling</a:t>
            </a:r>
            <a:endParaRPr lang="en-US" sz="2800" b="1"/>
          </a:p>
        </p:txBody>
      </p:sp>
      <p:pic>
        <p:nvPicPr>
          <p:cNvPr id="37892" name="Picture 4" descr="C:\WINDOWS\Desktop\awtri_4c UPDATE_colo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22750" y="5429250"/>
            <a:ext cx="755650" cy="922338"/>
          </a:xfrm>
          <a:prstGeom prst="rect">
            <a:avLst/>
          </a:prstGeom>
          <a:noFill/>
        </p:spPr>
      </p:pic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2635250" y="6408738"/>
            <a:ext cx="4064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lang="en-US" sz="1000">
                <a:solidFill>
                  <a:srgbClr val="808080"/>
                </a:solidFill>
              </a:rPr>
              <a:t>Copyright © 2004 Ramez Elmasri and Shamkant Navathe.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Alternative Diagrammatic Notations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09600" y="1828800"/>
            <a:ext cx="358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solidFill>
                  <a:schemeClr val="bg2"/>
                </a:solidFill>
                <a:latin typeface="Arial" charset="0"/>
              </a:rPr>
              <a:t>Symbols for entity type / class, attribute and relationship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4800600" y="1824038"/>
            <a:ext cx="2241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2"/>
                </a:solidFill>
                <a:latin typeface="Arial" charset="0"/>
              </a:rPr>
              <a:t>Displaying attributes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6858000" y="3733800"/>
            <a:ext cx="190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solidFill>
                  <a:schemeClr val="bg2"/>
                </a:solidFill>
                <a:latin typeface="Arial" charset="0"/>
              </a:rPr>
              <a:t>Displaying cardinality ratios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4876800" y="3778250"/>
            <a:ext cx="1981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solidFill>
                  <a:schemeClr val="bg2"/>
                </a:solidFill>
                <a:latin typeface="Arial" charset="0"/>
              </a:rPr>
              <a:t>Various (min, max) notations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641350" y="3702050"/>
            <a:ext cx="3473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solidFill>
                  <a:schemeClr val="bg2"/>
                </a:solidFill>
                <a:latin typeface="Arial" charset="0"/>
              </a:rPr>
              <a:t>Notations for displaying specialization / generalization</a:t>
            </a:r>
          </a:p>
        </p:txBody>
      </p:sp>
      <p:pic>
        <p:nvPicPr>
          <p:cNvPr id="27669" name="Picture 21" descr="spec_gen9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762000" y="4343400"/>
            <a:ext cx="3429000" cy="1790700"/>
          </a:xfrm>
          <a:prstGeom prst="rect">
            <a:avLst/>
          </a:prstGeom>
          <a:noFill/>
        </p:spPr>
      </p:pic>
      <p:pic>
        <p:nvPicPr>
          <p:cNvPr id="27670" name="Picture 22" descr="spec_gen5"/>
          <p:cNvPicPr>
            <a:picLocks noChangeAspect="1" noChangeArrowheads="1"/>
          </p:cNvPicPr>
          <p:nvPr/>
        </p:nvPicPr>
        <p:blipFill>
          <a:blip r:embed="rId3">
            <a:lum contrast="6000"/>
          </a:blip>
          <a:srcRect/>
          <a:stretch>
            <a:fillRect/>
          </a:stretch>
        </p:blipFill>
        <p:spPr bwMode="auto">
          <a:xfrm>
            <a:off x="762000" y="2495550"/>
            <a:ext cx="3638550" cy="685800"/>
          </a:xfrm>
          <a:prstGeom prst="rect">
            <a:avLst/>
          </a:prstGeom>
          <a:noFill/>
        </p:spPr>
      </p:pic>
      <p:pic>
        <p:nvPicPr>
          <p:cNvPr id="27671" name="Picture 23" descr="spec_gen6"/>
          <p:cNvPicPr>
            <a:picLocks noChangeAspect="1" noChangeArrowheads="1"/>
          </p:cNvPicPr>
          <p:nvPr/>
        </p:nvPicPr>
        <p:blipFill>
          <a:blip r:embed="rId4">
            <a:lum contrast="6000"/>
          </a:blip>
          <a:srcRect/>
          <a:stretch>
            <a:fillRect/>
          </a:stretch>
        </p:blipFill>
        <p:spPr bwMode="auto">
          <a:xfrm>
            <a:off x="5029200" y="2190750"/>
            <a:ext cx="3371850" cy="1390650"/>
          </a:xfrm>
          <a:prstGeom prst="rect">
            <a:avLst/>
          </a:prstGeom>
          <a:noFill/>
        </p:spPr>
      </p:pic>
      <p:pic>
        <p:nvPicPr>
          <p:cNvPr id="27672" name="Picture 24" descr="spec_gen7"/>
          <p:cNvPicPr>
            <a:picLocks noChangeAspect="1" noChangeArrowheads="1"/>
          </p:cNvPicPr>
          <p:nvPr/>
        </p:nvPicPr>
        <p:blipFill>
          <a:blip r:embed="rId5">
            <a:lum contrast="6000"/>
          </a:blip>
          <a:srcRect/>
          <a:stretch>
            <a:fillRect/>
          </a:stretch>
        </p:blipFill>
        <p:spPr bwMode="auto">
          <a:xfrm>
            <a:off x="7134225" y="4267200"/>
            <a:ext cx="1019175" cy="1590675"/>
          </a:xfrm>
          <a:prstGeom prst="rect">
            <a:avLst/>
          </a:prstGeom>
          <a:noFill/>
        </p:spPr>
      </p:pic>
      <p:pic>
        <p:nvPicPr>
          <p:cNvPr id="27673" name="Picture 25" descr="spec_gen8"/>
          <p:cNvPicPr>
            <a:picLocks noChangeAspect="1" noChangeArrowheads="1"/>
          </p:cNvPicPr>
          <p:nvPr/>
        </p:nvPicPr>
        <p:blipFill>
          <a:blip r:embed="rId6">
            <a:lum contrast="6000"/>
          </a:blip>
          <a:srcRect/>
          <a:stretch>
            <a:fillRect/>
          </a:stretch>
        </p:blipFill>
        <p:spPr bwMode="auto">
          <a:xfrm>
            <a:off x="5105400" y="4419600"/>
            <a:ext cx="96202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Enhanced-ER (EER) Model Concepts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Includes all modeling concepts of basic ER </a:t>
            </a:r>
          </a:p>
          <a:p>
            <a:pPr>
              <a:lnSpc>
                <a:spcPct val="90000"/>
              </a:lnSpc>
            </a:pPr>
            <a:r>
              <a:rPr lang="en-US" sz="2800"/>
              <a:t>Additional concepts: subclasses/superclasses, specialization/generalization, categories, attribute inheritance</a:t>
            </a:r>
          </a:p>
          <a:p>
            <a:pPr>
              <a:lnSpc>
                <a:spcPct val="90000"/>
              </a:lnSpc>
            </a:pPr>
            <a:r>
              <a:rPr lang="en-US" sz="2800"/>
              <a:t>The resulting model is called the enhanced-ER or Extended ER (E2R or EER) model</a:t>
            </a:r>
          </a:p>
          <a:p>
            <a:pPr>
              <a:lnSpc>
                <a:spcPct val="90000"/>
              </a:lnSpc>
            </a:pPr>
            <a:r>
              <a:rPr lang="en-US" sz="2800"/>
              <a:t>It is used to model applications more completely and accurately if needed</a:t>
            </a:r>
          </a:p>
          <a:p>
            <a:pPr>
              <a:lnSpc>
                <a:spcPct val="90000"/>
              </a:lnSpc>
            </a:pPr>
            <a:r>
              <a:rPr lang="en-US" sz="2800"/>
              <a:t>It includes some object-oriented concepts, such as inheritance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Subclasses and Superclasses (1)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An entity type may have additional meaningful subgroupings of its entities</a:t>
            </a:r>
          </a:p>
          <a:p>
            <a:pPr>
              <a:lnSpc>
                <a:spcPct val="90000"/>
              </a:lnSpc>
            </a:pPr>
            <a:r>
              <a:rPr lang="en-US" sz="2400"/>
              <a:t>Example: EMPLOYEE may be further grouped into SECRETARY, ENGINEER, MANAGER, TECHNICIAN, SALARIED_EMPLOYEE, HOURLY_EMPLOYEE,…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Each of these groupings is a subset of EMPLOYEE entities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Each is called a subclass of EMPLOYEE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EMPLOYEE is the superclass for each of these subclasses </a:t>
            </a:r>
          </a:p>
          <a:p>
            <a:pPr>
              <a:lnSpc>
                <a:spcPct val="90000"/>
              </a:lnSpc>
            </a:pPr>
            <a:r>
              <a:rPr lang="en-US" sz="2400"/>
              <a:t>These are called superclass/subclass relationships.</a:t>
            </a:r>
          </a:p>
          <a:p>
            <a:pPr>
              <a:lnSpc>
                <a:spcPct val="90000"/>
              </a:lnSpc>
            </a:pPr>
            <a:r>
              <a:rPr lang="en-US" sz="2400"/>
              <a:t>Example: EMPLOYEE/SECRETARY, EMPLOYEE/TECHNICIAN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Subclasses and Superclasses (2)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These are also called </a:t>
            </a:r>
            <a:r>
              <a:rPr lang="en-US" sz="2000" b="1" dirty="0"/>
              <a:t>IS-A</a:t>
            </a:r>
            <a:r>
              <a:rPr lang="en-US" sz="2000" dirty="0"/>
              <a:t> relationships (SECRETARY IS-A EMPLOYEE, TECHNICIAN IS-A EMPLOYEE, …).</a:t>
            </a:r>
          </a:p>
          <a:p>
            <a:pPr>
              <a:lnSpc>
                <a:spcPct val="80000"/>
              </a:lnSpc>
            </a:pPr>
            <a:r>
              <a:rPr lang="en-US" sz="2000" b="1" dirty="0"/>
              <a:t>Note: </a:t>
            </a:r>
            <a:r>
              <a:rPr lang="en-US" sz="2000" dirty="0"/>
              <a:t>An entity that is member of a subclass represents the same real-world entity as some member of the </a:t>
            </a:r>
            <a:r>
              <a:rPr lang="en-US" sz="2000" dirty="0" err="1"/>
              <a:t>superclass</a:t>
            </a:r>
            <a:r>
              <a:rPr lang="en-US" sz="20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The Subclass member is the same entity in a distinct specific role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An entity cannot exist in the database merely by being a member of a subclass; it must also be a member of the </a:t>
            </a:r>
            <a:r>
              <a:rPr lang="en-US" sz="2000" dirty="0" err="1"/>
              <a:t>superclass</a:t>
            </a:r>
            <a:r>
              <a:rPr lang="en-US" sz="20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A member of the </a:t>
            </a:r>
            <a:r>
              <a:rPr lang="en-US" sz="2000" dirty="0" err="1"/>
              <a:t>superclass</a:t>
            </a:r>
            <a:r>
              <a:rPr lang="en-US" sz="2000" dirty="0"/>
              <a:t> can be optionally included as a member of any number of its subclasses 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Example: A salaried employee who is also an engineer belongs to the two subclasses ENGINEER and SALARIED_EMPLOYEE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It is not necessary that every entity in a </a:t>
            </a:r>
            <a:r>
              <a:rPr lang="en-US" sz="2000" dirty="0" err="1"/>
              <a:t>superclass</a:t>
            </a:r>
            <a:r>
              <a:rPr lang="en-US" sz="2000" dirty="0"/>
              <a:t> be a member of some subclass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Attribute Inheritance in Superclass / Subclass Relationships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An entity that is member of a subclass </a:t>
            </a:r>
            <a:r>
              <a:rPr lang="en-US" sz="2800" i="1"/>
              <a:t>inherits</a:t>
            </a:r>
            <a:r>
              <a:rPr lang="en-US" sz="2800"/>
              <a:t> all attributes of the entity as a member of the superclass </a:t>
            </a:r>
          </a:p>
          <a:p>
            <a:r>
              <a:rPr lang="en-US" sz="2800"/>
              <a:t>It also inherits all relationships </a:t>
            </a:r>
          </a:p>
          <a:p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Specialization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Is the process of defining a set of subclasses of a superclass </a:t>
            </a:r>
          </a:p>
          <a:p>
            <a:pPr>
              <a:lnSpc>
                <a:spcPct val="80000"/>
              </a:lnSpc>
            </a:pPr>
            <a:r>
              <a:rPr lang="en-US" sz="2000"/>
              <a:t>The set of subclasses is based upon some distinguishing characteristics of the entities in the superclass</a:t>
            </a:r>
          </a:p>
          <a:p>
            <a:pPr>
              <a:lnSpc>
                <a:spcPct val="80000"/>
              </a:lnSpc>
            </a:pPr>
            <a:r>
              <a:rPr lang="en-US" sz="2000"/>
              <a:t>Example: {SECRETARY, ENGINEER, TECHNICIAN} is a specialization of EMPLOYEE based upon </a:t>
            </a:r>
            <a:r>
              <a:rPr lang="en-US" sz="2000" i="1"/>
              <a:t>job type</a:t>
            </a:r>
            <a:r>
              <a:rPr lang="en-US" sz="2000"/>
              <a:t>.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May have several specializations of the same superclass </a:t>
            </a:r>
          </a:p>
          <a:p>
            <a:pPr>
              <a:lnSpc>
                <a:spcPct val="80000"/>
              </a:lnSpc>
            </a:pPr>
            <a:r>
              <a:rPr lang="en-US" sz="2000"/>
              <a:t>Example: Another specialization of EMPLOYEE based in </a:t>
            </a:r>
            <a:r>
              <a:rPr lang="en-US" sz="2000" i="1"/>
              <a:t>method of pay</a:t>
            </a:r>
            <a:r>
              <a:rPr lang="en-US" sz="2000"/>
              <a:t> is {SALARIED_EMPLOYEE, HOURLY_EMPLOYEE}.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Superclass/subclass relationships and specialization can be diagrammatically represented in EER diagrams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Attributes of a subclass are called specific attributes. For example, TypingSpeed of SECRETARY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 subclass can participate in specific relationship types. For example, BELONGS_TO of HOURLY_EMPLOYEE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Example of a Specialization</a:t>
            </a:r>
          </a:p>
        </p:txBody>
      </p:sp>
      <p:pic>
        <p:nvPicPr>
          <p:cNvPr id="39939" name="Picture 3" descr="spec_gen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12938" y="1981200"/>
            <a:ext cx="5318125" cy="41148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Generalization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The reverse of the specialization process </a:t>
            </a:r>
          </a:p>
          <a:p>
            <a:r>
              <a:rPr lang="en-US" sz="2400"/>
              <a:t>Several classes with common features are generalized into a superclass; original classes become its subclasses</a:t>
            </a:r>
          </a:p>
          <a:p>
            <a:r>
              <a:rPr lang="en-US" sz="2400"/>
              <a:t>Example: CAR, TRUCK generalized into VEHICLE; both CAR, TRUCK become subclasses of the superclass VEHICLE.</a:t>
            </a:r>
          </a:p>
          <a:p>
            <a:pPr lvl="1"/>
            <a:r>
              <a:rPr lang="en-US" sz="2000"/>
              <a:t>We can view {CAR, TRUCK} as a specialization of VEHICLE </a:t>
            </a:r>
          </a:p>
          <a:p>
            <a:pPr lvl="1"/>
            <a:r>
              <a:rPr lang="en-US" sz="2000"/>
              <a:t>Alternatively, we can view VEHICLE as a generalization of CAR and TRUCK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masri_navathe_pptemplate">
  <a:themeElements>
    <a:clrScheme name="">
      <a:dk1>
        <a:srgbClr val="000000"/>
      </a:dk1>
      <a:lt1>
        <a:srgbClr val="FFFFFF"/>
      </a:lt1>
      <a:dk2>
        <a:srgbClr val="3366CC"/>
      </a:dk2>
      <a:lt2>
        <a:srgbClr val="FFCC66"/>
      </a:lt2>
      <a:accent1>
        <a:srgbClr val="00FFFF"/>
      </a:accent1>
      <a:accent2>
        <a:srgbClr val="3366FF"/>
      </a:accent2>
      <a:accent3>
        <a:srgbClr val="ADB8E2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elmasri_navathe_pptemplat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lmasri_navathe_pptemplate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lmasri_navathe_pptemplate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masri_navathe_pp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masri_navathe_pptemplate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lmasri_navathe_pptemplate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Settings\yvo\Desktop\elmasri_navathe_pptemplate.pot</Template>
  <TotalTime>200</TotalTime>
  <Words>1349</Words>
  <Application>Microsoft PowerPoint</Application>
  <PresentationFormat>On-screen Show (4:3)</PresentationFormat>
  <Paragraphs>119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elmasri_navathe_pptemplate</vt:lpstr>
      <vt:lpstr>Slide 1</vt:lpstr>
      <vt:lpstr>Chapter 4 - Part I  Enhanced Entity-Relationship and UML Modeling</vt:lpstr>
      <vt:lpstr>Enhanced-ER (EER) Model Concepts</vt:lpstr>
      <vt:lpstr>Subclasses and Superclasses (1)</vt:lpstr>
      <vt:lpstr>Subclasses and Superclasses (2)</vt:lpstr>
      <vt:lpstr>Attribute Inheritance in Superclass / Subclass Relationships </vt:lpstr>
      <vt:lpstr>Specialization</vt:lpstr>
      <vt:lpstr>Example of a Specialization</vt:lpstr>
      <vt:lpstr>Generalization</vt:lpstr>
      <vt:lpstr>Generalization and Specialization</vt:lpstr>
      <vt:lpstr>Constraints on Specialization and Generalization (1)</vt:lpstr>
      <vt:lpstr>Constraints on Specialization and Generalization (2)</vt:lpstr>
      <vt:lpstr>Constraints on Specialization and Generalization (3)</vt:lpstr>
      <vt:lpstr>Example of disjoint partial Specialization</vt:lpstr>
      <vt:lpstr>Specialization / Generalization Hierarchies, Lattices and Shared Subclasses</vt:lpstr>
      <vt:lpstr>Specialization / Generalization Lattice Example (UNIVERSITY)</vt:lpstr>
      <vt:lpstr>Categories (UNION TYPES)</vt:lpstr>
      <vt:lpstr>Example of categories (UNION TYPES)</vt:lpstr>
      <vt:lpstr>UML Example for Displaying Specialization / Generalization</vt:lpstr>
      <vt:lpstr>Alternative Diagrammatic Notations</vt:lpstr>
    </vt:vector>
  </TitlesOfParts>
  <Company>UTA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4</dc:title>
  <dc:creator>Max Yip</dc:creator>
  <cp:lastModifiedBy>Gopakumar</cp:lastModifiedBy>
  <cp:revision>24</cp:revision>
  <dcterms:created xsi:type="dcterms:W3CDTF">2003-09-06T18:53:56Z</dcterms:created>
  <dcterms:modified xsi:type="dcterms:W3CDTF">2014-10-27T11:34:52Z</dcterms:modified>
</cp:coreProperties>
</file>