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50" r:id="rId2"/>
    <p:sldId id="309" r:id="rId3"/>
    <p:sldId id="330" r:id="rId4"/>
    <p:sldId id="331" r:id="rId5"/>
    <p:sldId id="363" r:id="rId6"/>
    <p:sldId id="364" r:id="rId7"/>
    <p:sldId id="365" r:id="rId8"/>
    <p:sldId id="313" r:id="rId9"/>
    <p:sldId id="314" r:id="rId10"/>
    <p:sldId id="361" r:id="rId11"/>
    <p:sldId id="362" r:id="rId12"/>
    <p:sldId id="366" r:id="rId13"/>
    <p:sldId id="372" r:id="rId14"/>
    <p:sldId id="371" r:id="rId15"/>
    <p:sldId id="367" r:id="rId16"/>
    <p:sldId id="374" r:id="rId17"/>
    <p:sldId id="322" r:id="rId18"/>
    <p:sldId id="377" r:id="rId19"/>
    <p:sldId id="334" r:id="rId20"/>
    <p:sldId id="370" r:id="rId21"/>
    <p:sldId id="329" r:id="rId22"/>
    <p:sldId id="378" r:id="rId23"/>
    <p:sldId id="373" r:id="rId24"/>
    <p:sldId id="379" r:id="rId25"/>
    <p:sldId id="380" r:id="rId26"/>
    <p:sldId id="381" r:id="rId27"/>
    <p:sldId id="335" r:id="rId28"/>
    <p:sldId id="320" r:id="rId29"/>
    <p:sldId id="354" r:id="rId30"/>
    <p:sldId id="382" r:id="rId31"/>
    <p:sldId id="323" r:id="rId32"/>
    <p:sldId id="342" r:id="rId33"/>
    <p:sldId id="343" r:id="rId34"/>
    <p:sldId id="360" r:id="rId35"/>
    <p:sldId id="327" r:id="rId36"/>
    <p:sldId id="340" r:id="rId37"/>
    <p:sldId id="328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00CC00"/>
    <a:srgbClr val="FF0066"/>
    <a:srgbClr val="FFFF99"/>
    <a:srgbClr val="FF9933"/>
    <a:srgbClr val="0099FF"/>
    <a:srgbClr val="80808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7"/>
    <p:restoredTop sz="90929"/>
  </p:normalViewPr>
  <p:slideViewPr>
    <p:cSldViewPr snapToGrid="0" snapToObjects="1">
      <p:cViewPr>
        <p:scale>
          <a:sx n="75" d="100"/>
          <a:sy n="75" d="100"/>
        </p:scale>
        <p:origin x="-1416" y="-150"/>
      </p:cViewPr>
      <p:guideLst>
        <p:guide orient="horz" pos="1872"/>
        <p:guide orient="horz" pos="4185"/>
        <p:guide pos="289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30" d="100"/>
          <a:sy n="30" d="100"/>
        </p:scale>
        <p:origin x="-1046" y="-5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4.xml"/><Relationship Id="rId1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9EFA107-9C8C-40F2-954A-5AC4900127E0}" type="datetime1">
              <a:rPr lang="en-US"/>
              <a:pPr/>
              <a:t>21-Oct-14</a:t>
            </a:fld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82BC4BF-8DE5-4EAE-B93D-B218613601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B5E08D5-40AA-4ABD-BE42-CC9C79D33E7A}" type="datetime1">
              <a:rPr lang="en-US"/>
              <a:pPr/>
              <a:t>21-Oct-14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8A84480-76B0-4532-9607-16D7114EFF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BDCBDC-9E32-4DF6-8905-BD268ED15E84}" type="datetime1">
              <a:rPr lang="en-US"/>
              <a:pPr/>
              <a:t>21-Oct-14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BED97-9A46-4462-B547-17B96E7FEC14}" type="slidenum">
              <a:rPr lang="en-US"/>
              <a:pPr/>
              <a:t>1</a:t>
            </a:fld>
            <a:endParaRPr lang="en-US"/>
          </a:p>
        </p:txBody>
      </p:sp>
      <p:sp>
        <p:nvSpPr>
          <p:cNvPr id="1669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05575"/>
            <a:ext cx="2895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0000"/>
              </a:lnSpc>
              <a:defRPr sz="1400"/>
            </a:lvl1pPr>
          </a:lstStyle>
          <a:p>
            <a:r>
              <a:rPr lang="en-US" sz="1200"/>
              <a:t>© Shamkant B. Navathe</a:t>
            </a:r>
          </a:p>
          <a:p>
            <a:endParaRPr lang="en-US"/>
          </a:p>
        </p:txBody>
      </p:sp>
      <p:sp>
        <p:nvSpPr>
          <p:cNvPr id="1556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AC011044-AE3F-468F-A12A-0F91BC43FD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5658" name="Line 10"/>
          <p:cNvSpPr>
            <a:spLocks noChangeShapeType="1"/>
          </p:cNvSpPr>
          <p:nvPr userDrawn="1"/>
        </p:nvSpPr>
        <p:spPr bwMode="auto">
          <a:xfrm>
            <a:off x="369888" y="6370638"/>
            <a:ext cx="8351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209CFD13-EA31-471F-A3CD-7BD0F4265C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0A928D6E-0350-4646-982B-79565DB69D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DA216BFF-71AD-4CFC-B742-DDDA3BFBF9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5EEDDD98-43A0-407B-B0BF-C02F99C444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1FE81244-DD7C-49C3-BF5C-1A6780AFC3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5C5CE297-1B9B-48B1-B7A4-DF1C2F9FDF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BDDE5B9E-15AE-4F0E-85B8-398B07D2EC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8AAD72A7-02D7-4830-A64B-07F9644B8B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E6AEA252-2FF9-445C-8C38-27A9FAE412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CFBED2E6-AD63-4AEE-AE8A-40C1AE3FA5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45" name="Picture 21" descr="C:\WINDOWS\Desktop\Elmasri and Navathe ppt\sent_to_author_for_approvel\square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78738" y="6454775"/>
            <a:ext cx="1479550" cy="660400"/>
          </a:xfrm>
          <a:prstGeom prst="rect">
            <a:avLst/>
          </a:prstGeom>
          <a:noFill/>
        </p:spPr>
      </p:pic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84288" y="609600"/>
            <a:ext cx="7173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3275" y="6386513"/>
            <a:ext cx="1905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Chapter 3-</a:t>
            </a:r>
            <a:fld id="{91E792D4-CD79-432B-8F7B-21CF33FA79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46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2608263" y="6443663"/>
            <a:ext cx="406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Copyright © 2004 Pearson Education, Inc.</a:t>
            </a:r>
          </a:p>
        </p:txBody>
      </p:sp>
      <p:sp>
        <p:nvSpPr>
          <p:cNvPr id="154642" name="Rectangle 18"/>
          <p:cNvSpPr>
            <a:spLocks noChangeArrowheads="1"/>
          </p:cNvSpPr>
          <p:nvPr userDrawn="1"/>
        </p:nvSpPr>
        <p:spPr bwMode="auto">
          <a:xfrm>
            <a:off x="825500" y="6280150"/>
            <a:ext cx="7577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1400" b="1">
                <a:solidFill>
                  <a:srgbClr val="666699"/>
                </a:solidFill>
                <a:latin typeface="Arial" charset="0"/>
              </a:rPr>
              <a:t>Elmasri/Navathe, Fundamentals of Database Systems, Fourth Edition </a:t>
            </a:r>
          </a:p>
        </p:txBody>
      </p:sp>
      <p:pic>
        <p:nvPicPr>
          <p:cNvPr id="154644" name="Picture 20" descr="C:\WINDOWS\Desktop\Elmasri and Navathe ppt\sent_to_author_for_approvel\bar2.Jp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-3175" y="0"/>
            <a:ext cx="307975" cy="6900863"/>
          </a:xfrm>
          <a:prstGeom prst="rect">
            <a:avLst/>
          </a:prstGeom>
          <a:noFill/>
        </p:spPr>
      </p:pic>
      <p:sp>
        <p:nvSpPr>
          <p:cNvPr id="154647" name="Line 23"/>
          <p:cNvSpPr>
            <a:spLocks noChangeShapeType="1"/>
          </p:cNvSpPr>
          <p:nvPr userDrawn="1"/>
        </p:nvSpPr>
        <p:spPr bwMode="auto">
          <a:xfrm flipH="1">
            <a:off x="304800" y="6443663"/>
            <a:ext cx="8853488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0" y="0"/>
            <a:ext cx="9144000" cy="71707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0388" y="957263"/>
            <a:ext cx="7772400" cy="3213100"/>
          </a:xfrm>
        </p:spPr>
        <p:txBody>
          <a:bodyPr/>
          <a:lstStyle/>
          <a:p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Data Modeling Using the Entity-Relationship (ER) Model</a:t>
            </a:r>
            <a:endParaRPr lang="en-US" sz="2800" b="1" dirty="0"/>
          </a:p>
        </p:txBody>
      </p:sp>
      <p:pic>
        <p:nvPicPr>
          <p:cNvPr id="165891" name="Picture 3" descr="C:\WINDOWS\Desktop\awtri_4c UPDATE_col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2750" y="5429250"/>
            <a:ext cx="755650" cy="922338"/>
          </a:xfrm>
          <a:prstGeom prst="rect">
            <a:avLst/>
          </a:prstGeom>
          <a:noFill/>
        </p:spPr>
      </p:pic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2635250" y="6408738"/>
            <a:ext cx="406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Copyright © 2004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5B47E4A8-71C7-4AEC-AC48-F4AE6953CF80}" type="slidenum">
              <a:rPr lang="en-US"/>
              <a:pPr/>
              <a:t>10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60325"/>
            <a:ext cx="9067800" cy="1052513"/>
          </a:xfrm>
          <a:noFill/>
          <a:ln/>
        </p:spPr>
        <p:txBody>
          <a:bodyPr lIns="91440" tIns="0" rIns="91440" bIns="45720">
            <a:spAutoFit/>
          </a:bodyPr>
          <a:lstStyle/>
          <a:p>
            <a:r>
              <a:rPr lang="en-US" sz="3300" b="1"/>
              <a:t>SUMMARY OF ER-DIAGRAM </a:t>
            </a:r>
            <a:br>
              <a:rPr lang="en-US" sz="3300" b="1"/>
            </a:br>
            <a:r>
              <a:rPr lang="en-US" sz="3300" b="1"/>
              <a:t>NOTATION FOR ER SCHEMAS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6300" y="955675"/>
            <a:ext cx="4419600" cy="5505450"/>
          </a:xfrm>
          <a:noFill/>
          <a:ln/>
        </p:spPr>
        <p:txBody>
          <a:bodyPr>
            <a:spAutoFit/>
          </a:bodyPr>
          <a:lstStyle/>
          <a:p>
            <a:pPr marL="0" indent="0">
              <a:spcBef>
                <a:spcPct val="60000"/>
              </a:spcBef>
              <a:spcAft>
                <a:spcPct val="70000"/>
              </a:spcAft>
              <a:buSzPct val="70000"/>
              <a:buFont typeface="Monotype Sorts" pitchFamily="2" charset="2"/>
              <a:buNone/>
            </a:pPr>
            <a:r>
              <a:rPr lang="en-US" sz="1200" u="sng"/>
              <a:t>Meaning</a:t>
            </a:r>
          </a:p>
          <a:p>
            <a:pPr marL="0" indent="0">
              <a:spcBef>
                <a:spcPct val="60000"/>
              </a:spcBef>
              <a:spcAft>
                <a:spcPct val="70000"/>
              </a:spcAft>
              <a:buSzPct val="70000"/>
              <a:buFont typeface="Monotype Sorts" pitchFamily="2" charset="2"/>
              <a:buNone/>
            </a:pPr>
            <a:r>
              <a:rPr lang="en-US" sz="1200"/>
              <a:t>ENTITY TYPE</a:t>
            </a:r>
          </a:p>
          <a:p>
            <a:pPr marL="0" indent="0">
              <a:spcBef>
                <a:spcPct val="60000"/>
              </a:spcBef>
              <a:spcAft>
                <a:spcPct val="70000"/>
              </a:spcAft>
              <a:buSzPct val="70000"/>
              <a:buFont typeface="Monotype Sorts" pitchFamily="2" charset="2"/>
              <a:buNone/>
            </a:pPr>
            <a:r>
              <a:rPr lang="en-US" sz="1200"/>
              <a:t>WEAK ENTITY TYPE</a:t>
            </a:r>
          </a:p>
          <a:p>
            <a:pPr marL="0" indent="0">
              <a:spcBef>
                <a:spcPct val="60000"/>
              </a:spcBef>
              <a:spcAft>
                <a:spcPct val="70000"/>
              </a:spcAft>
              <a:buSzPct val="70000"/>
              <a:buFont typeface="Monotype Sorts" pitchFamily="2" charset="2"/>
              <a:buNone/>
            </a:pPr>
            <a:r>
              <a:rPr lang="en-US" sz="1200"/>
              <a:t>RELATIONSHIP TYPE</a:t>
            </a:r>
          </a:p>
          <a:p>
            <a:pPr marL="0" indent="0">
              <a:spcBef>
                <a:spcPct val="60000"/>
              </a:spcBef>
              <a:spcAft>
                <a:spcPct val="70000"/>
              </a:spcAft>
              <a:buSzPct val="70000"/>
              <a:buFont typeface="Monotype Sorts" pitchFamily="2" charset="2"/>
              <a:buNone/>
            </a:pPr>
            <a:r>
              <a:rPr lang="en-US" sz="1200"/>
              <a:t>IDENTIFYING RELATIONSHIP TYPE</a:t>
            </a:r>
          </a:p>
          <a:p>
            <a:pPr marL="0" indent="0">
              <a:spcBef>
                <a:spcPct val="60000"/>
              </a:spcBef>
              <a:spcAft>
                <a:spcPct val="70000"/>
              </a:spcAft>
              <a:buSzPct val="70000"/>
              <a:buFont typeface="Monotype Sorts" pitchFamily="2" charset="2"/>
              <a:buNone/>
            </a:pPr>
            <a:r>
              <a:rPr lang="en-US" sz="1200"/>
              <a:t>ATTRIBUTE</a:t>
            </a:r>
          </a:p>
          <a:p>
            <a:pPr marL="0" indent="0">
              <a:spcBef>
                <a:spcPct val="60000"/>
              </a:spcBef>
              <a:spcAft>
                <a:spcPct val="70000"/>
              </a:spcAft>
              <a:buSzPct val="70000"/>
              <a:buFont typeface="Monotype Sorts" pitchFamily="2" charset="2"/>
              <a:buNone/>
            </a:pPr>
            <a:r>
              <a:rPr lang="en-US" sz="1200"/>
              <a:t>KEY ATTRIBUTE</a:t>
            </a:r>
          </a:p>
          <a:p>
            <a:pPr marL="0" indent="0">
              <a:spcBef>
                <a:spcPct val="60000"/>
              </a:spcBef>
              <a:spcAft>
                <a:spcPct val="70000"/>
              </a:spcAft>
              <a:buSzPct val="70000"/>
              <a:buFont typeface="Monotype Sorts" pitchFamily="2" charset="2"/>
              <a:buNone/>
            </a:pPr>
            <a:r>
              <a:rPr lang="en-US" sz="1200"/>
              <a:t>MULTIVALUED ATTRIBUTE</a:t>
            </a:r>
          </a:p>
          <a:p>
            <a:pPr marL="0" indent="0">
              <a:spcBef>
                <a:spcPct val="60000"/>
              </a:spcBef>
              <a:spcAft>
                <a:spcPct val="70000"/>
              </a:spcAft>
              <a:buSzPct val="70000"/>
              <a:buFont typeface="Monotype Sorts" pitchFamily="2" charset="2"/>
              <a:buNone/>
            </a:pPr>
            <a:r>
              <a:rPr lang="en-US" sz="1200"/>
              <a:t>COMPOSITE ATTRIBUTE</a:t>
            </a:r>
          </a:p>
          <a:p>
            <a:pPr marL="0" indent="0">
              <a:spcBef>
                <a:spcPct val="60000"/>
              </a:spcBef>
              <a:spcAft>
                <a:spcPct val="70000"/>
              </a:spcAft>
              <a:buSzPct val="70000"/>
              <a:buFont typeface="Monotype Sorts" pitchFamily="2" charset="2"/>
              <a:buNone/>
            </a:pPr>
            <a:r>
              <a:rPr lang="en-US" sz="1200"/>
              <a:t>DERIVED ATTRIBUTE</a:t>
            </a:r>
          </a:p>
          <a:p>
            <a:pPr marL="0" indent="0">
              <a:spcBef>
                <a:spcPct val="60000"/>
              </a:spcBef>
              <a:spcAft>
                <a:spcPct val="70000"/>
              </a:spcAft>
              <a:buSzPct val="70000"/>
              <a:buFont typeface="Monotype Sorts" pitchFamily="2" charset="2"/>
              <a:buNone/>
            </a:pPr>
            <a:r>
              <a:rPr lang="en-US" sz="1200"/>
              <a:t>TOTAL PARTICIPATION OF E</a:t>
            </a:r>
            <a:r>
              <a:rPr lang="en-US" sz="1200" baseline="-25000"/>
              <a:t>2</a:t>
            </a:r>
            <a:r>
              <a:rPr lang="en-US" sz="1200"/>
              <a:t> IN R</a:t>
            </a:r>
          </a:p>
          <a:p>
            <a:pPr marL="0" indent="0">
              <a:spcBef>
                <a:spcPct val="60000"/>
              </a:spcBef>
              <a:spcAft>
                <a:spcPct val="70000"/>
              </a:spcAft>
              <a:buSzPct val="70000"/>
              <a:buFont typeface="Monotype Sorts" pitchFamily="2" charset="2"/>
              <a:buNone/>
            </a:pPr>
            <a:r>
              <a:rPr lang="en-US" sz="1200"/>
              <a:t>CARDINALITY RATIO 1:N FOR E</a:t>
            </a:r>
            <a:r>
              <a:rPr lang="en-US" sz="1200" baseline="-25000"/>
              <a:t>1</a:t>
            </a:r>
            <a:r>
              <a:rPr lang="en-US" sz="1200"/>
              <a:t>:E</a:t>
            </a:r>
            <a:r>
              <a:rPr lang="en-US" sz="1200" baseline="-25000"/>
              <a:t>2 </a:t>
            </a:r>
            <a:r>
              <a:rPr lang="en-US" sz="1200"/>
              <a:t>IN R</a:t>
            </a:r>
          </a:p>
          <a:p>
            <a:pPr marL="0" indent="0">
              <a:spcBef>
                <a:spcPct val="60000"/>
              </a:spcBef>
              <a:spcAft>
                <a:spcPct val="70000"/>
              </a:spcAft>
              <a:buSzPct val="70000"/>
              <a:buFont typeface="Monotype Sorts" pitchFamily="2" charset="2"/>
              <a:buNone/>
            </a:pPr>
            <a:r>
              <a:rPr lang="en-US" sz="1200"/>
              <a:t>STRUCTURAL CONSTRAINT (min, max) ON PARTICIPATION OF E IN R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2728913" y="955675"/>
            <a:ext cx="6588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eaLnBrk="0" hangingPunct="0"/>
            <a:r>
              <a:rPr lang="en-US" sz="1200" u="sng">
                <a:solidFill>
                  <a:schemeClr val="bg2"/>
                </a:solidFill>
              </a:rPr>
              <a:t>Symbol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2620963" y="1293813"/>
            <a:ext cx="901700" cy="3143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2278" name="Group 6"/>
          <p:cNvGrpSpPr>
            <a:grpSpLocks/>
          </p:cNvGrpSpPr>
          <p:nvPr/>
        </p:nvGrpSpPr>
        <p:grpSpPr bwMode="auto">
          <a:xfrm>
            <a:off x="2576513" y="1725613"/>
            <a:ext cx="990600" cy="400050"/>
            <a:chOff x="1085" y="1108"/>
            <a:chExt cx="624" cy="252"/>
          </a:xfrm>
        </p:grpSpPr>
        <p:sp>
          <p:nvSpPr>
            <p:cNvPr id="182279" name="Rectangle 7"/>
            <p:cNvSpPr>
              <a:spLocks noChangeArrowheads="1"/>
            </p:cNvSpPr>
            <p:nvPr/>
          </p:nvSpPr>
          <p:spPr bwMode="auto">
            <a:xfrm>
              <a:off x="1109" y="1130"/>
              <a:ext cx="576" cy="20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0" name="Rectangle 8"/>
            <p:cNvSpPr>
              <a:spLocks noChangeArrowheads="1"/>
            </p:cNvSpPr>
            <p:nvPr/>
          </p:nvSpPr>
          <p:spPr bwMode="auto">
            <a:xfrm>
              <a:off x="1085" y="1108"/>
              <a:ext cx="624" cy="25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281" name="Rectangle 9"/>
          <p:cNvSpPr>
            <a:spLocks noChangeArrowheads="1"/>
          </p:cNvSpPr>
          <p:nvPr/>
        </p:nvSpPr>
        <p:spPr bwMode="auto">
          <a:xfrm rot="2723072">
            <a:off x="2892425" y="2246313"/>
            <a:ext cx="254000" cy="254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2282" name="Group 10"/>
          <p:cNvGrpSpPr>
            <a:grpSpLocks/>
          </p:cNvGrpSpPr>
          <p:nvPr/>
        </p:nvGrpSpPr>
        <p:grpSpPr bwMode="auto">
          <a:xfrm>
            <a:off x="2859088" y="2651125"/>
            <a:ext cx="320675" cy="320675"/>
            <a:chOff x="1263" y="1691"/>
            <a:chExt cx="202" cy="202"/>
          </a:xfrm>
        </p:grpSpPr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 rot="2723072">
              <a:off x="1284" y="1717"/>
              <a:ext cx="160" cy="16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 rot="2723072">
              <a:off x="1263" y="1691"/>
              <a:ext cx="202" cy="20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285" name="Group 13"/>
          <p:cNvGrpSpPr>
            <a:grpSpLocks/>
          </p:cNvGrpSpPr>
          <p:nvPr/>
        </p:nvGrpSpPr>
        <p:grpSpPr bwMode="auto">
          <a:xfrm>
            <a:off x="2332038" y="3135313"/>
            <a:ext cx="1143000" cy="211137"/>
            <a:chOff x="931" y="2046"/>
            <a:chExt cx="720" cy="133"/>
          </a:xfrm>
        </p:grpSpPr>
        <p:sp>
          <p:nvSpPr>
            <p:cNvPr id="182286" name="Oval 14"/>
            <p:cNvSpPr>
              <a:spLocks noChangeArrowheads="1"/>
            </p:cNvSpPr>
            <p:nvPr/>
          </p:nvSpPr>
          <p:spPr bwMode="auto">
            <a:xfrm>
              <a:off x="1181" y="2046"/>
              <a:ext cx="470" cy="133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 flipH="1">
              <a:off x="931" y="2113"/>
              <a:ext cx="2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288" name="Group 16"/>
          <p:cNvGrpSpPr>
            <a:grpSpLocks/>
          </p:cNvGrpSpPr>
          <p:nvPr/>
        </p:nvGrpSpPr>
        <p:grpSpPr bwMode="auto">
          <a:xfrm>
            <a:off x="2332038" y="3511550"/>
            <a:ext cx="1143000" cy="211138"/>
            <a:chOff x="931" y="2213"/>
            <a:chExt cx="720" cy="133"/>
          </a:xfrm>
        </p:grpSpPr>
        <p:grpSp>
          <p:nvGrpSpPr>
            <p:cNvPr id="182289" name="Group 17"/>
            <p:cNvGrpSpPr>
              <a:grpSpLocks/>
            </p:cNvGrpSpPr>
            <p:nvPr/>
          </p:nvGrpSpPr>
          <p:grpSpPr bwMode="auto">
            <a:xfrm>
              <a:off x="931" y="2213"/>
              <a:ext cx="720" cy="133"/>
              <a:chOff x="931" y="2046"/>
              <a:chExt cx="720" cy="133"/>
            </a:xfrm>
          </p:grpSpPr>
          <p:sp>
            <p:nvSpPr>
              <p:cNvPr id="182290" name="Oval 18"/>
              <p:cNvSpPr>
                <a:spLocks noChangeArrowheads="1"/>
              </p:cNvSpPr>
              <p:nvPr/>
            </p:nvSpPr>
            <p:spPr bwMode="auto">
              <a:xfrm>
                <a:off x="1181" y="2046"/>
                <a:ext cx="470" cy="133"/>
              </a:xfrm>
              <a:prstGeom prst="ellips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91" name="Line 19"/>
              <p:cNvSpPr>
                <a:spLocks noChangeShapeType="1"/>
              </p:cNvSpPr>
              <p:nvPr/>
            </p:nvSpPr>
            <p:spPr bwMode="auto">
              <a:xfrm flipH="1">
                <a:off x="931" y="2113"/>
                <a:ext cx="25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292" name="Line 20"/>
            <p:cNvSpPr>
              <a:spLocks noChangeShapeType="1"/>
            </p:cNvSpPr>
            <p:nvPr/>
          </p:nvSpPr>
          <p:spPr bwMode="auto">
            <a:xfrm>
              <a:off x="1277" y="2306"/>
              <a:ext cx="26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293" name="Group 21"/>
          <p:cNvGrpSpPr>
            <a:grpSpLocks/>
          </p:cNvGrpSpPr>
          <p:nvPr/>
        </p:nvGrpSpPr>
        <p:grpSpPr bwMode="auto">
          <a:xfrm>
            <a:off x="2332038" y="3895725"/>
            <a:ext cx="1249362" cy="273050"/>
            <a:chOff x="931" y="2475"/>
            <a:chExt cx="787" cy="172"/>
          </a:xfrm>
        </p:grpSpPr>
        <p:sp>
          <p:nvSpPr>
            <p:cNvPr id="182294" name="Oval 22"/>
            <p:cNvSpPr>
              <a:spLocks noChangeArrowheads="1"/>
            </p:cNvSpPr>
            <p:nvPr/>
          </p:nvSpPr>
          <p:spPr bwMode="auto">
            <a:xfrm>
              <a:off x="1181" y="2492"/>
              <a:ext cx="470" cy="133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5" name="Line 23"/>
            <p:cNvSpPr>
              <a:spLocks noChangeShapeType="1"/>
            </p:cNvSpPr>
            <p:nvPr/>
          </p:nvSpPr>
          <p:spPr bwMode="auto">
            <a:xfrm flipH="1">
              <a:off x="931" y="2559"/>
              <a:ext cx="2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6" name="Oval 24"/>
            <p:cNvSpPr>
              <a:spLocks noChangeArrowheads="1"/>
            </p:cNvSpPr>
            <p:nvPr/>
          </p:nvSpPr>
          <p:spPr bwMode="auto">
            <a:xfrm>
              <a:off x="1114" y="2475"/>
              <a:ext cx="604" cy="172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297" name="Group 25"/>
          <p:cNvGrpSpPr>
            <a:grpSpLocks/>
          </p:cNvGrpSpPr>
          <p:nvPr/>
        </p:nvGrpSpPr>
        <p:grpSpPr bwMode="auto">
          <a:xfrm>
            <a:off x="2332038" y="4765675"/>
            <a:ext cx="1143000" cy="211138"/>
            <a:chOff x="931" y="2046"/>
            <a:chExt cx="720" cy="133"/>
          </a:xfrm>
        </p:grpSpPr>
        <p:sp>
          <p:nvSpPr>
            <p:cNvPr id="182298" name="Oval 26"/>
            <p:cNvSpPr>
              <a:spLocks noChangeArrowheads="1"/>
            </p:cNvSpPr>
            <p:nvPr/>
          </p:nvSpPr>
          <p:spPr bwMode="auto">
            <a:xfrm>
              <a:off x="1181" y="2046"/>
              <a:ext cx="470" cy="133"/>
            </a:xfrm>
            <a:prstGeom prst="ellips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9" name="Line 27"/>
            <p:cNvSpPr>
              <a:spLocks noChangeShapeType="1"/>
            </p:cNvSpPr>
            <p:nvPr/>
          </p:nvSpPr>
          <p:spPr bwMode="auto">
            <a:xfrm flipH="1">
              <a:off x="931" y="2113"/>
              <a:ext cx="250" cy="0"/>
            </a:xfrm>
            <a:prstGeom prst="lin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300" name="Group 28"/>
          <p:cNvGrpSpPr>
            <a:grpSpLocks/>
          </p:cNvGrpSpPr>
          <p:nvPr/>
        </p:nvGrpSpPr>
        <p:grpSpPr bwMode="auto">
          <a:xfrm>
            <a:off x="838200" y="5191125"/>
            <a:ext cx="1143000" cy="241300"/>
            <a:chOff x="528" y="3291"/>
            <a:chExt cx="720" cy="152"/>
          </a:xfrm>
        </p:grpSpPr>
        <p:sp>
          <p:nvSpPr>
            <p:cNvPr id="182301" name="Rectangle 29"/>
            <p:cNvSpPr>
              <a:spLocks noChangeArrowheads="1"/>
            </p:cNvSpPr>
            <p:nvPr/>
          </p:nvSpPr>
          <p:spPr bwMode="auto">
            <a:xfrm>
              <a:off x="528" y="3291"/>
              <a:ext cx="403" cy="15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bg2"/>
                  </a:solidFill>
                </a:rPr>
                <a:t>E</a:t>
              </a:r>
              <a:r>
                <a:rPr lang="en-US" sz="1400" baseline="-25000">
                  <a:solidFill>
                    <a:schemeClr val="bg2"/>
                  </a:solidFill>
                </a:rPr>
                <a:t>1</a:t>
              </a:r>
              <a:endParaRPr lang="en-US" sz="1400">
                <a:solidFill>
                  <a:schemeClr val="bg2"/>
                </a:solidFill>
              </a:endParaRPr>
            </a:p>
          </p:txBody>
        </p:sp>
        <p:sp>
          <p:nvSpPr>
            <p:cNvPr id="182302" name="Line 30"/>
            <p:cNvSpPr>
              <a:spLocks noChangeShapeType="1"/>
            </p:cNvSpPr>
            <p:nvPr/>
          </p:nvSpPr>
          <p:spPr bwMode="auto">
            <a:xfrm>
              <a:off x="941" y="3371"/>
              <a:ext cx="30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303" name="Text Box 31"/>
          <p:cNvSpPr txBox="1">
            <a:spLocks noChangeArrowheads="1"/>
          </p:cNvSpPr>
          <p:nvPr/>
        </p:nvSpPr>
        <p:spPr bwMode="auto">
          <a:xfrm>
            <a:off x="1971675" y="5184775"/>
            <a:ext cx="285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82304" name="Line 32"/>
          <p:cNvSpPr>
            <a:spLocks noChangeShapeType="1"/>
          </p:cNvSpPr>
          <p:nvPr/>
        </p:nvSpPr>
        <p:spPr bwMode="auto">
          <a:xfrm>
            <a:off x="2252663" y="5284788"/>
            <a:ext cx="11763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05" name="Line 33"/>
          <p:cNvSpPr>
            <a:spLocks noChangeShapeType="1"/>
          </p:cNvSpPr>
          <p:nvPr/>
        </p:nvSpPr>
        <p:spPr bwMode="auto">
          <a:xfrm>
            <a:off x="2292350" y="5330825"/>
            <a:ext cx="11366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06" name="Rectangle 34"/>
          <p:cNvSpPr>
            <a:spLocks noChangeArrowheads="1"/>
          </p:cNvSpPr>
          <p:nvPr/>
        </p:nvSpPr>
        <p:spPr bwMode="auto">
          <a:xfrm>
            <a:off x="3429000" y="5191125"/>
            <a:ext cx="639763" cy="241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E</a:t>
            </a:r>
            <a:r>
              <a:rPr lang="en-US" sz="1400" baseline="-25000">
                <a:solidFill>
                  <a:schemeClr val="bg2"/>
                </a:solidFill>
              </a:rPr>
              <a:t>2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82307" name="Rectangle 35"/>
          <p:cNvSpPr>
            <a:spLocks noChangeArrowheads="1"/>
          </p:cNvSpPr>
          <p:nvPr/>
        </p:nvSpPr>
        <p:spPr bwMode="auto">
          <a:xfrm>
            <a:off x="838200" y="5616575"/>
            <a:ext cx="639763" cy="241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E</a:t>
            </a:r>
            <a:r>
              <a:rPr lang="en-US" sz="1400" baseline="-25000">
                <a:solidFill>
                  <a:schemeClr val="bg2"/>
                </a:solidFill>
              </a:rPr>
              <a:t>1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82308" name="Line 36"/>
          <p:cNvSpPr>
            <a:spLocks noChangeShapeType="1"/>
          </p:cNvSpPr>
          <p:nvPr/>
        </p:nvSpPr>
        <p:spPr bwMode="auto">
          <a:xfrm>
            <a:off x="1493838" y="5743575"/>
            <a:ext cx="4873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09" name="Rectangle 37"/>
          <p:cNvSpPr>
            <a:spLocks noChangeArrowheads="1"/>
          </p:cNvSpPr>
          <p:nvPr/>
        </p:nvSpPr>
        <p:spPr bwMode="auto">
          <a:xfrm rot="2723072">
            <a:off x="2038350" y="5614988"/>
            <a:ext cx="254000" cy="254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0" hangingPunct="0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82310" name="Text Box 38"/>
          <p:cNvSpPr txBox="1">
            <a:spLocks noChangeArrowheads="1"/>
          </p:cNvSpPr>
          <p:nvPr/>
        </p:nvSpPr>
        <p:spPr bwMode="auto">
          <a:xfrm>
            <a:off x="2032000" y="5611813"/>
            <a:ext cx="285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82311" name="Line 39"/>
          <p:cNvSpPr>
            <a:spLocks noChangeShapeType="1"/>
          </p:cNvSpPr>
          <p:nvPr/>
        </p:nvSpPr>
        <p:spPr bwMode="auto">
          <a:xfrm>
            <a:off x="2362200" y="5746750"/>
            <a:ext cx="7318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12" name="Rectangle 40"/>
          <p:cNvSpPr>
            <a:spLocks noChangeArrowheads="1"/>
          </p:cNvSpPr>
          <p:nvPr/>
        </p:nvSpPr>
        <p:spPr bwMode="auto">
          <a:xfrm>
            <a:off x="3094038" y="5627688"/>
            <a:ext cx="639762" cy="241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E</a:t>
            </a:r>
            <a:r>
              <a:rPr lang="en-US" sz="1400" baseline="-25000">
                <a:solidFill>
                  <a:schemeClr val="bg2"/>
                </a:solidFill>
              </a:rPr>
              <a:t>2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82313" name="Line 41"/>
          <p:cNvSpPr>
            <a:spLocks noChangeShapeType="1"/>
          </p:cNvSpPr>
          <p:nvPr/>
        </p:nvSpPr>
        <p:spPr bwMode="auto">
          <a:xfrm>
            <a:off x="1493838" y="6219825"/>
            <a:ext cx="4873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14" name="Rectangle 42"/>
          <p:cNvSpPr>
            <a:spLocks noChangeArrowheads="1"/>
          </p:cNvSpPr>
          <p:nvPr/>
        </p:nvSpPr>
        <p:spPr bwMode="auto">
          <a:xfrm rot="2723072">
            <a:off x="2038350" y="6091238"/>
            <a:ext cx="254000" cy="254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0" hangingPunct="0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82315" name="Text Box 43"/>
          <p:cNvSpPr txBox="1">
            <a:spLocks noChangeArrowheads="1"/>
          </p:cNvSpPr>
          <p:nvPr/>
        </p:nvSpPr>
        <p:spPr bwMode="auto">
          <a:xfrm>
            <a:off x="2032000" y="6088063"/>
            <a:ext cx="285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82316" name="Line 44"/>
          <p:cNvSpPr>
            <a:spLocks noChangeShapeType="1"/>
          </p:cNvSpPr>
          <p:nvPr/>
        </p:nvSpPr>
        <p:spPr bwMode="auto">
          <a:xfrm>
            <a:off x="2362200" y="6223000"/>
            <a:ext cx="7318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17" name="Text Box 45"/>
          <p:cNvSpPr txBox="1">
            <a:spLocks noChangeArrowheads="1"/>
          </p:cNvSpPr>
          <p:nvPr/>
        </p:nvSpPr>
        <p:spPr bwMode="auto">
          <a:xfrm>
            <a:off x="2286000" y="5997575"/>
            <a:ext cx="825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</a:rPr>
              <a:t>(min,max)</a:t>
            </a:r>
          </a:p>
        </p:txBody>
      </p:sp>
      <p:sp>
        <p:nvSpPr>
          <p:cNvPr id="182318" name="Rectangle 46"/>
          <p:cNvSpPr>
            <a:spLocks noChangeArrowheads="1"/>
          </p:cNvSpPr>
          <p:nvPr/>
        </p:nvSpPr>
        <p:spPr bwMode="auto">
          <a:xfrm>
            <a:off x="3094038" y="6103938"/>
            <a:ext cx="639762" cy="241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E</a:t>
            </a:r>
          </a:p>
        </p:txBody>
      </p:sp>
      <p:grpSp>
        <p:nvGrpSpPr>
          <p:cNvPr id="182319" name="Group 47"/>
          <p:cNvGrpSpPr>
            <a:grpSpLocks/>
          </p:cNvGrpSpPr>
          <p:nvPr/>
        </p:nvGrpSpPr>
        <p:grpSpPr bwMode="auto">
          <a:xfrm>
            <a:off x="2552700" y="4279900"/>
            <a:ext cx="990600" cy="346075"/>
            <a:chOff x="0" y="1560"/>
            <a:chExt cx="1200" cy="420"/>
          </a:xfrm>
        </p:grpSpPr>
        <p:sp>
          <p:nvSpPr>
            <p:cNvPr id="182320" name="Oval 48"/>
            <p:cNvSpPr>
              <a:spLocks noChangeArrowheads="1"/>
            </p:cNvSpPr>
            <p:nvPr/>
          </p:nvSpPr>
          <p:spPr bwMode="auto">
            <a:xfrm>
              <a:off x="0" y="1560"/>
              <a:ext cx="288" cy="16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1" name="Oval 49"/>
            <p:cNvSpPr>
              <a:spLocks noChangeArrowheads="1"/>
            </p:cNvSpPr>
            <p:nvPr/>
          </p:nvSpPr>
          <p:spPr bwMode="auto">
            <a:xfrm>
              <a:off x="396" y="1560"/>
              <a:ext cx="288" cy="16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2" name="Oval 50"/>
            <p:cNvSpPr>
              <a:spLocks noChangeArrowheads="1"/>
            </p:cNvSpPr>
            <p:nvPr/>
          </p:nvSpPr>
          <p:spPr bwMode="auto">
            <a:xfrm>
              <a:off x="912" y="1560"/>
              <a:ext cx="288" cy="16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3" name="Oval 51"/>
            <p:cNvSpPr>
              <a:spLocks noChangeArrowheads="1"/>
            </p:cNvSpPr>
            <p:nvPr/>
          </p:nvSpPr>
          <p:spPr bwMode="auto">
            <a:xfrm>
              <a:off x="516" y="1812"/>
              <a:ext cx="288" cy="16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4" name="Line 52"/>
            <p:cNvSpPr>
              <a:spLocks noChangeShapeType="1"/>
            </p:cNvSpPr>
            <p:nvPr/>
          </p:nvSpPr>
          <p:spPr bwMode="auto">
            <a:xfrm flipH="1">
              <a:off x="264" y="1896"/>
              <a:ext cx="26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5" name="Line 53"/>
            <p:cNvSpPr>
              <a:spLocks noChangeShapeType="1"/>
            </p:cNvSpPr>
            <p:nvPr/>
          </p:nvSpPr>
          <p:spPr bwMode="auto">
            <a:xfrm>
              <a:off x="288" y="1668"/>
              <a:ext cx="264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6" name="Line 54"/>
            <p:cNvSpPr>
              <a:spLocks noChangeShapeType="1"/>
            </p:cNvSpPr>
            <p:nvPr/>
          </p:nvSpPr>
          <p:spPr bwMode="auto">
            <a:xfrm>
              <a:off x="528" y="1717"/>
              <a:ext cx="84" cy="10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7" name="Line 55"/>
            <p:cNvSpPr>
              <a:spLocks noChangeShapeType="1"/>
            </p:cNvSpPr>
            <p:nvPr/>
          </p:nvSpPr>
          <p:spPr bwMode="auto">
            <a:xfrm flipV="1">
              <a:off x="792" y="1728"/>
              <a:ext cx="228" cy="1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8" name="Line 56"/>
            <p:cNvSpPr>
              <a:spLocks noChangeShapeType="1"/>
            </p:cNvSpPr>
            <p:nvPr/>
          </p:nvSpPr>
          <p:spPr bwMode="auto">
            <a:xfrm>
              <a:off x="720" y="1644"/>
              <a:ext cx="180" cy="0"/>
            </a:xfrm>
            <a:prstGeom prst="lin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329" name="Text Box 57"/>
          <p:cNvSpPr txBox="1">
            <a:spLocks noChangeArrowheads="1"/>
          </p:cNvSpPr>
          <p:nvPr/>
        </p:nvSpPr>
        <p:spPr bwMode="auto">
          <a:xfrm>
            <a:off x="2268538" y="5521325"/>
            <a:ext cx="293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182330" name="Rectangle 58"/>
          <p:cNvSpPr>
            <a:spLocks noChangeArrowheads="1"/>
          </p:cNvSpPr>
          <p:nvPr/>
        </p:nvSpPr>
        <p:spPr bwMode="auto">
          <a:xfrm rot="2723072">
            <a:off x="1998663" y="5189538"/>
            <a:ext cx="254000" cy="254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0" hangingPunct="0"/>
            <a:endParaRPr 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25183C18-3436-4B47-AA9A-E2C86E1AEF30}" type="slidenum">
              <a:rPr lang="en-US"/>
              <a:pPr/>
              <a:t>11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15900"/>
            <a:ext cx="7940675" cy="768350"/>
          </a:xfrm>
          <a:noFill/>
          <a:ln/>
        </p:spPr>
        <p:txBody>
          <a:bodyPr lIns="91440" tIns="45720" rIns="91440" bIns="45720"/>
          <a:lstStyle/>
          <a:p>
            <a:pPr>
              <a:lnSpc>
                <a:spcPct val="90000"/>
              </a:lnSpc>
            </a:pPr>
            <a:r>
              <a:rPr lang="en-US" sz="2800" b="1"/>
              <a:t>ER DIAGRAM – Entity Types are:</a:t>
            </a:r>
            <a:br>
              <a:rPr lang="en-US" sz="2800" b="1"/>
            </a:br>
            <a:r>
              <a:rPr lang="en-US" sz="2400" b="1"/>
              <a:t>EMPLOYEE, DEPARTMENT, PROJECT, DEPENDENT</a:t>
            </a:r>
          </a:p>
        </p:txBody>
      </p:sp>
      <p:pic>
        <p:nvPicPr>
          <p:cNvPr id="28676" name="Picture 4" descr="http://ulam2.cs.luc.edu/353/spr13/notes/images/fig7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1078177"/>
            <a:ext cx="6934200" cy="5308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EEAC6481-8F80-4111-A9B1-AB354B259F6A}" type="slidenum">
              <a:rPr lang="en-US"/>
              <a:pPr/>
              <a:t>12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4000"/>
              <a:t>Relationships and Relationship Types (1)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9063"/>
            <a:ext cx="80994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relationship </a:t>
            </a:r>
            <a:r>
              <a:rPr lang="en-US" sz="2400" b="1" dirty="0"/>
              <a:t>relates two or more distinct entities </a:t>
            </a:r>
            <a:r>
              <a:rPr lang="en-US" sz="2400" dirty="0"/>
              <a:t>with a specific meaning. For example, EMPLOYEE John Smith works on the </a:t>
            </a:r>
            <a:r>
              <a:rPr lang="en-US" sz="2400" dirty="0" err="1"/>
              <a:t>ProductX</a:t>
            </a:r>
            <a:r>
              <a:rPr lang="en-US" sz="2400" dirty="0"/>
              <a:t> PROJECT or EMPLOYEE Franklin Wong manages the Research DEPARTMENT.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Relationships of the </a:t>
            </a:r>
            <a:r>
              <a:rPr lang="en-US" sz="2400" b="1" dirty="0"/>
              <a:t>same type </a:t>
            </a:r>
            <a:r>
              <a:rPr lang="en-US" sz="2400" dirty="0"/>
              <a:t>are grouped or typed into a relationship type. For example, the WORKS_ON relationship type in which EMPLOYEEs and PROJECTs participate, or the MANAGES relationship type in which EMPLOYEEs and DEPARTMENTs participate.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degree of a relationship type is the number of participating entity types. Both MANAGES and WORKS_ON are binary relationships.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8C7D0E84-24DA-4472-B5D3-C83D57A59CA5}" type="slidenum">
              <a:rPr lang="en-US"/>
              <a:pPr/>
              <a:t>13</a:t>
            </a:fld>
            <a:endParaRPr lang="en-US"/>
          </a:p>
        </p:txBody>
      </p:sp>
      <p:sp>
        <p:nvSpPr>
          <p:cNvPr id="193538" name="Line 2"/>
          <p:cNvSpPr>
            <a:spLocks noChangeShapeType="1"/>
          </p:cNvSpPr>
          <p:nvPr/>
        </p:nvSpPr>
        <p:spPr bwMode="auto">
          <a:xfrm flipV="1">
            <a:off x="1524000" y="2136775"/>
            <a:ext cx="2971800" cy="247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39" name="Line 3"/>
          <p:cNvSpPr>
            <a:spLocks noChangeShapeType="1"/>
          </p:cNvSpPr>
          <p:nvPr/>
        </p:nvSpPr>
        <p:spPr bwMode="auto">
          <a:xfrm flipV="1">
            <a:off x="1524000" y="2765425"/>
            <a:ext cx="291465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0" name="Line 4"/>
          <p:cNvSpPr>
            <a:spLocks noChangeShapeType="1"/>
          </p:cNvSpPr>
          <p:nvPr/>
        </p:nvSpPr>
        <p:spPr bwMode="auto">
          <a:xfrm flipV="1">
            <a:off x="1543050" y="3317875"/>
            <a:ext cx="2857500" cy="381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1" name="Line 5"/>
          <p:cNvSpPr>
            <a:spLocks noChangeShapeType="1"/>
          </p:cNvSpPr>
          <p:nvPr/>
        </p:nvSpPr>
        <p:spPr bwMode="auto">
          <a:xfrm>
            <a:off x="1543050" y="3832225"/>
            <a:ext cx="291465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1543050" y="4308475"/>
            <a:ext cx="287655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1524000" y="4803775"/>
            <a:ext cx="2933700" cy="247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>
            <a:off x="1543050" y="5318125"/>
            <a:ext cx="2895600" cy="323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>
            <a:off x="4552950" y="2136775"/>
            <a:ext cx="28956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4572000" y="2746375"/>
            <a:ext cx="283845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V="1">
            <a:off x="4552950" y="2365375"/>
            <a:ext cx="2857500" cy="9525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 flipV="1">
            <a:off x="4591050" y="3298825"/>
            <a:ext cx="2800350" cy="590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 flipV="1">
            <a:off x="4552950" y="4194175"/>
            <a:ext cx="2819400" cy="2857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 flipV="1">
            <a:off x="4552950" y="4194175"/>
            <a:ext cx="2838450" cy="1447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1" name="Rectangle 15"/>
          <p:cNvSpPr>
            <a:spLocks noGrp="1" noChangeArrowheads="1"/>
          </p:cNvSpPr>
          <p:nvPr>
            <p:ph type="title"/>
          </p:nvPr>
        </p:nvSpPr>
        <p:spPr>
          <a:xfrm>
            <a:off x="0" y="204788"/>
            <a:ext cx="9144000" cy="776287"/>
          </a:xfrm>
          <a:noFill/>
          <a:ln/>
        </p:spPr>
        <p:txBody>
          <a:bodyPr lIns="91440" tIns="0" rIns="91440" bIns="45720">
            <a:spAutoFit/>
          </a:bodyPr>
          <a:lstStyle/>
          <a:p>
            <a:r>
              <a:rPr lang="en-US" sz="2400" b="1"/>
              <a:t>Example relationship instances of the WORKS_FOR relationship between EMPLOYEE and DEPARTMENT</a:t>
            </a:r>
          </a:p>
        </p:txBody>
      </p:sp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4381500" y="204787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3" name="Rectangle 17"/>
          <p:cNvSpPr>
            <a:spLocks noChangeArrowheads="1"/>
          </p:cNvSpPr>
          <p:nvPr/>
        </p:nvSpPr>
        <p:spPr bwMode="auto">
          <a:xfrm>
            <a:off x="4381500" y="263842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4381500" y="320992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5" name="Rectangle 19"/>
          <p:cNvSpPr>
            <a:spLocks noChangeArrowheads="1"/>
          </p:cNvSpPr>
          <p:nvPr/>
        </p:nvSpPr>
        <p:spPr bwMode="auto">
          <a:xfrm>
            <a:off x="4381500" y="380047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6" name="Rectangle 20"/>
          <p:cNvSpPr>
            <a:spLocks noChangeArrowheads="1"/>
          </p:cNvSpPr>
          <p:nvPr/>
        </p:nvSpPr>
        <p:spPr bwMode="auto">
          <a:xfrm>
            <a:off x="4381500" y="437197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7" name="Rectangle 21"/>
          <p:cNvSpPr>
            <a:spLocks noChangeArrowheads="1"/>
          </p:cNvSpPr>
          <p:nvPr/>
        </p:nvSpPr>
        <p:spPr bwMode="auto">
          <a:xfrm>
            <a:off x="4381500" y="496252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8" name="Rectangle 22"/>
          <p:cNvSpPr>
            <a:spLocks noChangeArrowheads="1"/>
          </p:cNvSpPr>
          <p:nvPr/>
        </p:nvSpPr>
        <p:spPr bwMode="auto">
          <a:xfrm>
            <a:off x="4381500" y="553402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9" name="Oval 23"/>
          <p:cNvSpPr>
            <a:spLocks noChangeArrowheads="1"/>
          </p:cNvSpPr>
          <p:nvPr/>
        </p:nvSpPr>
        <p:spPr bwMode="auto">
          <a:xfrm>
            <a:off x="466725" y="1546225"/>
            <a:ext cx="1943100" cy="398145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0"/>
          <a:lstStyle/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1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2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3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4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5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6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7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</a:p>
        </p:txBody>
      </p:sp>
      <p:sp>
        <p:nvSpPr>
          <p:cNvPr id="193560" name="Text Box 24"/>
          <p:cNvSpPr txBox="1">
            <a:spLocks noChangeArrowheads="1"/>
          </p:cNvSpPr>
          <p:nvPr/>
        </p:nvSpPr>
        <p:spPr bwMode="auto">
          <a:xfrm>
            <a:off x="466725" y="1054100"/>
            <a:ext cx="180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2"/>
                </a:solidFill>
              </a:rPr>
              <a:t>EMPLOYEE</a:t>
            </a:r>
          </a:p>
        </p:txBody>
      </p:sp>
      <p:sp>
        <p:nvSpPr>
          <p:cNvPr id="193561" name="Oval 25"/>
          <p:cNvSpPr>
            <a:spLocks noChangeArrowheads="1"/>
          </p:cNvSpPr>
          <p:nvPr/>
        </p:nvSpPr>
        <p:spPr bwMode="auto">
          <a:xfrm>
            <a:off x="3505200" y="1546225"/>
            <a:ext cx="1943100" cy="47244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3657600"/>
          <a:lstStyle/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1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2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3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4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5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6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7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3460750" y="10541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2"/>
                </a:solidFill>
              </a:rPr>
              <a:t>WORKS_FOR</a:t>
            </a:r>
          </a:p>
        </p:txBody>
      </p:sp>
      <p:sp>
        <p:nvSpPr>
          <p:cNvPr id="193563" name="Oval 27"/>
          <p:cNvSpPr>
            <a:spLocks noChangeArrowheads="1"/>
          </p:cNvSpPr>
          <p:nvPr/>
        </p:nvSpPr>
        <p:spPr bwMode="auto">
          <a:xfrm>
            <a:off x="6553200" y="1546225"/>
            <a:ext cx="1943100" cy="398145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0"/>
          <a:lstStyle/>
          <a:p>
            <a:pPr algn="ctr" eaLnBrk="0" hangingPunct="0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r>
              <a:rPr lang="en-US" sz="2000">
                <a:solidFill>
                  <a:schemeClr val="bg2"/>
                </a:solidFill>
              </a:rPr>
              <a:t> d</a:t>
            </a:r>
            <a:r>
              <a:rPr lang="en-US" sz="2000" baseline="-25000">
                <a:solidFill>
                  <a:schemeClr val="bg2"/>
                </a:solidFill>
              </a:rPr>
              <a:t>1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r>
              <a:rPr lang="en-US" sz="2000">
                <a:solidFill>
                  <a:schemeClr val="bg2"/>
                </a:solidFill>
              </a:rPr>
              <a:t> d</a:t>
            </a:r>
            <a:r>
              <a:rPr lang="en-US" sz="2000" baseline="-25000">
                <a:solidFill>
                  <a:schemeClr val="bg2"/>
                </a:solidFill>
              </a:rPr>
              <a:t>2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r>
              <a:rPr lang="en-US" sz="2000">
                <a:solidFill>
                  <a:schemeClr val="bg2"/>
                </a:solidFill>
              </a:rPr>
              <a:t> d</a:t>
            </a:r>
            <a:r>
              <a:rPr lang="en-US" sz="2000" baseline="-25000">
                <a:solidFill>
                  <a:schemeClr val="bg2"/>
                </a:solidFill>
              </a:rPr>
              <a:t>3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6413500" y="10541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2"/>
                </a:solidFill>
              </a:rPr>
              <a:t>DEPARTMENT</a:t>
            </a:r>
          </a:p>
        </p:txBody>
      </p:sp>
      <p:sp>
        <p:nvSpPr>
          <p:cNvPr id="193565" name="Line 29"/>
          <p:cNvSpPr>
            <a:spLocks noChangeShapeType="1"/>
          </p:cNvSpPr>
          <p:nvPr/>
        </p:nvSpPr>
        <p:spPr bwMode="auto">
          <a:xfrm flipV="1">
            <a:off x="4572000" y="2347913"/>
            <a:ext cx="2838450" cy="26860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38CE5C2D-EA48-488F-8E60-F9B78D37B535}" type="slidenum">
              <a:rPr lang="en-US"/>
              <a:pPr/>
              <a:t>14</a:t>
            </a:fld>
            <a:endParaRPr lang="en-US"/>
          </a:p>
        </p:txBody>
      </p:sp>
      <p:sp>
        <p:nvSpPr>
          <p:cNvPr id="192514" name="Line 2"/>
          <p:cNvSpPr>
            <a:spLocks noChangeShapeType="1"/>
          </p:cNvSpPr>
          <p:nvPr/>
        </p:nvSpPr>
        <p:spPr bwMode="auto">
          <a:xfrm flipV="1">
            <a:off x="1524000" y="2076450"/>
            <a:ext cx="2971800" cy="247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5" name="Line 3"/>
          <p:cNvSpPr>
            <a:spLocks noChangeShapeType="1"/>
          </p:cNvSpPr>
          <p:nvPr/>
        </p:nvSpPr>
        <p:spPr bwMode="auto">
          <a:xfrm flipV="1">
            <a:off x="1524000" y="2705100"/>
            <a:ext cx="291465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6" name="Line 4"/>
          <p:cNvSpPr>
            <a:spLocks noChangeShapeType="1"/>
          </p:cNvSpPr>
          <p:nvPr/>
        </p:nvSpPr>
        <p:spPr bwMode="auto">
          <a:xfrm flipV="1">
            <a:off x="1543050" y="3257550"/>
            <a:ext cx="2857500" cy="381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7" name="Line 5"/>
          <p:cNvSpPr>
            <a:spLocks noChangeShapeType="1"/>
          </p:cNvSpPr>
          <p:nvPr/>
        </p:nvSpPr>
        <p:spPr bwMode="auto">
          <a:xfrm>
            <a:off x="1543050" y="3771900"/>
            <a:ext cx="291465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1543050" y="4248150"/>
            <a:ext cx="287655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>
            <a:off x="1524000" y="4743450"/>
            <a:ext cx="2933700" cy="247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>
            <a:off x="1543050" y="5257800"/>
            <a:ext cx="2895600" cy="323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>
            <a:off x="4552950" y="2076450"/>
            <a:ext cx="28956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>
            <a:off x="4572000" y="2686050"/>
            <a:ext cx="283845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 flipV="1">
            <a:off x="4552950" y="2305050"/>
            <a:ext cx="2857500" cy="9525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4" name="Line 12"/>
          <p:cNvSpPr>
            <a:spLocks noChangeShapeType="1"/>
          </p:cNvSpPr>
          <p:nvPr/>
        </p:nvSpPr>
        <p:spPr bwMode="auto">
          <a:xfrm flipV="1">
            <a:off x="4591050" y="3238500"/>
            <a:ext cx="2800350" cy="590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5" name="Line 13"/>
          <p:cNvSpPr>
            <a:spLocks noChangeShapeType="1"/>
          </p:cNvSpPr>
          <p:nvPr/>
        </p:nvSpPr>
        <p:spPr bwMode="auto">
          <a:xfrm flipV="1">
            <a:off x="4552950" y="4133850"/>
            <a:ext cx="2819400" cy="2857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6" name="Line 14"/>
          <p:cNvSpPr>
            <a:spLocks noChangeShapeType="1"/>
          </p:cNvSpPr>
          <p:nvPr/>
        </p:nvSpPr>
        <p:spPr bwMode="auto">
          <a:xfrm flipV="1">
            <a:off x="4552950" y="4133850"/>
            <a:ext cx="2838450" cy="1447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7" name="Line 15"/>
          <p:cNvSpPr>
            <a:spLocks noChangeShapeType="1"/>
          </p:cNvSpPr>
          <p:nvPr/>
        </p:nvSpPr>
        <p:spPr bwMode="auto">
          <a:xfrm flipV="1">
            <a:off x="4572000" y="2305050"/>
            <a:ext cx="2838450" cy="26860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8" name="Line 16"/>
          <p:cNvSpPr>
            <a:spLocks noChangeShapeType="1"/>
          </p:cNvSpPr>
          <p:nvPr/>
        </p:nvSpPr>
        <p:spPr bwMode="auto">
          <a:xfrm>
            <a:off x="1524000" y="2781300"/>
            <a:ext cx="2895600" cy="30718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9" name="Line 17"/>
          <p:cNvSpPr>
            <a:spLocks noChangeShapeType="1"/>
          </p:cNvSpPr>
          <p:nvPr/>
        </p:nvSpPr>
        <p:spPr bwMode="auto">
          <a:xfrm flipV="1">
            <a:off x="4572000" y="4133850"/>
            <a:ext cx="2838450" cy="17192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0" name="Line 18"/>
          <p:cNvSpPr>
            <a:spLocks noChangeShapeType="1"/>
          </p:cNvSpPr>
          <p:nvPr/>
        </p:nvSpPr>
        <p:spPr bwMode="auto">
          <a:xfrm flipV="1">
            <a:off x="1504950" y="1724025"/>
            <a:ext cx="2876550" cy="3533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1" name="Line 19"/>
          <p:cNvSpPr>
            <a:spLocks noChangeShapeType="1"/>
          </p:cNvSpPr>
          <p:nvPr/>
        </p:nvSpPr>
        <p:spPr bwMode="auto">
          <a:xfrm>
            <a:off x="4572000" y="1543050"/>
            <a:ext cx="280035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2" name="Rectangle 20"/>
          <p:cNvSpPr>
            <a:spLocks noGrp="1" noChangeArrowheads="1"/>
          </p:cNvSpPr>
          <p:nvPr>
            <p:ph type="title"/>
          </p:nvPr>
        </p:nvSpPr>
        <p:spPr>
          <a:xfrm>
            <a:off x="296863" y="85725"/>
            <a:ext cx="8496300" cy="1143000"/>
          </a:xfrm>
        </p:spPr>
        <p:txBody>
          <a:bodyPr/>
          <a:lstStyle/>
          <a:p>
            <a:r>
              <a:rPr lang="en-US" sz="2400" b="1"/>
              <a:t>Example relationship instances of the WORKS_ON relationship between EMPLOYEE and PROJECT</a:t>
            </a:r>
          </a:p>
        </p:txBody>
      </p:sp>
      <p:sp>
        <p:nvSpPr>
          <p:cNvPr id="192533" name="Text Box 21"/>
          <p:cNvSpPr txBox="1">
            <a:spLocks noChangeArrowheads="1"/>
          </p:cNvSpPr>
          <p:nvPr/>
        </p:nvSpPr>
        <p:spPr bwMode="auto">
          <a:xfrm>
            <a:off x="685800" y="1822450"/>
            <a:ext cx="809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92534" name="Oval 22"/>
          <p:cNvSpPr>
            <a:spLocks noChangeArrowheads="1"/>
          </p:cNvSpPr>
          <p:nvPr/>
        </p:nvSpPr>
        <p:spPr bwMode="auto">
          <a:xfrm>
            <a:off x="400050" y="1485900"/>
            <a:ext cx="1943100" cy="398145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0"/>
          <a:lstStyle/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1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2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3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4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5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6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7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</a:p>
        </p:txBody>
      </p:sp>
      <p:sp>
        <p:nvSpPr>
          <p:cNvPr id="192535" name="Oval 23"/>
          <p:cNvSpPr>
            <a:spLocks noChangeArrowheads="1"/>
          </p:cNvSpPr>
          <p:nvPr/>
        </p:nvSpPr>
        <p:spPr bwMode="auto">
          <a:xfrm>
            <a:off x="3505200" y="1485900"/>
            <a:ext cx="1943100" cy="47244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3657600"/>
          <a:lstStyle/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1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2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3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4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5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6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7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192536" name="Oval 24"/>
          <p:cNvSpPr>
            <a:spLocks noChangeArrowheads="1"/>
          </p:cNvSpPr>
          <p:nvPr/>
        </p:nvSpPr>
        <p:spPr bwMode="auto">
          <a:xfrm>
            <a:off x="6553200" y="1485900"/>
            <a:ext cx="1943100" cy="398145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0"/>
          <a:lstStyle/>
          <a:p>
            <a:pPr algn="ctr" eaLnBrk="0" hangingPunct="0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r>
              <a:rPr lang="en-US" sz="2000">
                <a:solidFill>
                  <a:schemeClr val="bg2"/>
                </a:solidFill>
              </a:rPr>
              <a:t> p</a:t>
            </a:r>
            <a:r>
              <a:rPr lang="en-US" sz="2000" baseline="-25000">
                <a:solidFill>
                  <a:schemeClr val="bg2"/>
                </a:solidFill>
              </a:rPr>
              <a:t>1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r>
              <a:rPr lang="en-US" sz="2000">
                <a:solidFill>
                  <a:schemeClr val="bg2"/>
                </a:solidFill>
              </a:rPr>
              <a:t> p</a:t>
            </a:r>
            <a:r>
              <a:rPr lang="en-US" sz="2000" baseline="-25000">
                <a:solidFill>
                  <a:schemeClr val="bg2"/>
                </a:solidFill>
              </a:rPr>
              <a:t>2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r>
              <a:rPr lang="en-US" sz="2000">
                <a:solidFill>
                  <a:schemeClr val="bg2"/>
                </a:solidFill>
              </a:rPr>
              <a:t> p</a:t>
            </a:r>
            <a:r>
              <a:rPr lang="en-US" sz="2000" baseline="-25000">
                <a:solidFill>
                  <a:schemeClr val="bg2"/>
                </a:solidFill>
              </a:rPr>
              <a:t>3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192537" name="Rectangle 25"/>
          <p:cNvSpPr>
            <a:spLocks noChangeArrowheads="1"/>
          </p:cNvSpPr>
          <p:nvPr/>
        </p:nvSpPr>
        <p:spPr bwMode="auto">
          <a:xfrm>
            <a:off x="4381500" y="200501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8" name="Rectangle 26"/>
          <p:cNvSpPr>
            <a:spLocks noChangeArrowheads="1"/>
          </p:cNvSpPr>
          <p:nvPr/>
        </p:nvSpPr>
        <p:spPr bwMode="auto">
          <a:xfrm>
            <a:off x="4381500" y="259556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9" name="Rectangle 27"/>
          <p:cNvSpPr>
            <a:spLocks noChangeArrowheads="1"/>
          </p:cNvSpPr>
          <p:nvPr/>
        </p:nvSpPr>
        <p:spPr bwMode="auto">
          <a:xfrm>
            <a:off x="4381500" y="316706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40" name="Rectangle 28"/>
          <p:cNvSpPr>
            <a:spLocks noChangeArrowheads="1"/>
          </p:cNvSpPr>
          <p:nvPr/>
        </p:nvSpPr>
        <p:spPr bwMode="auto">
          <a:xfrm>
            <a:off x="4381500" y="375761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41" name="Rectangle 29"/>
          <p:cNvSpPr>
            <a:spLocks noChangeArrowheads="1"/>
          </p:cNvSpPr>
          <p:nvPr/>
        </p:nvSpPr>
        <p:spPr bwMode="auto">
          <a:xfrm>
            <a:off x="4381500" y="432911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42" name="Rectangle 30"/>
          <p:cNvSpPr>
            <a:spLocks noChangeArrowheads="1"/>
          </p:cNvSpPr>
          <p:nvPr/>
        </p:nvSpPr>
        <p:spPr bwMode="auto">
          <a:xfrm>
            <a:off x="4381500" y="4991100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43" name="Rectangle 31"/>
          <p:cNvSpPr>
            <a:spLocks noChangeArrowheads="1"/>
          </p:cNvSpPr>
          <p:nvPr/>
        </p:nvSpPr>
        <p:spPr bwMode="auto">
          <a:xfrm>
            <a:off x="4381500" y="549116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44" name="Line 32"/>
          <p:cNvSpPr>
            <a:spLocks noChangeShapeType="1"/>
          </p:cNvSpPr>
          <p:nvPr/>
        </p:nvSpPr>
        <p:spPr bwMode="auto">
          <a:xfrm>
            <a:off x="4591050" y="4329113"/>
            <a:ext cx="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45" name="Rectangle 33"/>
          <p:cNvSpPr>
            <a:spLocks noChangeArrowheads="1"/>
          </p:cNvSpPr>
          <p:nvPr/>
        </p:nvSpPr>
        <p:spPr bwMode="auto">
          <a:xfrm>
            <a:off x="4400550" y="585311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46" name="Text Box 34"/>
          <p:cNvSpPr txBox="1">
            <a:spLocks noChangeArrowheads="1"/>
          </p:cNvSpPr>
          <p:nvPr/>
        </p:nvSpPr>
        <p:spPr bwMode="auto">
          <a:xfrm>
            <a:off x="4089400" y="5581650"/>
            <a:ext cx="520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92547" name="Text Box 35"/>
          <p:cNvSpPr txBox="1">
            <a:spLocks noChangeArrowheads="1"/>
          </p:cNvSpPr>
          <p:nvPr/>
        </p:nvSpPr>
        <p:spPr bwMode="auto">
          <a:xfrm>
            <a:off x="4381500" y="1724025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92548" name="Text Box 36"/>
          <p:cNvSpPr txBox="1">
            <a:spLocks noChangeArrowheads="1"/>
          </p:cNvSpPr>
          <p:nvPr/>
        </p:nvSpPr>
        <p:spPr bwMode="auto">
          <a:xfrm>
            <a:off x="4060825" y="1481138"/>
            <a:ext cx="520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92549" name="Rectangle 37"/>
          <p:cNvSpPr>
            <a:spLocks noChangeArrowheads="1"/>
          </p:cNvSpPr>
          <p:nvPr/>
        </p:nvSpPr>
        <p:spPr bwMode="auto">
          <a:xfrm>
            <a:off x="4343400" y="1543050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48F0CF30-B43C-4ED1-88BE-3400DA2A30BE}" type="slidenum">
              <a:rPr lang="en-US"/>
              <a:pPr/>
              <a:t>15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4000"/>
              <a:t>Relationships and Relationship Types (2)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9063"/>
            <a:ext cx="8099425" cy="4114800"/>
          </a:xfrm>
        </p:spPr>
        <p:txBody>
          <a:bodyPr/>
          <a:lstStyle/>
          <a:p>
            <a:r>
              <a:rPr lang="en-US" sz="2400"/>
              <a:t>More than one relationship type can exist with the same participating entity types. For example, MANAGES and WORKS_FOR are distinct relationships between EMPLOYEE and DEPARTMENT, but with different meanings and different relationship instances.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FE4C2E43-822D-4A1B-A23A-21CEEE7A636D}" type="slidenum">
              <a:rPr lang="en-US"/>
              <a:pPr/>
              <a:t>16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15900"/>
            <a:ext cx="7940675" cy="768350"/>
          </a:xfrm>
          <a:noFill/>
          <a:ln/>
        </p:spPr>
        <p:txBody>
          <a:bodyPr lIns="91440" tIns="45720" rIns="91440" bIns="45720"/>
          <a:lstStyle/>
          <a:p>
            <a:pPr>
              <a:lnSpc>
                <a:spcPct val="90000"/>
              </a:lnSpc>
            </a:pPr>
            <a:r>
              <a:rPr lang="en-US" sz="2800" b="1"/>
              <a:t>ER DIAGRAM – Relationship Types are:</a:t>
            </a:r>
            <a:br>
              <a:rPr lang="en-US" sz="2800" b="1"/>
            </a:br>
            <a:r>
              <a:rPr lang="en-US" sz="2400" b="1"/>
              <a:t>WORKS_FOR, MANAGES, WORKS_ON, CONTROLS,</a:t>
            </a:r>
            <a:br>
              <a:rPr lang="en-US" sz="2400" b="1"/>
            </a:br>
            <a:r>
              <a:rPr lang="en-US" sz="2400" b="1"/>
              <a:t>SUPERVISION, DEPENDENTS_OF</a:t>
            </a:r>
          </a:p>
        </p:txBody>
      </p:sp>
      <p:pic>
        <p:nvPicPr>
          <p:cNvPr id="5" name="Picture 4" descr="http://ulam2.cs.luc.edu/353/spr13/notes/images/fig7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1078177"/>
            <a:ext cx="6934200" cy="5308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CCEADDEB-353D-4941-B0E5-894B7DBFF5B4}" type="slidenum">
              <a:rPr lang="en-US"/>
              <a:pPr/>
              <a:t>17</a:t>
            </a:fld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515938"/>
          </a:xfrm>
        </p:spPr>
        <p:txBody>
          <a:bodyPr/>
          <a:lstStyle/>
          <a:p>
            <a:r>
              <a:rPr lang="en-US"/>
              <a:t>Weak Entity Types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76250" y="1082675"/>
            <a:ext cx="7981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 entity that does not have a key attribute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weak entity must participate in </a:t>
            </a:r>
            <a:r>
              <a:rPr lang="en-US" sz="2400" b="1" dirty="0"/>
              <a:t>an identifying relationship type </a:t>
            </a:r>
            <a:r>
              <a:rPr lang="en-US" sz="2400" dirty="0"/>
              <a:t>with an </a:t>
            </a:r>
            <a:r>
              <a:rPr lang="en-US" sz="2400" b="1" dirty="0"/>
              <a:t>owner or identifying entity type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Entities are identified by the combination of:</a:t>
            </a:r>
          </a:p>
          <a:p>
            <a:pPr lvl="1">
              <a:lnSpc>
                <a:spcPct val="90000"/>
              </a:lnSpc>
            </a:pPr>
            <a:r>
              <a:rPr lang="en-US" sz="2500" dirty="0"/>
              <a:t>A partial key of the weak entity type</a:t>
            </a:r>
          </a:p>
          <a:p>
            <a:pPr lvl="1">
              <a:lnSpc>
                <a:spcPct val="90000"/>
              </a:lnSpc>
            </a:pPr>
            <a:r>
              <a:rPr lang="en-US" sz="2500" dirty="0"/>
              <a:t>The particular entity they are related to in the identifying entity type</a:t>
            </a:r>
          </a:p>
          <a:p>
            <a:pPr>
              <a:lnSpc>
                <a:spcPct val="90000"/>
              </a:lnSpc>
              <a:buSzPct val="150000"/>
              <a:buFont typeface="Wingdings" pitchFamily="2" charset="2"/>
              <a:buNone/>
            </a:pPr>
            <a:r>
              <a:rPr lang="en-US" sz="2400" b="1" dirty="0"/>
              <a:t>Example: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buSzPct val="150000"/>
              <a:buFont typeface="Wingdings" pitchFamily="2" charset="2"/>
              <a:buNone/>
            </a:pPr>
            <a:r>
              <a:rPr lang="en-US" sz="2400" dirty="0"/>
              <a:t> Suppose that a DEPENDENT entity is identified by the dependent’s first name and </a:t>
            </a:r>
            <a:r>
              <a:rPr lang="en-US" sz="2400" dirty="0" err="1"/>
              <a:t>birhtdate</a:t>
            </a:r>
            <a:r>
              <a:rPr lang="en-US" sz="2400" dirty="0"/>
              <a:t>, </a:t>
            </a:r>
            <a:r>
              <a:rPr lang="en-US" sz="2400" i="1" dirty="0"/>
              <a:t>and</a:t>
            </a:r>
            <a:r>
              <a:rPr lang="en-US" sz="2400" dirty="0"/>
              <a:t> the specific EMPLOYEE that the dependent is related to.  DEPENDENT is a weak entity type with EMPLOYEE as its identifying entity type via the identifying relationship type DEPENDENT_OF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A5CBBC9B-0322-4050-8F11-AAAB1CE7DA34}" type="slidenum">
              <a:rPr lang="en-US"/>
              <a:pPr/>
              <a:t>18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15900"/>
            <a:ext cx="7940675" cy="768350"/>
          </a:xfrm>
          <a:noFill/>
          <a:ln/>
        </p:spPr>
        <p:txBody>
          <a:bodyPr lIns="91440" tIns="45720" rIns="91440" bIns="45720"/>
          <a:lstStyle/>
          <a:p>
            <a:pPr>
              <a:lnSpc>
                <a:spcPct val="90000"/>
              </a:lnSpc>
            </a:pPr>
            <a:r>
              <a:rPr lang="en-US" sz="2800" b="1"/>
              <a:t>Weak Entity Type is: </a:t>
            </a:r>
            <a:r>
              <a:rPr lang="en-US" sz="2400" b="1"/>
              <a:t>DEPENDENT</a:t>
            </a:r>
            <a:br>
              <a:rPr lang="en-US" sz="2400" b="1"/>
            </a:br>
            <a:r>
              <a:rPr lang="en-US" sz="2800" b="1"/>
              <a:t>Identifying Relationship is: </a:t>
            </a:r>
            <a:r>
              <a:rPr lang="en-US" sz="2400" b="1"/>
              <a:t>DEPENDENTS_OF</a:t>
            </a:r>
          </a:p>
        </p:txBody>
      </p:sp>
      <p:pic>
        <p:nvPicPr>
          <p:cNvPr id="5" name="Picture 4" descr="http://ulam2.cs.luc.edu/353/spr13/notes/images/fig7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1078177"/>
            <a:ext cx="6934200" cy="5308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DA36C8EB-9E63-4459-9161-73A329366F6A}" type="slidenum">
              <a:rPr lang="en-US"/>
              <a:pPr/>
              <a:t>19</a:t>
            </a:fld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3988"/>
            <a:ext cx="7772400" cy="796925"/>
          </a:xfrm>
        </p:spPr>
        <p:txBody>
          <a:bodyPr/>
          <a:lstStyle/>
          <a:p>
            <a:r>
              <a:rPr lang="en-US"/>
              <a:t>Constraints on Relationships</a:t>
            </a:r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Constraints on Relationship Types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( Also known as ratio constraints )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 Maximum Cardinality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   One-to-one (1:1)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   One-to-many (1:N) or Many-to-one (N:1)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   Many-to-many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Minimum Cardinality (also called participation constraint or existence dependency constraints)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    zero (optional participation, not existence-dependent)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    one or more (mandatory, existence-dependent)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F4067023-7908-49D3-BD3A-0CFC4D023430}" type="slidenum">
              <a:rPr lang="en-US"/>
              <a:pPr/>
              <a:t>2</a:t>
            </a:fld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4000"/>
              <a:t>Chapter Outline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89063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Example Database Application (COMPANY)</a:t>
            </a:r>
          </a:p>
          <a:p>
            <a:pPr>
              <a:lnSpc>
                <a:spcPct val="90000"/>
              </a:lnSpc>
            </a:pPr>
            <a:r>
              <a:rPr lang="en-US" sz="2400"/>
              <a:t>ER Model Concepts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Entities and Attributes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Entity Types, Value Sets, and Key Attributes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Relationships and Relationship Types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Weak Entity Types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Roles and Attributes in Relationship Types</a:t>
            </a:r>
          </a:p>
          <a:p>
            <a:pPr>
              <a:lnSpc>
                <a:spcPct val="90000"/>
              </a:lnSpc>
            </a:pPr>
            <a:r>
              <a:rPr lang="en-US" sz="2400"/>
              <a:t>ER Diagrams - Notation</a:t>
            </a:r>
          </a:p>
          <a:p>
            <a:pPr>
              <a:lnSpc>
                <a:spcPct val="90000"/>
              </a:lnSpc>
            </a:pPr>
            <a:r>
              <a:rPr lang="en-US" sz="2400"/>
              <a:t>ER Diagram for COMPANY Schema</a:t>
            </a:r>
          </a:p>
          <a:p>
            <a:pPr>
              <a:lnSpc>
                <a:spcPct val="90000"/>
              </a:lnSpc>
            </a:pPr>
            <a:r>
              <a:rPr lang="en-US" sz="2400"/>
              <a:t>Alternative Notations – UML class diagrams, others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00ED0AFC-96BE-4B06-966C-09BFEFC069C0}" type="slidenum">
              <a:rPr lang="en-US"/>
              <a:pPr/>
              <a:t>20</a:t>
            </a:fld>
            <a:endParaRPr lang="en-US"/>
          </a:p>
        </p:txBody>
      </p:sp>
      <p:sp>
        <p:nvSpPr>
          <p:cNvPr id="191490" name="Line 2"/>
          <p:cNvSpPr>
            <a:spLocks noChangeShapeType="1"/>
          </p:cNvSpPr>
          <p:nvPr/>
        </p:nvSpPr>
        <p:spPr bwMode="auto">
          <a:xfrm flipV="1">
            <a:off x="1524000" y="2136775"/>
            <a:ext cx="2971800" cy="247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1" name="Line 3"/>
          <p:cNvSpPr>
            <a:spLocks noChangeShapeType="1"/>
          </p:cNvSpPr>
          <p:nvPr/>
        </p:nvSpPr>
        <p:spPr bwMode="auto">
          <a:xfrm flipV="1">
            <a:off x="1524000" y="2765425"/>
            <a:ext cx="291465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2" name="Line 4"/>
          <p:cNvSpPr>
            <a:spLocks noChangeShapeType="1"/>
          </p:cNvSpPr>
          <p:nvPr/>
        </p:nvSpPr>
        <p:spPr bwMode="auto">
          <a:xfrm flipV="1">
            <a:off x="1543050" y="3317875"/>
            <a:ext cx="2857500" cy="381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>
            <a:off x="1543050" y="3832225"/>
            <a:ext cx="291465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1543050" y="4308475"/>
            <a:ext cx="287655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5" name="Line 7"/>
          <p:cNvSpPr>
            <a:spLocks noChangeShapeType="1"/>
          </p:cNvSpPr>
          <p:nvPr/>
        </p:nvSpPr>
        <p:spPr bwMode="auto">
          <a:xfrm>
            <a:off x="1524000" y="4803775"/>
            <a:ext cx="2933700" cy="247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>
            <a:off x="1543050" y="5318125"/>
            <a:ext cx="2895600" cy="323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4552950" y="2136775"/>
            <a:ext cx="28956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4572000" y="2746375"/>
            <a:ext cx="283845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 flipV="1">
            <a:off x="4552950" y="2365375"/>
            <a:ext cx="2857500" cy="9525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00" name="Line 12"/>
          <p:cNvSpPr>
            <a:spLocks noChangeShapeType="1"/>
          </p:cNvSpPr>
          <p:nvPr/>
        </p:nvSpPr>
        <p:spPr bwMode="auto">
          <a:xfrm flipV="1">
            <a:off x="4591050" y="3298825"/>
            <a:ext cx="2800350" cy="590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01" name="Line 13"/>
          <p:cNvSpPr>
            <a:spLocks noChangeShapeType="1"/>
          </p:cNvSpPr>
          <p:nvPr/>
        </p:nvSpPr>
        <p:spPr bwMode="auto">
          <a:xfrm flipV="1">
            <a:off x="4552950" y="4194175"/>
            <a:ext cx="2819400" cy="2857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02" name="Line 14"/>
          <p:cNvSpPr>
            <a:spLocks noChangeShapeType="1"/>
          </p:cNvSpPr>
          <p:nvPr/>
        </p:nvSpPr>
        <p:spPr bwMode="auto">
          <a:xfrm flipV="1">
            <a:off x="4552950" y="4194175"/>
            <a:ext cx="2838450" cy="1447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03" name="Rectangle 15"/>
          <p:cNvSpPr>
            <a:spLocks noGrp="1" noChangeArrowheads="1"/>
          </p:cNvSpPr>
          <p:nvPr>
            <p:ph type="title"/>
          </p:nvPr>
        </p:nvSpPr>
        <p:spPr>
          <a:xfrm>
            <a:off x="0" y="325438"/>
            <a:ext cx="9144000" cy="533400"/>
          </a:xfrm>
          <a:noFill/>
          <a:ln/>
        </p:spPr>
        <p:txBody>
          <a:bodyPr lIns="91440" tIns="0" rIns="91440" bIns="45720">
            <a:spAutoFit/>
          </a:bodyPr>
          <a:lstStyle/>
          <a:p>
            <a:r>
              <a:rPr lang="en-US" sz="3200" b="1"/>
              <a:t>Many-to-one (N:1) RELATIONSHIP</a:t>
            </a:r>
          </a:p>
        </p:txBody>
      </p:sp>
      <p:sp>
        <p:nvSpPr>
          <p:cNvPr id="191504" name="Rectangle 16"/>
          <p:cNvSpPr>
            <a:spLocks noChangeArrowheads="1"/>
          </p:cNvSpPr>
          <p:nvPr/>
        </p:nvSpPr>
        <p:spPr bwMode="auto">
          <a:xfrm>
            <a:off x="4381500" y="204787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05" name="Rectangle 17"/>
          <p:cNvSpPr>
            <a:spLocks noChangeArrowheads="1"/>
          </p:cNvSpPr>
          <p:nvPr/>
        </p:nvSpPr>
        <p:spPr bwMode="auto">
          <a:xfrm>
            <a:off x="4381500" y="263842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06" name="Rectangle 18"/>
          <p:cNvSpPr>
            <a:spLocks noChangeArrowheads="1"/>
          </p:cNvSpPr>
          <p:nvPr/>
        </p:nvSpPr>
        <p:spPr bwMode="auto">
          <a:xfrm>
            <a:off x="4381500" y="320992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07" name="Rectangle 19"/>
          <p:cNvSpPr>
            <a:spLocks noChangeArrowheads="1"/>
          </p:cNvSpPr>
          <p:nvPr/>
        </p:nvSpPr>
        <p:spPr bwMode="auto">
          <a:xfrm>
            <a:off x="4381500" y="380047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08" name="Rectangle 20"/>
          <p:cNvSpPr>
            <a:spLocks noChangeArrowheads="1"/>
          </p:cNvSpPr>
          <p:nvPr/>
        </p:nvSpPr>
        <p:spPr bwMode="auto">
          <a:xfrm>
            <a:off x="4381500" y="437197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09" name="Rectangle 21"/>
          <p:cNvSpPr>
            <a:spLocks noChangeArrowheads="1"/>
          </p:cNvSpPr>
          <p:nvPr/>
        </p:nvSpPr>
        <p:spPr bwMode="auto">
          <a:xfrm>
            <a:off x="4381500" y="496252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10" name="Rectangle 22"/>
          <p:cNvSpPr>
            <a:spLocks noChangeArrowheads="1"/>
          </p:cNvSpPr>
          <p:nvPr/>
        </p:nvSpPr>
        <p:spPr bwMode="auto">
          <a:xfrm>
            <a:off x="4381500" y="553402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11" name="Oval 23"/>
          <p:cNvSpPr>
            <a:spLocks noChangeArrowheads="1"/>
          </p:cNvSpPr>
          <p:nvPr/>
        </p:nvSpPr>
        <p:spPr bwMode="auto">
          <a:xfrm>
            <a:off x="466725" y="1546225"/>
            <a:ext cx="1943100" cy="398145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0"/>
          <a:lstStyle/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1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2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3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4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5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6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7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466725" y="1054100"/>
            <a:ext cx="180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2"/>
                </a:solidFill>
              </a:rPr>
              <a:t>EMPLOYEE</a:t>
            </a:r>
          </a:p>
        </p:txBody>
      </p:sp>
      <p:sp>
        <p:nvSpPr>
          <p:cNvPr id="191513" name="Oval 25"/>
          <p:cNvSpPr>
            <a:spLocks noChangeArrowheads="1"/>
          </p:cNvSpPr>
          <p:nvPr/>
        </p:nvSpPr>
        <p:spPr bwMode="auto">
          <a:xfrm>
            <a:off x="3505200" y="1546225"/>
            <a:ext cx="1943100" cy="47244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3657600"/>
          <a:lstStyle/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1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2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3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4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5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6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7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191514" name="Text Box 26"/>
          <p:cNvSpPr txBox="1">
            <a:spLocks noChangeArrowheads="1"/>
          </p:cNvSpPr>
          <p:nvPr/>
        </p:nvSpPr>
        <p:spPr bwMode="auto">
          <a:xfrm>
            <a:off x="3460750" y="10541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2"/>
                </a:solidFill>
              </a:rPr>
              <a:t>WORKS_FOR</a:t>
            </a:r>
          </a:p>
        </p:txBody>
      </p:sp>
      <p:sp>
        <p:nvSpPr>
          <p:cNvPr id="191515" name="Oval 27"/>
          <p:cNvSpPr>
            <a:spLocks noChangeArrowheads="1"/>
          </p:cNvSpPr>
          <p:nvPr/>
        </p:nvSpPr>
        <p:spPr bwMode="auto">
          <a:xfrm>
            <a:off x="6553200" y="1546225"/>
            <a:ext cx="1943100" cy="398145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0"/>
          <a:lstStyle/>
          <a:p>
            <a:pPr algn="ctr" eaLnBrk="0" hangingPunct="0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r>
              <a:rPr lang="en-US" sz="2000">
                <a:solidFill>
                  <a:schemeClr val="bg2"/>
                </a:solidFill>
              </a:rPr>
              <a:t> d</a:t>
            </a:r>
            <a:r>
              <a:rPr lang="en-US" sz="2000" baseline="-25000">
                <a:solidFill>
                  <a:schemeClr val="bg2"/>
                </a:solidFill>
              </a:rPr>
              <a:t>1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r>
              <a:rPr lang="en-US" sz="2000">
                <a:solidFill>
                  <a:schemeClr val="bg2"/>
                </a:solidFill>
              </a:rPr>
              <a:t> d</a:t>
            </a:r>
            <a:r>
              <a:rPr lang="en-US" sz="2000" baseline="-25000">
                <a:solidFill>
                  <a:schemeClr val="bg2"/>
                </a:solidFill>
              </a:rPr>
              <a:t>2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r>
              <a:rPr lang="en-US" sz="2000">
                <a:solidFill>
                  <a:schemeClr val="bg2"/>
                </a:solidFill>
              </a:rPr>
              <a:t> d</a:t>
            </a:r>
            <a:r>
              <a:rPr lang="en-US" sz="2000" baseline="-25000">
                <a:solidFill>
                  <a:schemeClr val="bg2"/>
                </a:solidFill>
              </a:rPr>
              <a:t>3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6413500" y="10541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2"/>
                </a:solidFill>
              </a:rPr>
              <a:t>DEPARTMENT</a:t>
            </a:r>
          </a:p>
        </p:txBody>
      </p:sp>
      <p:sp>
        <p:nvSpPr>
          <p:cNvPr id="191517" name="Line 29"/>
          <p:cNvSpPr>
            <a:spLocks noChangeShapeType="1"/>
          </p:cNvSpPr>
          <p:nvPr/>
        </p:nvSpPr>
        <p:spPr bwMode="auto">
          <a:xfrm flipV="1">
            <a:off x="4572000" y="2347913"/>
            <a:ext cx="2838450" cy="26860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965113DF-3BAF-47CE-8755-333551F3E4E1}" type="slidenum">
              <a:rPr lang="en-US"/>
              <a:pPr/>
              <a:t>21</a:t>
            </a:fld>
            <a:endParaRPr lang="en-US"/>
          </a:p>
        </p:txBody>
      </p:sp>
      <p:sp>
        <p:nvSpPr>
          <p:cNvPr id="122895" name="Line 15"/>
          <p:cNvSpPr>
            <a:spLocks noChangeShapeType="1"/>
          </p:cNvSpPr>
          <p:nvPr/>
        </p:nvSpPr>
        <p:spPr bwMode="auto">
          <a:xfrm flipV="1">
            <a:off x="1524000" y="2076450"/>
            <a:ext cx="2971800" cy="247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6" name="Line 16"/>
          <p:cNvSpPr>
            <a:spLocks noChangeShapeType="1"/>
          </p:cNvSpPr>
          <p:nvPr/>
        </p:nvSpPr>
        <p:spPr bwMode="auto">
          <a:xfrm flipV="1">
            <a:off x="1524000" y="2705100"/>
            <a:ext cx="291465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 flipV="1">
            <a:off x="1543050" y="3257550"/>
            <a:ext cx="2857500" cy="381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1543050" y="3771900"/>
            <a:ext cx="291465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9" name="Line 19"/>
          <p:cNvSpPr>
            <a:spLocks noChangeShapeType="1"/>
          </p:cNvSpPr>
          <p:nvPr/>
        </p:nvSpPr>
        <p:spPr bwMode="auto">
          <a:xfrm>
            <a:off x="1543050" y="4248150"/>
            <a:ext cx="287655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0" name="Line 20"/>
          <p:cNvSpPr>
            <a:spLocks noChangeShapeType="1"/>
          </p:cNvSpPr>
          <p:nvPr/>
        </p:nvSpPr>
        <p:spPr bwMode="auto">
          <a:xfrm>
            <a:off x="1524000" y="4743450"/>
            <a:ext cx="2933700" cy="247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>
            <a:off x="1543050" y="5257800"/>
            <a:ext cx="2895600" cy="323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>
            <a:off x="4552950" y="2076450"/>
            <a:ext cx="28956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3" name="Line 23"/>
          <p:cNvSpPr>
            <a:spLocks noChangeShapeType="1"/>
          </p:cNvSpPr>
          <p:nvPr/>
        </p:nvSpPr>
        <p:spPr bwMode="auto">
          <a:xfrm>
            <a:off x="4572000" y="2686050"/>
            <a:ext cx="283845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4" name="Line 24"/>
          <p:cNvSpPr>
            <a:spLocks noChangeShapeType="1"/>
          </p:cNvSpPr>
          <p:nvPr/>
        </p:nvSpPr>
        <p:spPr bwMode="auto">
          <a:xfrm flipV="1">
            <a:off x="4552950" y="2305050"/>
            <a:ext cx="2857500" cy="9525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5" name="Line 25"/>
          <p:cNvSpPr>
            <a:spLocks noChangeShapeType="1"/>
          </p:cNvSpPr>
          <p:nvPr/>
        </p:nvSpPr>
        <p:spPr bwMode="auto">
          <a:xfrm flipV="1">
            <a:off x="4591050" y="3238500"/>
            <a:ext cx="2800350" cy="590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 flipV="1">
            <a:off x="4552950" y="4133850"/>
            <a:ext cx="2819400" cy="2857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7" name="Line 27"/>
          <p:cNvSpPr>
            <a:spLocks noChangeShapeType="1"/>
          </p:cNvSpPr>
          <p:nvPr/>
        </p:nvSpPr>
        <p:spPr bwMode="auto">
          <a:xfrm flipV="1">
            <a:off x="4552950" y="4133850"/>
            <a:ext cx="2838450" cy="1447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8" name="Line 28"/>
          <p:cNvSpPr>
            <a:spLocks noChangeShapeType="1"/>
          </p:cNvSpPr>
          <p:nvPr/>
        </p:nvSpPr>
        <p:spPr bwMode="auto">
          <a:xfrm flipV="1">
            <a:off x="4572000" y="2305050"/>
            <a:ext cx="2838450" cy="26860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9" name="Line 29"/>
          <p:cNvSpPr>
            <a:spLocks noChangeShapeType="1"/>
          </p:cNvSpPr>
          <p:nvPr/>
        </p:nvSpPr>
        <p:spPr bwMode="auto">
          <a:xfrm>
            <a:off x="1524000" y="2781300"/>
            <a:ext cx="2895600" cy="30718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2" name="Line 32"/>
          <p:cNvSpPr>
            <a:spLocks noChangeShapeType="1"/>
          </p:cNvSpPr>
          <p:nvPr/>
        </p:nvSpPr>
        <p:spPr bwMode="auto">
          <a:xfrm flipV="1">
            <a:off x="4572000" y="4133850"/>
            <a:ext cx="2838450" cy="17192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7" name="Line 37"/>
          <p:cNvSpPr>
            <a:spLocks noChangeShapeType="1"/>
          </p:cNvSpPr>
          <p:nvPr/>
        </p:nvSpPr>
        <p:spPr bwMode="auto">
          <a:xfrm flipV="1">
            <a:off x="1504950" y="1724025"/>
            <a:ext cx="2876550" cy="3533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8" name="Line 38"/>
          <p:cNvSpPr>
            <a:spLocks noChangeShapeType="1"/>
          </p:cNvSpPr>
          <p:nvPr/>
        </p:nvSpPr>
        <p:spPr bwMode="auto">
          <a:xfrm>
            <a:off x="4572000" y="1543050"/>
            <a:ext cx="280035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85725"/>
            <a:ext cx="8496300" cy="1143000"/>
          </a:xfrm>
        </p:spPr>
        <p:txBody>
          <a:bodyPr/>
          <a:lstStyle/>
          <a:p>
            <a:r>
              <a:rPr lang="en-US" sz="2800" b="1"/>
              <a:t>Many-to-many (M:N) RELATIONSHIP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685800" y="1822450"/>
            <a:ext cx="809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400050" y="1485900"/>
            <a:ext cx="1943100" cy="398145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0"/>
          <a:lstStyle/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1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2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3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4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5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6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7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</a:p>
        </p:txBody>
      </p:sp>
      <p:sp>
        <p:nvSpPr>
          <p:cNvPr id="122886" name="Oval 6"/>
          <p:cNvSpPr>
            <a:spLocks noChangeArrowheads="1"/>
          </p:cNvSpPr>
          <p:nvPr/>
        </p:nvSpPr>
        <p:spPr bwMode="auto">
          <a:xfrm>
            <a:off x="3505200" y="1485900"/>
            <a:ext cx="1943100" cy="47244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3657600"/>
          <a:lstStyle/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1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2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3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4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5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6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40000"/>
              </a:spcBef>
              <a:spcAft>
                <a:spcPct val="5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7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122887" name="Oval 7"/>
          <p:cNvSpPr>
            <a:spLocks noChangeArrowheads="1"/>
          </p:cNvSpPr>
          <p:nvPr/>
        </p:nvSpPr>
        <p:spPr bwMode="auto">
          <a:xfrm>
            <a:off x="6553200" y="1485900"/>
            <a:ext cx="1943100" cy="398145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0"/>
          <a:lstStyle/>
          <a:p>
            <a:pPr algn="ctr" eaLnBrk="0" hangingPunct="0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r>
              <a:rPr lang="en-US" sz="2000">
                <a:solidFill>
                  <a:schemeClr val="bg2"/>
                </a:solidFill>
              </a:rPr>
              <a:t> p</a:t>
            </a:r>
            <a:r>
              <a:rPr lang="en-US" sz="2000" baseline="-25000">
                <a:solidFill>
                  <a:schemeClr val="bg2"/>
                </a:solidFill>
              </a:rPr>
              <a:t>1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r>
              <a:rPr lang="en-US" sz="2000">
                <a:solidFill>
                  <a:schemeClr val="bg2"/>
                </a:solidFill>
              </a:rPr>
              <a:t> p</a:t>
            </a:r>
            <a:r>
              <a:rPr lang="en-US" sz="2000" baseline="-25000">
                <a:solidFill>
                  <a:schemeClr val="bg2"/>
                </a:solidFill>
              </a:rPr>
              <a:t>2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r>
              <a:rPr lang="en-US" sz="2000">
                <a:solidFill>
                  <a:schemeClr val="bg2"/>
                </a:solidFill>
              </a:rPr>
              <a:t> p</a:t>
            </a:r>
            <a:r>
              <a:rPr lang="en-US" sz="2000" baseline="-25000">
                <a:solidFill>
                  <a:schemeClr val="bg2"/>
                </a:solidFill>
              </a:rPr>
              <a:t>3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4381500" y="200501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4381500" y="259556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4381500" y="316706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4381500" y="375761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4381500" y="432911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3" name="Rectangle 13"/>
          <p:cNvSpPr>
            <a:spLocks noChangeArrowheads="1"/>
          </p:cNvSpPr>
          <p:nvPr/>
        </p:nvSpPr>
        <p:spPr bwMode="auto">
          <a:xfrm>
            <a:off x="4381500" y="4991100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4381500" y="549116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>
            <a:off x="4591050" y="4329113"/>
            <a:ext cx="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4400550" y="585311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3" name="Text Box 33"/>
          <p:cNvSpPr txBox="1">
            <a:spLocks noChangeArrowheads="1"/>
          </p:cNvSpPr>
          <p:nvPr/>
        </p:nvSpPr>
        <p:spPr bwMode="auto">
          <a:xfrm>
            <a:off x="4089400" y="5581650"/>
            <a:ext cx="520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22914" name="Text Box 34"/>
          <p:cNvSpPr txBox="1">
            <a:spLocks noChangeArrowheads="1"/>
          </p:cNvSpPr>
          <p:nvPr/>
        </p:nvSpPr>
        <p:spPr bwMode="auto">
          <a:xfrm>
            <a:off x="4381500" y="1724025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22915" name="Text Box 35"/>
          <p:cNvSpPr txBox="1">
            <a:spLocks noChangeArrowheads="1"/>
          </p:cNvSpPr>
          <p:nvPr/>
        </p:nvSpPr>
        <p:spPr bwMode="auto">
          <a:xfrm>
            <a:off x="4060825" y="1481138"/>
            <a:ext cx="520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22916" name="Rectangle 36"/>
          <p:cNvSpPr>
            <a:spLocks noChangeArrowheads="1"/>
          </p:cNvSpPr>
          <p:nvPr/>
        </p:nvSpPr>
        <p:spPr bwMode="auto">
          <a:xfrm>
            <a:off x="4343400" y="1543050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85800" y="1003300"/>
            <a:ext cx="195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EMPLOYEE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94450" y="924867"/>
            <a:ext cx="195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PROJECT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B3502A77-E386-4960-B1FA-D34C71BA1BBD}" type="slidenum">
              <a:rPr lang="en-US"/>
              <a:pPr/>
              <a:t>22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4000"/>
              <a:t>Relationships and Relationship Types (3)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9063"/>
            <a:ext cx="8099425" cy="4114800"/>
          </a:xfrm>
        </p:spPr>
        <p:txBody>
          <a:bodyPr/>
          <a:lstStyle/>
          <a:p>
            <a:r>
              <a:rPr lang="en-US" sz="2400"/>
              <a:t>We can also have a </a:t>
            </a:r>
            <a:r>
              <a:rPr lang="en-US" sz="2400" b="1"/>
              <a:t>recursive</a:t>
            </a:r>
            <a:r>
              <a:rPr lang="en-US" sz="2400"/>
              <a:t> relationship type.</a:t>
            </a:r>
          </a:p>
          <a:p>
            <a:r>
              <a:rPr lang="en-US" sz="2400"/>
              <a:t>Both participations are same entity type in different roles.</a:t>
            </a:r>
          </a:p>
          <a:p>
            <a:r>
              <a:rPr lang="en-US" sz="2400"/>
              <a:t>For example, SUPERVISION relationships between EMPLOYEE (in role of supervisor or boss) and (another) EMPLOYEE (in role of subordinate or worker).</a:t>
            </a:r>
          </a:p>
          <a:p>
            <a:r>
              <a:rPr lang="en-US" sz="2400"/>
              <a:t>In following figure, first role participation labeled with 1 and second role participation labeled with 2.</a:t>
            </a:r>
          </a:p>
          <a:p>
            <a:r>
              <a:rPr lang="en-US" sz="2400"/>
              <a:t>In ER diagram, need to display role names to distinguish participations.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D547B945-94A5-4EA2-A73E-1883E3300515}" type="slidenum">
              <a:rPr lang="en-US"/>
              <a:pPr/>
              <a:t>23</a:t>
            </a:fld>
            <a:endParaRPr lang="en-US"/>
          </a:p>
        </p:txBody>
      </p:sp>
      <p:sp>
        <p:nvSpPr>
          <p:cNvPr id="194562" name="Line 2"/>
          <p:cNvSpPr>
            <a:spLocks noChangeShapeType="1"/>
          </p:cNvSpPr>
          <p:nvPr/>
        </p:nvSpPr>
        <p:spPr bwMode="auto">
          <a:xfrm>
            <a:off x="4718050" y="2417763"/>
            <a:ext cx="1892300" cy="4127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3" name="Line 3"/>
          <p:cNvSpPr>
            <a:spLocks noChangeShapeType="1"/>
          </p:cNvSpPr>
          <p:nvPr/>
        </p:nvSpPr>
        <p:spPr bwMode="auto">
          <a:xfrm>
            <a:off x="5049838" y="2955925"/>
            <a:ext cx="1541462" cy="5413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4" name="Line 4"/>
          <p:cNvSpPr>
            <a:spLocks noChangeShapeType="1"/>
          </p:cNvSpPr>
          <p:nvPr/>
        </p:nvSpPr>
        <p:spPr bwMode="auto">
          <a:xfrm>
            <a:off x="5295900" y="2743200"/>
            <a:ext cx="1331913" cy="92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5" name="Line 5"/>
          <p:cNvSpPr>
            <a:spLocks noChangeShapeType="1"/>
          </p:cNvSpPr>
          <p:nvPr/>
        </p:nvSpPr>
        <p:spPr bwMode="auto">
          <a:xfrm>
            <a:off x="4286250" y="3200400"/>
            <a:ext cx="2266950" cy="2857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4914900" y="3900488"/>
            <a:ext cx="1809750" cy="2905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7" name="Line 7"/>
          <p:cNvSpPr>
            <a:spLocks noChangeShapeType="1"/>
          </p:cNvSpPr>
          <p:nvPr/>
        </p:nvSpPr>
        <p:spPr bwMode="auto">
          <a:xfrm>
            <a:off x="5033963" y="4352925"/>
            <a:ext cx="1557337" cy="485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>
            <a:off x="5262563" y="4857750"/>
            <a:ext cx="1347787" cy="6492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9" name="Line 9"/>
          <p:cNvSpPr>
            <a:spLocks noChangeShapeType="1"/>
          </p:cNvSpPr>
          <p:nvPr/>
        </p:nvSpPr>
        <p:spPr bwMode="auto">
          <a:xfrm>
            <a:off x="5372100" y="4097338"/>
            <a:ext cx="1238250" cy="746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0" name="Line 10"/>
          <p:cNvSpPr>
            <a:spLocks noChangeShapeType="1"/>
          </p:cNvSpPr>
          <p:nvPr/>
        </p:nvSpPr>
        <p:spPr bwMode="auto">
          <a:xfrm>
            <a:off x="4267200" y="4640263"/>
            <a:ext cx="2343150" cy="1920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1" name="Line 11"/>
          <p:cNvSpPr>
            <a:spLocks noChangeShapeType="1"/>
          </p:cNvSpPr>
          <p:nvPr/>
        </p:nvSpPr>
        <p:spPr bwMode="auto">
          <a:xfrm>
            <a:off x="5451475" y="5378450"/>
            <a:ext cx="1139825" cy="1476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2" name="Line 12"/>
          <p:cNvSpPr>
            <a:spLocks noChangeShapeType="1"/>
          </p:cNvSpPr>
          <p:nvPr/>
        </p:nvSpPr>
        <p:spPr bwMode="auto">
          <a:xfrm flipV="1">
            <a:off x="3729038" y="2247900"/>
            <a:ext cx="2843212" cy="12573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3" name="Rectangle 13"/>
          <p:cNvSpPr>
            <a:spLocks noGrp="1" noChangeArrowheads="1"/>
          </p:cNvSpPr>
          <p:nvPr>
            <p:ph type="title"/>
          </p:nvPr>
        </p:nvSpPr>
        <p:spPr>
          <a:xfrm>
            <a:off x="69850" y="111125"/>
            <a:ext cx="8821738" cy="1052513"/>
          </a:xfrm>
          <a:noFill/>
          <a:ln/>
        </p:spPr>
        <p:txBody>
          <a:bodyPr lIns="91440" tIns="0" rIns="91440" bIns="45720">
            <a:spAutoFit/>
          </a:bodyPr>
          <a:lstStyle/>
          <a:p>
            <a:r>
              <a:rPr lang="en-US" sz="3300" b="1"/>
              <a:t>A RECURSIVE RELATIONSHIP </a:t>
            </a:r>
            <a:br>
              <a:rPr lang="en-US" sz="3300" b="1"/>
            </a:br>
            <a:r>
              <a:rPr lang="en-US" sz="3300" b="1"/>
              <a:t>SUPERVISION</a:t>
            </a:r>
          </a:p>
        </p:txBody>
      </p:sp>
      <p:sp>
        <p:nvSpPr>
          <p:cNvPr id="194574" name="Oval 14"/>
          <p:cNvSpPr>
            <a:spLocks noChangeArrowheads="1"/>
          </p:cNvSpPr>
          <p:nvPr/>
        </p:nvSpPr>
        <p:spPr bwMode="auto">
          <a:xfrm>
            <a:off x="1295400" y="1485900"/>
            <a:ext cx="1943100" cy="398145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1828800"/>
          <a:lstStyle/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1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2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3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4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5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6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  <a:endParaRPr lang="en-US" sz="2000">
              <a:solidFill>
                <a:schemeClr val="bg2"/>
              </a:solidFill>
              <a:sym typeface="Symbol" pitchFamily="18" charset="2"/>
            </a:endParaRPr>
          </a:p>
          <a:p>
            <a:pPr algn="ctr" eaLnBrk="0" hangingPunct="0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sz="2000" baseline="-25000">
                <a:solidFill>
                  <a:schemeClr val="bg2"/>
                </a:solidFill>
                <a:sym typeface="Symbol" pitchFamily="18" charset="2"/>
              </a:rPr>
              <a:t>7  </a:t>
            </a:r>
            <a:r>
              <a:rPr lang="en-US" sz="2000" baseline="-25000">
                <a:solidFill>
                  <a:schemeClr val="bg2"/>
                </a:solidFill>
                <a:sym typeface="Monotype Sorts" pitchFamily="2" charset="2"/>
              </a:rPr>
              <a:t></a:t>
            </a:r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1362075" y="993775"/>
            <a:ext cx="180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2"/>
                </a:solidFill>
              </a:rPr>
              <a:t>EMPLOYEE</a:t>
            </a:r>
          </a:p>
        </p:txBody>
      </p:sp>
      <p:sp>
        <p:nvSpPr>
          <p:cNvPr id="194576" name="Oval 16"/>
          <p:cNvSpPr>
            <a:spLocks noChangeArrowheads="1"/>
          </p:cNvSpPr>
          <p:nvPr/>
        </p:nvSpPr>
        <p:spPr bwMode="auto">
          <a:xfrm>
            <a:off x="5676900" y="1485900"/>
            <a:ext cx="1943100" cy="47244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tIns="0" bIns="3200400"/>
          <a:lstStyle/>
          <a:p>
            <a:pPr algn="ctr" eaLnBrk="0" hangingPunct="0">
              <a:spcBef>
                <a:spcPct val="60000"/>
              </a:spcBef>
              <a:spcAft>
                <a:spcPct val="6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1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60000"/>
              </a:spcBef>
              <a:spcAft>
                <a:spcPct val="6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2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60000"/>
              </a:spcBef>
              <a:spcAft>
                <a:spcPct val="6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3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60000"/>
              </a:spcBef>
              <a:spcAft>
                <a:spcPct val="6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4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60000"/>
              </a:spcBef>
              <a:spcAft>
                <a:spcPct val="6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5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>
              <a:spcBef>
                <a:spcPct val="60000"/>
              </a:spcBef>
              <a:spcAft>
                <a:spcPct val="60000"/>
              </a:spcAft>
            </a:pPr>
            <a:r>
              <a:rPr lang="en-US" sz="2000">
                <a:solidFill>
                  <a:schemeClr val="bg2"/>
                </a:solidFill>
              </a:rPr>
              <a:t>r</a:t>
            </a:r>
            <a:r>
              <a:rPr lang="en-US" sz="2000" baseline="-25000">
                <a:solidFill>
                  <a:schemeClr val="bg2"/>
                </a:solidFill>
              </a:rPr>
              <a:t>6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194577" name="Text Box 17"/>
          <p:cNvSpPr txBox="1">
            <a:spLocks noChangeArrowheads="1"/>
          </p:cNvSpPr>
          <p:nvPr/>
        </p:nvSpPr>
        <p:spPr bwMode="auto">
          <a:xfrm>
            <a:off x="5568950" y="993775"/>
            <a:ext cx="216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2"/>
                </a:solidFill>
              </a:rPr>
              <a:t>SUPERVISION</a:t>
            </a:r>
          </a:p>
        </p:txBody>
      </p:sp>
      <p:sp>
        <p:nvSpPr>
          <p:cNvPr id="194578" name="Rectangle 18"/>
          <p:cNvSpPr>
            <a:spLocks noChangeArrowheads="1"/>
          </p:cNvSpPr>
          <p:nvPr/>
        </p:nvSpPr>
        <p:spPr bwMode="auto">
          <a:xfrm>
            <a:off x="6553200" y="206216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9" name="Rectangle 19"/>
          <p:cNvSpPr>
            <a:spLocks noChangeArrowheads="1"/>
          </p:cNvSpPr>
          <p:nvPr/>
        </p:nvSpPr>
        <p:spPr bwMode="auto">
          <a:xfrm>
            <a:off x="6553200" y="274796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0" name="Rectangle 20"/>
          <p:cNvSpPr>
            <a:spLocks noChangeArrowheads="1"/>
          </p:cNvSpPr>
          <p:nvPr/>
        </p:nvSpPr>
        <p:spPr bwMode="auto">
          <a:xfrm>
            <a:off x="6553200" y="3390900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1" name="Rectangle 21"/>
          <p:cNvSpPr>
            <a:spLocks noChangeArrowheads="1"/>
          </p:cNvSpPr>
          <p:nvPr/>
        </p:nvSpPr>
        <p:spPr bwMode="auto">
          <a:xfrm>
            <a:off x="6553200" y="4062413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2" name="Rectangle 22"/>
          <p:cNvSpPr>
            <a:spLocks noChangeArrowheads="1"/>
          </p:cNvSpPr>
          <p:nvPr/>
        </p:nvSpPr>
        <p:spPr bwMode="auto">
          <a:xfrm>
            <a:off x="6553200" y="471487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6553200" y="541972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4" name="Line 24"/>
          <p:cNvSpPr>
            <a:spLocks noChangeShapeType="1"/>
          </p:cNvSpPr>
          <p:nvPr/>
        </p:nvSpPr>
        <p:spPr bwMode="auto">
          <a:xfrm>
            <a:off x="2438400" y="2514600"/>
            <a:ext cx="2646363" cy="2444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5" name="Line 25"/>
          <p:cNvSpPr>
            <a:spLocks noChangeShapeType="1"/>
          </p:cNvSpPr>
          <p:nvPr/>
        </p:nvSpPr>
        <p:spPr bwMode="auto">
          <a:xfrm>
            <a:off x="4737100" y="2093913"/>
            <a:ext cx="1835150" cy="50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6" name="Text Box 26"/>
          <p:cNvSpPr txBox="1">
            <a:spLocks noChangeArrowheads="1"/>
          </p:cNvSpPr>
          <p:nvPr/>
        </p:nvSpPr>
        <p:spPr bwMode="auto">
          <a:xfrm>
            <a:off x="4422775" y="19002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94587" name="Line 27"/>
          <p:cNvSpPr>
            <a:spLocks noChangeShapeType="1"/>
          </p:cNvSpPr>
          <p:nvPr/>
        </p:nvSpPr>
        <p:spPr bwMode="auto">
          <a:xfrm>
            <a:off x="2476500" y="2057400"/>
            <a:ext cx="1979613" cy="3206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8" name="Text Box 28"/>
          <p:cNvSpPr txBox="1">
            <a:spLocks noChangeArrowheads="1"/>
          </p:cNvSpPr>
          <p:nvPr/>
        </p:nvSpPr>
        <p:spPr bwMode="auto">
          <a:xfrm>
            <a:off x="4460875" y="21859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94589" name="Line 29"/>
          <p:cNvSpPr>
            <a:spLocks noChangeShapeType="1"/>
          </p:cNvSpPr>
          <p:nvPr/>
        </p:nvSpPr>
        <p:spPr bwMode="auto">
          <a:xfrm>
            <a:off x="2400300" y="2057400"/>
            <a:ext cx="2359025" cy="7762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0" name="Text Box 30"/>
          <p:cNvSpPr txBox="1">
            <a:spLocks noChangeArrowheads="1"/>
          </p:cNvSpPr>
          <p:nvPr/>
        </p:nvSpPr>
        <p:spPr bwMode="auto">
          <a:xfrm>
            <a:off x="4745038" y="26844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94591" name="Text Box 31"/>
          <p:cNvSpPr txBox="1">
            <a:spLocks noChangeArrowheads="1"/>
          </p:cNvSpPr>
          <p:nvPr/>
        </p:nvSpPr>
        <p:spPr bwMode="auto">
          <a:xfrm>
            <a:off x="5051425" y="25479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94592" name="Line 32"/>
          <p:cNvSpPr>
            <a:spLocks noChangeShapeType="1"/>
          </p:cNvSpPr>
          <p:nvPr/>
        </p:nvSpPr>
        <p:spPr bwMode="auto">
          <a:xfrm>
            <a:off x="2451100" y="2017713"/>
            <a:ext cx="1987550" cy="69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3" name="Line 33"/>
          <p:cNvSpPr>
            <a:spLocks noChangeShapeType="1"/>
          </p:cNvSpPr>
          <p:nvPr/>
        </p:nvSpPr>
        <p:spPr bwMode="auto">
          <a:xfrm>
            <a:off x="2400300" y="3009900"/>
            <a:ext cx="1638300" cy="1714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4" name="Line 34"/>
          <p:cNvSpPr>
            <a:spLocks noChangeShapeType="1"/>
          </p:cNvSpPr>
          <p:nvPr/>
        </p:nvSpPr>
        <p:spPr bwMode="auto">
          <a:xfrm>
            <a:off x="2476500" y="3505200"/>
            <a:ext cx="2133600" cy="342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5" name="Text Box 35"/>
          <p:cNvSpPr txBox="1">
            <a:spLocks noChangeArrowheads="1"/>
          </p:cNvSpPr>
          <p:nvPr/>
        </p:nvSpPr>
        <p:spPr bwMode="auto">
          <a:xfrm>
            <a:off x="4611688" y="36750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94596" name="Line 36"/>
          <p:cNvSpPr>
            <a:spLocks noChangeShapeType="1"/>
          </p:cNvSpPr>
          <p:nvPr/>
        </p:nvSpPr>
        <p:spPr bwMode="auto">
          <a:xfrm>
            <a:off x="2419350" y="3524250"/>
            <a:ext cx="2381250" cy="7429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7" name="Text Box 37"/>
          <p:cNvSpPr txBox="1">
            <a:spLocks noChangeArrowheads="1"/>
          </p:cNvSpPr>
          <p:nvPr/>
        </p:nvSpPr>
        <p:spPr bwMode="auto">
          <a:xfrm>
            <a:off x="4764088" y="40941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94598" name="Line 38"/>
          <p:cNvSpPr>
            <a:spLocks noChangeShapeType="1"/>
          </p:cNvSpPr>
          <p:nvPr/>
        </p:nvSpPr>
        <p:spPr bwMode="auto">
          <a:xfrm>
            <a:off x="2438400" y="3524250"/>
            <a:ext cx="2533650" cy="12207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9" name="Text Box 39"/>
          <p:cNvSpPr txBox="1">
            <a:spLocks noChangeArrowheads="1"/>
          </p:cNvSpPr>
          <p:nvPr/>
        </p:nvSpPr>
        <p:spPr bwMode="auto">
          <a:xfrm>
            <a:off x="4954588" y="4627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94600" name="Line 40"/>
          <p:cNvSpPr>
            <a:spLocks noChangeShapeType="1"/>
          </p:cNvSpPr>
          <p:nvPr/>
        </p:nvSpPr>
        <p:spPr bwMode="auto">
          <a:xfrm flipV="1">
            <a:off x="2457450" y="3619500"/>
            <a:ext cx="990600" cy="3619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1" name="Text Box 41"/>
          <p:cNvSpPr txBox="1">
            <a:spLocks noChangeArrowheads="1"/>
          </p:cNvSpPr>
          <p:nvPr/>
        </p:nvSpPr>
        <p:spPr bwMode="auto">
          <a:xfrm>
            <a:off x="3449638" y="33512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94602" name="Text Box 42"/>
          <p:cNvSpPr txBox="1">
            <a:spLocks noChangeArrowheads="1"/>
          </p:cNvSpPr>
          <p:nvPr/>
        </p:nvSpPr>
        <p:spPr bwMode="auto">
          <a:xfrm>
            <a:off x="4021138" y="29892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94603" name="Line 43"/>
          <p:cNvSpPr>
            <a:spLocks noChangeShapeType="1"/>
          </p:cNvSpPr>
          <p:nvPr/>
        </p:nvSpPr>
        <p:spPr bwMode="auto">
          <a:xfrm>
            <a:off x="2419350" y="3981450"/>
            <a:ext cx="2762250" cy="1238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4" name="Text Box 44"/>
          <p:cNvSpPr txBox="1">
            <a:spLocks noChangeArrowheads="1"/>
          </p:cNvSpPr>
          <p:nvPr/>
        </p:nvSpPr>
        <p:spPr bwMode="auto">
          <a:xfrm>
            <a:off x="5124450" y="39036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94605" name="Line 45"/>
          <p:cNvSpPr>
            <a:spLocks noChangeShapeType="1"/>
          </p:cNvSpPr>
          <p:nvPr/>
        </p:nvSpPr>
        <p:spPr bwMode="auto">
          <a:xfrm>
            <a:off x="2419350" y="4476750"/>
            <a:ext cx="1543050" cy="127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6" name="Text Box 46"/>
          <p:cNvSpPr txBox="1">
            <a:spLocks noChangeArrowheads="1"/>
          </p:cNvSpPr>
          <p:nvPr/>
        </p:nvSpPr>
        <p:spPr bwMode="auto">
          <a:xfrm>
            <a:off x="3963988" y="44180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94607" name="Line 47"/>
          <p:cNvSpPr>
            <a:spLocks noChangeShapeType="1"/>
          </p:cNvSpPr>
          <p:nvPr/>
        </p:nvSpPr>
        <p:spPr bwMode="auto">
          <a:xfrm>
            <a:off x="2438400" y="4991100"/>
            <a:ext cx="2800350" cy="363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8" name="Text Box 48"/>
          <p:cNvSpPr txBox="1">
            <a:spLocks noChangeArrowheads="1"/>
          </p:cNvSpPr>
          <p:nvPr/>
        </p:nvSpPr>
        <p:spPr bwMode="auto">
          <a:xfrm>
            <a:off x="5202238" y="5141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94609" name="Text Box 49"/>
          <p:cNvSpPr txBox="1">
            <a:spLocks noChangeArrowheads="1"/>
          </p:cNvSpPr>
          <p:nvPr/>
        </p:nvSpPr>
        <p:spPr bwMode="auto">
          <a:xfrm>
            <a:off x="1792288" y="6216650"/>
            <a:ext cx="55546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800">
                <a:solidFill>
                  <a:schemeClr val="bg2"/>
                </a:solidFill>
              </a:rPr>
              <a:t>© The Benjamin/Cummings Publishing Company, Inc. 1994, Elmasri/Navathe, Fundamentals of Database Systems, Second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F81A53BD-A65F-40E2-BAA0-C1008BAA211F}" type="slidenum">
              <a:rPr lang="en-US"/>
              <a:pPr/>
              <a:t>24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15900"/>
            <a:ext cx="7940675" cy="768350"/>
          </a:xfrm>
          <a:noFill/>
          <a:ln/>
        </p:spPr>
        <p:txBody>
          <a:bodyPr lIns="91440" tIns="45720" rIns="91440" bIns="45720"/>
          <a:lstStyle/>
          <a:p>
            <a:pPr>
              <a:lnSpc>
                <a:spcPct val="90000"/>
              </a:lnSpc>
            </a:pPr>
            <a:r>
              <a:rPr lang="en-US" sz="2800" b="1"/>
              <a:t>Recursive Relationship Type is: </a:t>
            </a:r>
            <a:r>
              <a:rPr lang="en-US" sz="2400" b="1"/>
              <a:t>SUPERVISION</a:t>
            </a:r>
            <a:br>
              <a:rPr lang="en-US" sz="2400" b="1"/>
            </a:br>
            <a:r>
              <a:rPr lang="en-US" sz="2800" b="1"/>
              <a:t>(participation role names are shown)</a:t>
            </a:r>
            <a:endParaRPr lang="en-US" sz="2400" b="1"/>
          </a:p>
        </p:txBody>
      </p:sp>
      <p:pic>
        <p:nvPicPr>
          <p:cNvPr id="6" name="Picture 5" descr="http://ulam2.cs.luc.edu/353/spr13/notes/images/fig7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1078177"/>
            <a:ext cx="6934200" cy="5308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FE69DDD5-128A-4C8D-920C-F7DCAA14DF46}" type="slidenum">
              <a:rPr lang="en-US"/>
              <a:pPr/>
              <a:t>25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206375"/>
            <a:ext cx="8372475" cy="1143000"/>
          </a:xfrm>
        </p:spPr>
        <p:txBody>
          <a:bodyPr/>
          <a:lstStyle/>
          <a:p>
            <a:r>
              <a:rPr lang="en-US" sz="3200"/>
              <a:t>Attributes of Relationship types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554163"/>
            <a:ext cx="8469313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A relationship type can have attributes; for example, HoursPerWeek of WORKS_ON; its value for each relationship instance describes the number of hours per week that an EMPLOYEE works on a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2DF9A526-C747-46FE-A79A-523AB68AD7E1}" type="slidenum">
              <a:rPr lang="en-US"/>
              <a:pPr/>
              <a:t>26</a:t>
            </a:fld>
            <a:endParaRPr 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15900"/>
            <a:ext cx="7940675" cy="768350"/>
          </a:xfrm>
          <a:noFill/>
          <a:ln/>
        </p:spPr>
        <p:txBody>
          <a:bodyPr lIns="91440" tIns="45720" rIns="91440" bIns="45720"/>
          <a:lstStyle/>
          <a:p>
            <a:pPr>
              <a:lnSpc>
                <a:spcPct val="90000"/>
              </a:lnSpc>
            </a:pPr>
            <a:r>
              <a:rPr lang="en-US" sz="2800" b="1"/>
              <a:t>Attribute of a Relationship Type is: </a:t>
            </a:r>
            <a:br>
              <a:rPr lang="en-US" sz="2800" b="1"/>
            </a:br>
            <a:r>
              <a:rPr lang="en-US" sz="2800" b="1"/>
              <a:t>Hours of WORKS_ON</a:t>
            </a:r>
            <a:endParaRPr lang="en-US" sz="2400" b="1"/>
          </a:p>
        </p:txBody>
      </p:sp>
      <p:pic>
        <p:nvPicPr>
          <p:cNvPr id="5" name="Picture 4" descr="http://ulam2.cs.luc.edu/353/spr13/notes/images/fig7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1078177"/>
            <a:ext cx="6934200" cy="5308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C091C5A0-9C21-416F-BC26-5D305392695E}" type="slidenum">
              <a:rPr lang="en-US"/>
              <a:pPr/>
              <a:t>27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381000"/>
            <a:ext cx="8077200" cy="1143000"/>
          </a:xfrm>
        </p:spPr>
        <p:txBody>
          <a:bodyPr/>
          <a:lstStyle/>
          <a:p>
            <a:r>
              <a:rPr lang="en-US" sz="4000" b="1"/>
              <a:t>Structural Constraints – </a:t>
            </a:r>
            <a:br>
              <a:rPr lang="en-US" sz="4000" b="1"/>
            </a:br>
            <a:r>
              <a:rPr lang="en-US" sz="4000" b="1"/>
              <a:t>one way to express semantics </a:t>
            </a:r>
            <a:br>
              <a:rPr lang="en-US" sz="4000" b="1"/>
            </a:br>
            <a:r>
              <a:rPr lang="en-US" sz="4000" b="1"/>
              <a:t>of relationships</a:t>
            </a: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7325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Monotype Sorts" pitchFamily="2" charset="2"/>
              <a:buNone/>
            </a:pPr>
            <a:r>
              <a:rPr lang="en-US" sz="2400" b="1" u="sng"/>
              <a:t>Structural constraints on relationships: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Monotype Sorts" pitchFamily="2" charset="2"/>
              <a:buChar char="l"/>
            </a:pPr>
            <a:r>
              <a:rPr lang="en-US" sz="2400" b="1"/>
              <a:t>Cardinality ratio</a:t>
            </a:r>
            <a:r>
              <a:rPr lang="en-US" sz="2400"/>
              <a:t> (of a binary relationship): 1:1, 1:N, N:1, or M:N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Monotype Sorts" pitchFamily="2" charset="2"/>
              <a:buNone/>
            </a:pPr>
            <a:r>
              <a:rPr lang="en-US" sz="2100"/>
              <a:t> </a:t>
            </a:r>
            <a:r>
              <a:rPr lang="en-US" sz="2100" b="1"/>
              <a:t>SHOWN BY PLACING APPROPRIATE NUMBER ON THE LINK.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Monotype Sorts" pitchFamily="2" charset="2"/>
              <a:buChar char="l"/>
            </a:pPr>
            <a:r>
              <a:rPr lang="en-US" sz="2400" b="1"/>
              <a:t>Participation constraint</a:t>
            </a:r>
            <a:r>
              <a:rPr lang="en-US" sz="2400"/>
              <a:t> (on each participating entity type): total (called </a:t>
            </a:r>
            <a:r>
              <a:rPr lang="en-US" sz="2400" i="1"/>
              <a:t>existence dependency</a:t>
            </a:r>
            <a:r>
              <a:rPr lang="en-US" sz="2400"/>
              <a:t>) or partial.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Monotype Sorts" pitchFamily="2" charset="2"/>
              <a:buNone/>
            </a:pPr>
            <a:r>
              <a:rPr lang="en-US" sz="2400"/>
              <a:t>       </a:t>
            </a:r>
            <a:r>
              <a:rPr lang="en-US" sz="2000" b="1"/>
              <a:t>SHOWN BY DOUBLE LINING THE LINK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NOTE: These are easy to specify </a:t>
            </a:r>
            <a:r>
              <a:rPr lang="en-US" sz="2400" u="sng"/>
              <a:t>for Binary Relationship</a:t>
            </a:r>
            <a:r>
              <a:rPr lang="en-US" sz="2400"/>
              <a:t> </a:t>
            </a:r>
            <a:r>
              <a:rPr lang="en-US" sz="2400" u="sng"/>
              <a:t>Types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3F3B11B4-289D-46C8-8BAD-EDAB92708580}" type="slidenum">
              <a:rPr lang="en-US"/>
              <a:pPr/>
              <a:t>28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201613"/>
            <a:ext cx="8423275" cy="839787"/>
          </a:xfrm>
          <a:noFill/>
          <a:ln/>
        </p:spPr>
        <p:txBody>
          <a:bodyPr lIns="91440" tIns="0" rIns="91440" bIns="45720">
            <a:spAutoFit/>
          </a:bodyPr>
          <a:lstStyle/>
          <a:p>
            <a:r>
              <a:rPr lang="en-US" sz="2600" b="1" u="sng"/>
              <a:t>Alternative (min, max) notation for relationship structural constraints: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985838"/>
            <a:ext cx="8904288" cy="5526087"/>
          </a:xfrm>
          <a:noFill/>
          <a:ln/>
        </p:spPr>
        <p:txBody>
          <a:bodyPr>
            <a:spAutoFit/>
          </a:bodyPr>
          <a:lstStyle/>
          <a:p>
            <a:pPr marL="400050" indent="-228600">
              <a:spcBef>
                <a:spcPct val="10000"/>
              </a:spcBef>
              <a:spcAft>
                <a:spcPct val="10000"/>
              </a:spcAft>
              <a:buSzPct val="70000"/>
              <a:buFont typeface="Monotype Sorts" pitchFamily="2" charset="2"/>
              <a:buChar char="l"/>
            </a:pPr>
            <a:r>
              <a:rPr lang="en-US" sz="2100" dirty="0"/>
              <a:t>Specified on </a:t>
            </a:r>
            <a:r>
              <a:rPr lang="en-US" sz="2100" i="1" dirty="0"/>
              <a:t>each participation</a:t>
            </a:r>
            <a:r>
              <a:rPr lang="en-US" sz="2100" dirty="0"/>
              <a:t> of an entity type E in a relationship type R</a:t>
            </a:r>
          </a:p>
          <a:p>
            <a:pPr marL="400050" indent="-228600">
              <a:spcBef>
                <a:spcPct val="10000"/>
              </a:spcBef>
              <a:spcAft>
                <a:spcPct val="10000"/>
              </a:spcAft>
              <a:buSzPct val="70000"/>
              <a:buFont typeface="Monotype Sorts" pitchFamily="2" charset="2"/>
              <a:buChar char="l"/>
            </a:pPr>
            <a:r>
              <a:rPr lang="en-US" sz="2100" dirty="0"/>
              <a:t>Specifies that each entity e in E participates in </a:t>
            </a:r>
            <a:r>
              <a:rPr lang="en-US" sz="2100" i="1" dirty="0"/>
              <a:t>at least</a:t>
            </a:r>
            <a:r>
              <a:rPr lang="en-US" sz="2100" dirty="0"/>
              <a:t> min and </a:t>
            </a:r>
            <a:r>
              <a:rPr lang="en-US" sz="2100" i="1" dirty="0"/>
              <a:t>at most</a:t>
            </a:r>
            <a:r>
              <a:rPr lang="en-US" sz="2100" dirty="0"/>
              <a:t> max relationship instances in R</a:t>
            </a:r>
          </a:p>
          <a:p>
            <a:pPr marL="400050" indent="-228600">
              <a:spcBef>
                <a:spcPct val="10000"/>
              </a:spcBef>
              <a:spcAft>
                <a:spcPct val="10000"/>
              </a:spcAft>
              <a:buSzPct val="70000"/>
              <a:buFont typeface="Monotype Sorts" pitchFamily="2" charset="2"/>
              <a:buChar char="l"/>
            </a:pPr>
            <a:r>
              <a:rPr lang="en-US" sz="2100" dirty="0"/>
              <a:t>Default(no constraint): min</a:t>
            </a:r>
            <a:r>
              <a:rPr lang="en-US" sz="2100" dirty="0">
                <a:sym typeface="Symbol" pitchFamily="18" charset="2"/>
              </a:rPr>
              <a:t>=0, max=n</a:t>
            </a:r>
          </a:p>
          <a:p>
            <a:pPr marL="400050" indent="-228600">
              <a:spcBef>
                <a:spcPct val="10000"/>
              </a:spcBef>
              <a:spcAft>
                <a:spcPct val="10000"/>
              </a:spcAft>
              <a:buSzPct val="70000"/>
              <a:buFont typeface="Monotype Sorts" pitchFamily="2" charset="2"/>
              <a:buChar char="l"/>
            </a:pPr>
            <a:r>
              <a:rPr lang="en-US" sz="2100" dirty="0">
                <a:sym typeface="Symbol" pitchFamily="18" charset="2"/>
              </a:rPr>
              <a:t>Must have </a:t>
            </a:r>
            <a:r>
              <a:rPr lang="en-US" sz="2100" dirty="0" err="1">
                <a:sym typeface="Symbol" pitchFamily="18" charset="2"/>
              </a:rPr>
              <a:t>minmax</a:t>
            </a:r>
            <a:r>
              <a:rPr lang="en-US" sz="2100" dirty="0">
                <a:sym typeface="Symbol" pitchFamily="18" charset="2"/>
              </a:rPr>
              <a:t>, min0, max 1</a:t>
            </a:r>
          </a:p>
          <a:p>
            <a:pPr marL="400050" indent="-228600">
              <a:spcBef>
                <a:spcPct val="10000"/>
              </a:spcBef>
              <a:spcAft>
                <a:spcPct val="10000"/>
              </a:spcAft>
              <a:buSzPct val="70000"/>
              <a:buFont typeface="Monotype Sorts" pitchFamily="2" charset="2"/>
              <a:buChar char="l"/>
            </a:pPr>
            <a:r>
              <a:rPr lang="en-US" sz="2100" dirty="0">
                <a:sym typeface="Symbol" pitchFamily="18" charset="2"/>
              </a:rPr>
              <a:t>Derived from the knowledge of mini-world constraints</a:t>
            </a:r>
          </a:p>
          <a:p>
            <a:pPr marL="400050" indent="-228600">
              <a:spcBef>
                <a:spcPct val="10000"/>
              </a:spcBef>
              <a:spcAft>
                <a:spcPct val="10000"/>
              </a:spcAft>
              <a:buSzPct val="70000"/>
              <a:buFont typeface="Monotype Sorts" pitchFamily="2" charset="2"/>
              <a:buNone/>
            </a:pPr>
            <a:r>
              <a:rPr lang="en-US" sz="2100" u="sng" dirty="0">
                <a:sym typeface="Symbol" pitchFamily="18" charset="2"/>
              </a:rPr>
              <a:t>Examples:</a:t>
            </a:r>
          </a:p>
          <a:p>
            <a:pPr marL="400050" indent="-228600">
              <a:spcBef>
                <a:spcPct val="10000"/>
              </a:spcBef>
              <a:spcAft>
                <a:spcPct val="10000"/>
              </a:spcAft>
              <a:buSzPct val="70000"/>
              <a:buFont typeface="Monotype Sorts" pitchFamily="2" charset="2"/>
              <a:buChar char="l"/>
            </a:pPr>
            <a:r>
              <a:rPr lang="en-US" sz="2100" dirty="0">
                <a:sym typeface="Symbol" pitchFamily="18" charset="2"/>
              </a:rPr>
              <a:t>A department has </a:t>
            </a:r>
            <a:r>
              <a:rPr lang="en-US" sz="2100" i="1" dirty="0">
                <a:sym typeface="Symbol" pitchFamily="18" charset="2"/>
              </a:rPr>
              <a:t>exactly one</a:t>
            </a:r>
            <a:r>
              <a:rPr lang="en-US" sz="2100" dirty="0">
                <a:sym typeface="Symbol" pitchFamily="18" charset="2"/>
              </a:rPr>
              <a:t> manager and an employee can manage </a:t>
            </a:r>
            <a:r>
              <a:rPr lang="en-US" sz="2100" i="1" dirty="0">
                <a:sym typeface="Symbol" pitchFamily="18" charset="2"/>
              </a:rPr>
              <a:t>at most one</a:t>
            </a:r>
            <a:r>
              <a:rPr lang="en-US" sz="2100" dirty="0">
                <a:sym typeface="Symbol" pitchFamily="18" charset="2"/>
              </a:rPr>
              <a:t> department.</a:t>
            </a:r>
          </a:p>
          <a:p>
            <a:pPr marL="1143000" lvl="1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70000"/>
            </a:pPr>
            <a:r>
              <a:rPr lang="en-US" sz="2000" dirty="0">
                <a:sym typeface="Symbol" pitchFamily="18" charset="2"/>
              </a:rPr>
              <a:t>Specify (0,1) for participation of EMPLOYEE in MANAGES</a:t>
            </a:r>
          </a:p>
          <a:p>
            <a:pPr marL="1143000" lvl="1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70000"/>
            </a:pPr>
            <a:r>
              <a:rPr lang="en-US" sz="2000" dirty="0">
                <a:sym typeface="Symbol" pitchFamily="18" charset="2"/>
              </a:rPr>
              <a:t>Specify (1,1) for participation of DEPARTMENT in MANAGES</a:t>
            </a:r>
          </a:p>
          <a:p>
            <a:pPr marL="400050" indent="-228600">
              <a:spcBef>
                <a:spcPct val="10000"/>
              </a:spcBef>
              <a:spcAft>
                <a:spcPct val="10000"/>
              </a:spcAft>
              <a:buSzPct val="70000"/>
              <a:buFont typeface="Monotype Sorts" pitchFamily="2" charset="2"/>
              <a:buChar char="l"/>
            </a:pPr>
            <a:r>
              <a:rPr lang="en-US" sz="2100" dirty="0">
                <a:sym typeface="Symbol" pitchFamily="18" charset="2"/>
              </a:rPr>
              <a:t>An employee can work for </a:t>
            </a:r>
            <a:r>
              <a:rPr lang="en-US" sz="2100" i="1" dirty="0">
                <a:sym typeface="Symbol" pitchFamily="18" charset="2"/>
              </a:rPr>
              <a:t>exactly one</a:t>
            </a:r>
            <a:r>
              <a:rPr lang="en-US" sz="2100" dirty="0">
                <a:sym typeface="Symbol" pitchFamily="18" charset="2"/>
              </a:rPr>
              <a:t> department but a department can have </a:t>
            </a:r>
            <a:r>
              <a:rPr lang="en-US" sz="2100" i="1" dirty="0">
                <a:sym typeface="Symbol" pitchFamily="18" charset="2"/>
              </a:rPr>
              <a:t>any number of employees</a:t>
            </a:r>
            <a:r>
              <a:rPr lang="en-US" sz="2100" dirty="0">
                <a:sym typeface="Symbol" pitchFamily="18" charset="2"/>
              </a:rPr>
              <a:t>.</a:t>
            </a:r>
          </a:p>
          <a:p>
            <a:pPr marL="1143000" lvl="1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70000"/>
            </a:pPr>
            <a:r>
              <a:rPr lang="en-US" sz="2000" dirty="0">
                <a:sym typeface="Symbol" pitchFamily="18" charset="2"/>
              </a:rPr>
              <a:t>Specify (1,1) for participation of EMPLOYEE in WORKS_FOR</a:t>
            </a:r>
          </a:p>
          <a:p>
            <a:pPr marL="1143000" lvl="1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70000"/>
            </a:pPr>
            <a:r>
              <a:rPr lang="en-US" sz="2000" dirty="0">
                <a:sym typeface="Symbol" pitchFamily="18" charset="2"/>
              </a:rPr>
              <a:t>Specify (0,n) for participation of DEPARTMENT in WORKS_FOR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8277A034-44C5-4435-9182-EC3E3857AADE}" type="slidenum">
              <a:rPr lang="en-US"/>
              <a:pPr/>
              <a:t>29</a:t>
            </a:fld>
            <a:endParaRPr lang="en-US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1000125" y="7588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sz="4000">
                <a:solidFill>
                  <a:srgbClr val="333399"/>
                </a:solidFill>
                <a:latin typeface="Arial" charset="0"/>
              </a:rPr>
              <a:t>The (min,max) notation relationship constraints</a:t>
            </a:r>
            <a:endParaRPr lang="en-US" sz="44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661988" y="2478088"/>
            <a:ext cx="2163762" cy="9144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456363" y="2478088"/>
            <a:ext cx="2001837" cy="914400"/>
          </a:xfrm>
          <a:prstGeom prst="rect">
            <a:avLst/>
          </a:prstGeom>
          <a:solidFill>
            <a:srgbClr val="00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1" name="WordArt 9"/>
          <p:cNvSpPr>
            <a:spLocks noChangeArrowheads="1" noChangeShapeType="1" noTextEdit="1"/>
          </p:cNvSpPr>
          <p:nvPr/>
        </p:nvSpPr>
        <p:spPr bwMode="auto">
          <a:xfrm>
            <a:off x="1112838" y="2667000"/>
            <a:ext cx="1249362" cy="4397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Employee</a:t>
            </a:r>
          </a:p>
        </p:txBody>
      </p:sp>
      <p:sp>
        <p:nvSpPr>
          <p:cNvPr id="172042" name="WordArt 10"/>
          <p:cNvSpPr>
            <a:spLocks noChangeArrowheads="1" noChangeShapeType="1" noTextEdit="1"/>
          </p:cNvSpPr>
          <p:nvPr/>
        </p:nvSpPr>
        <p:spPr bwMode="auto">
          <a:xfrm>
            <a:off x="6888163" y="2754313"/>
            <a:ext cx="1235075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Department</a:t>
            </a:r>
          </a:p>
        </p:txBody>
      </p:sp>
      <p:sp>
        <p:nvSpPr>
          <p:cNvPr id="172043" name="AutoShape 11"/>
          <p:cNvSpPr>
            <a:spLocks noChangeArrowheads="1"/>
          </p:cNvSpPr>
          <p:nvPr/>
        </p:nvSpPr>
        <p:spPr bwMode="auto">
          <a:xfrm>
            <a:off x="3836988" y="2363788"/>
            <a:ext cx="1527175" cy="1306512"/>
          </a:xfrm>
          <a:prstGeom prst="diamond">
            <a:avLst/>
          </a:prstGeom>
          <a:solidFill>
            <a:srgbClr val="00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4" name="WordArt 12"/>
          <p:cNvSpPr>
            <a:spLocks noChangeArrowheads="1" noChangeShapeType="1" noTextEdit="1"/>
          </p:cNvSpPr>
          <p:nvPr/>
        </p:nvSpPr>
        <p:spPr bwMode="auto">
          <a:xfrm>
            <a:off x="4176713" y="2778125"/>
            <a:ext cx="9144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Manages</a:t>
            </a:r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>
            <a:off x="2825750" y="2990850"/>
            <a:ext cx="10541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 flipV="1">
            <a:off x="5364163" y="2990850"/>
            <a:ext cx="10445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941388" y="5392738"/>
            <a:ext cx="7275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5538788" y="2533650"/>
            <a:ext cx="109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(1,1)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3070225" y="2478088"/>
            <a:ext cx="976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(0,1)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657225" y="4287838"/>
            <a:ext cx="2163763" cy="914400"/>
          </a:xfrm>
          <a:prstGeom prst="rect">
            <a:avLst/>
          </a:prstGeom>
          <a:solidFill>
            <a:srgbClr val="00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6486525" y="4270375"/>
            <a:ext cx="2001838" cy="914400"/>
          </a:xfrm>
          <a:prstGeom prst="rect">
            <a:avLst/>
          </a:prstGeom>
          <a:solidFill>
            <a:srgbClr val="00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52" name="WordArt 20"/>
          <p:cNvSpPr>
            <a:spLocks noChangeArrowheads="1" noChangeShapeType="1" noTextEdit="1"/>
          </p:cNvSpPr>
          <p:nvPr/>
        </p:nvSpPr>
        <p:spPr bwMode="auto">
          <a:xfrm>
            <a:off x="1108075" y="4476750"/>
            <a:ext cx="1249363" cy="4397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Employee</a:t>
            </a:r>
          </a:p>
        </p:txBody>
      </p:sp>
      <p:sp>
        <p:nvSpPr>
          <p:cNvPr id="172053" name="WordArt 21"/>
          <p:cNvSpPr>
            <a:spLocks noChangeArrowheads="1" noChangeShapeType="1" noTextEdit="1"/>
          </p:cNvSpPr>
          <p:nvPr/>
        </p:nvSpPr>
        <p:spPr bwMode="auto">
          <a:xfrm>
            <a:off x="6918325" y="4546600"/>
            <a:ext cx="1235075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Department</a:t>
            </a:r>
          </a:p>
        </p:txBody>
      </p:sp>
      <p:sp>
        <p:nvSpPr>
          <p:cNvPr id="172054" name="AutoShape 22"/>
          <p:cNvSpPr>
            <a:spLocks noChangeArrowheads="1"/>
          </p:cNvSpPr>
          <p:nvPr/>
        </p:nvSpPr>
        <p:spPr bwMode="auto">
          <a:xfrm>
            <a:off x="3867150" y="4173538"/>
            <a:ext cx="1527175" cy="1306512"/>
          </a:xfrm>
          <a:prstGeom prst="diamond">
            <a:avLst/>
          </a:prstGeom>
          <a:solidFill>
            <a:srgbClr val="00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55" name="WordArt 23"/>
          <p:cNvSpPr>
            <a:spLocks noChangeArrowheads="1" noChangeShapeType="1" noTextEdit="1"/>
          </p:cNvSpPr>
          <p:nvPr/>
        </p:nvSpPr>
        <p:spPr bwMode="auto">
          <a:xfrm>
            <a:off x="4189413" y="4622800"/>
            <a:ext cx="9144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Works-for</a:t>
            </a: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2813050" y="4800600"/>
            <a:ext cx="10541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5411788" y="4800600"/>
            <a:ext cx="10445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58" name="Text Box 26"/>
          <p:cNvSpPr txBox="1">
            <a:spLocks noChangeArrowheads="1"/>
          </p:cNvSpPr>
          <p:nvPr/>
        </p:nvSpPr>
        <p:spPr bwMode="auto">
          <a:xfrm>
            <a:off x="5516563" y="4343400"/>
            <a:ext cx="109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(1,N)</a:t>
            </a:r>
          </a:p>
        </p:txBody>
      </p:sp>
      <p:sp>
        <p:nvSpPr>
          <p:cNvPr id="172059" name="Text Box 27"/>
          <p:cNvSpPr txBox="1">
            <a:spLocks noChangeArrowheads="1"/>
          </p:cNvSpPr>
          <p:nvPr/>
        </p:nvSpPr>
        <p:spPr bwMode="auto">
          <a:xfrm>
            <a:off x="3082925" y="4287838"/>
            <a:ext cx="1068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(1,1)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5C93856C-625B-4699-99B0-F02F0EE1F0AA}" type="slidenum">
              <a:rPr lang="en-US"/>
              <a:pPr/>
              <a:t>3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r>
              <a:rPr lang="en-US" b="1"/>
              <a:t>Example COMPANY Database</a:t>
            </a: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Requirements of the Company (oversimplified for illustrative purposes)</a:t>
            </a:r>
          </a:p>
          <a:p>
            <a:pPr lvl="1"/>
            <a:r>
              <a:rPr lang="en-US" sz="2500"/>
              <a:t>The company is organized into DEPARTMENTs. Each department has a name, number and an employee who </a:t>
            </a:r>
            <a:r>
              <a:rPr lang="en-US" sz="2500" i="1"/>
              <a:t>manages </a:t>
            </a:r>
            <a:r>
              <a:rPr lang="en-US" sz="2500"/>
              <a:t>the department. We keep track of the start date of the department</a:t>
            </a:r>
            <a:r>
              <a:rPr lang="en-US" sz="2500" i="1"/>
              <a:t> </a:t>
            </a:r>
            <a:r>
              <a:rPr lang="en-US" sz="2500"/>
              <a:t>manager.</a:t>
            </a:r>
            <a:r>
              <a:rPr lang="en-US" sz="2500" i="1"/>
              <a:t> </a:t>
            </a:r>
          </a:p>
          <a:p>
            <a:pPr lvl="1"/>
            <a:r>
              <a:rPr lang="en-US" sz="2500"/>
              <a:t>Each department</a:t>
            </a:r>
            <a:r>
              <a:rPr lang="en-US" sz="2500" i="1"/>
              <a:t> controls </a:t>
            </a:r>
            <a:r>
              <a:rPr lang="en-US" sz="2500"/>
              <a:t>a number of PROJECTs</a:t>
            </a:r>
            <a:r>
              <a:rPr lang="en-US" sz="2500" i="1"/>
              <a:t>. </a:t>
            </a:r>
            <a:r>
              <a:rPr lang="en-US" sz="2500"/>
              <a:t>Each project has a name, number and is</a:t>
            </a:r>
            <a:r>
              <a:rPr lang="en-US" sz="2500" i="1"/>
              <a:t> </a:t>
            </a:r>
            <a:r>
              <a:rPr lang="en-US" sz="2500"/>
              <a:t>located at a single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3B835DC6-43F8-44B1-ABB2-E6A1D6D7402D}" type="slidenum">
              <a:rPr lang="en-US"/>
              <a:pPr/>
              <a:t>30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4000">
                <a:latin typeface="Times New Roman" pitchFamily="18" charset="0"/>
              </a:rPr>
              <a:t>COMPANY ER Schema Diagram</a:t>
            </a:r>
            <a:br>
              <a:rPr lang="en-US" sz="4000">
                <a:latin typeface="Times New Roman" pitchFamily="18" charset="0"/>
              </a:rPr>
            </a:br>
            <a:r>
              <a:rPr lang="en-US" sz="4000">
                <a:latin typeface="Times New Roman" pitchFamily="18" charset="0"/>
              </a:rPr>
              <a:t> using (min, max) notation</a:t>
            </a:r>
          </a:p>
        </p:txBody>
      </p:sp>
      <p:pic>
        <p:nvPicPr>
          <p:cNvPr id="204803" name="Picture 3" descr="C:\Documents and Settings\yvo\Desktop\relationships_higher_degre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1174" y="1463674"/>
            <a:ext cx="7009826" cy="4958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22AA0168-30C6-473C-A538-231754E96EC6}" type="slidenum">
              <a:rPr lang="en-US"/>
              <a:pPr/>
              <a:t>31</a:t>
            </a:fld>
            <a:endParaRPr 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19088"/>
            <a:ext cx="7772400" cy="595312"/>
          </a:xfrm>
          <a:noFill/>
          <a:ln/>
        </p:spPr>
        <p:txBody>
          <a:bodyPr lIns="91440" tIns="0" rIns="91440" bIns="45720">
            <a:spAutoFit/>
          </a:bodyPr>
          <a:lstStyle/>
          <a:p>
            <a:r>
              <a:rPr lang="en-US" sz="3600" b="1"/>
              <a:t>Relationships of Higher Degree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66700" y="2159000"/>
            <a:ext cx="8686800" cy="3425825"/>
          </a:xfrm>
          <a:noFill/>
          <a:ln/>
        </p:spPr>
        <p:txBody>
          <a:bodyPr>
            <a:spAutoFit/>
          </a:bodyPr>
          <a:lstStyle/>
          <a:p>
            <a:pPr marL="285750" indent="-285750">
              <a:spcBef>
                <a:spcPct val="30000"/>
              </a:spcBef>
              <a:spcAft>
                <a:spcPct val="30000"/>
              </a:spcAft>
              <a:buSzPct val="70000"/>
              <a:buFont typeface="Monotype Sorts" pitchFamily="2" charset="2"/>
              <a:buChar char="l"/>
            </a:pPr>
            <a:r>
              <a:rPr lang="en-US" sz="2800"/>
              <a:t>Relationship types of degree 2 are called </a:t>
            </a:r>
            <a:r>
              <a:rPr lang="en-US" sz="2800" b="1"/>
              <a:t>binary</a:t>
            </a:r>
          </a:p>
          <a:p>
            <a:pPr marL="285750" indent="-285750">
              <a:spcBef>
                <a:spcPct val="30000"/>
              </a:spcBef>
              <a:spcAft>
                <a:spcPct val="30000"/>
              </a:spcAft>
              <a:buSzPct val="70000"/>
              <a:buFont typeface="Monotype Sorts" pitchFamily="2" charset="2"/>
              <a:buChar char="l"/>
            </a:pPr>
            <a:r>
              <a:rPr lang="en-US" sz="2800"/>
              <a:t>Relationship types of degree 3 are called </a:t>
            </a:r>
            <a:r>
              <a:rPr lang="en-US" sz="2800" b="1"/>
              <a:t>ternary</a:t>
            </a:r>
            <a:r>
              <a:rPr lang="en-US" sz="2800"/>
              <a:t> and of degree n are called </a:t>
            </a:r>
            <a:r>
              <a:rPr lang="en-US" sz="2800" b="1"/>
              <a:t>n-ary</a:t>
            </a:r>
            <a:endParaRPr lang="en-US" sz="2800"/>
          </a:p>
          <a:p>
            <a:pPr marL="285750" indent="-285750">
              <a:spcBef>
                <a:spcPct val="30000"/>
              </a:spcBef>
              <a:spcAft>
                <a:spcPct val="30000"/>
              </a:spcAft>
              <a:buSzPct val="70000"/>
              <a:buFont typeface="Monotype Sorts" pitchFamily="2" charset="2"/>
              <a:buChar char="l"/>
            </a:pPr>
            <a:r>
              <a:rPr lang="en-US" sz="2800"/>
              <a:t>In general, an n-ary relationship </a:t>
            </a:r>
            <a:r>
              <a:rPr lang="en-US" sz="2800" i="1"/>
              <a:t>is not </a:t>
            </a:r>
            <a:r>
              <a:rPr lang="en-US" sz="2800"/>
              <a:t>equivalent to n binary relationships</a:t>
            </a:r>
          </a:p>
          <a:p>
            <a:pPr marL="285750" indent="-285750">
              <a:spcBef>
                <a:spcPct val="30000"/>
              </a:spcBef>
              <a:spcAft>
                <a:spcPct val="30000"/>
              </a:spcAft>
              <a:buSzPct val="70000"/>
              <a:buFont typeface="Monotype Sorts" pitchFamily="2" charset="2"/>
              <a:buChar char="l"/>
            </a:pPr>
            <a:r>
              <a:rPr lang="en-US" sz="2800"/>
              <a:t>Higher-order relationships discussed further in Chapter 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20BB927B-0EA5-43B0-9001-D8F047383A4F}" type="slidenum">
              <a:rPr lang="en-US"/>
              <a:pPr/>
              <a:t>32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1143000"/>
          </a:xfrm>
        </p:spPr>
        <p:txBody>
          <a:bodyPr/>
          <a:lstStyle/>
          <a:p>
            <a:r>
              <a:rPr lang="en-US" b="1"/>
              <a:t>Data Modeling Tools</a:t>
            </a: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A number of popular tools that cover conceptual modeling and mapping into relational schema design. Examples: ERWin, S- Designer (Enterprise Application Suite), ER- Studio,  etc.</a:t>
            </a:r>
          </a:p>
          <a:p>
            <a:pPr>
              <a:buFont typeface="Wingdings" pitchFamily="2" charset="2"/>
              <a:buNone/>
            </a:pPr>
            <a:r>
              <a:rPr lang="en-US"/>
              <a:t>POSITIVES: serves as documentation of application requirements, easy user interface - mostly graphics editor support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F55C7ED8-75F0-4EB7-A07C-D339C55941A5}" type="slidenum">
              <a:rPr lang="en-US"/>
              <a:pPr/>
              <a:t>33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1143000"/>
          </a:xfrm>
        </p:spPr>
        <p:txBody>
          <a:bodyPr/>
          <a:lstStyle/>
          <a:p>
            <a:r>
              <a:rPr lang="en-US" b="1"/>
              <a:t>Problems with Current Modeling Tools</a:t>
            </a:r>
            <a:endParaRPr 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34350" cy="4362450"/>
          </a:xfrm>
        </p:spPr>
        <p:txBody>
          <a:bodyPr/>
          <a:lstStyle/>
          <a:p>
            <a:r>
              <a:rPr lang="en-US" sz="2800"/>
              <a:t>DIAGRAMMING</a:t>
            </a:r>
          </a:p>
          <a:p>
            <a:pPr lvl="1"/>
            <a:r>
              <a:rPr lang="en-US" sz="2500"/>
              <a:t>Poor conceptual meaningful notation.</a:t>
            </a:r>
          </a:p>
          <a:p>
            <a:pPr lvl="1"/>
            <a:r>
              <a:rPr lang="en-US" sz="2500"/>
              <a:t>To avoid the problem of layout algorithms and aesthetics of diagrams, they prefer boxes and lines and do nothing more than represent (primary-foreign key) relationships among resulting tables.(a few exceptions)</a:t>
            </a:r>
          </a:p>
          <a:p>
            <a:r>
              <a:rPr lang="en-US" sz="2800"/>
              <a:t>METHODOLGY</a:t>
            </a:r>
          </a:p>
          <a:p>
            <a:pPr lvl="1"/>
            <a:r>
              <a:rPr lang="en-US" sz="2500"/>
              <a:t>lack of built-in methodology support.</a:t>
            </a:r>
          </a:p>
          <a:p>
            <a:pPr lvl="1"/>
            <a:r>
              <a:rPr lang="en-US" sz="2500"/>
              <a:t>poor tradeoff analysis or user-driven design preferences.</a:t>
            </a:r>
          </a:p>
          <a:p>
            <a:pPr lvl="1"/>
            <a:r>
              <a:rPr lang="en-US" sz="2500"/>
              <a:t>poor design verification and suggestions for improvement.</a:t>
            </a:r>
          </a:p>
          <a:p>
            <a:pPr lvl="1">
              <a:buSzPct val="150000"/>
            </a:pPr>
            <a:endParaRPr lang="en-US" sz="2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02D7687B-024A-4195-8651-A8298C889AD9}" type="slidenum">
              <a:rPr lang="en-US"/>
              <a:pPr/>
              <a:t>34</a:t>
            </a:fld>
            <a:endParaRPr lang="en-US"/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1281113" y="0"/>
            <a:ext cx="72882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bg2"/>
                </a:solidFill>
              </a:rPr>
              <a:t>Some of the Currently Available Automated Database </a:t>
            </a:r>
          </a:p>
          <a:p>
            <a:pPr algn="ctr" eaLnBrk="0" hangingPunct="0"/>
            <a:r>
              <a:rPr lang="en-US" b="1">
                <a:solidFill>
                  <a:schemeClr val="bg2"/>
                </a:solidFill>
              </a:rPr>
              <a:t>Design Tools</a:t>
            </a:r>
          </a:p>
        </p:txBody>
      </p:sp>
      <p:graphicFrame>
        <p:nvGraphicFramePr>
          <p:cNvPr id="178183" name="Group 7"/>
          <p:cNvGraphicFramePr>
            <a:graphicFrameLocks noGrp="1"/>
          </p:cNvGraphicFramePr>
          <p:nvPr/>
        </p:nvGraphicFramePr>
        <p:xfrm>
          <a:off x="412750" y="963613"/>
          <a:ext cx="8480425" cy="5434649"/>
        </p:xfrm>
        <a:graphic>
          <a:graphicData uri="http://schemas.openxmlformats.org/drawingml/2006/table">
            <a:tbl>
              <a:tblPr/>
              <a:tblGrid>
                <a:gridCol w="1666875"/>
                <a:gridCol w="2403475"/>
                <a:gridCol w="4410075"/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TOOL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FUNCTIONALITY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Embarcadero Technologies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ER Studio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Database Modeling in ER and IDEF1X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DB Artisan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Database administration and space and security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Oracle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Developer 2000 and Designer 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Database modeling, application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Popkin 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System Architect 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Data modeling, object modeling, process modeling, structured analysis/design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Platinum Technology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Platinum Enterprice Modeling Suite: Erwin, BPWin, Paradigm 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Data, process, and business component 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Persistence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Pwertier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Mapping from O-O to relational 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Rational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Rational Rose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Modeling in UML and application generation in C++ and 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Rogue 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RW Metro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Mapping from O-O to relational 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Resolution Ltd.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Xcase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Conceptual modeling up to code maintenance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Sybase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Enterprise Application Suite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Data modeling, business logic 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Visio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Visio Enterprise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Data modeling, design and reengineering Visual Basic and Visual 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BABC470A-3E92-4F75-8D2F-7DD7B28E1E21}" type="slidenum">
              <a:rPr lang="en-US"/>
              <a:pPr/>
              <a:t>35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-44450"/>
            <a:ext cx="8289925" cy="1052513"/>
          </a:xfrm>
          <a:noFill/>
          <a:ln/>
        </p:spPr>
        <p:txBody>
          <a:bodyPr lIns="91440" tIns="0" rIns="91440" bIns="45720">
            <a:spAutoFit/>
          </a:bodyPr>
          <a:lstStyle/>
          <a:p>
            <a:r>
              <a:rPr lang="en-US" sz="3300" b="1"/>
              <a:t>ER DIAGRAM FOR A BANK </a:t>
            </a:r>
            <a:br>
              <a:rPr lang="en-US" sz="3300" b="1"/>
            </a:br>
            <a:r>
              <a:rPr lang="en-US" sz="3300" b="1"/>
              <a:t>DATABASE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792288" y="6127750"/>
            <a:ext cx="55546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800">
                <a:solidFill>
                  <a:schemeClr val="bg2"/>
                </a:solidFill>
              </a:rPr>
              <a:t>© The Benjamin/Cummings Publishing Company, Inc. 1994, Elmasri/Navathe, Fundamentals of Database Systems, Second Edition</a:t>
            </a:r>
          </a:p>
        </p:txBody>
      </p:sp>
      <p:pic>
        <p:nvPicPr>
          <p:cNvPr id="93191" name="Picture 7" descr="C:\Georgia Tech\SHAM\July 17\ch03_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50" y="1208088"/>
            <a:ext cx="7077075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0B3F502F-3049-4596-8239-F34B571B228C}" type="slidenum">
              <a:rPr lang="en-US"/>
              <a:pPr/>
              <a:t>36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36525"/>
            <a:ext cx="7772400" cy="766763"/>
          </a:xfrm>
        </p:spPr>
        <p:txBody>
          <a:bodyPr/>
          <a:lstStyle/>
          <a:p>
            <a:r>
              <a:rPr lang="en-US" b="1"/>
              <a:t>PROBLEM with ER notation</a:t>
            </a: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THE ENTITY RELATIONSHIP MODEL IN ITS ORIGINAL FORM DID NOT   SUPPORT THE SPECIALIZATION/ GENERALIZATION ABSTRACTIONS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ECFC385F-1051-47DC-8E90-70A9543C23D8}" type="slidenum">
              <a:rPr lang="en-US"/>
              <a:pPr/>
              <a:t>37</a:t>
            </a:fld>
            <a:endParaRPr lang="en-US"/>
          </a:p>
        </p:txBody>
      </p:sp>
      <p:sp>
        <p:nvSpPr>
          <p:cNvPr id="94228" name="Rectangle 20"/>
          <p:cNvSpPr>
            <a:spLocks noGrp="1" noChangeArrowheads="1"/>
          </p:cNvSpPr>
          <p:nvPr>
            <p:ph type="title"/>
          </p:nvPr>
        </p:nvSpPr>
        <p:spPr>
          <a:xfrm>
            <a:off x="341313" y="136525"/>
            <a:ext cx="8515350" cy="1143000"/>
          </a:xfrm>
        </p:spPr>
        <p:txBody>
          <a:bodyPr/>
          <a:lstStyle/>
          <a:p>
            <a:r>
              <a:rPr lang="en-US"/>
              <a:t>Extended Entity-Relationship (EER) Model</a:t>
            </a:r>
          </a:p>
        </p:txBody>
      </p:sp>
      <p:sp>
        <p:nvSpPr>
          <p:cNvPr id="9422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41313" y="1606550"/>
            <a:ext cx="8515350" cy="4114800"/>
          </a:xfrm>
        </p:spPr>
        <p:txBody>
          <a:bodyPr/>
          <a:lstStyle/>
          <a:p>
            <a:r>
              <a:rPr lang="en-US" sz="2800"/>
              <a:t>Incorporates Set-subset relationships</a:t>
            </a:r>
          </a:p>
          <a:p>
            <a:r>
              <a:rPr lang="en-US" sz="2800"/>
              <a:t>Incorporates Specialization/Generalization Hierarchies</a:t>
            </a:r>
          </a:p>
          <a:p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NEXT CHAPTER ILLUSTRATES HOW THE ER MODEL CAN BE EXTENDED WITH 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-  Set-subset relationships and Specialization/Generalization Hierarchies and how to display them in EER diagrams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B029A037-A72C-4557-99D9-96877310C30D}" type="slidenum">
              <a:rPr lang="en-US"/>
              <a:pPr/>
              <a:t>4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214313"/>
            <a:ext cx="7292975" cy="754062"/>
          </a:xfrm>
        </p:spPr>
        <p:txBody>
          <a:bodyPr/>
          <a:lstStyle/>
          <a:p>
            <a:r>
              <a:rPr lang="en-US" sz="3600" b="1"/>
              <a:t>Example COMPANY Database (Cont.)</a:t>
            </a:r>
            <a:endParaRPr lang="en-US" sz="360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SzPct val="150000"/>
            </a:pPr>
            <a:r>
              <a:rPr lang="en-US" sz="2500"/>
              <a:t>We store each EMPLOYEE’s social security number, address, salary, sex, and birthdate. Each employee </a:t>
            </a:r>
            <a:r>
              <a:rPr lang="en-US" sz="2500" i="1"/>
              <a:t>works for</a:t>
            </a:r>
            <a:r>
              <a:rPr lang="en-US" sz="2500"/>
              <a:t> one department but may </a:t>
            </a:r>
            <a:r>
              <a:rPr lang="en-US" sz="2500" i="1"/>
              <a:t>work on</a:t>
            </a:r>
            <a:r>
              <a:rPr lang="en-US" sz="2500"/>
              <a:t> several projects. We keep track of the number of hours per week that an employee currently works on each project. We also keep track of the </a:t>
            </a:r>
            <a:r>
              <a:rPr lang="en-US" sz="2500" i="1"/>
              <a:t>direct supervisor</a:t>
            </a:r>
            <a:r>
              <a:rPr lang="en-US" sz="2500"/>
              <a:t> of each employee.</a:t>
            </a:r>
          </a:p>
          <a:p>
            <a:pPr lvl="1">
              <a:buSzPct val="150000"/>
            </a:pPr>
            <a:r>
              <a:rPr lang="en-US" sz="2500"/>
              <a:t>Each employee may </a:t>
            </a:r>
            <a:r>
              <a:rPr lang="en-US" sz="2500" i="1"/>
              <a:t>have</a:t>
            </a:r>
            <a:r>
              <a:rPr lang="en-US" sz="2500"/>
              <a:t> a number of DEPENDENTs. For each dependent, we keep track of their name, sex, birthdate, and relationship to employee.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41097A77-73F4-41F6-B1A6-75857AB7A854}" type="slidenum">
              <a:rPr lang="en-US"/>
              <a:pPr/>
              <a:t>5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4000" dirty="0"/>
              <a:t>ER Model Concepts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9063"/>
            <a:ext cx="80994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Entities and Attributes</a:t>
            </a:r>
          </a:p>
          <a:p>
            <a:pPr lvl="1">
              <a:lnSpc>
                <a:spcPct val="90000"/>
              </a:lnSpc>
            </a:pPr>
            <a:r>
              <a:rPr lang="en-US" sz="2100" b="1" dirty="0"/>
              <a:t>Entities are specific objects or things in the mini-world </a:t>
            </a:r>
            <a:r>
              <a:rPr lang="en-US" sz="2100" dirty="0"/>
              <a:t>that are represented in the database. For example the EMPLOYEE John Smith, the Research DEPARTMENT, the </a:t>
            </a:r>
            <a:r>
              <a:rPr lang="en-US" sz="2100" dirty="0" err="1"/>
              <a:t>ProductX</a:t>
            </a:r>
            <a:r>
              <a:rPr lang="en-US" sz="2100" dirty="0"/>
              <a:t> PROJECT</a:t>
            </a:r>
          </a:p>
          <a:p>
            <a:pPr lvl="1">
              <a:lnSpc>
                <a:spcPct val="90000"/>
              </a:lnSpc>
            </a:pPr>
            <a:r>
              <a:rPr lang="en-US" sz="2100" b="1" dirty="0"/>
              <a:t>Attributes are properties used to describe an entity</a:t>
            </a:r>
            <a:r>
              <a:rPr lang="en-US" sz="2100" dirty="0"/>
              <a:t>. For example an EMPLOYEE entity may have a Name, SSN, Address, Sex, </a:t>
            </a:r>
            <a:r>
              <a:rPr lang="en-US" sz="2100" dirty="0" err="1"/>
              <a:t>BirthDate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A specific entity will have a value for each of its attributes. For example a specific employee entity may have Name='John Smith', SSN='123456789', Address ='731, </a:t>
            </a:r>
            <a:r>
              <a:rPr lang="en-US" sz="2100" dirty="0" err="1"/>
              <a:t>Fondren</a:t>
            </a:r>
            <a:r>
              <a:rPr lang="en-US" sz="2100" dirty="0"/>
              <a:t>, Houston, TX', Sex='M', </a:t>
            </a:r>
            <a:r>
              <a:rPr lang="en-US" sz="2100" dirty="0" err="1"/>
              <a:t>BirthDate</a:t>
            </a:r>
            <a:r>
              <a:rPr lang="en-US" sz="2100" dirty="0"/>
              <a:t>='09-JAN-55‘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Each attribute has a </a:t>
            </a:r>
            <a:r>
              <a:rPr lang="en-US" sz="2100" i="1" dirty="0"/>
              <a:t>value set</a:t>
            </a:r>
            <a:r>
              <a:rPr lang="en-US" sz="2100" dirty="0"/>
              <a:t> (or data type) associated with it – e.g. integer, string, </a:t>
            </a:r>
            <a:r>
              <a:rPr lang="en-US" sz="2100" dirty="0" err="1"/>
              <a:t>subrange</a:t>
            </a:r>
            <a:r>
              <a:rPr lang="en-US" sz="2100" dirty="0"/>
              <a:t>, enumerated type,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8AC92FF5-36E8-4632-A68D-1805364A0D26}" type="slidenum">
              <a:rPr lang="en-US"/>
              <a:pPr/>
              <a:t>6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4000"/>
              <a:t>Types of Attributes (1)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9063"/>
            <a:ext cx="80994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Simple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Each entity has a single atomic value for the attribute. For example, SSN or Sex.</a:t>
            </a:r>
          </a:p>
          <a:p>
            <a:pPr>
              <a:lnSpc>
                <a:spcPct val="90000"/>
              </a:lnSpc>
            </a:pPr>
            <a:r>
              <a:rPr lang="en-US" sz="2400"/>
              <a:t>Composite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The attribute may be composed of several components. For example, Address (Apt#, House#, Street, City, State, ZipCode, Country) or Name (FirstName, MiddleName, LastName). Composition may form a hierarchy where some components are themselves composite.</a:t>
            </a:r>
          </a:p>
          <a:p>
            <a:pPr>
              <a:lnSpc>
                <a:spcPct val="90000"/>
              </a:lnSpc>
            </a:pPr>
            <a:r>
              <a:rPr lang="en-US" sz="2400"/>
              <a:t>Multi-valued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An entity may have multiple values for that attribute. For example, Color of a CAR or PreviousDegrees of a STUDENT. Denoted as {Color} or {PreviousDegrees}.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AE3FE146-60AA-4D16-B879-A358663C9F28}" type="slidenum">
              <a:rPr lang="en-US"/>
              <a:pPr/>
              <a:t>7</a:t>
            </a:fld>
            <a:endParaRPr lang="en-US"/>
          </a:p>
        </p:txBody>
      </p:sp>
      <p:sp>
        <p:nvSpPr>
          <p:cNvPr id="1863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4000"/>
              <a:t>Types of Attributes (2)</a:t>
            </a:r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89063"/>
            <a:ext cx="8099425" cy="4114800"/>
          </a:xfrm>
        </p:spPr>
        <p:txBody>
          <a:bodyPr/>
          <a:lstStyle/>
          <a:p>
            <a:r>
              <a:rPr lang="en-US" sz="2400"/>
              <a:t>In general, composite and multi-valued attributes may be nested arbitrarily to any number of levels although this is rare. For example, PreviousDegrees of a STUDENT is a composite multi-valued attribute denoted by {PreviousDegrees (College, Year, Degree, Field)}.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D6C838D2-DE7F-412F-BDE9-713239BDF587}" type="slidenum">
              <a:rPr lang="en-US"/>
              <a:pPr/>
              <a:t>8</a:t>
            </a:fld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01688"/>
          </a:xfrm>
        </p:spPr>
        <p:txBody>
          <a:bodyPr/>
          <a:lstStyle/>
          <a:p>
            <a:r>
              <a:rPr lang="en-US" sz="4000"/>
              <a:t>Entity Types and Key Attributes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39838"/>
            <a:ext cx="80994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Entities with the same basic attributes are grouped or typed into an </a:t>
            </a:r>
            <a:r>
              <a:rPr lang="en-US" sz="2400" b="1" dirty="0"/>
              <a:t>entity type</a:t>
            </a:r>
            <a:r>
              <a:rPr lang="en-US" sz="2400" dirty="0"/>
              <a:t>. For example, the EMPLOYEE entity type or the PROJECT entity type.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attribute of an entity type for which each entity must have a unique value is called a </a:t>
            </a:r>
            <a:r>
              <a:rPr lang="en-US" sz="2400" b="1" dirty="0"/>
              <a:t>key attribute of the entity type</a:t>
            </a:r>
            <a:r>
              <a:rPr lang="en-US" sz="2400" dirty="0"/>
              <a:t>. For example, SSN of EMPLOYEE.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key attribute may be composite. For example, </a:t>
            </a:r>
            <a:r>
              <a:rPr lang="en-US" sz="2400" dirty="0" err="1"/>
              <a:t>VehicleTagNumber</a:t>
            </a:r>
            <a:r>
              <a:rPr lang="en-US" sz="2400" dirty="0"/>
              <a:t> is a key of the CAR entity type with components (Number, State).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entity type may have more than one key. For example, the CAR entity type may have two keys:</a:t>
            </a:r>
          </a:p>
          <a:p>
            <a:pPr lvl="1">
              <a:lnSpc>
                <a:spcPct val="90000"/>
              </a:lnSpc>
            </a:pPr>
            <a:r>
              <a:rPr lang="en-US" sz="2100" dirty="0" err="1"/>
              <a:t>VehicleIdentificationNumber</a:t>
            </a:r>
            <a:r>
              <a:rPr lang="en-US" sz="2100" dirty="0"/>
              <a:t> (popularly called VIN) and</a:t>
            </a:r>
          </a:p>
          <a:p>
            <a:pPr lvl="1">
              <a:lnSpc>
                <a:spcPct val="90000"/>
              </a:lnSpc>
            </a:pPr>
            <a:r>
              <a:rPr lang="en-US" sz="2100" dirty="0" err="1"/>
              <a:t>VehicleTagNumber</a:t>
            </a:r>
            <a:r>
              <a:rPr lang="en-US" sz="2100" dirty="0"/>
              <a:t> (Number, State), also known as </a:t>
            </a:r>
            <a:r>
              <a:rPr lang="en-US" sz="2100" dirty="0" err="1"/>
              <a:t>license_plate</a:t>
            </a:r>
            <a:r>
              <a:rPr lang="en-US" sz="2100" dirty="0"/>
              <a:t>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3-</a:t>
            </a:r>
            <a:fld id="{B9A8DC13-98B7-489E-B2C8-BB30F1E4F3C7}" type="slidenum">
              <a:rPr lang="en-US"/>
              <a:pPr/>
              <a:t>9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7313"/>
            <a:ext cx="9144000" cy="1144587"/>
          </a:xfrm>
          <a:noFill/>
          <a:ln/>
        </p:spPr>
        <p:txBody>
          <a:bodyPr lIns="91440" tIns="0" rIns="91440" bIns="45720">
            <a:spAutoFit/>
          </a:bodyPr>
          <a:lstStyle/>
          <a:p>
            <a:r>
              <a:rPr lang="en-US" sz="3600" b="1"/>
              <a:t>ENTITY SET corresponding to the</a:t>
            </a:r>
            <a:br>
              <a:rPr lang="en-US" sz="3600" b="1"/>
            </a:br>
            <a:r>
              <a:rPr lang="en-US" sz="3600" b="1"/>
              <a:t>ENTITY TYPE CAR</a:t>
            </a:r>
            <a:endParaRPr lang="en-US" sz="3600" b="1" u="sng"/>
          </a:p>
        </p:txBody>
      </p:sp>
      <p:sp>
        <p:nvSpPr>
          <p:cNvPr id="77829" name="AutoShape 5"/>
          <p:cNvSpPr>
            <a:spLocks noChangeArrowheads="1"/>
          </p:cNvSpPr>
          <p:nvPr/>
        </p:nvSpPr>
        <p:spPr bwMode="auto">
          <a:xfrm>
            <a:off x="538163" y="2324100"/>
            <a:ext cx="8267700" cy="3314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bg2"/>
                </a:solidFill>
              </a:rPr>
              <a:t>car</a:t>
            </a:r>
            <a:r>
              <a:rPr lang="en-US" sz="2000" i="1" baseline="-25000">
                <a:solidFill>
                  <a:schemeClr val="bg2"/>
                </a:solidFill>
              </a:rPr>
              <a:t>1</a:t>
            </a:r>
          </a:p>
          <a:p>
            <a:pPr algn="ctr" eaLnBrk="0" hangingPunct="0"/>
            <a:r>
              <a:rPr lang="en-US" sz="2000">
                <a:solidFill>
                  <a:schemeClr val="bg2"/>
                </a:solidFill>
              </a:rPr>
              <a:t>((ABC 123, TEXAS), TK629, Ford Mustang, convertible, 1999, (red, black))</a:t>
            </a:r>
          </a:p>
          <a:p>
            <a:pPr algn="ctr" eaLnBrk="0" hangingPunct="0"/>
            <a:r>
              <a:rPr lang="en-US" sz="2000">
                <a:solidFill>
                  <a:schemeClr val="bg2"/>
                </a:solidFill>
              </a:rPr>
              <a:t>car</a:t>
            </a:r>
            <a:r>
              <a:rPr lang="en-US" sz="2000" baseline="-25000">
                <a:solidFill>
                  <a:schemeClr val="bg2"/>
                </a:solidFill>
              </a:rPr>
              <a:t>2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/>
            <a:r>
              <a:rPr lang="en-US" sz="2000">
                <a:solidFill>
                  <a:schemeClr val="bg2"/>
                </a:solidFill>
              </a:rPr>
              <a:t>((ABC 123, NEW YORK), WP9872, Nissan 300ZX, 2-door, 2002, (blue))</a:t>
            </a:r>
          </a:p>
          <a:p>
            <a:pPr algn="ctr" eaLnBrk="0" hangingPunct="0"/>
            <a:r>
              <a:rPr lang="en-US" sz="2000">
                <a:solidFill>
                  <a:schemeClr val="bg2"/>
                </a:solidFill>
              </a:rPr>
              <a:t>car</a:t>
            </a:r>
            <a:r>
              <a:rPr lang="en-US" sz="2000" baseline="-25000">
                <a:solidFill>
                  <a:schemeClr val="bg2"/>
                </a:solidFill>
              </a:rPr>
              <a:t>3</a:t>
            </a:r>
            <a:endParaRPr lang="en-US" sz="2000">
              <a:solidFill>
                <a:schemeClr val="bg2"/>
              </a:solidFill>
            </a:endParaRPr>
          </a:p>
          <a:p>
            <a:pPr algn="ctr" eaLnBrk="0" hangingPunct="0"/>
            <a:r>
              <a:rPr lang="en-US" sz="2000">
                <a:solidFill>
                  <a:schemeClr val="bg2"/>
                </a:solidFill>
              </a:rPr>
              <a:t>((VSY 720, TEXAS), TD729, Buick LeSabre, 4-door, 2003, (white, blue))</a:t>
            </a:r>
          </a:p>
          <a:p>
            <a:pPr algn="ctr" eaLnBrk="0" hangingPunct="0"/>
            <a:r>
              <a:rPr lang="en-US" sz="2800">
                <a:solidFill>
                  <a:schemeClr val="bg2"/>
                </a:solidFill>
              </a:rPr>
              <a:t>.</a:t>
            </a:r>
          </a:p>
          <a:p>
            <a:pPr algn="ctr" eaLnBrk="0" hangingPunct="0"/>
            <a:r>
              <a:rPr lang="en-US" sz="2800">
                <a:solidFill>
                  <a:schemeClr val="bg2"/>
                </a:solidFill>
              </a:rPr>
              <a:t>.</a:t>
            </a:r>
          </a:p>
          <a:p>
            <a:pPr algn="ctr" eaLnBrk="0" hangingPunct="0"/>
            <a:r>
              <a:rPr lang="en-US" sz="2800">
                <a:solidFill>
                  <a:schemeClr val="bg2"/>
                </a:solidFill>
              </a:rPr>
              <a:t>.</a:t>
            </a:r>
          </a:p>
          <a:p>
            <a:pPr algn="ctr" eaLnBrk="0" hangingPunct="0"/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42888" y="1524000"/>
            <a:ext cx="890746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100">
                <a:solidFill>
                  <a:schemeClr val="bg2"/>
                </a:solidFill>
              </a:rPr>
              <a:t>CAR</a:t>
            </a:r>
          </a:p>
          <a:p>
            <a:pPr algn="ctr" eaLnBrk="0" hangingPunct="0"/>
            <a:r>
              <a:rPr lang="en-US" sz="2100">
                <a:solidFill>
                  <a:schemeClr val="bg2"/>
                </a:solidFill>
              </a:rPr>
              <a:t>Registration(RegistrationNumber, State), VehicleID, Make, Model, Year, (Color)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2427</TotalTime>
  <Words>2204</Words>
  <Application>Microsoft PowerPoint</Application>
  <PresentationFormat>On-screen Show (4:3)</PresentationFormat>
  <Paragraphs>364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Soaring</vt:lpstr>
      <vt:lpstr>  Data Modeling Using the Entity-Relationship (ER) Model</vt:lpstr>
      <vt:lpstr>Chapter Outline</vt:lpstr>
      <vt:lpstr>Example COMPANY Database</vt:lpstr>
      <vt:lpstr>Example COMPANY Database (Cont.)</vt:lpstr>
      <vt:lpstr>ER Model Concepts</vt:lpstr>
      <vt:lpstr>Types of Attributes (1)</vt:lpstr>
      <vt:lpstr>Types of Attributes (2)</vt:lpstr>
      <vt:lpstr>Entity Types and Key Attributes</vt:lpstr>
      <vt:lpstr>ENTITY SET corresponding to the ENTITY TYPE CAR</vt:lpstr>
      <vt:lpstr>SUMMARY OF ER-DIAGRAM  NOTATION FOR ER SCHEMAS</vt:lpstr>
      <vt:lpstr>ER DIAGRAM – Entity Types are: EMPLOYEE, DEPARTMENT, PROJECT, DEPENDENT</vt:lpstr>
      <vt:lpstr>Relationships and Relationship Types (1)</vt:lpstr>
      <vt:lpstr>Example relationship instances of the WORKS_FOR relationship between EMPLOYEE and DEPARTMENT</vt:lpstr>
      <vt:lpstr>Example relationship instances of the WORKS_ON relationship between EMPLOYEE and PROJECT</vt:lpstr>
      <vt:lpstr>Relationships and Relationship Types (2)</vt:lpstr>
      <vt:lpstr>ER DIAGRAM – Relationship Types are: WORKS_FOR, MANAGES, WORKS_ON, CONTROLS, SUPERVISION, DEPENDENTS_OF</vt:lpstr>
      <vt:lpstr>Weak Entity Types</vt:lpstr>
      <vt:lpstr>Weak Entity Type is: DEPENDENT Identifying Relationship is: DEPENDENTS_OF</vt:lpstr>
      <vt:lpstr>Constraints on Relationships</vt:lpstr>
      <vt:lpstr>Many-to-one (N:1) RELATIONSHIP</vt:lpstr>
      <vt:lpstr>Many-to-many (M:N) RELATIONSHIP</vt:lpstr>
      <vt:lpstr>Relationships and Relationship Types (3)</vt:lpstr>
      <vt:lpstr>A RECURSIVE RELATIONSHIP  SUPERVISION</vt:lpstr>
      <vt:lpstr>Recursive Relationship Type is: SUPERVISION (participation role names are shown)</vt:lpstr>
      <vt:lpstr>Attributes of Relationship types</vt:lpstr>
      <vt:lpstr>Attribute of a Relationship Type is:  Hours of WORKS_ON</vt:lpstr>
      <vt:lpstr>Structural Constraints –  one way to express semantics  of relationships</vt:lpstr>
      <vt:lpstr>Alternative (min, max) notation for relationship structural constraints:</vt:lpstr>
      <vt:lpstr>Slide 29</vt:lpstr>
      <vt:lpstr>COMPANY ER Schema Diagram  using (min, max) notation</vt:lpstr>
      <vt:lpstr>Relationships of Higher Degree</vt:lpstr>
      <vt:lpstr>Data Modeling Tools</vt:lpstr>
      <vt:lpstr>Problems with Current Modeling Tools</vt:lpstr>
      <vt:lpstr>Slide 34</vt:lpstr>
      <vt:lpstr>ER DIAGRAM FOR A BANK  DATABASE</vt:lpstr>
      <vt:lpstr>PROBLEM with ER notation</vt:lpstr>
      <vt:lpstr>Extended Entity-Relationship (EER) Model</vt:lpstr>
    </vt:vector>
  </TitlesOfParts>
  <Company>Addsion-Wesley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</dc:title>
  <dc:creator>Shamkant B. Navathe</dc:creator>
  <cp:lastModifiedBy>Gopakumar</cp:lastModifiedBy>
  <cp:revision>245</cp:revision>
  <cp:lastPrinted>2001-05-28T10:10:18Z</cp:lastPrinted>
  <dcterms:created xsi:type="dcterms:W3CDTF">1998-07-18T17:10:54Z</dcterms:created>
  <dcterms:modified xsi:type="dcterms:W3CDTF">2014-10-21T06:38:37Z</dcterms:modified>
</cp:coreProperties>
</file>