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5"/>
  </p:notesMasterIdLst>
  <p:handoutMasterIdLst>
    <p:handoutMasterId r:id="rId26"/>
  </p:handoutMasterIdLst>
  <p:sldIdLst>
    <p:sldId id="329" r:id="rId2"/>
    <p:sldId id="330" r:id="rId3"/>
    <p:sldId id="331" r:id="rId4"/>
    <p:sldId id="368" r:id="rId5"/>
    <p:sldId id="332" r:id="rId6"/>
    <p:sldId id="333" r:id="rId7"/>
    <p:sldId id="334" r:id="rId8"/>
    <p:sldId id="335" r:id="rId9"/>
    <p:sldId id="336" r:id="rId10"/>
    <p:sldId id="337" r:id="rId11"/>
    <p:sldId id="338" r:id="rId12"/>
    <p:sldId id="339" r:id="rId13"/>
    <p:sldId id="349" r:id="rId14"/>
    <p:sldId id="353" r:id="rId15"/>
    <p:sldId id="355" r:id="rId16"/>
    <p:sldId id="369" r:id="rId17"/>
    <p:sldId id="356" r:id="rId18"/>
    <p:sldId id="370" r:id="rId19"/>
    <p:sldId id="357" r:id="rId20"/>
    <p:sldId id="358" r:id="rId21"/>
    <p:sldId id="359" r:id="rId22"/>
    <p:sldId id="360" r:id="rId23"/>
    <p:sldId id="361" r:id="rId24"/>
  </p:sldIdLst>
  <p:sldSz cx="9144000" cy="6858000" type="letter"/>
  <p:notesSz cx="6858000" cy="9144000"/>
  <p:defaultTextStyle>
    <a:defPPr>
      <a:defRPr lang="en-CA"/>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7228"/>
    <a:srgbClr val="6E792B"/>
    <a:srgbClr val="76822E"/>
    <a:srgbClr val="4F571F"/>
    <a:srgbClr val="6F6A07"/>
    <a:srgbClr val="827C08"/>
    <a:srgbClr val="A29B0A"/>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Objects="1">
      <p:cViewPr>
        <p:scale>
          <a:sx n="75" d="100"/>
          <a:sy n="75" d="100"/>
        </p:scale>
        <p:origin x="-1008" y="-36"/>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780" y="21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endParaRPr lang="en-CA"/>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endParaRPr lang="en-CA"/>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endParaRPr lang="en-CA"/>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fld id="{D33FA1E1-E5E5-46E5-B82F-1A1A925271BE}" type="slidenum">
              <a:rPr lang="en-CA"/>
              <a:pPr/>
              <a:t>‹#›</a:t>
            </a:fld>
            <a:endParaRPr lang="en-CA"/>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endParaRPr lang="en-CA"/>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endParaRPr lang="en-CA"/>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endParaRPr lang="en-CA"/>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fld id="{AADB84DF-8860-40EE-9082-E72772AF671B}" type="slidenum">
              <a:rPr lang="en-CA"/>
              <a:pPr/>
              <a:t>‹#›</a:t>
            </a:fld>
            <a:endParaRPr lang="en-CA"/>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ern="1200">
        <a:solidFill>
          <a:schemeClr val="tx1"/>
        </a:solidFill>
        <a:latin typeface="Arial" pitchFamily="34" charset="0"/>
        <a:ea typeface="+mn-ea"/>
        <a:cs typeface="+mn-cs"/>
      </a:defRPr>
    </a:lvl1pPr>
    <a:lvl2pPr marL="457200" algn="l" rtl="0" fontAlgn="base">
      <a:spcBef>
        <a:spcPct val="30000"/>
      </a:spcBef>
      <a:spcAft>
        <a:spcPct val="0"/>
      </a:spcAft>
      <a:defRPr sz="16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B83B39-C861-47C6-B17A-D400902CBA6B}" type="slidenum">
              <a:rPr lang="en-CA"/>
              <a:pPr/>
              <a:t>1</a:t>
            </a:fld>
            <a:endParaRPr lang="en-CA"/>
          </a:p>
        </p:txBody>
      </p:sp>
      <p:sp>
        <p:nvSpPr>
          <p:cNvPr id="762882" name="Rectangle 2"/>
          <p:cNvSpPr>
            <a:spLocks noGrp="1" noRot="1" noChangeAspect="1" noChangeArrowheads="1" noTextEdit="1"/>
          </p:cNvSpPr>
          <p:nvPr>
            <p:ph type="sldImg"/>
          </p:nvPr>
        </p:nvSpPr>
        <p:spPr>
          <a:ln/>
        </p:spPr>
      </p:sp>
      <p:sp>
        <p:nvSpPr>
          <p:cNvPr id="762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E81810-D1AB-475D-A858-5724C0675BF7}" type="slidenum">
              <a:rPr lang="en-CA"/>
              <a:pPr/>
              <a:t>10</a:t>
            </a:fld>
            <a:endParaRPr lang="en-CA"/>
          </a:p>
        </p:txBody>
      </p:sp>
      <p:sp>
        <p:nvSpPr>
          <p:cNvPr id="779266" name="Rectangle 2"/>
          <p:cNvSpPr>
            <a:spLocks noGrp="1" noRot="1" noChangeAspect="1" noChangeArrowheads="1" noTextEdit="1"/>
          </p:cNvSpPr>
          <p:nvPr>
            <p:ph type="sldImg"/>
          </p:nvPr>
        </p:nvSpPr>
        <p:spPr>
          <a:ln/>
        </p:spPr>
      </p:sp>
      <p:sp>
        <p:nvSpPr>
          <p:cNvPr id="779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0B050B-581C-4CC1-BF51-E4BF96475D98}" type="slidenum">
              <a:rPr lang="en-CA"/>
              <a:pPr/>
              <a:t>11</a:t>
            </a:fld>
            <a:endParaRPr lang="en-CA"/>
          </a:p>
        </p:txBody>
      </p:sp>
      <p:sp>
        <p:nvSpPr>
          <p:cNvPr id="781314" name="Rectangle 2"/>
          <p:cNvSpPr>
            <a:spLocks noGrp="1" noRot="1" noChangeAspect="1" noChangeArrowheads="1" noTextEdit="1"/>
          </p:cNvSpPr>
          <p:nvPr>
            <p:ph type="sldImg"/>
          </p:nvPr>
        </p:nvSpPr>
        <p:spPr>
          <a:ln/>
        </p:spPr>
      </p:sp>
      <p:sp>
        <p:nvSpPr>
          <p:cNvPr id="781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644D03-A116-43E8-BC83-2AD65985489E}" type="slidenum">
              <a:rPr lang="en-CA"/>
              <a:pPr/>
              <a:t>12</a:t>
            </a:fld>
            <a:endParaRPr lang="en-CA"/>
          </a:p>
        </p:txBody>
      </p:sp>
      <p:sp>
        <p:nvSpPr>
          <p:cNvPr id="783362" name="Rectangle 2"/>
          <p:cNvSpPr>
            <a:spLocks noGrp="1" noRot="1" noChangeAspect="1" noChangeArrowheads="1" noTextEdit="1"/>
          </p:cNvSpPr>
          <p:nvPr>
            <p:ph type="sldImg"/>
          </p:nvPr>
        </p:nvSpPr>
        <p:spPr>
          <a:ln/>
        </p:spPr>
      </p:sp>
      <p:sp>
        <p:nvSpPr>
          <p:cNvPr id="783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F5ABE5-B7A2-497F-A368-546F8CBCC30E}" type="slidenum">
              <a:rPr lang="en-CA"/>
              <a:pPr/>
              <a:t>13</a:t>
            </a:fld>
            <a:endParaRPr lang="en-CA"/>
          </a:p>
        </p:txBody>
      </p:sp>
      <p:sp>
        <p:nvSpPr>
          <p:cNvPr id="803842" name="Rectangle 2"/>
          <p:cNvSpPr>
            <a:spLocks noGrp="1" noRot="1" noChangeAspect="1" noChangeArrowheads="1" noTextEdit="1"/>
          </p:cNvSpPr>
          <p:nvPr>
            <p:ph type="sldImg"/>
          </p:nvPr>
        </p:nvSpPr>
        <p:spPr>
          <a:ln/>
        </p:spPr>
      </p:sp>
      <p:sp>
        <p:nvSpPr>
          <p:cNvPr id="80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815692-759A-4EF6-A98A-796D1E4FACC7}" type="slidenum">
              <a:rPr lang="en-CA"/>
              <a:pPr/>
              <a:t>14</a:t>
            </a:fld>
            <a:endParaRPr lang="en-CA"/>
          </a:p>
        </p:txBody>
      </p:sp>
      <p:sp>
        <p:nvSpPr>
          <p:cNvPr id="812034" name="Rectangle 2"/>
          <p:cNvSpPr>
            <a:spLocks noGrp="1" noRot="1" noChangeAspect="1" noChangeArrowheads="1" noTextEdit="1"/>
          </p:cNvSpPr>
          <p:nvPr>
            <p:ph type="sldImg"/>
          </p:nvPr>
        </p:nvSpPr>
        <p:spPr>
          <a:ln/>
        </p:spPr>
      </p:sp>
      <p:sp>
        <p:nvSpPr>
          <p:cNvPr id="812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C6269E-484E-4BD3-8759-183D8541472C}" type="slidenum">
              <a:rPr lang="en-CA"/>
              <a:pPr/>
              <a:t>15</a:t>
            </a:fld>
            <a:endParaRPr lang="en-CA"/>
          </a:p>
        </p:txBody>
      </p:sp>
      <p:sp>
        <p:nvSpPr>
          <p:cNvPr id="816130" name="Rectangle 2"/>
          <p:cNvSpPr>
            <a:spLocks noGrp="1" noRot="1" noChangeAspect="1" noChangeArrowheads="1" noTextEdit="1"/>
          </p:cNvSpPr>
          <p:nvPr>
            <p:ph type="sldImg"/>
          </p:nvPr>
        </p:nvSpPr>
        <p:spPr>
          <a:ln/>
        </p:spPr>
      </p:sp>
      <p:sp>
        <p:nvSpPr>
          <p:cNvPr id="816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E55C4F-8DB6-41DE-96AD-EB7AAACC447F}" type="slidenum">
              <a:rPr lang="en-CA"/>
              <a:pPr/>
              <a:t>16</a:t>
            </a:fld>
            <a:endParaRPr lang="en-CA"/>
          </a:p>
        </p:txBody>
      </p:sp>
      <p:sp>
        <p:nvSpPr>
          <p:cNvPr id="807938" name="Rectangle 2"/>
          <p:cNvSpPr>
            <a:spLocks noGrp="1" noRot="1" noChangeAspect="1" noChangeArrowheads="1" noTextEdit="1"/>
          </p:cNvSpPr>
          <p:nvPr>
            <p:ph type="sldImg"/>
          </p:nvPr>
        </p:nvSpPr>
        <p:spPr>
          <a:ln/>
        </p:spPr>
      </p:sp>
      <p:sp>
        <p:nvSpPr>
          <p:cNvPr id="807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2EDC05-D2F9-486C-B836-79288054EE39}" type="slidenum">
              <a:rPr lang="en-CA"/>
              <a:pPr/>
              <a:t>17</a:t>
            </a:fld>
            <a:endParaRPr lang="en-CA"/>
          </a:p>
        </p:txBody>
      </p:sp>
      <p:sp>
        <p:nvSpPr>
          <p:cNvPr id="818178" name="Rectangle 2"/>
          <p:cNvSpPr>
            <a:spLocks noGrp="1" noRot="1" noChangeAspect="1" noChangeArrowheads="1" noTextEdit="1"/>
          </p:cNvSpPr>
          <p:nvPr>
            <p:ph type="sldImg"/>
          </p:nvPr>
        </p:nvSpPr>
        <p:spPr>
          <a:ln/>
        </p:spPr>
      </p:sp>
      <p:sp>
        <p:nvSpPr>
          <p:cNvPr id="818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CFE6E4-3984-47BD-8E2E-E1CE97593CB7}" type="slidenum">
              <a:rPr lang="en-CA"/>
              <a:pPr/>
              <a:t>18</a:t>
            </a:fld>
            <a:endParaRPr lang="en-CA"/>
          </a:p>
        </p:txBody>
      </p:sp>
      <p:sp>
        <p:nvSpPr>
          <p:cNvPr id="809986" name="Rectangle 2"/>
          <p:cNvSpPr>
            <a:spLocks noGrp="1" noRot="1" noChangeAspect="1" noChangeArrowheads="1" noTextEdit="1"/>
          </p:cNvSpPr>
          <p:nvPr>
            <p:ph type="sldImg"/>
          </p:nvPr>
        </p:nvSpPr>
        <p:spPr>
          <a:ln/>
        </p:spPr>
      </p:sp>
      <p:sp>
        <p:nvSpPr>
          <p:cNvPr id="809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97788A-B344-4D6C-BA15-0DBC71F783CF}" type="slidenum">
              <a:rPr lang="en-CA"/>
              <a:pPr/>
              <a:t>19</a:t>
            </a:fld>
            <a:endParaRPr lang="en-CA"/>
          </a:p>
        </p:txBody>
      </p:sp>
      <p:sp>
        <p:nvSpPr>
          <p:cNvPr id="820226" name="Rectangle 2"/>
          <p:cNvSpPr>
            <a:spLocks noGrp="1" noRot="1" noChangeAspect="1" noChangeArrowheads="1" noTextEdit="1"/>
          </p:cNvSpPr>
          <p:nvPr>
            <p:ph type="sldImg"/>
          </p:nvPr>
        </p:nvSpPr>
        <p:spPr>
          <a:ln/>
        </p:spPr>
      </p:sp>
      <p:sp>
        <p:nvSpPr>
          <p:cNvPr id="820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30A6A7-8C21-4489-8CEC-B0AA361F9C86}" type="slidenum">
              <a:rPr lang="en-CA"/>
              <a:pPr/>
              <a:t>2</a:t>
            </a:fld>
            <a:endParaRPr lang="en-CA"/>
          </a:p>
        </p:txBody>
      </p:sp>
      <p:sp>
        <p:nvSpPr>
          <p:cNvPr id="764930" name="Rectangle 2"/>
          <p:cNvSpPr>
            <a:spLocks noGrp="1" noRot="1" noChangeAspect="1" noChangeArrowheads="1" noTextEdit="1"/>
          </p:cNvSpPr>
          <p:nvPr>
            <p:ph type="sldImg"/>
          </p:nvPr>
        </p:nvSpPr>
        <p:spPr>
          <a:ln/>
        </p:spPr>
      </p:sp>
      <p:sp>
        <p:nvSpPr>
          <p:cNvPr id="764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8C0296-BF0F-4631-9362-0CDDE574F26E}" type="slidenum">
              <a:rPr lang="en-CA"/>
              <a:pPr/>
              <a:t>20</a:t>
            </a:fld>
            <a:endParaRPr lang="en-CA"/>
          </a:p>
        </p:txBody>
      </p:sp>
      <p:sp>
        <p:nvSpPr>
          <p:cNvPr id="822274" name="Rectangle 2"/>
          <p:cNvSpPr>
            <a:spLocks noGrp="1" noRot="1" noChangeAspect="1" noChangeArrowheads="1" noTextEdit="1"/>
          </p:cNvSpPr>
          <p:nvPr>
            <p:ph type="sldImg"/>
          </p:nvPr>
        </p:nvSpPr>
        <p:spPr>
          <a:ln/>
        </p:spPr>
      </p:sp>
      <p:sp>
        <p:nvSpPr>
          <p:cNvPr id="822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73804B-B5C2-4359-A3E5-B34062233838}" type="slidenum">
              <a:rPr lang="en-CA"/>
              <a:pPr/>
              <a:t>21</a:t>
            </a:fld>
            <a:endParaRPr lang="en-CA"/>
          </a:p>
        </p:txBody>
      </p:sp>
      <p:sp>
        <p:nvSpPr>
          <p:cNvPr id="824322" name="Rectangle 2"/>
          <p:cNvSpPr>
            <a:spLocks noGrp="1" noRot="1" noChangeAspect="1" noChangeArrowheads="1" noTextEdit="1"/>
          </p:cNvSpPr>
          <p:nvPr>
            <p:ph type="sldImg"/>
          </p:nvPr>
        </p:nvSpPr>
        <p:spPr>
          <a:ln/>
        </p:spPr>
      </p:sp>
      <p:sp>
        <p:nvSpPr>
          <p:cNvPr id="824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B89EC2-E772-4409-986F-566F4791CCCA}" type="slidenum">
              <a:rPr lang="en-CA"/>
              <a:pPr/>
              <a:t>22</a:t>
            </a:fld>
            <a:endParaRPr lang="en-CA"/>
          </a:p>
        </p:txBody>
      </p:sp>
      <p:sp>
        <p:nvSpPr>
          <p:cNvPr id="826370" name="Rectangle 2"/>
          <p:cNvSpPr>
            <a:spLocks noGrp="1" noRot="1" noChangeAspect="1" noChangeArrowheads="1" noTextEdit="1"/>
          </p:cNvSpPr>
          <p:nvPr>
            <p:ph type="sldImg"/>
          </p:nvPr>
        </p:nvSpPr>
        <p:spPr>
          <a:ln/>
        </p:spPr>
      </p:sp>
      <p:sp>
        <p:nvSpPr>
          <p:cNvPr id="826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61444D-624E-4E3F-91AF-BA44B4B54BC3}" type="slidenum">
              <a:rPr lang="en-CA"/>
              <a:pPr/>
              <a:t>23</a:t>
            </a:fld>
            <a:endParaRPr lang="en-CA"/>
          </a:p>
        </p:txBody>
      </p:sp>
      <p:sp>
        <p:nvSpPr>
          <p:cNvPr id="828418" name="Rectangle 2"/>
          <p:cNvSpPr>
            <a:spLocks noGrp="1" noRot="1" noChangeAspect="1" noChangeArrowheads="1" noTextEdit="1"/>
          </p:cNvSpPr>
          <p:nvPr>
            <p:ph type="sldImg"/>
          </p:nvPr>
        </p:nvSpPr>
        <p:spPr>
          <a:ln/>
        </p:spPr>
      </p:sp>
      <p:sp>
        <p:nvSpPr>
          <p:cNvPr id="828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75DAFE-CF28-4B65-8B2C-361655D147E5}" type="slidenum">
              <a:rPr lang="en-CA"/>
              <a:pPr/>
              <a:t>3</a:t>
            </a:fld>
            <a:endParaRPr lang="en-CA"/>
          </a:p>
        </p:txBody>
      </p:sp>
      <p:sp>
        <p:nvSpPr>
          <p:cNvPr id="766978" name="Rectangle 2"/>
          <p:cNvSpPr>
            <a:spLocks noGrp="1" noRot="1" noChangeAspect="1" noChangeArrowheads="1" noTextEdit="1"/>
          </p:cNvSpPr>
          <p:nvPr>
            <p:ph type="sldImg"/>
          </p:nvPr>
        </p:nvSpPr>
        <p:spPr>
          <a:ln/>
        </p:spPr>
      </p:sp>
      <p:sp>
        <p:nvSpPr>
          <p:cNvPr id="766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25DF04-5AFA-4DB6-A89A-4121674A8436}" type="slidenum">
              <a:rPr lang="en-CA"/>
              <a:pPr/>
              <a:t>4</a:t>
            </a:fld>
            <a:endParaRPr lang="en-CA"/>
          </a:p>
        </p:txBody>
      </p:sp>
      <p:sp>
        <p:nvSpPr>
          <p:cNvPr id="842754" name="Rectangle 2"/>
          <p:cNvSpPr>
            <a:spLocks noGrp="1" noRot="1" noChangeAspect="1" noChangeArrowheads="1" noTextEdit="1"/>
          </p:cNvSpPr>
          <p:nvPr>
            <p:ph type="sldImg"/>
          </p:nvPr>
        </p:nvSpPr>
        <p:spPr>
          <a:ln/>
        </p:spPr>
      </p:sp>
      <p:sp>
        <p:nvSpPr>
          <p:cNvPr id="842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03B883-6DF9-437B-9275-54B52EC9E8A1}" type="slidenum">
              <a:rPr lang="en-CA"/>
              <a:pPr/>
              <a:t>5</a:t>
            </a:fld>
            <a:endParaRPr lang="en-CA"/>
          </a:p>
        </p:txBody>
      </p:sp>
      <p:sp>
        <p:nvSpPr>
          <p:cNvPr id="769026" name="Rectangle 2"/>
          <p:cNvSpPr>
            <a:spLocks noGrp="1" noRot="1" noChangeAspect="1" noChangeArrowheads="1" noTextEdit="1"/>
          </p:cNvSpPr>
          <p:nvPr>
            <p:ph type="sldImg"/>
          </p:nvPr>
        </p:nvSpPr>
        <p:spPr>
          <a:ln/>
        </p:spPr>
      </p:sp>
      <p:sp>
        <p:nvSpPr>
          <p:cNvPr id="769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0052EE-FCEF-416A-A8B8-6209D1A278B0}" type="slidenum">
              <a:rPr lang="en-CA"/>
              <a:pPr/>
              <a:t>6</a:t>
            </a:fld>
            <a:endParaRPr lang="en-CA"/>
          </a:p>
        </p:txBody>
      </p:sp>
      <p:sp>
        <p:nvSpPr>
          <p:cNvPr id="771074" name="Rectangle 2"/>
          <p:cNvSpPr>
            <a:spLocks noGrp="1" noRot="1" noChangeAspect="1" noChangeArrowheads="1" noTextEdit="1"/>
          </p:cNvSpPr>
          <p:nvPr>
            <p:ph type="sldImg"/>
          </p:nvPr>
        </p:nvSpPr>
        <p:spPr>
          <a:ln/>
        </p:spPr>
      </p:sp>
      <p:sp>
        <p:nvSpPr>
          <p:cNvPr id="771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84AC4F-6B68-44C9-AC79-5382046B1470}" type="slidenum">
              <a:rPr lang="en-CA"/>
              <a:pPr/>
              <a:t>7</a:t>
            </a:fld>
            <a:endParaRPr lang="en-CA"/>
          </a:p>
        </p:txBody>
      </p:sp>
      <p:sp>
        <p:nvSpPr>
          <p:cNvPr id="773122" name="Rectangle 2"/>
          <p:cNvSpPr>
            <a:spLocks noGrp="1" noRot="1" noChangeAspect="1" noChangeArrowheads="1" noTextEdit="1"/>
          </p:cNvSpPr>
          <p:nvPr>
            <p:ph type="sldImg"/>
          </p:nvPr>
        </p:nvSpPr>
        <p:spPr>
          <a:ln/>
        </p:spPr>
      </p:sp>
      <p:sp>
        <p:nvSpPr>
          <p:cNvPr id="773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580C80-8740-42F6-8061-D334E48C6C16}" type="slidenum">
              <a:rPr lang="en-CA"/>
              <a:pPr/>
              <a:t>8</a:t>
            </a:fld>
            <a:endParaRPr lang="en-CA"/>
          </a:p>
        </p:txBody>
      </p:sp>
      <p:sp>
        <p:nvSpPr>
          <p:cNvPr id="775170" name="Rectangle 2"/>
          <p:cNvSpPr>
            <a:spLocks noGrp="1" noRot="1" noChangeAspect="1" noChangeArrowheads="1" noTextEdit="1"/>
          </p:cNvSpPr>
          <p:nvPr>
            <p:ph type="sldImg"/>
          </p:nvPr>
        </p:nvSpPr>
        <p:spPr>
          <a:ln/>
        </p:spPr>
      </p:sp>
      <p:sp>
        <p:nvSpPr>
          <p:cNvPr id="775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53AC01-33F3-44E2-B911-D17200AD37DC}" type="slidenum">
              <a:rPr lang="en-CA"/>
              <a:pPr/>
              <a:t>9</a:t>
            </a:fld>
            <a:endParaRPr lang="en-CA"/>
          </a:p>
        </p:txBody>
      </p:sp>
      <p:sp>
        <p:nvSpPr>
          <p:cNvPr id="777218" name="Rectangle 2"/>
          <p:cNvSpPr>
            <a:spLocks noGrp="1" noRot="1" noChangeAspect="1" noChangeArrowheads="1" noTextEdit="1"/>
          </p:cNvSpPr>
          <p:nvPr>
            <p:ph type="sldImg"/>
          </p:nvPr>
        </p:nvSpPr>
        <p:spPr>
          <a:ln/>
        </p:spPr>
      </p:sp>
      <p:sp>
        <p:nvSpPr>
          <p:cNvPr id="77721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40" name="Rectangle 44"/>
          <p:cNvSpPr>
            <a:spLocks noChangeArrowheads="1"/>
          </p:cNvSpPr>
          <p:nvPr/>
        </p:nvSpPr>
        <p:spPr bwMode="auto">
          <a:xfrm>
            <a:off x="8305800" y="0"/>
            <a:ext cx="609600" cy="6858000"/>
          </a:xfrm>
          <a:prstGeom prst="rect">
            <a:avLst/>
          </a:prstGeom>
          <a:gradFill rotWithShape="1">
            <a:gsLst>
              <a:gs pos="0">
                <a:srgbClr val="677228">
                  <a:alpha val="44000"/>
                </a:srgbClr>
              </a:gs>
              <a:gs pos="100000">
                <a:srgbClr val="677228">
                  <a:gamma/>
                  <a:shade val="87843"/>
                  <a:invGamma/>
                </a:srgbClr>
              </a:gs>
            </a:gsLst>
            <a:lin ang="5400000" scaled="1"/>
          </a:gradFill>
          <a:ln w="9525">
            <a:noFill/>
            <a:miter lim="800000"/>
            <a:headEnd/>
            <a:tailEnd/>
          </a:ln>
          <a:effectLst/>
        </p:spPr>
        <p:txBody>
          <a:bodyPr wrap="none" anchor="ctr"/>
          <a:lstStyle/>
          <a:p>
            <a:endParaRPr lang="en-US"/>
          </a:p>
        </p:txBody>
      </p:sp>
      <p:sp>
        <p:nvSpPr>
          <p:cNvPr id="4143" name="Rectangle 47"/>
          <p:cNvSpPr>
            <a:spLocks noChangeArrowheads="1"/>
          </p:cNvSpPr>
          <p:nvPr userDrawn="1"/>
        </p:nvSpPr>
        <p:spPr bwMode="auto">
          <a:xfrm rot="-5400000">
            <a:off x="3500437" y="-985837"/>
            <a:ext cx="2143125" cy="9144000"/>
          </a:xfrm>
          <a:prstGeom prst="rect">
            <a:avLst/>
          </a:prstGeom>
          <a:solidFill>
            <a:srgbClr val="677228">
              <a:alpha val="44000"/>
            </a:srgbClr>
          </a:solidFill>
          <a:ln w="9525">
            <a:noFill/>
            <a:miter lim="800000"/>
            <a:headEnd/>
            <a:tailEnd/>
          </a:ln>
          <a:effectLst/>
        </p:spPr>
        <p:txBody>
          <a:bodyPr wrap="none" anchor="ctr"/>
          <a:lstStyle/>
          <a:p>
            <a:endParaRPr lang="en-US"/>
          </a:p>
        </p:txBody>
      </p:sp>
      <p:sp>
        <p:nvSpPr>
          <p:cNvPr id="4144" name="Rectangle 48"/>
          <p:cNvSpPr>
            <a:spLocks noChangeArrowheads="1"/>
          </p:cNvSpPr>
          <p:nvPr userDrawn="1"/>
        </p:nvSpPr>
        <p:spPr bwMode="auto">
          <a:xfrm>
            <a:off x="7315200" y="2438400"/>
            <a:ext cx="1828800" cy="2290763"/>
          </a:xfrm>
          <a:prstGeom prst="rect">
            <a:avLst/>
          </a:prstGeom>
          <a:solidFill>
            <a:schemeClr val="bg1"/>
          </a:solidFill>
          <a:ln w="9525">
            <a:noFill/>
            <a:miter lim="800000"/>
            <a:headEnd/>
            <a:tailEnd/>
          </a:ln>
          <a:effectLst/>
        </p:spPr>
        <p:txBody>
          <a:bodyPr wrap="none" anchor="ctr"/>
          <a:lstStyle/>
          <a:p>
            <a:endParaRPr lang="en-US"/>
          </a:p>
        </p:txBody>
      </p:sp>
      <p:sp>
        <p:nvSpPr>
          <p:cNvPr id="4125" name="Rectangle 29"/>
          <p:cNvSpPr>
            <a:spLocks noGrp="1" noChangeArrowheads="1"/>
          </p:cNvSpPr>
          <p:nvPr>
            <p:ph type="ftr" sz="quarter" idx="3"/>
          </p:nvPr>
        </p:nvSpPr>
        <p:spPr bwMode="auto">
          <a:xfrm>
            <a:off x="838200" y="6397625"/>
            <a:ext cx="44958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sz="900"/>
            </a:lvl1pPr>
          </a:lstStyle>
          <a:p>
            <a:r>
              <a:rPr lang="en-US"/>
              <a:t>Copyright © 2007 </a:t>
            </a:r>
            <a:r>
              <a:rPr lang="en-US">
                <a:solidFill>
                  <a:srgbClr val="000000"/>
                </a:solidFill>
              </a:rPr>
              <a:t>Ramez Elmasri and Shamkant B. Navathe</a:t>
            </a:r>
          </a:p>
        </p:txBody>
      </p:sp>
      <p:sp>
        <p:nvSpPr>
          <p:cNvPr id="4126" name="Rectangle 30" descr="Pink tissue paper"/>
          <p:cNvSpPr>
            <a:spLocks noGrp="1" noChangeArrowheads="1"/>
          </p:cNvSpPr>
          <p:nvPr>
            <p:ph type="ctrTitle" sz="quarter"/>
          </p:nvPr>
        </p:nvSpPr>
        <p:spPr>
          <a:xfrm>
            <a:off x="228600" y="152400"/>
            <a:ext cx="7086600" cy="2286000"/>
          </a:xfrm>
        </p:spPr>
        <p:txBody>
          <a:bodyPr wrap="none" anchor="ctr"/>
          <a:lstStyle>
            <a:lvl1pPr>
              <a:defRPr sz="6600">
                <a:solidFill>
                  <a:srgbClr val="990033"/>
                </a:solidFill>
              </a:defRPr>
            </a:lvl1pPr>
          </a:lstStyle>
          <a:p>
            <a:r>
              <a:rPr lang="en-US"/>
              <a:t>Click to edit Master title style</a:t>
            </a:r>
          </a:p>
        </p:txBody>
      </p:sp>
      <p:pic>
        <p:nvPicPr>
          <p:cNvPr id="4131" name="Picture 35" descr="awtri_4c UPDATE_color"/>
          <p:cNvPicPr>
            <a:picLocks noChangeAspect="1" noChangeArrowheads="1"/>
          </p:cNvPicPr>
          <p:nvPr/>
        </p:nvPicPr>
        <p:blipFill>
          <a:blip r:embed="rId2"/>
          <a:srcRect/>
          <a:stretch>
            <a:fillRect/>
          </a:stretch>
        </p:blipFill>
        <p:spPr bwMode="auto">
          <a:xfrm>
            <a:off x="76200" y="5949950"/>
            <a:ext cx="684213" cy="831850"/>
          </a:xfrm>
          <a:prstGeom prst="rect">
            <a:avLst/>
          </a:prstGeom>
          <a:noFill/>
        </p:spPr>
      </p:pic>
      <p:sp>
        <p:nvSpPr>
          <p:cNvPr id="4134" name="Rectangle 38" descr="Pink tissue paper"/>
          <p:cNvSpPr>
            <a:spLocks noGrp="1" noChangeArrowheads="1"/>
          </p:cNvSpPr>
          <p:nvPr>
            <p:ph type="subTitle" sz="quarter" idx="1"/>
          </p:nvPr>
        </p:nvSpPr>
        <p:spPr>
          <a:xfrm>
            <a:off x="304800" y="2590800"/>
            <a:ext cx="6629400" cy="1905000"/>
          </a:xfrm>
        </p:spPr>
        <p:txBody>
          <a:bodyPr/>
          <a:lstStyle>
            <a:lvl1pPr marL="0" indent="0">
              <a:buFont typeface="Wingdings" pitchFamily="2" charset="2"/>
              <a:buNone/>
              <a:defRPr sz="3200"/>
            </a:lvl1pPr>
          </a:lstStyle>
          <a:p>
            <a:r>
              <a:rPr lang="en-US"/>
              <a:t>Click to edit Master subtitle style</a:t>
            </a:r>
          </a:p>
        </p:txBody>
      </p:sp>
      <p:pic>
        <p:nvPicPr>
          <p:cNvPr id="4142" name="Picture 46" descr="elmasri_thumb"/>
          <p:cNvPicPr>
            <a:picLocks noChangeAspect="1" noChangeArrowheads="1"/>
          </p:cNvPicPr>
          <p:nvPr userDrawn="1"/>
        </p:nvPicPr>
        <p:blipFill>
          <a:blip r:embed="rId3"/>
          <a:srcRect/>
          <a:stretch>
            <a:fillRect/>
          </a:stretch>
        </p:blipFill>
        <p:spPr bwMode="auto">
          <a:xfrm>
            <a:off x="7419975" y="2514600"/>
            <a:ext cx="1724025" cy="2143125"/>
          </a:xfrm>
          <a:prstGeom prst="rect">
            <a:avLst/>
          </a:prstGeom>
          <a:noFill/>
        </p:spPr>
      </p:pic>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Slide 11- </a:t>
            </a:r>
            <a:fld id="{ADFEDAF9-AF07-4229-9DF6-24FE561FBA56}" type="slidenum">
              <a:rPr lang="en-US"/>
              <a:pPr/>
              <a:t>‹#›</a:t>
            </a:fld>
            <a:endParaRPr lang="en-CA"/>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Slide 11- </a:t>
            </a:r>
            <a:fld id="{9166B6AB-7A60-454A-AC4D-5AEA76FE1EBA}" type="slidenum">
              <a:rPr lang="en-US"/>
              <a:pPr/>
              <a:t>‹#›</a:t>
            </a:fld>
            <a:endParaRPr lang="en-CA"/>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Slide 11- </a:t>
            </a:r>
            <a:fld id="{214755DD-86B9-4862-820A-39BCBD8E91A1}" type="slidenum">
              <a:rPr lang="en-US"/>
              <a:pPr/>
              <a:t>‹#›</a:t>
            </a:fld>
            <a:endParaRPr lang="en-CA"/>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t>Slide 11- </a:t>
            </a:r>
            <a:fld id="{3F040EF4-E197-4841-B83F-FE1576345A59}" type="slidenum">
              <a:rPr lang="en-US"/>
              <a:pPr/>
              <a:t>‹#›</a:t>
            </a:fld>
            <a:endParaRPr lang="en-CA"/>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r>
              <a:rPr lang="en-US"/>
              <a:t>Slide 11- </a:t>
            </a:r>
            <a:fld id="{F4A6023A-F23F-444D-AC6E-541604F59096}" type="slidenum">
              <a:rPr lang="en-US"/>
              <a:pPr/>
              <a:t>‹#›</a:t>
            </a:fld>
            <a:endParaRPr lang="en-CA"/>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r>
              <a:rPr lang="en-US"/>
              <a:t>Slide 11- </a:t>
            </a:r>
            <a:fld id="{B8F43E09-A690-47D5-BB1E-09763C51C83D}" type="slidenum">
              <a:rPr lang="en-US"/>
              <a:pPr/>
              <a:t>‹#›</a:t>
            </a:fld>
            <a:endParaRPr lang="en-CA"/>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r>
              <a:rPr lang="en-US"/>
              <a:t>Slide 11- </a:t>
            </a:r>
            <a:fld id="{FC9051D5-8029-46CF-935E-1A401E540121}" type="slidenum">
              <a:rPr lang="en-US"/>
              <a:pPr/>
              <a:t>‹#›</a:t>
            </a:fld>
            <a:endParaRPr lang="en-CA"/>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t>Slide 11- </a:t>
            </a:r>
            <a:fld id="{035582D7-238E-48EB-915D-7233C500B789}" type="slidenum">
              <a:rPr lang="en-US"/>
              <a:pPr/>
              <a:t>‹#›</a:t>
            </a:fld>
            <a:endParaRPr lang="en-CA"/>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Slide 11- </a:t>
            </a:r>
            <a:fld id="{EB2FBAE4-E6D4-4AFB-821F-994DE7D86983}" type="slidenum">
              <a:rPr lang="en-US"/>
              <a:pPr/>
              <a:t>‹#›</a:t>
            </a:fld>
            <a:endParaRPr lang="en-CA"/>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Slide 11- </a:t>
            </a:r>
            <a:fld id="{AC889714-E353-4B8C-9D05-397E01EC4A46}" type="slidenum">
              <a:rPr lang="en-US"/>
              <a:pPr/>
              <a:t>‹#›</a:t>
            </a:fld>
            <a:endParaRPr lang="en-CA"/>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17" name="Group 45"/>
          <p:cNvGrpSpPr>
            <a:grpSpLocks/>
          </p:cNvGrpSpPr>
          <p:nvPr userDrawn="1"/>
        </p:nvGrpSpPr>
        <p:grpSpPr bwMode="auto">
          <a:xfrm>
            <a:off x="8936038" y="1449388"/>
            <a:ext cx="207962" cy="5408612"/>
            <a:chOff x="5606" y="889"/>
            <a:chExt cx="154" cy="3431"/>
          </a:xfrm>
        </p:grpSpPr>
        <p:sp>
          <p:nvSpPr>
            <p:cNvPr id="3110" name="Rectangle 38"/>
            <p:cNvSpPr>
              <a:spLocks noChangeArrowheads="1"/>
            </p:cNvSpPr>
            <p:nvPr userDrawn="1"/>
          </p:nvSpPr>
          <p:spPr bwMode="gray">
            <a:xfrm flipH="1">
              <a:off x="5685" y="889"/>
              <a:ext cx="75" cy="3431"/>
            </a:xfrm>
            <a:prstGeom prst="rect">
              <a:avLst/>
            </a:prstGeom>
            <a:solidFill>
              <a:srgbClr val="677228"/>
            </a:solidFill>
            <a:ln w="9525">
              <a:noFill/>
              <a:miter lim="800000"/>
              <a:headEnd/>
              <a:tailEnd/>
            </a:ln>
            <a:effectLst/>
          </p:spPr>
          <p:txBody>
            <a:bodyPr wrap="none" anchor="ctr"/>
            <a:lstStyle/>
            <a:p>
              <a:pPr algn="ctr"/>
              <a:endParaRPr kumimoji="1" lang="en-US" sz="3200">
                <a:latin typeface="Tahoma" pitchFamily="34" charset="0"/>
              </a:endParaRPr>
            </a:p>
          </p:txBody>
        </p:sp>
        <p:grpSp>
          <p:nvGrpSpPr>
            <p:cNvPr id="3116" name="Group 44"/>
            <p:cNvGrpSpPr>
              <a:grpSpLocks/>
            </p:cNvGrpSpPr>
            <p:nvPr userDrawn="1"/>
          </p:nvGrpSpPr>
          <p:grpSpPr bwMode="auto">
            <a:xfrm>
              <a:off x="5606" y="889"/>
              <a:ext cx="106" cy="3431"/>
              <a:chOff x="5606" y="889"/>
              <a:chExt cx="106" cy="3431"/>
            </a:xfrm>
          </p:grpSpPr>
          <p:sp>
            <p:nvSpPr>
              <p:cNvPr id="3115" name="Rectangle 43"/>
              <p:cNvSpPr>
                <a:spLocks noChangeArrowheads="1"/>
              </p:cNvSpPr>
              <p:nvPr userDrawn="1"/>
            </p:nvSpPr>
            <p:spPr bwMode="gray">
              <a:xfrm rot="10800000" flipH="1">
                <a:off x="5606" y="889"/>
                <a:ext cx="58" cy="3431"/>
              </a:xfrm>
              <a:prstGeom prst="rect">
                <a:avLst/>
              </a:prstGeom>
              <a:solidFill>
                <a:schemeClr val="tx2"/>
              </a:solidFill>
              <a:ln w="9525">
                <a:noFill/>
                <a:miter lim="800000"/>
                <a:headEnd/>
                <a:tailEnd/>
              </a:ln>
              <a:effectLst/>
            </p:spPr>
            <p:txBody>
              <a:bodyPr rot="10800000" wrap="none" anchor="ctr"/>
              <a:lstStyle/>
              <a:p>
                <a:pPr algn="ctr"/>
                <a:endParaRPr kumimoji="1" lang="en-US" sz="3200">
                  <a:latin typeface="Tahoma" pitchFamily="34" charset="0"/>
                </a:endParaRPr>
              </a:p>
            </p:txBody>
          </p:sp>
          <p:sp>
            <p:nvSpPr>
              <p:cNvPr id="3104" name="Rectangle 32"/>
              <p:cNvSpPr>
                <a:spLocks noChangeArrowheads="1"/>
              </p:cNvSpPr>
              <p:nvPr userDrawn="1"/>
            </p:nvSpPr>
            <p:spPr bwMode="gray">
              <a:xfrm rot="10800000" flipH="1">
                <a:off x="5654" y="889"/>
                <a:ext cx="58" cy="3431"/>
              </a:xfrm>
              <a:prstGeom prst="rect">
                <a:avLst/>
              </a:prstGeom>
              <a:solidFill>
                <a:srgbClr val="990033"/>
              </a:solidFill>
              <a:ln w="9525">
                <a:noFill/>
                <a:miter lim="800000"/>
                <a:headEnd/>
                <a:tailEnd/>
              </a:ln>
              <a:effectLst/>
            </p:spPr>
            <p:txBody>
              <a:bodyPr rot="10800000" wrap="none" anchor="ctr"/>
              <a:lstStyle/>
              <a:p>
                <a:pPr algn="ctr"/>
                <a:endParaRPr kumimoji="1" lang="en-US" sz="3200">
                  <a:latin typeface="Tahoma" pitchFamily="34" charset="0"/>
                </a:endParaRPr>
              </a:p>
            </p:txBody>
          </p:sp>
        </p:grpSp>
      </p:grpSp>
      <p:sp>
        <p:nvSpPr>
          <p:cNvPr id="3109" name="Rectangle 37"/>
          <p:cNvSpPr>
            <a:spLocks noChangeArrowheads="1"/>
          </p:cNvSpPr>
          <p:nvPr userDrawn="1"/>
        </p:nvSpPr>
        <p:spPr bwMode="gray">
          <a:xfrm rot="16200000">
            <a:off x="3845719" y="-3845719"/>
            <a:ext cx="1449388" cy="9140825"/>
          </a:xfrm>
          <a:prstGeom prst="rect">
            <a:avLst/>
          </a:prstGeom>
          <a:solidFill>
            <a:srgbClr val="677228">
              <a:alpha val="36000"/>
            </a:srgbClr>
          </a:solidFill>
          <a:ln w="9525">
            <a:noFill/>
            <a:miter lim="800000"/>
            <a:headEnd/>
            <a:tailEnd/>
          </a:ln>
          <a:effectLst/>
        </p:spPr>
        <p:txBody>
          <a:bodyPr vert="eaVert" wrap="none" anchor="ctr"/>
          <a:lstStyle/>
          <a:p>
            <a:pPr algn="ctr"/>
            <a:endParaRPr kumimoji="1" lang="en-US" sz="3200">
              <a:latin typeface="Tahoma" pitchFamily="34" charset="0"/>
            </a:endParaRPr>
          </a:p>
        </p:txBody>
      </p:sp>
      <p:sp>
        <p:nvSpPr>
          <p:cNvPr id="3081" name="Rectangle 9"/>
          <p:cNvSpPr>
            <a:spLocks noGrp="1" noChangeArrowheads="1"/>
          </p:cNvSpPr>
          <p:nvPr>
            <p:ph type="title"/>
          </p:nvPr>
        </p:nvSpPr>
        <p:spPr bwMode="auto">
          <a:xfrm>
            <a:off x="228600" y="303213"/>
            <a:ext cx="7796213" cy="9921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b="1">
                <a:solidFill>
                  <a:srgbClr val="990033"/>
                </a:solidFill>
              </a:defRPr>
            </a:lvl1pPr>
          </a:lstStyle>
          <a:p>
            <a:r>
              <a:rPr lang="en-US"/>
              <a:t>Slide 11- </a:t>
            </a:r>
            <a:fld id="{F45FDDF8-A700-414E-BFBB-AFA9803B93BC}" type="slidenum">
              <a:rPr lang="en-US"/>
              <a:pPr/>
              <a:t>‹#›</a:t>
            </a:fld>
            <a:endParaRPr lang="en-CA"/>
          </a:p>
        </p:txBody>
      </p:sp>
      <p:sp>
        <p:nvSpPr>
          <p:cNvPr id="3093" name="Rectangle 21"/>
          <p:cNvSpPr>
            <a:spLocks noGrp="1" noChangeArrowheads="1"/>
          </p:cNvSpPr>
          <p:nvPr>
            <p:ph type="body" idx="1"/>
          </p:nvPr>
        </p:nvSpPr>
        <p:spPr bwMode="auto">
          <a:xfrm>
            <a:off x="239713" y="1600200"/>
            <a:ext cx="8294687" cy="4572000"/>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102" name="Rectangle 30"/>
          <p:cNvSpPr>
            <a:spLocks noChangeArrowheads="1"/>
          </p:cNvSpPr>
          <p:nvPr/>
        </p:nvSpPr>
        <p:spPr bwMode="auto">
          <a:xfrm>
            <a:off x="838200" y="6397625"/>
            <a:ext cx="4495800" cy="457200"/>
          </a:xfrm>
          <a:prstGeom prst="rect">
            <a:avLst/>
          </a:prstGeom>
          <a:noFill/>
          <a:ln w="9525">
            <a:noFill/>
            <a:miter lim="800000"/>
            <a:headEnd/>
            <a:tailEnd/>
          </a:ln>
          <a:effectLst/>
        </p:spPr>
        <p:txBody>
          <a:bodyPr anchor="b"/>
          <a:lstStyle/>
          <a:p>
            <a:r>
              <a:rPr lang="en-US" sz="900"/>
              <a:t>Copyright © 2007 </a:t>
            </a:r>
            <a:r>
              <a:rPr lang="en-US" sz="900">
                <a:solidFill>
                  <a:srgbClr val="000000"/>
                </a:solidFill>
              </a:rPr>
              <a:t>Ramez Elmasri and Shamkant B. Navathe</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hf hdr="0" ftr="0" dt="0"/>
  <p:txStyles>
    <p:titleStyle>
      <a:lvl1pPr algn="l" rtl="0" fontAlgn="base">
        <a:spcBef>
          <a:spcPct val="0"/>
        </a:spcBef>
        <a:spcAft>
          <a:spcPct val="0"/>
        </a:spcAft>
        <a:defRPr sz="36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itchFamily="34" charset="0"/>
        </a:defRPr>
      </a:lvl2pPr>
      <a:lvl3pPr algn="l" rtl="0" fontAlgn="base">
        <a:spcBef>
          <a:spcPct val="0"/>
        </a:spcBef>
        <a:spcAft>
          <a:spcPct val="0"/>
        </a:spcAft>
        <a:defRPr sz="3600">
          <a:solidFill>
            <a:srgbClr val="800000"/>
          </a:solidFill>
          <a:latin typeface="Arial" pitchFamily="34" charset="0"/>
        </a:defRPr>
      </a:lvl3pPr>
      <a:lvl4pPr algn="l" rtl="0" fontAlgn="base">
        <a:spcBef>
          <a:spcPct val="0"/>
        </a:spcBef>
        <a:spcAft>
          <a:spcPct val="0"/>
        </a:spcAft>
        <a:defRPr sz="3600">
          <a:solidFill>
            <a:srgbClr val="800000"/>
          </a:solidFill>
          <a:latin typeface="Arial" pitchFamily="34" charset="0"/>
        </a:defRPr>
      </a:lvl4pPr>
      <a:lvl5pPr algn="l" rtl="0" fontAlgn="base">
        <a:spcBef>
          <a:spcPct val="0"/>
        </a:spcBef>
        <a:spcAft>
          <a:spcPct val="0"/>
        </a:spcAft>
        <a:defRPr sz="3600">
          <a:solidFill>
            <a:srgbClr val="800000"/>
          </a:solidFill>
          <a:latin typeface="Arial" pitchFamily="34" charset="0"/>
        </a:defRPr>
      </a:lvl5pPr>
      <a:lvl6pPr marL="457200" algn="l" rtl="0" fontAlgn="base">
        <a:spcBef>
          <a:spcPct val="0"/>
        </a:spcBef>
        <a:spcAft>
          <a:spcPct val="0"/>
        </a:spcAft>
        <a:defRPr sz="3600">
          <a:solidFill>
            <a:srgbClr val="800000"/>
          </a:solidFill>
          <a:latin typeface="Arial" pitchFamily="34" charset="0"/>
        </a:defRPr>
      </a:lvl6pPr>
      <a:lvl7pPr marL="914400" algn="l" rtl="0" fontAlgn="base">
        <a:spcBef>
          <a:spcPct val="0"/>
        </a:spcBef>
        <a:spcAft>
          <a:spcPct val="0"/>
        </a:spcAft>
        <a:defRPr sz="3600">
          <a:solidFill>
            <a:srgbClr val="800000"/>
          </a:solidFill>
          <a:latin typeface="Arial" pitchFamily="34" charset="0"/>
        </a:defRPr>
      </a:lvl7pPr>
      <a:lvl8pPr marL="1371600" algn="l" rtl="0" fontAlgn="base">
        <a:spcBef>
          <a:spcPct val="0"/>
        </a:spcBef>
        <a:spcAft>
          <a:spcPct val="0"/>
        </a:spcAft>
        <a:defRPr sz="3600">
          <a:solidFill>
            <a:srgbClr val="800000"/>
          </a:solidFill>
          <a:latin typeface="Arial" pitchFamily="34" charset="0"/>
        </a:defRPr>
      </a:lvl8pPr>
      <a:lvl9pPr marL="1828800" algn="l" rtl="0" fontAlgn="base">
        <a:spcBef>
          <a:spcPct val="0"/>
        </a:spcBef>
        <a:spcAft>
          <a:spcPct val="0"/>
        </a:spcAft>
        <a:defRPr sz="3600">
          <a:solidFill>
            <a:srgbClr val="800000"/>
          </a:solidFill>
          <a:latin typeface="Arial" pitchFamily="34" charset="0"/>
        </a:defRPr>
      </a:lvl9pPr>
    </p:titleStyle>
    <p:bodyStyle>
      <a:lvl1pPr marL="342900" indent="-342900" algn="l" rtl="0" fontAlgn="base">
        <a:spcBef>
          <a:spcPct val="20000"/>
        </a:spcBef>
        <a:spcAft>
          <a:spcPct val="0"/>
        </a:spcAft>
        <a:buClr>
          <a:srgbClr val="990033"/>
        </a:buClr>
        <a:buSzPct val="60000"/>
        <a:buFont typeface="Wingdings" pitchFamily="2" charset="2"/>
        <a:buChar char="n"/>
        <a:defRPr sz="28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itchFamily="2" charset="2"/>
        <a:buChar char="n"/>
        <a:defRPr sz="2600">
          <a:solidFill>
            <a:srgbClr val="800000"/>
          </a:solidFill>
          <a:latin typeface="+mn-lt"/>
        </a:defRPr>
      </a:lvl2pPr>
      <a:lvl3pPr marL="1143000" indent="-228600" algn="l" rtl="0" fontAlgn="base">
        <a:spcBef>
          <a:spcPct val="20000"/>
        </a:spcBef>
        <a:spcAft>
          <a:spcPct val="0"/>
        </a:spcAft>
        <a:buClr>
          <a:srgbClr val="990033"/>
        </a:buClr>
        <a:buSzPct val="50000"/>
        <a:buFont typeface="Wingdings" pitchFamily="2" charset="2"/>
        <a:buChar char="n"/>
        <a:defRPr sz="2400">
          <a:solidFill>
            <a:schemeClr val="tx2"/>
          </a:solidFill>
          <a:latin typeface="+mn-lt"/>
        </a:defRPr>
      </a:lvl3pPr>
      <a:lvl4pPr marL="1600200" indent="-228600" algn="l" rtl="0" fontAlgn="base">
        <a:spcBef>
          <a:spcPct val="20000"/>
        </a:spcBef>
        <a:spcAft>
          <a:spcPct val="0"/>
        </a:spcAft>
        <a:buClr>
          <a:schemeClr val="tx2"/>
        </a:buClr>
        <a:buSzPct val="55000"/>
        <a:buFont typeface="Wingdings" pitchFamily="2" charset="2"/>
        <a:buChar char="n"/>
        <a:defRPr sz="2000">
          <a:solidFill>
            <a:srgbClr val="800000"/>
          </a:solidFill>
          <a:latin typeface="+mn-lt"/>
        </a:defRPr>
      </a:lvl4pPr>
      <a:lvl5pPr marL="20574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11- </a:t>
            </a:r>
            <a:fld id="{1BB865CA-1F40-48D3-BE4C-26885D58A221}" type="slidenum">
              <a:rPr lang="en-US"/>
              <a:pPr/>
              <a:t>1</a:t>
            </a:fld>
            <a:endParaRPr lang="en-CA"/>
          </a:p>
        </p:txBody>
      </p:sp>
      <p:sp>
        <p:nvSpPr>
          <p:cNvPr id="761860" name="Rectangle 4"/>
          <p:cNvSpPr>
            <a:spLocks noGrp="1" noChangeArrowheads="1"/>
          </p:cNvSpPr>
          <p:nvPr>
            <p:ph type="title"/>
          </p:nvPr>
        </p:nvSpPr>
        <p:spPr/>
        <p:txBody>
          <a:bodyPr/>
          <a:lstStyle/>
          <a:p>
            <a:r>
              <a:rPr lang="en-US"/>
              <a:t>DESIGNING A SET OF RELATIONS (2)</a:t>
            </a:r>
          </a:p>
        </p:txBody>
      </p:sp>
      <p:sp>
        <p:nvSpPr>
          <p:cNvPr id="761861" name="Rectangle 5"/>
          <p:cNvSpPr>
            <a:spLocks noGrp="1" noChangeArrowheads="1"/>
          </p:cNvSpPr>
          <p:nvPr>
            <p:ph type="body" idx="1"/>
          </p:nvPr>
        </p:nvSpPr>
        <p:spPr/>
        <p:txBody>
          <a:bodyPr/>
          <a:lstStyle/>
          <a:p>
            <a:r>
              <a:rPr lang="en-US" b="1" dirty="0"/>
              <a:t>Goals: </a:t>
            </a:r>
          </a:p>
          <a:p>
            <a:pPr lvl="1"/>
            <a:r>
              <a:rPr lang="en-US" dirty="0"/>
              <a:t>Lossless join property (a must)</a:t>
            </a:r>
          </a:p>
          <a:p>
            <a:pPr lvl="2"/>
            <a:r>
              <a:rPr lang="en-US" dirty="0" smtClean="0"/>
              <a:t>.</a:t>
            </a:r>
            <a:endParaRPr lang="en-US" dirty="0"/>
          </a:p>
          <a:p>
            <a:pPr lvl="1"/>
            <a:r>
              <a:rPr lang="en-US" dirty="0"/>
              <a:t>Dependency preservation property</a:t>
            </a:r>
          </a:p>
          <a:p>
            <a:pPr lvl="1"/>
            <a:r>
              <a:rPr lang="en-US" dirty="0" smtClean="0"/>
              <a:t>Additional </a:t>
            </a:r>
            <a:r>
              <a:rPr lang="en-US" dirty="0"/>
              <a:t>normal forms</a:t>
            </a:r>
          </a:p>
          <a:p>
            <a:pPr lvl="2"/>
            <a:r>
              <a:rPr lang="en-US" dirty="0"/>
              <a:t>4NF (based on multi-valued dependencies)</a:t>
            </a:r>
          </a:p>
          <a:p>
            <a:pPr lvl="2"/>
            <a:r>
              <a:rPr lang="en-US" dirty="0"/>
              <a:t>5NF (based on join dependencies) </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r>
              <a:rPr lang="en-US"/>
              <a:t>Slide 11- </a:t>
            </a:r>
            <a:fld id="{3D805E87-AEA7-4DB2-B8F2-3EA473533715}" type="slidenum">
              <a:rPr lang="en-US"/>
              <a:pPr/>
              <a:t>10</a:t>
            </a:fld>
            <a:endParaRPr lang="en-CA"/>
          </a:p>
        </p:txBody>
      </p:sp>
      <p:sp>
        <p:nvSpPr>
          <p:cNvPr id="778245" name="Rectangle 5"/>
          <p:cNvSpPr>
            <a:spLocks noGrp="1" noChangeArrowheads="1"/>
          </p:cNvSpPr>
          <p:nvPr>
            <p:ph type="title"/>
          </p:nvPr>
        </p:nvSpPr>
        <p:spPr/>
        <p:txBody>
          <a:bodyPr/>
          <a:lstStyle/>
          <a:p>
            <a:r>
              <a:rPr lang="en-US" sz="3200"/>
              <a:t>Properties of Relational Decompositions (8)</a:t>
            </a:r>
          </a:p>
        </p:txBody>
      </p:sp>
      <p:pic>
        <p:nvPicPr>
          <p:cNvPr id="778243" name="Picture 3"/>
          <p:cNvPicPr>
            <a:picLocks noChangeAspect="1" noChangeArrowheads="1"/>
          </p:cNvPicPr>
          <p:nvPr/>
        </p:nvPicPr>
        <p:blipFill>
          <a:blip r:embed="rId3"/>
          <a:srcRect/>
          <a:stretch>
            <a:fillRect/>
          </a:stretch>
        </p:blipFill>
        <p:spPr bwMode="auto">
          <a:xfrm>
            <a:off x="1127125" y="2884488"/>
            <a:ext cx="7102475" cy="3744912"/>
          </a:xfrm>
          <a:prstGeom prst="rect">
            <a:avLst/>
          </a:prstGeom>
          <a:noFill/>
          <a:ln w="9525">
            <a:noFill/>
            <a:miter lim="800000"/>
            <a:headEnd/>
            <a:tailEnd/>
          </a:ln>
          <a:effectLst/>
        </p:spPr>
      </p:pic>
      <p:sp>
        <p:nvSpPr>
          <p:cNvPr id="778244" name="Rectangle 4"/>
          <p:cNvSpPr>
            <a:spLocks noChangeArrowheads="1"/>
          </p:cNvSpPr>
          <p:nvPr/>
        </p:nvSpPr>
        <p:spPr bwMode="auto">
          <a:xfrm flipH="1">
            <a:off x="762000" y="1524000"/>
            <a:ext cx="7467600" cy="1200150"/>
          </a:xfrm>
          <a:prstGeom prst="rect">
            <a:avLst/>
          </a:prstGeom>
          <a:solidFill>
            <a:srgbClr val="FFFF00"/>
          </a:solidFill>
          <a:ln w="9525">
            <a:solidFill>
              <a:schemeClr val="hlink"/>
            </a:solidFill>
            <a:miter lim="800000"/>
            <a:headEnd/>
            <a:tailEnd/>
          </a:ln>
          <a:effectLst/>
        </p:spPr>
        <p:txBody>
          <a:bodyPr>
            <a:spAutoFit/>
          </a:bodyPr>
          <a:lstStyle/>
          <a:p>
            <a:r>
              <a:rPr lang="en-US">
                <a:solidFill>
                  <a:schemeClr val="tx2"/>
                </a:solidFill>
              </a:rPr>
              <a:t>Lossless (nonadditive) join test for </a:t>
            </a:r>
            <a:r>
              <a:rPr lang="en-US" i="1">
                <a:solidFill>
                  <a:schemeClr val="tx2"/>
                </a:solidFill>
              </a:rPr>
              <a:t>n</a:t>
            </a:r>
            <a:r>
              <a:rPr lang="en-US">
                <a:solidFill>
                  <a:schemeClr val="tx2"/>
                </a:solidFill>
              </a:rPr>
              <a:t>-ary decompositions. </a:t>
            </a:r>
            <a:br>
              <a:rPr lang="en-US">
                <a:solidFill>
                  <a:schemeClr val="tx2"/>
                </a:solidFill>
              </a:rPr>
            </a:br>
            <a:r>
              <a:rPr lang="en-US">
                <a:solidFill>
                  <a:schemeClr val="tx2"/>
                </a:solidFill>
              </a:rPr>
              <a:t>(a) Case 1: Decomposition of EMP_PROJ into EMP_PROJ1 and EMP_LOCS fails test.</a:t>
            </a:r>
          </a:p>
          <a:p>
            <a:r>
              <a:rPr lang="en-US">
                <a:solidFill>
                  <a:schemeClr val="tx2"/>
                </a:solidFill>
              </a:rPr>
              <a:t>(b) A decomposition of EMP_PROJ that has the lossless join property.</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11- </a:t>
            </a:r>
            <a:fld id="{4D4E8128-1C51-4A8D-A915-AA0CBEB7D616}" type="slidenum">
              <a:rPr lang="en-US"/>
              <a:pPr/>
              <a:t>11</a:t>
            </a:fld>
            <a:endParaRPr lang="en-CA"/>
          </a:p>
        </p:txBody>
      </p:sp>
      <p:sp>
        <p:nvSpPr>
          <p:cNvPr id="780290" name="Rectangle 2"/>
          <p:cNvSpPr>
            <a:spLocks noGrp="1" noChangeArrowheads="1"/>
          </p:cNvSpPr>
          <p:nvPr>
            <p:ph type="title"/>
          </p:nvPr>
        </p:nvSpPr>
        <p:spPr>
          <a:xfrm>
            <a:off x="254000" y="346075"/>
            <a:ext cx="8712200" cy="922338"/>
          </a:xfrm>
        </p:spPr>
        <p:txBody>
          <a:bodyPr/>
          <a:lstStyle/>
          <a:p>
            <a:r>
              <a:rPr lang="en-US" sz="2400">
                <a:cs typeface="Times New Roman" pitchFamily="18" charset="0"/>
              </a:rPr>
              <a:t>Properties of Relational Decompositions (8)</a:t>
            </a:r>
            <a:br>
              <a:rPr lang="en-US" sz="2400">
                <a:cs typeface="Times New Roman" pitchFamily="18" charset="0"/>
              </a:rPr>
            </a:br>
            <a:endParaRPr lang="en-US" sz="2800"/>
          </a:p>
        </p:txBody>
      </p:sp>
      <p:pic>
        <p:nvPicPr>
          <p:cNvPr id="780291" name="Picture 3"/>
          <p:cNvPicPr>
            <a:picLocks noChangeAspect="1" noChangeArrowheads="1"/>
          </p:cNvPicPr>
          <p:nvPr/>
        </p:nvPicPr>
        <p:blipFill>
          <a:blip r:embed="rId3"/>
          <a:srcRect/>
          <a:stretch>
            <a:fillRect/>
          </a:stretch>
        </p:blipFill>
        <p:spPr bwMode="auto">
          <a:xfrm>
            <a:off x="3238500" y="1676400"/>
            <a:ext cx="5562600" cy="4800600"/>
          </a:xfrm>
          <a:prstGeom prst="rect">
            <a:avLst/>
          </a:prstGeom>
          <a:noFill/>
          <a:ln w="9525">
            <a:noFill/>
            <a:miter lim="800000"/>
            <a:headEnd/>
            <a:tailEnd/>
          </a:ln>
          <a:effectLst/>
        </p:spPr>
      </p:pic>
      <p:sp>
        <p:nvSpPr>
          <p:cNvPr id="780292" name="Text Box 4"/>
          <p:cNvSpPr txBox="1">
            <a:spLocks noChangeArrowheads="1"/>
          </p:cNvSpPr>
          <p:nvPr/>
        </p:nvSpPr>
        <p:spPr bwMode="auto">
          <a:xfrm>
            <a:off x="152400" y="1709738"/>
            <a:ext cx="2984500" cy="2024062"/>
          </a:xfrm>
          <a:prstGeom prst="rect">
            <a:avLst/>
          </a:prstGeom>
          <a:solidFill>
            <a:srgbClr val="FFFF00"/>
          </a:solidFill>
          <a:ln w="9525" algn="ctr">
            <a:solidFill>
              <a:schemeClr val="hlink"/>
            </a:solidFill>
            <a:miter lim="800000"/>
            <a:headEnd/>
            <a:tailEnd/>
          </a:ln>
          <a:effectLst/>
        </p:spPr>
        <p:txBody>
          <a:bodyPr>
            <a:spAutoFit/>
          </a:bodyPr>
          <a:lstStyle/>
          <a:p>
            <a:r>
              <a:rPr lang="en-US">
                <a:solidFill>
                  <a:schemeClr val="tx2"/>
                </a:solidFill>
              </a:rPr>
              <a:t>Lossless (nonadditive) join test for n-ary decompositions. </a:t>
            </a:r>
            <a:br>
              <a:rPr lang="en-US">
                <a:solidFill>
                  <a:schemeClr val="tx2"/>
                </a:solidFill>
              </a:rPr>
            </a:br>
            <a:r>
              <a:rPr lang="en-US">
                <a:solidFill>
                  <a:schemeClr val="tx2"/>
                </a:solidFill>
              </a:rPr>
              <a:t>(c) Case 2: Decomposition of EMP_PROJ into EMP, PROJECT, and WORKS_ON satisfies test.</a:t>
            </a: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11- </a:t>
            </a:r>
            <a:fld id="{CA2757D5-952B-4FA0-9AD5-849006C472E6}" type="slidenum">
              <a:rPr lang="en-US"/>
              <a:pPr/>
              <a:t>12</a:t>
            </a:fld>
            <a:endParaRPr lang="en-CA"/>
          </a:p>
        </p:txBody>
      </p:sp>
      <p:sp>
        <p:nvSpPr>
          <p:cNvPr id="782340" name="Rectangle 4"/>
          <p:cNvSpPr>
            <a:spLocks noGrp="1" noChangeArrowheads="1"/>
          </p:cNvSpPr>
          <p:nvPr>
            <p:ph type="title"/>
          </p:nvPr>
        </p:nvSpPr>
        <p:spPr/>
        <p:txBody>
          <a:bodyPr/>
          <a:lstStyle/>
          <a:p>
            <a:r>
              <a:rPr lang="en-US"/>
              <a:t>Properties of Relational Decompositions (9)</a:t>
            </a:r>
          </a:p>
        </p:txBody>
      </p:sp>
      <p:sp>
        <p:nvSpPr>
          <p:cNvPr id="782341" name="Rectangle 5"/>
          <p:cNvSpPr>
            <a:spLocks noGrp="1" noChangeArrowheads="1"/>
          </p:cNvSpPr>
          <p:nvPr>
            <p:ph type="body" idx="1"/>
          </p:nvPr>
        </p:nvSpPr>
        <p:spPr/>
        <p:txBody>
          <a:bodyPr/>
          <a:lstStyle/>
          <a:p>
            <a:pPr>
              <a:lnSpc>
                <a:spcPct val="90000"/>
              </a:lnSpc>
            </a:pPr>
            <a:r>
              <a:rPr lang="en-US" b="1"/>
              <a:t>Testing Binary Decompositions for Lossless Join Property</a:t>
            </a:r>
          </a:p>
          <a:p>
            <a:pPr lvl="1">
              <a:lnSpc>
                <a:spcPct val="90000"/>
              </a:lnSpc>
            </a:pPr>
            <a:r>
              <a:rPr lang="en-US" b="1"/>
              <a:t>Binary Decomposition:</a:t>
            </a:r>
            <a:r>
              <a:rPr lang="en-US"/>
              <a:t> Decomposition of a relation R into two relations. </a:t>
            </a:r>
          </a:p>
          <a:p>
            <a:pPr lvl="1">
              <a:lnSpc>
                <a:spcPct val="90000"/>
              </a:lnSpc>
            </a:pPr>
            <a:r>
              <a:rPr lang="en-US" b="1"/>
              <a:t>PROPERTY LJ1 (lossless join test for binary decompositions):</a:t>
            </a:r>
            <a:r>
              <a:rPr lang="en-US"/>
              <a:t> A decomposition D = {R1, R2} of R has the lossless join property with respect to a set of functional dependencies F on R </a:t>
            </a:r>
            <a:r>
              <a:rPr lang="en-US" i="1"/>
              <a:t>if and only if</a:t>
            </a:r>
            <a:r>
              <a:rPr lang="en-US"/>
              <a:t> either</a:t>
            </a:r>
          </a:p>
          <a:p>
            <a:pPr lvl="2">
              <a:lnSpc>
                <a:spcPct val="90000"/>
              </a:lnSpc>
            </a:pPr>
            <a:r>
              <a:rPr lang="en-US"/>
              <a:t>The f.d. ((R1 </a:t>
            </a:r>
            <a:r>
              <a:rPr lang="en-US">
                <a:ea typeface="ヒラギノ角ゴ Pro W3" pitchFamily="1" charset="-128"/>
              </a:rPr>
              <a:t>∩</a:t>
            </a:r>
            <a:r>
              <a:rPr lang="en-US"/>
              <a:t> R2) </a:t>
            </a:r>
            <a:r>
              <a:rPr lang="en-US">
                <a:sym typeface="Wingdings 3" pitchFamily="18" charset="2"/>
              </a:rPr>
              <a:t></a:t>
            </a:r>
            <a:r>
              <a:rPr lang="en-US"/>
              <a:t> (R1- R2)) is in F</a:t>
            </a:r>
            <a:r>
              <a:rPr lang="en-US" baseline="30000"/>
              <a:t>+</a:t>
            </a:r>
            <a:r>
              <a:rPr lang="en-US"/>
              <a:t>, or</a:t>
            </a:r>
          </a:p>
          <a:p>
            <a:pPr lvl="2">
              <a:lnSpc>
                <a:spcPct val="90000"/>
              </a:lnSpc>
            </a:pPr>
            <a:r>
              <a:rPr lang="en-US"/>
              <a:t>The f.d. ((R1 </a:t>
            </a:r>
            <a:r>
              <a:rPr lang="en-US">
                <a:ea typeface="ヒラギノ角ゴ Pro W3" pitchFamily="1" charset="-128"/>
              </a:rPr>
              <a:t>∩</a:t>
            </a:r>
            <a:r>
              <a:rPr lang="en-US"/>
              <a:t> R2) </a:t>
            </a:r>
            <a:r>
              <a:rPr lang="en-US">
                <a:sym typeface="Wingdings 3" pitchFamily="18" charset="2"/>
              </a:rPr>
              <a:t></a:t>
            </a:r>
            <a:r>
              <a:rPr lang="en-US"/>
              <a:t> (R2 - R1)) is in F</a:t>
            </a:r>
            <a:r>
              <a:rPr lang="en-US" baseline="30000"/>
              <a:t>+</a:t>
            </a:r>
            <a:r>
              <a:rPr lang="en-US"/>
              <a:t>. </a:t>
            </a: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11- </a:t>
            </a:r>
            <a:fld id="{5C1A2144-CEEE-4A87-A21B-56792387169A}" type="slidenum">
              <a:rPr lang="en-US"/>
              <a:pPr/>
              <a:t>13</a:t>
            </a:fld>
            <a:endParaRPr lang="en-CA"/>
          </a:p>
        </p:txBody>
      </p:sp>
      <p:sp>
        <p:nvSpPr>
          <p:cNvPr id="802822" name="Rectangle 6"/>
          <p:cNvSpPr>
            <a:spLocks noGrp="1" noChangeArrowheads="1"/>
          </p:cNvSpPr>
          <p:nvPr>
            <p:ph type="title"/>
          </p:nvPr>
        </p:nvSpPr>
        <p:spPr/>
        <p:txBody>
          <a:bodyPr/>
          <a:lstStyle/>
          <a:p>
            <a:r>
              <a:rPr lang="en-US" sz="3200"/>
              <a:t>Algorithms for Relational Database Schema Design (7)</a:t>
            </a:r>
          </a:p>
        </p:txBody>
      </p:sp>
      <p:sp>
        <p:nvSpPr>
          <p:cNvPr id="802823" name="Rectangle 7"/>
          <p:cNvSpPr>
            <a:spLocks noGrp="1" noChangeArrowheads="1"/>
          </p:cNvSpPr>
          <p:nvPr>
            <p:ph type="body" idx="1"/>
          </p:nvPr>
        </p:nvSpPr>
        <p:spPr/>
        <p:txBody>
          <a:bodyPr/>
          <a:lstStyle/>
          <a:p>
            <a:pPr>
              <a:lnSpc>
                <a:spcPct val="90000"/>
              </a:lnSpc>
            </a:pPr>
            <a:r>
              <a:rPr lang="en-US" b="1" dirty="0"/>
              <a:t>Discussion of Normalization Algorithms:</a:t>
            </a:r>
          </a:p>
          <a:p>
            <a:pPr>
              <a:lnSpc>
                <a:spcPct val="90000"/>
              </a:lnSpc>
            </a:pPr>
            <a:r>
              <a:rPr lang="en-US" dirty="0"/>
              <a:t>Problems:</a:t>
            </a:r>
          </a:p>
          <a:p>
            <a:pPr lvl="1">
              <a:lnSpc>
                <a:spcPct val="90000"/>
              </a:lnSpc>
            </a:pPr>
            <a:r>
              <a:rPr lang="en-US" dirty="0"/>
              <a:t>The database designer must first specify </a:t>
            </a:r>
            <a:r>
              <a:rPr lang="en-US" i="1" dirty="0"/>
              <a:t>all</a:t>
            </a:r>
            <a:r>
              <a:rPr lang="en-US" dirty="0"/>
              <a:t> the relevant functional dependencies among the database attributes. </a:t>
            </a:r>
          </a:p>
          <a:p>
            <a:pPr lvl="1">
              <a:lnSpc>
                <a:spcPct val="90000"/>
              </a:lnSpc>
            </a:pPr>
            <a:r>
              <a:rPr lang="en-US" dirty="0"/>
              <a:t>These algorithms are </a:t>
            </a:r>
            <a:r>
              <a:rPr lang="en-US" i="1" dirty="0"/>
              <a:t>not deterministic</a:t>
            </a:r>
            <a:r>
              <a:rPr lang="en-US" dirty="0"/>
              <a:t> in general. </a:t>
            </a:r>
          </a:p>
          <a:p>
            <a:pPr lvl="1">
              <a:lnSpc>
                <a:spcPct val="90000"/>
              </a:lnSpc>
            </a:pPr>
            <a:r>
              <a:rPr lang="en-US" dirty="0"/>
              <a:t>It is not always possible to find a decomposition into relation schemas that preserves dependencies and allows each relation schema in the decomposition to be </a:t>
            </a:r>
            <a:r>
              <a:rPr lang="en-US" dirty="0" smtClean="0"/>
              <a:t>in</a:t>
            </a:r>
            <a:endParaRPr lang="en-US" dirty="0"/>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11- </a:t>
            </a:r>
            <a:fld id="{D9BE3963-D672-4E9D-BAFF-BAB5962903EF}" type="slidenum">
              <a:rPr lang="en-US"/>
              <a:pPr/>
              <a:t>14</a:t>
            </a:fld>
            <a:endParaRPr lang="en-CA"/>
          </a:p>
        </p:txBody>
      </p:sp>
      <p:sp>
        <p:nvSpPr>
          <p:cNvPr id="811010" name="Rectangle 2"/>
          <p:cNvSpPr>
            <a:spLocks noGrp="1" noChangeArrowheads="1"/>
          </p:cNvSpPr>
          <p:nvPr>
            <p:ph type="title"/>
          </p:nvPr>
        </p:nvSpPr>
        <p:spPr>
          <a:xfrm>
            <a:off x="254000" y="215900"/>
            <a:ext cx="8712200" cy="1143000"/>
          </a:xfrm>
          <a:noFill/>
          <a:ln/>
        </p:spPr>
        <p:txBody>
          <a:bodyPr/>
          <a:lstStyle/>
          <a:p>
            <a:r>
              <a:rPr lang="en-US" sz="3200">
                <a:cs typeface="Times New Roman" pitchFamily="18" charset="0"/>
              </a:rPr>
              <a:t>Multivalued Dependencies and Fourth Normal Form (2)</a:t>
            </a:r>
          </a:p>
        </p:txBody>
      </p:sp>
      <p:sp>
        <p:nvSpPr>
          <p:cNvPr id="811011" name="Rectangle 3"/>
          <p:cNvSpPr>
            <a:spLocks noGrp="1" noChangeArrowheads="1"/>
          </p:cNvSpPr>
          <p:nvPr>
            <p:ph type="body" idx="1"/>
          </p:nvPr>
        </p:nvSpPr>
        <p:spPr>
          <a:xfrm>
            <a:off x="254000" y="1574800"/>
            <a:ext cx="8356600" cy="4749800"/>
          </a:xfrm>
        </p:spPr>
        <p:txBody>
          <a:bodyPr/>
          <a:lstStyle/>
          <a:p>
            <a:pPr marL="609600" indent="-609600" algn="just">
              <a:lnSpc>
                <a:spcPct val="90000"/>
              </a:lnSpc>
              <a:buFont typeface="Wingdings" pitchFamily="2" charset="2"/>
              <a:buNone/>
            </a:pPr>
            <a:r>
              <a:rPr lang="en-US" sz="2000" b="1" u="sng" dirty="0">
                <a:cs typeface="Times New Roman" pitchFamily="18" charset="0"/>
              </a:rPr>
              <a:t>Definition:</a:t>
            </a:r>
            <a:r>
              <a:rPr lang="en-US" sz="2000" b="1" dirty="0">
                <a:cs typeface="Times New Roman" pitchFamily="18" charset="0"/>
              </a:rPr>
              <a:t> </a:t>
            </a:r>
          </a:p>
          <a:p>
            <a:pPr marL="609600" indent="-609600" algn="just">
              <a:lnSpc>
                <a:spcPct val="120000"/>
              </a:lnSpc>
            </a:pPr>
            <a:r>
              <a:rPr lang="en-US" sz="2000" dirty="0">
                <a:cs typeface="Times New Roman" pitchFamily="18" charset="0"/>
              </a:rPr>
              <a:t>A </a:t>
            </a:r>
            <a:r>
              <a:rPr lang="en-US" sz="2000" b="1" dirty="0" err="1">
                <a:cs typeface="Times New Roman" pitchFamily="18" charset="0"/>
              </a:rPr>
              <a:t>multivalued</a:t>
            </a:r>
            <a:r>
              <a:rPr lang="en-US" sz="2000" b="1" dirty="0">
                <a:cs typeface="Times New Roman" pitchFamily="18" charset="0"/>
              </a:rPr>
              <a:t> dependency </a:t>
            </a:r>
            <a:r>
              <a:rPr lang="en-US" sz="2000" dirty="0">
                <a:cs typeface="Times New Roman" pitchFamily="18" charset="0"/>
              </a:rPr>
              <a:t>(</a:t>
            </a:r>
            <a:r>
              <a:rPr lang="en-US" sz="2000" b="1" dirty="0">
                <a:cs typeface="Times New Roman" pitchFamily="18" charset="0"/>
              </a:rPr>
              <a:t>MVD</a:t>
            </a:r>
            <a:r>
              <a:rPr lang="en-US" sz="2000" dirty="0">
                <a:cs typeface="Times New Roman" pitchFamily="18" charset="0"/>
              </a:rPr>
              <a:t>) </a:t>
            </a:r>
            <a:r>
              <a:rPr lang="en-US" sz="2000" i="1" dirty="0">
                <a:cs typeface="Times New Roman" pitchFamily="18" charset="0"/>
              </a:rPr>
              <a:t>X</a:t>
            </a:r>
            <a:r>
              <a:rPr lang="en-US" sz="2000" dirty="0">
                <a:cs typeface="Times New Roman" pitchFamily="18" charset="0"/>
              </a:rPr>
              <a:t> </a:t>
            </a:r>
            <a:r>
              <a:rPr lang="en-US" sz="2000" dirty="0">
                <a:latin typeface="Times New Roman"/>
                <a:cs typeface="Times New Roman" pitchFamily="18" charset="0"/>
              </a:rPr>
              <a:t>—</a:t>
            </a:r>
            <a:r>
              <a:rPr lang="en-US" sz="2000" dirty="0">
                <a:cs typeface="Times New Roman" pitchFamily="18" charset="0"/>
              </a:rPr>
              <a:t>&gt;&gt;</a:t>
            </a:r>
            <a:r>
              <a:rPr lang="en-US" sz="2000" i="1" dirty="0">
                <a:cs typeface="Times New Roman" pitchFamily="18" charset="0"/>
              </a:rPr>
              <a:t> Y</a:t>
            </a:r>
            <a:r>
              <a:rPr lang="en-US" sz="2000" dirty="0">
                <a:cs typeface="Times New Roman" pitchFamily="18" charset="0"/>
              </a:rPr>
              <a:t> specified on relation schema </a:t>
            </a:r>
            <a:r>
              <a:rPr lang="en-US" sz="2000" i="1" dirty="0">
                <a:cs typeface="Times New Roman" pitchFamily="18" charset="0"/>
              </a:rPr>
              <a:t>R</a:t>
            </a:r>
            <a:r>
              <a:rPr lang="en-US" sz="2000" dirty="0">
                <a:cs typeface="Times New Roman" pitchFamily="18" charset="0"/>
              </a:rPr>
              <a:t>, where </a:t>
            </a:r>
            <a:r>
              <a:rPr lang="en-US" sz="2000" i="1" dirty="0">
                <a:cs typeface="Times New Roman" pitchFamily="18" charset="0"/>
              </a:rPr>
              <a:t>X</a:t>
            </a:r>
            <a:r>
              <a:rPr lang="en-US" sz="2000" dirty="0">
                <a:cs typeface="Times New Roman" pitchFamily="18" charset="0"/>
              </a:rPr>
              <a:t> and </a:t>
            </a:r>
            <a:r>
              <a:rPr lang="en-US" sz="2000" i="1" dirty="0">
                <a:cs typeface="Times New Roman" pitchFamily="18" charset="0"/>
              </a:rPr>
              <a:t>Y</a:t>
            </a:r>
            <a:r>
              <a:rPr lang="en-US" sz="2000" dirty="0">
                <a:cs typeface="Times New Roman" pitchFamily="18" charset="0"/>
              </a:rPr>
              <a:t> are both subsets of </a:t>
            </a:r>
            <a:r>
              <a:rPr lang="en-US" sz="2000" i="1" dirty="0">
                <a:cs typeface="Times New Roman" pitchFamily="18" charset="0"/>
              </a:rPr>
              <a:t>R</a:t>
            </a:r>
            <a:r>
              <a:rPr lang="en-US" sz="2000" dirty="0">
                <a:cs typeface="Times New Roman" pitchFamily="18" charset="0"/>
              </a:rPr>
              <a:t>, specifies the following constraint on any relation state </a:t>
            </a:r>
            <a:r>
              <a:rPr lang="en-US" sz="2000" i="1" dirty="0">
                <a:cs typeface="Times New Roman" pitchFamily="18" charset="0"/>
              </a:rPr>
              <a:t>r</a:t>
            </a:r>
            <a:r>
              <a:rPr lang="en-US" sz="2000" dirty="0">
                <a:cs typeface="Times New Roman" pitchFamily="18" charset="0"/>
              </a:rPr>
              <a:t> of </a:t>
            </a:r>
            <a:r>
              <a:rPr lang="en-US" sz="2000" i="1" dirty="0">
                <a:cs typeface="Times New Roman" pitchFamily="18" charset="0"/>
              </a:rPr>
              <a:t>R</a:t>
            </a:r>
            <a:r>
              <a:rPr lang="en-US" sz="2000" dirty="0">
                <a:cs typeface="Times New Roman" pitchFamily="18" charset="0"/>
              </a:rPr>
              <a:t>: If two </a:t>
            </a:r>
            <a:r>
              <a:rPr lang="en-US" sz="2000" dirty="0" err="1">
                <a:cs typeface="Times New Roman" pitchFamily="18" charset="0"/>
              </a:rPr>
              <a:t>tuples</a:t>
            </a:r>
            <a:r>
              <a:rPr lang="en-US" sz="2000" dirty="0">
                <a:cs typeface="Times New Roman" pitchFamily="18" charset="0"/>
              </a:rPr>
              <a:t> </a:t>
            </a:r>
            <a:r>
              <a:rPr lang="en-US" sz="2000" i="1" dirty="0">
                <a:cs typeface="Times New Roman" pitchFamily="18" charset="0"/>
              </a:rPr>
              <a:t>t</a:t>
            </a:r>
            <a:r>
              <a:rPr lang="en-US" sz="2000" baseline="-30000" dirty="0">
                <a:cs typeface="Times New Roman" pitchFamily="18" charset="0"/>
              </a:rPr>
              <a:t>1</a:t>
            </a:r>
            <a:r>
              <a:rPr lang="en-US" sz="2000" dirty="0">
                <a:cs typeface="Times New Roman" pitchFamily="18" charset="0"/>
              </a:rPr>
              <a:t> and </a:t>
            </a:r>
            <a:r>
              <a:rPr lang="en-US" sz="2000" i="1" dirty="0">
                <a:cs typeface="Times New Roman" pitchFamily="18" charset="0"/>
              </a:rPr>
              <a:t>t</a:t>
            </a:r>
            <a:r>
              <a:rPr lang="en-US" sz="2000" baseline="-30000" dirty="0">
                <a:cs typeface="Times New Roman" pitchFamily="18" charset="0"/>
              </a:rPr>
              <a:t>2</a:t>
            </a:r>
            <a:r>
              <a:rPr lang="en-US" sz="2000" dirty="0">
                <a:cs typeface="Times New Roman" pitchFamily="18" charset="0"/>
              </a:rPr>
              <a:t> exist in </a:t>
            </a:r>
            <a:r>
              <a:rPr lang="en-US" sz="2000" i="1" dirty="0">
                <a:cs typeface="Times New Roman" pitchFamily="18" charset="0"/>
              </a:rPr>
              <a:t>r</a:t>
            </a:r>
            <a:r>
              <a:rPr lang="en-US" sz="2000" dirty="0">
                <a:cs typeface="Times New Roman" pitchFamily="18" charset="0"/>
              </a:rPr>
              <a:t> such that </a:t>
            </a:r>
            <a:r>
              <a:rPr lang="en-US" sz="2000" i="1" dirty="0">
                <a:cs typeface="Times New Roman" pitchFamily="18" charset="0"/>
              </a:rPr>
              <a:t>t</a:t>
            </a:r>
            <a:r>
              <a:rPr lang="en-US" sz="2000" baseline="-30000" dirty="0">
                <a:cs typeface="Times New Roman" pitchFamily="18" charset="0"/>
              </a:rPr>
              <a:t>1</a:t>
            </a:r>
            <a:r>
              <a:rPr lang="en-US" sz="2000" dirty="0">
                <a:cs typeface="Times New Roman" pitchFamily="18" charset="0"/>
              </a:rPr>
              <a:t>[</a:t>
            </a:r>
            <a:r>
              <a:rPr lang="en-US" sz="2000" i="1" dirty="0">
                <a:cs typeface="Times New Roman" pitchFamily="18" charset="0"/>
              </a:rPr>
              <a:t>X</a:t>
            </a:r>
            <a:r>
              <a:rPr lang="en-US" sz="2000" dirty="0">
                <a:cs typeface="Times New Roman" pitchFamily="18" charset="0"/>
              </a:rPr>
              <a:t>] = </a:t>
            </a:r>
            <a:r>
              <a:rPr lang="en-US" sz="2000" i="1" dirty="0">
                <a:cs typeface="Times New Roman" pitchFamily="18" charset="0"/>
              </a:rPr>
              <a:t>t</a:t>
            </a:r>
            <a:r>
              <a:rPr lang="en-US" sz="2000" baseline="-30000" dirty="0">
                <a:cs typeface="Times New Roman" pitchFamily="18" charset="0"/>
              </a:rPr>
              <a:t>2</a:t>
            </a:r>
            <a:r>
              <a:rPr lang="en-US" sz="2000" dirty="0">
                <a:cs typeface="Times New Roman" pitchFamily="18" charset="0"/>
              </a:rPr>
              <a:t>[</a:t>
            </a:r>
            <a:r>
              <a:rPr lang="en-US" sz="2000" i="1" dirty="0">
                <a:cs typeface="Times New Roman" pitchFamily="18" charset="0"/>
              </a:rPr>
              <a:t>X</a:t>
            </a:r>
            <a:r>
              <a:rPr lang="en-US" sz="2000" dirty="0">
                <a:cs typeface="Times New Roman" pitchFamily="18" charset="0"/>
              </a:rPr>
              <a:t>], then two </a:t>
            </a:r>
            <a:r>
              <a:rPr lang="en-US" sz="2000" dirty="0" err="1">
                <a:cs typeface="Times New Roman" pitchFamily="18" charset="0"/>
              </a:rPr>
              <a:t>tuples</a:t>
            </a:r>
            <a:r>
              <a:rPr lang="en-US" sz="2000" dirty="0">
                <a:cs typeface="Times New Roman" pitchFamily="18" charset="0"/>
              </a:rPr>
              <a:t> </a:t>
            </a:r>
            <a:r>
              <a:rPr lang="en-US" sz="2000" i="1" dirty="0">
                <a:cs typeface="Times New Roman" pitchFamily="18" charset="0"/>
              </a:rPr>
              <a:t>t</a:t>
            </a:r>
            <a:r>
              <a:rPr lang="en-US" sz="2000" baseline="-30000" dirty="0">
                <a:cs typeface="Times New Roman" pitchFamily="18" charset="0"/>
              </a:rPr>
              <a:t>3</a:t>
            </a:r>
            <a:r>
              <a:rPr lang="en-US" sz="2000" dirty="0">
                <a:cs typeface="Times New Roman" pitchFamily="18" charset="0"/>
              </a:rPr>
              <a:t> and </a:t>
            </a:r>
            <a:r>
              <a:rPr lang="en-US" sz="2000" i="1" dirty="0">
                <a:cs typeface="Times New Roman" pitchFamily="18" charset="0"/>
              </a:rPr>
              <a:t>t</a:t>
            </a:r>
            <a:r>
              <a:rPr lang="en-US" sz="2000" baseline="-30000" dirty="0">
                <a:cs typeface="Times New Roman" pitchFamily="18" charset="0"/>
              </a:rPr>
              <a:t>4</a:t>
            </a:r>
            <a:r>
              <a:rPr lang="en-US" sz="2000" dirty="0">
                <a:cs typeface="Times New Roman" pitchFamily="18" charset="0"/>
              </a:rPr>
              <a:t> should also exist in </a:t>
            </a:r>
            <a:r>
              <a:rPr lang="en-US" sz="2000" i="1" dirty="0">
                <a:cs typeface="Times New Roman" pitchFamily="18" charset="0"/>
              </a:rPr>
              <a:t>r</a:t>
            </a:r>
            <a:r>
              <a:rPr lang="en-US" sz="2000" dirty="0">
                <a:cs typeface="Times New Roman" pitchFamily="18" charset="0"/>
              </a:rPr>
              <a:t> with the following properties, where we use </a:t>
            </a:r>
            <a:r>
              <a:rPr lang="en-US" sz="2000" i="1" dirty="0">
                <a:cs typeface="Times New Roman" pitchFamily="18" charset="0"/>
              </a:rPr>
              <a:t>Z</a:t>
            </a:r>
            <a:r>
              <a:rPr lang="en-US" sz="2000" dirty="0">
                <a:cs typeface="Times New Roman" pitchFamily="18" charset="0"/>
              </a:rPr>
              <a:t> to denote (</a:t>
            </a:r>
            <a:r>
              <a:rPr lang="en-US" sz="2000" i="1" dirty="0">
                <a:cs typeface="Times New Roman" pitchFamily="18" charset="0"/>
              </a:rPr>
              <a:t>R </a:t>
            </a:r>
            <a:r>
              <a:rPr lang="en-US" sz="1800" i="1" dirty="0">
                <a:latin typeface="MathematicalPi 1" pitchFamily="82" charset="0"/>
                <a:cs typeface="Times New Roman" pitchFamily="18" charset="0"/>
              </a:rPr>
              <a:t>-</a:t>
            </a:r>
            <a:r>
              <a:rPr lang="en-US" sz="2000" dirty="0" smtClean="0">
                <a:cs typeface="Times New Roman" pitchFamily="18" charset="0"/>
              </a:rPr>
              <a:t> </a:t>
            </a:r>
            <a:r>
              <a:rPr lang="en-US" sz="2000" dirty="0">
                <a:cs typeface="Times New Roman" pitchFamily="18" charset="0"/>
              </a:rPr>
              <a:t>(</a:t>
            </a:r>
            <a:r>
              <a:rPr lang="en-US" sz="2000" i="1" dirty="0">
                <a:cs typeface="Times New Roman" pitchFamily="18" charset="0"/>
              </a:rPr>
              <a:t>X</a:t>
            </a:r>
            <a:r>
              <a:rPr lang="en-US" sz="2000" dirty="0">
                <a:cs typeface="Times New Roman" pitchFamily="18" charset="0"/>
              </a:rPr>
              <a:t> </a:t>
            </a:r>
            <a:r>
              <a:rPr lang="en-US" sz="2000" dirty="0">
                <a:latin typeface="Lucida Grande" pitchFamily="1" charset="0"/>
                <a:cs typeface="Arial" pitchFamily="34" charset="0"/>
              </a:rPr>
              <a:t>υ</a:t>
            </a:r>
            <a:r>
              <a:rPr lang="en-US" sz="2000" dirty="0">
                <a:cs typeface="Times New Roman" pitchFamily="18" charset="0"/>
              </a:rPr>
              <a:t> </a:t>
            </a:r>
            <a:r>
              <a:rPr lang="en-US" sz="2000" i="1" dirty="0">
                <a:cs typeface="Times New Roman" pitchFamily="18" charset="0"/>
              </a:rPr>
              <a:t>Y</a:t>
            </a:r>
            <a:r>
              <a:rPr lang="en-US" sz="2000" dirty="0">
                <a:cs typeface="Times New Roman" pitchFamily="18" charset="0"/>
              </a:rPr>
              <a:t>)):</a:t>
            </a:r>
          </a:p>
          <a:p>
            <a:pPr marL="990600" lvl="1" indent="-533400" algn="just">
              <a:lnSpc>
                <a:spcPct val="120000"/>
              </a:lnSpc>
            </a:pPr>
            <a:r>
              <a:rPr lang="en-US" sz="2000" dirty="0">
                <a:cs typeface="Times New Roman" pitchFamily="18" charset="0"/>
              </a:rPr>
              <a:t> </a:t>
            </a:r>
            <a:r>
              <a:rPr lang="en-US" sz="2000" i="1" dirty="0">
                <a:cs typeface="Times New Roman" pitchFamily="18" charset="0"/>
              </a:rPr>
              <a:t>t</a:t>
            </a:r>
            <a:r>
              <a:rPr lang="en-US" sz="2000" baseline="-30000" dirty="0">
                <a:cs typeface="Times New Roman" pitchFamily="18" charset="0"/>
              </a:rPr>
              <a:t>3</a:t>
            </a:r>
            <a:r>
              <a:rPr lang="en-US" sz="2000" dirty="0">
                <a:cs typeface="Times New Roman" pitchFamily="18" charset="0"/>
              </a:rPr>
              <a:t>[</a:t>
            </a:r>
            <a:r>
              <a:rPr lang="en-US" sz="2000" i="1" dirty="0">
                <a:cs typeface="Times New Roman" pitchFamily="18" charset="0"/>
              </a:rPr>
              <a:t>X</a:t>
            </a:r>
            <a:r>
              <a:rPr lang="en-US" sz="2000" dirty="0">
                <a:cs typeface="Times New Roman" pitchFamily="18" charset="0"/>
              </a:rPr>
              <a:t>] = </a:t>
            </a:r>
            <a:r>
              <a:rPr lang="en-US" sz="2000" i="1" dirty="0">
                <a:cs typeface="Times New Roman" pitchFamily="18" charset="0"/>
              </a:rPr>
              <a:t>t</a:t>
            </a:r>
            <a:r>
              <a:rPr lang="en-US" sz="2000" baseline="-30000" dirty="0">
                <a:cs typeface="Times New Roman" pitchFamily="18" charset="0"/>
              </a:rPr>
              <a:t>4</a:t>
            </a:r>
            <a:r>
              <a:rPr lang="en-US" sz="2000" dirty="0">
                <a:cs typeface="Times New Roman" pitchFamily="18" charset="0"/>
              </a:rPr>
              <a:t>[</a:t>
            </a:r>
            <a:r>
              <a:rPr lang="en-US" sz="2000" i="1" dirty="0">
                <a:cs typeface="Times New Roman" pitchFamily="18" charset="0"/>
              </a:rPr>
              <a:t>X</a:t>
            </a:r>
            <a:r>
              <a:rPr lang="en-US" sz="2000" dirty="0">
                <a:cs typeface="Times New Roman" pitchFamily="18" charset="0"/>
              </a:rPr>
              <a:t>] = </a:t>
            </a:r>
            <a:r>
              <a:rPr lang="en-US" sz="2000" i="1" dirty="0">
                <a:cs typeface="Times New Roman" pitchFamily="18" charset="0"/>
              </a:rPr>
              <a:t>t</a:t>
            </a:r>
            <a:r>
              <a:rPr lang="en-US" sz="2000" baseline="-30000" dirty="0">
                <a:cs typeface="Times New Roman" pitchFamily="18" charset="0"/>
              </a:rPr>
              <a:t>1</a:t>
            </a:r>
            <a:r>
              <a:rPr lang="en-US" sz="2000" dirty="0">
                <a:cs typeface="Times New Roman" pitchFamily="18" charset="0"/>
              </a:rPr>
              <a:t>[</a:t>
            </a:r>
            <a:r>
              <a:rPr lang="en-US" sz="2000" i="1" dirty="0">
                <a:cs typeface="Times New Roman" pitchFamily="18" charset="0"/>
              </a:rPr>
              <a:t>X</a:t>
            </a:r>
            <a:r>
              <a:rPr lang="en-US" sz="2000" dirty="0">
                <a:cs typeface="Times New Roman" pitchFamily="18" charset="0"/>
              </a:rPr>
              <a:t>] = </a:t>
            </a:r>
            <a:r>
              <a:rPr lang="en-US" sz="2000" i="1" dirty="0">
                <a:cs typeface="Times New Roman" pitchFamily="18" charset="0"/>
              </a:rPr>
              <a:t>t</a:t>
            </a:r>
            <a:r>
              <a:rPr lang="en-US" sz="2000" baseline="-30000" dirty="0">
                <a:cs typeface="Times New Roman" pitchFamily="18" charset="0"/>
              </a:rPr>
              <a:t>2</a:t>
            </a:r>
            <a:r>
              <a:rPr lang="en-US" sz="2000" dirty="0">
                <a:cs typeface="Times New Roman" pitchFamily="18" charset="0"/>
              </a:rPr>
              <a:t>[</a:t>
            </a:r>
            <a:r>
              <a:rPr lang="en-US" sz="2000" i="1" dirty="0">
                <a:cs typeface="Times New Roman" pitchFamily="18" charset="0"/>
              </a:rPr>
              <a:t>X</a:t>
            </a:r>
            <a:r>
              <a:rPr lang="en-US" sz="2000" dirty="0">
                <a:cs typeface="Times New Roman" pitchFamily="18" charset="0"/>
              </a:rPr>
              <a:t>].</a:t>
            </a:r>
          </a:p>
          <a:p>
            <a:pPr marL="990600" lvl="1" indent="-533400" algn="just">
              <a:lnSpc>
                <a:spcPct val="120000"/>
              </a:lnSpc>
            </a:pPr>
            <a:r>
              <a:rPr lang="en-US" sz="2000" i="1" dirty="0">
                <a:cs typeface="Times New Roman" pitchFamily="18" charset="0"/>
              </a:rPr>
              <a:t>t</a:t>
            </a:r>
            <a:r>
              <a:rPr lang="en-US" sz="2000" baseline="-30000" dirty="0">
                <a:cs typeface="Times New Roman" pitchFamily="18" charset="0"/>
              </a:rPr>
              <a:t>3</a:t>
            </a:r>
            <a:r>
              <a:rPr lang="en-US" sz="2000" dirty="0">
                <a:cs typeface="Times New Roman" pitchFamily="18" charset="0"/>
              </a:rPr>
              <a:t>[</a:t>
            </a:r>
            <a:r>
              <a:rPr lang="en-US" sz="2000" i="1" dirty="0">
                <a:cs typeface="Times New Roman" pitchFamily="18" charset="0"/>
              </a:rPr>
              <a:t>Y</a:t>
            </a:r>
            <a:r>
              <a:rPr lang="en-US" sz="2000" dirty="0">
                <a:cs typeface="Times New Roman" pitchFamily="18" charset="0"/>
              </a:rPr>
              <a:t>] = </a:t>
            </a:r>
            <a:r>
              <a:rPr lang="en-US" sz="2000" i="1" dirty="0">
                <a:cs typeface="Times New Roman" pitchFamily="18" charset="0"/>
              </a:rPr>
              <a:t>t</a:t>
            </a:r>
            <a:r>
              <a:rPr lang="en-US" sz="2000" baseline="-30000" dirty="0">
                <a:cs typeface="Times New Roman" pitchFamily="18" charset="0"/>
              </a:rPr>
              <a:t>1</a:t>
            </a:r>
            <a:r>
              <a:rPr lang="en-US" sz="2000" dirty="0">
                <a:cs typeface="Times New Roman" pitchFamily="18" charset="0"/>
              </a:rPr>
              <a:t>[</a:t>
            </a:r>
            <a:r>
              <a:rPr lang="en-US" sz="2000" i="1" dirty="0">
                <a:cs typeface="Times New Roman" pitchFamily="18" charset="0"/>
              </a:rPr>
              <a:t>Y</a:t>
            </a:r>
            <a:r>
              <a:rPr lang="en-US" sz="2000" dirty="0">
                <a:cs typeface="Times New Roman" pitchFamily="18" charset="0"/>
              </a:rPr>
              <a:t>] and </a:t>
            </a:r>
            <a:r>
              <a:rPr lang="en-US" sz="2000" i="1" dirty="0">
                <a:cs typeface="Times New Roman" pitchFamily="18" charset="0"/>
              </a:rPr>
              <a:t>t</a:t>
            </a:r>
            <a:r>
              <a:rPr lang="en-US" sz="2000" baseline="-30000" dirty="0">
                <a:cs typeface="Times New Roman" pitchFamily="18" charset="0"/>
              </a:rPr>
              <a:t>4</a:t>
            </a:r>
            <a:r>
              <a:rPr lang="en-US" sz="2000" dirty="0">
                <a:cs typeface="Times New Roman" pitchFamily="18" charset="0"/>
              </a:rPr>
              <a:t>[</a:t>
            </a:r>
            <a:r>
              <a:rPr lang="en-US" sz="2000" i="1" dirty="0">
                <a:cs typeface="Times New Roman" pitchFamily="18" charset="0"/>
              </a:rPr>
              <a:t>Y</a:t>
            </a:r>
            <a:r>
              <a:rPr lang="en-US" sz="2000" dirty="0">
                <a:cs typeface="Times New Roman" pitchFamily="18" charset="0"/>
              </a:rPr>
              <a:t>] = </a:t>
            </a:r>
            <a:r>
              <a:rPr lang="en-US" sz="2000" i="1" dirty="0">
                <a:cs typeface="Times New Roman" pitchFamily="18" charset="0"/>
              </a:rPr>
              <a:t>t</a:t>
            </a:r>
            <a:r>
              <a:rPr lang="en-US" sz="2000" baseline="-30000" dirty="0">
                <a:cs typeface="Times New Roman" pitchFamily="18" charset="0"/>
              </a:rPr>
              <a:t>2</a:t>
            </a:r>
            <a:r>
              <a:rPr lang="en-US" sz="2000" dirty="0">
                <a:cs typeface="Times New Roman" pitchFamily="18" charset="0"/>
              </a:rPr>
              <a:t>[</a:t>
            </a:r>
            <a:r>
              <a:rPr lang="en-US" sz="2000" i="1" dirty="0">
                <a:cs typeface="Times New Roman" pitchFamily="18" charset="0"/>
              </a:rPr>
              <a:t>Y</a:t>
            </a:r>
            <a:r>
              <a:rPr lang="en-US" sz="2000" dirty="0">
                <a:cs typeface="Times New Roman" pitchFamily="18" charset="0"/>
              </a:rPr>
              <a:t>].</a:t>
            </a:r>
          </a:p>
          <a:p>
            <a:pPr marL="990600" lvl="1" indent="-533400" algn="just">
              <a:lnSpc>
                <a:spcPct val="120000"/>
              </a:lnSpc>
            </a:pPr>
            <a:r>
              <a:rPr lang="en-US" sz="2000" i="1" dirty="0">
                <a:cs typeface="Times New Roman" pitchFamily="18" charset="0"/>
              </a:rPr>
              <a:t>t</a:t>
            </a:r>
            <a:r>
              <a:rPr lang="en-US" sz="2000" baseline="-30000" dirty="0">
                <a:cs typeface="Times New Roman" pitchFamily="18" charset="0"/>
              </a:rPr>
              <a:t>3</a:t>
            </a:r>
            <a:r>
              <a:rPr lang="en-US" sz="2000" dirty="0">
                <a:cs typeface="Times New Roman" pitchFamily="18" charset="0"/>
              </a:rPr>
              <a:t>[</a:t>
            </a:r>
            <a:r>
              <a:rPr lang="en-US" sz="2000" i="1" dirty="0">
                <a:cs typeface="Times New Roman" pitchFamily="18" charset="0"/>
              </a:rPr>
              <a:t>Z</a:t>
            </a:r>
            <a:r>
              <a:rPr lang="en-US" sz="2000" dirty="0">
                <a:cs typeface="Times New Roman" pitchFamily="18" charset="0"/>
              </a:rPr>
              <a:t>] = </a:t>
            </a:r>
            <a:r>
              <a:rPr lang="en-US" sz="2000" i="1" dirty="0">
                <a:cs typeface="Times New Roman" pitchFamily="18" charset="0"/>
              </a:rPr>
              <a:t>t</a:t>
            </a:r>
            <a:r>
              <a:rPr lang="en-US" sz="2000" baseline="-30000" dirty="0">
                <a:cs typeface="Times New Roman" pitchFamily="18" charset="0"/>
              </a:rPr>
              <a:t>2</a:t>
            </a:r>
            <a:r>
              <a:rPr lang="en-US" sz="2000" dirty="0">
                <a:cs typeface="Times New Roman" pitchFamily="18" charset="0"/>
              </a:rPr>
              <a:t>[</a:t>
            </a:r>
            <a:r>
              <a:rPr lang="en-US" sz="2000" i="1" dirty="0">
                <a:cs typeface="Times New Roman" pitchFamily="18" charset="0"/>
              </a:rPr>
              <a:t>Z</a:t>
            </a:r>
            <a:r>
              <a:rPr lang="en-US" sz="2000" dirty="0">
                <a:cs typeface="Times New Roman" pitchFamily="18" charset="0"/>
              </a:rPr>
              <a:t>] and </a:t>
            </a:r>
            <a:r>
              <a:rPr lang="en-US" sz="2000" i="1" dirty="0">
                <a:cs typeface="Times New Roman" pitchFamily="18" charset="0"/>
              </a:rPr>
              <a:t>t</a:t>
            </a:r>
            <a:r>
              <a:rPr lang="en-US" sz="2000" baseline="-30000" dirty="0">
                <a:cs typeface="Times New Roman" pitchFamily="18" charset="0"/>
              </a:rPr>
              <a:t>4</a:t>
            </a:r>
            <a:r>
              <a:rPr lang="en-US" sz="2000" dirty="0">
                <a:cs typeface="Times New Roman" pitchFamily="18" charset="0"/>
              </a:rPr>
              <a:t>[</a:t>
            </a:r>
            <a:r>
              <a:rPr lang="en-US" sz="2000" i="1" dirty="0">
                <a:cs typeface="Times New Roman" pitchFamily="18" charset="0"/>
              </a:rPr>
              <a:t>Z</a:t>
            </a:r>
            <a:r>
              <a:rPr lang="en-US" sz="2000" dirty="0">
                <a:cs typeface="Times New Roman" pitchFamily="18" charset="0"/>
              </a:rPr>
              <a:t>] = </a:t>
            </a:r>
            <a:r>
              <a:rPr lang="en-US" sz="2000" i="1" dirty="0">
                <a:cs typeface="Times New Roman" pitchFamily="18" charset="0"/>
              </a:rPr>
              <a:t>t</a:t>
            </a:r>
            <a:r>
              <a:rPr lang="en-US" sz="2000" baseline="-30000" dirty="0">
                <a:cs typeface="Times New Roman" pitchFamily="18" charset="0"/>
              </a:rPr>
              <a:t>1</a:t>
            </a:r>
            <a:r>
              <a:rPr lang="en-US" sz="2000" dirty="0">
                <a:cs typeface="Times New Roman" pitchFamily="18" charset="0"/>
              </a:rPr>
              <a:t>[</a:t>
            </a:r>
            <a:r>
              <a:rPr lang="en-US" sz="2000" i="1" dirty="0">
                <a:cs typeface="Times New Roman" pitchFamily="18" charset="0"/>
              </a:rPr>
              <a:t>Z</a:t>
            </a:r>
            <a:r>
              <a:rPr lang="en-US" sz="2000" dirty="0">
                <a:cs typeface="Times New Roman" pitchFamily="18" charset="0"/>
              </a:rPr>
              <a:t>].</a:t>
            </a:r>
          </a:p>
          <a:p>
            <a:pPr marL="609600" indent="-609600" algn="just">
              <a:lnSpc>
                <a:spcPct val="90000"/>
              </a:lnSpc>
            </a:pPr>
            <a:r>
              <a:rPr lang="en-US" sz="2000" dirty="0">
                <a:cs typeface="Times New Roman" pitchFamily="18" charset="0"/>
              </a:rPr>
              <a:t>An MVD </a:t>
            </a:r>
            <a:r>
              <a:rPr lang="en-US" sz="2000" i="1" dirty="0">
                <a:cs typeface="Times New Roman" pitchFamily="18" charset="0"/>
              </a:rPr>
              <a:t>X</a:t>
            </a:r>
            <a:r>
              <a:rPr lang="en-US" sz="2000" dirty="0">
                <a:cs typeface="Times New Roman" pitchFamily="18" charset="0"/>
              </a:rPr>
              <a:t> </a:t>
            </a:r>
            <a:r>
              <a:rPr lang="en-US" sz="1800" dirty="0">
                <a:latin typeface="Times New Roman"/>
                <a:cs typeface="Times New Roman" pitchFamily="18" charset="0"/>
              </a:rPr>
              <a:t>—</a:t>
            </a:r>
            <a:r>
              <a:rPr lang="en-US" sz="1800" dirty="0">
                <a:cs typeface="Times New Roman" pitchFamily="18" charset="0"/>
              </a:rPr>
              <a:t>&gt;&gt;</a:t>
            </a:r>
            <a:r>
              <a:rPr lang="en-US" sz="2000" dirty="0">
                <a:cs typeface="Times New Roman" pitchFamily="18" charset="0"/>
              </a:rPr>
              <a:t> </a:t>
            </a:r>
            <a:r>
              <a:rPr lang="en-US" sz="2000" i="1" dirty="0">
                <a:cs typeface="Times New Roman" pitchFamily="18" charset="0"/>
              </a:rPr>
              <a:t>Y</a:t>
            </a:r>
            <a:r>
              <a:rPr lang="en-US" sz="2000" dirty="0">
                <a:cs typeface="Times New Roman" pitchFamily="18" charset="0"/>
              </a:rPr>
              <a:t> in </a:t>
            </a:r>
            <a:r>
              <a:rPr lang="en-US" sz="2000" i="1" dirty="0">
                <a:cs typeface="Times New Roman" pitchFamily="18" charset="0"/>
              </a:rPr>
              <a:t>R</a:t>
            </a:r>
            <a:r>
              <a:rPr lang="en-US" sz="2000" dirty="0">
                <a:cs typeface="Times New Roman" pitchFamily="18" charset="0"/>
              </a:rPr>
              <a:t> is called a </a:t>
            </a:r>
            <a:r>
              <a:rPr lang="en-US" sz="2000" b="1" dirty="0">
                <a:cs typeface="Times New Roman" pitchFamily="18" charset="0"/>
              </a:rPr>
              <a:t>trivial MVD</a:t>
            </a:r>
            <a:r>
              <a:rPr lang="en-US" sz="2000" dirty="0">
                <a:cs typeface="Times New Roman" pitchFamily="18" charset="0"/>
              </a:rPr>
              <a:t> if (a) </a:t>
            </a:r>
            <a:r>
              <a:rPr lang="en-US" sz="2000" i="1" dirty="0">
                <a:cs typeface="Times New Roman" pitchFamily="18" charset="0"/>
              </a:rPr>
              <a:t>Y</a:t>
            </a:r>
            <a:r>
              <a:rPr lang="en-US" sz="2000" dirty="0">
                <a:cs typeface="Times New Roman" pitchFamily="18" charset="0"/>
              </a:rPr>
              <a:t> is a subset of </a:t>
            </a:r>
            <a:r>
              <a:rPr lang="en-US" sz="2000" i="1" dirty="0">
                <a:cs typeface="Times New Roman" pitchFamily="18" charset="0"/>
              </a:rPr>
              <a:t>X</a:t>
            </a:r>
            <a:r>
              <a:rPr lang="en-US" sz="2000" dirty="0">
                <a:cs typeface="Times New Roman" pitchFamily="18" charset="0"/>
              </a:rPr>
              <a:t>, or (b) </a:t>
            </a:r>
            <a:r>
              <a:rPr lang="en-US" sz="2000" i="1" dirty="0">
                <a:cs typeface="Times New Roman" pitchFamily="18" charset="0"/>
              </a:rPr>
              <a:t>X</a:t>
            </a:r>
            <a:r>
              <a:rPr lang="en-US" sz="2000" dirty="0">
                <a:cs typeface="Times New Roman" pitchFamily="18" charset="0"/>
              </a:rPr>
              <a:t> </a:t>
            </a:r>
            <a:r>
              <a:rPr lang="en-US" sz="2000" dirty="0">
                <a:latin typeface="Lucida Grande" pitchFamily="1" charset="0"/>
                <a:cs typeface="Arial" pitchFamily="34" charset="0"/>
              </a:rPr>
              <a:t>υ</a:t>
            </a:r>
            <a:r>
              <a:rPr lang="en-US" sz="2000" dirty="0">
                <a:cs typeface="Times New Roman" pitchFamily="18" charset="0"/>
              </a:rPr>
              <a:t> </a:t>
            </a:r>
            <a:r>
              <a:rPr lang="en-US" sz="2000" i="1" dirty="0">
                <a:cs typeface="Times New Roman" pitchFamily="18" charset="0"/>
              </a:rPr>
              <a:t>Y</a:t>
            </a:r>
            <a:r>
              <a:rPr lang="en-US" sz="2000" dirty="0">
                <a:cs typeface="Times New Roman" pitchFamily="18" charset="0"/>
              </a:rPr>
              <a:t> = </a:t>
            </a:r>
            <a:r>
              <a:rPr lang="en-US" sz="2000" i="1" dirty="0">
                <a:cs typeface="Times New Roman" pitchFamily="18" charset="0"/>
              </a:rPr>
              <a:t>R</a:t>
            </a:r>
            <a:r>
              <a:rPr lang="en-US" sz="2000" dirty="0">
                <a:cs typeface="Times New Roman" pitchFamily="18" charset="0"/>
              </a:rPr>
              <a:t>. </a:t>
            </a: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11- </a:t>
            </a:r>
            <a:fld id="{08BF7DF0-FEBD-4D06-B7D0-2DEE3C94C66E}" type="slidenum">
              <a:rPr lang="en-US"/>
              <a:pPr/>
              <a:t>15</a:t>
            </a:fld>
            <a:endParaRPr lang="en-CA"/>
          </a:p>
        </p:txBody>
      </p:sp>
      <p:sp>
        <p:nvSpPr>
          <p:cNvPr id="815106" name="Rectangle 2"/>
          <p:cNvSpPr>
            <a:spLocks noGrp="1" noChangeArrowheads="1"/>
          </p:cNvSpPr>
          <p:nvPr>
            <p:ph type="title"/>
          </p:nvPr>
        </p:nvSpPr>
        <p:spPr>
          <a:xfrm>
            <a:off x="254000" y="215900"/>
            <a:ext cx="8712200" cy="1143000"/>
          </a:xfrm>
          <a:noFill/>
          <a:ln/>
        </p:spPr>
        <p:txBody>
          <a:bodyPr/>
          <a:lstStyle/>
          <a:p>
            <a:r>
              <a:rPr lang="en-US" sz="3200">
                <a:cs typeface="Times New Roman" pitchFamily="18" charset="0"/>
              </a:rPr>
              <a:t>Multivalued Dependencies and Fourth Normal Form (4)</a:t>
            </a:r>
          </a:p>
        </p:txBody>
      </p:sp>
      <p:sp>
        <p:nvSpPr>
          <p:cNvPr id="815107" name="Rectangle 3"/>
          <p:cNvSpPr>
            <a:spLocks noGrp="1" noChangeArrowheads="1"/>
          </p:cNvSpPr>
          <p:nvPr>
            <p:ph type="body" idx="1"/>
          </p:nvPr>
        </p:nvSpPr>
        <p:spPr>
          <a:xfrm>
            <a:off x="254000" y="1574800"/>
            <a:ext cx="8204200" cy="4749800"/>
          </a:xfrm>
        </p:spPr>
        <p:txBody>
          <a:bodyPr/>
          <a:lstStyle/>
          <a:p>
            <a:pPr marL="609600" indent="-609600" algn="just">
              <a:lnSpc>
                <a:spcPct val="90000"/>
              </a:lnSpc>
              <a:buFont typeface="Wingdings" pitchFamily="2" charset="2"/>
              <a:buNone/>
            </a:pPr>
            <a:r>
              <a:rPr lang="en-US" sz="2400" b="1" u="sng">
                <a:cs typeface="Times New Roman" pitchFamily="18" charset="0"/>
              </a:rPr>
              <a:t>Definition:</a:t>
            </a:r>
            <a:r>
              <a:rPr lang="en-US" sz="2000" b="1">
                <a:cs typeface="Times New Roman" pitchFamily="18" charset="0"/>
              </a:rPr>
              <a:t> </a:t>
            </a:r>
          </a:p>
          <a:p>
            <a:pPr marL="609600" indent="-609600" algn="just">
              <a:lnSpc>
                <a:spcPct val="90000"/>
              </a:lnSpc>
            </a:pPr>
            <a:r>
              <a:rPr lang="en-US" sz="2400">
                <a:cs typeface="Times New Roman" pitchFamily="18" charset="0"/>
              </a:rPr>
              <a:t>A relation schema </a:t>
            </a:r>
            <a:r>
              <a:rPr lang="en-US" sz="2400" i="1">
                <a:cs typeface="Times New Roman" pitchFamily="18" charset="0"/>
              </a:rPr>
              <a:t>R</a:t>
            </a:r>
            <a:r>
              <a:rPr lang="en-US" sz="2400">
                <a:cs typeface="Times New Roman" pitchFamily="18" charset="0"/>
              </a:rPr>
              <a:t> is in </a:t>
            </a:r>
            <a:r>
              <a:rPr lang="en-US" sz="2400" b="1">
                <a:cs typeface="Times New Roman" pitchFamily="18" charset="0"/>
              </a:rPr>
              <a:t>4NF</a:t>
            </a:r>
            <a:r>
              <a:rPr lang="en-US" sz="2400">
                <a:cs typeface="Times New Roman" pitchFamily="18" charset="0"/>
              </a:rPr>
              <a:t> with respect to a set of dependencies </a:t>
            </a:r>
            <a:r>
              <a:rPr lang="en-US" sz="2400" i="1">
                <a:cs typeface="Times New Roman" pitchFamily="18" charset="0"/>
              </a:rPr>
              <a:t>F</a:t>
            </a:r>
            <a:r>
              <a:rPr lang="en-US" sz="2400">
                <a:cs typeface="Times New Roman" pitchFamily="18" charset="0"/>
              </a:rPr>
              <a:t> (that includes functional dependencies and multivalued dependencies) if, for every </a:t>
            </a:r>
            <a:r>
              <a:rPr lang="en-US" sz="2400" i="1">
                <a:cs typeface="Times New Roman" pitchFamily="18" charset="0"/>
              </a:rPr>
              <a:t>nontrivial</a:t>
            </a:r>
            <a:r>
              <a:rPr lang="en-US" sz="2400">
                <a:cs typeface="Times New Roman" pitchFamily="18" charset="0"/>
              </a:rPr>
              <a:t> multivalued dependency </a:t>
            </a:r>
            <a:r>
              <a:rPr lang="en-US" sz="2400" i="1">
                <a:cs typeface="Times New Roman" pitchFamily="18" charset="0"/>
              </a:rPr>
              <a:t>X</a:t>
            </a:r>
            <a:r>
              <a:rPr lang="en-US" sz="2400">
                <a:cs typeface="Times New Roman" pitchFamily="18" charset="0"/>
              </a:rPr>
              <a:t> </a:t>
            </a:r>
            <a:r>
              <a:rPr lang="en-US" sz="1800">
                <a:latin typeface="Times New Roman"/>
                <a:cs typeface="Times New Roman" pitchFamily="18" charset="0"/>
              </a:rPr>
              <a:t>—</a:t>
            </a:r>
            <a:r>
              <a:rPr lang="en-US" sz="1800">
                <a:cs typeface="Times New Roman" pitchFamily="18" charset="0"/>
              </a:rPr>
              <a:t>&gt;&gt;</a:t>
            </a:r>
            <a:r>
              <a:rPr lang="en-US" sz="2400" i="1">
                <a:cs typeface="Times New Roman" pitchFamily="18" charset="0"/>
              </a:rPr>
              <a:t> Y</a:t>
            </a:r>
            <a:r>
              <a:rPr lang="en-US" sz="2400">
                <a:cs typeface="Times New Roman" pitchFamily="18" charset="0"/>
              </a:rPr>
              <a:t> in </a:t>
            </a:r>
            <a:r>
              <a:rPr lang="en-US" sz="2400" i="1">
                <a:cs typeface="Times New Roman" pitchFamily="18" charset="0"/>
              </a:rPr>
              <a:t>F</a:t>
            </a:r>
            <a:r>
              <a:rPr lang="en-US" sz="2400" baseline="30000">
                <a:cs typeface="Times New Roman" pitchFamily="18" charset="0"/>
              </a:rPr>
              <a:t>+</a:t>
            </a:r>
            <a:r>
              <a:rPr lang="en-US" sz="2400">
                <a:cs typeface="Times New Roman" pitchFamily="18" charset="0"/>
              </a:rPr>
              <a:t>, </a:t>
            </a:r>
            <a:r>
              <a:rPr lang="en-US" sz="2400" i="1">
                <a:cs typeface="Times New Roman" pitchFamily="18" charset="0"/>
              </a:rPr>
              <a:t>X</a:t>
            </a:r>
            <a:r>
              <a:rPr lang="en-US" sz="2400">
                <a:cs typeface="Times New Roman" pitchFamily="18" charset="0"/>
              </a:rPr>
              <a:t> is a superkey for R.</a:t>
            </a:r>
          </a:p>
          <a:p>
            <a:pPr marL="990600" lvl="1" indent="-533400" algn="just">
              <a:lnSpc>
                <a:spcPct val="90000"/>
              </a:lnSpc>
            </a:pPr>
            <a:r>
              <a:rPr lang="en-US" sz="2200">
                <a:cs typeface="Times New Roman" pitchFamily="18" charset="0"/>
              </a:rPr>
              <a:t>Note: </a:t>
            </a:r>
            <a:r>
              <a:rPr lang="en-US" sz="2200" i="1">
                <a:cs typeface="Times New Roman" pitchFamily="18" charset="0"/>
              </a:rPr>
              <a:t>F</a:t>
            </a:r>
            <a:r>
              <a:rPr lang="en-US" sz="2200" baseline="30000">
                <a:cs typeface="Times New Roman" pitchFamily="18" charset="0"/>
              </a:rPr>
              <a:t>+ </a:t>
            </a:r>
            <a:r>
              <a:rPr lang="en-US" sz="2200">
                <a:cs typeface="Times New Roman" pitchFamily="18" charset="0"/>
              </a:rPr>
              <a:t>is the (complete) set of all dependencies (functional or multivalued) that will hold in every relation state </a:t>
            </a:r>
            <a:r>
              <a:rPr lang="en-US" sz="2200" i="1">
                <a:cs typeface="Times New Roman" pitchFamily="18" charset="0"/>
              </a:rPr>
              <a:t>r</a:t>
            </a:r>
            <a:r>
              <a:rPr lang="en-US" sz="2200">
                <a:cs typeface="Times New Roman" pitchFamily="18" charset="0"/>
              </a:rPr>
              <a:t> of </a:t>
            </a:r>
            <a:r>
              <a:rPr lang="en-US" sz="2200" i="1">
                <a:cs typeface="Times New Roman" pitchFamily="18" charset="0"/>
              </a:rPr>
              <a:t>R</a:t>
            </a:r>
            <a:r>
              <a:rPr lang="en-US" sz="2200">
                <a:cs typeface="Times New Roman" pitchFamily="18" charset="0"/>
              </a:rPr>
              <a:t> that satisfies </a:t>
            </a:r>
            <a:r>
              <a:rPr lang="en-US" sz="2200" i="1">
                <a:cs typeface="Times New Roman" pitchFamily="18" charset="0"/>
              </a:rPr>
              <a:t>F</a:t>
            </a:r>
            <a:r>
              <a:rPr lang="en-US" sz="2200">
                <a:cs typeface="Times New Roman" pitchFamily="18" charset="0"/>
              </a:rPr>
              <a:t>. It is also called the </a:t>
            </a:r>
            <a:r>
              <a:rPr lang="en-US" sz="2200" b="1">
                <a:cs typeface="Times New Roman" pitchFamily="18" charset="0"/>
              </a:rPr>
              <a:t>closure</a:t>
            </a:r>
            <a:r>
              <a:rPr lang="en-US" sz="2200">
                <a:cs typeface="Times New Roman" pitchFamily="18" charset="0"/>
              </a:rPr>
              <a:t> of </a:t>
            </a:r>
            <a:r>
              <a:rPr lang="en-US" sz="2200" i="1">
                <a:cs typeface="Times New Roman" pitchFamily="18" charset="0"/>
              </a:rPr>
              <a:t>F</a:t>
            </a:r>
            <a:r>
              <a:rPr lang="en-US" sz="2200">
                <a:cs typeface="Times New Roman" pitchFamily="18" charset="0"/>
              </a:rPr>
              <a:t>.</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r>
              <a:rPr lang="en-US"/>
              <a:t>Slide 11- </a:t>
            </a:r>
            <a:fld id="{6CD873F3-9BDB-42AD-901E-F5E874167777}" type="slidenum">
              <a:rPr lang="en-US"/>
              <a:pPr/>
              <a:t>16</a:t>
            </a:fld>
            <a:endParaRPr lang="en-CA"/>
          </a:p>
        </p:txBody>
      </p:sp>
      <p:sp>
        <p:nvSpPr>
          <p:cNvPr id="806918" name="Rectangle 6"/>
          <p:cNvSpPr>
            <a:spLocks noGrp="1" noChangeArrowheads="1"/>
          </p:cNvSpPr>
          <p:nvPr>
            <p:ph type="title"/>
          </p:nvPr>
        </p:nvSpPr>
        <p:spPr/>
        <p:txBody>
          <a:bodyPr/>
          <a:lstStyle/>
          <a:p>
            <a:r>
              <a:rPr lang="en-US" sz="3200"/>
              <a:t>3. Multivalued Dependencies and Fourth Normal Form (1)</a:t>
            </a:r>
            <a:endParaRPr lang="en-US" sz="3200">
              <a:sym typeface="Symbol" pitchFamily="18" charset="2"/>
            </a:endParaRPr>
          </a:p>
        </p:txBody>
      </p:sp>
      <p:pic>
        <p:nvPicPr>
          <p:cNvPr id="806915" name="Picture 3"/>
          <p:cNvPicPr>
            <a:picLocks noChangeAspect="1" noChangeArrowheads="1"/>
          </p:cNvPicPr>
          <p:nvPr/>
        </p:nvPicPr>
        <p:blipFill>
          <a:blip r:embed="rId3"/>
          <a:srcRect/>
          <a:stretch>
            <a:fillRect/>
          </a:stretch>
        </p:blipFill>
        <p:spPr bwMode="auto">
          <a:xfrm>
            <a:off x="1828800" y="2947988"/>
            <a:ext cx="5822950" cy="3681412"/>
          </a:xfrm>
          <a:prstGeom prst="rect">
            <a:avLst/>
          </a:prstGeom>
          <a:noFill/>
          <a:ln w="9525">
            <a:noFill/>
            <a:miter lim="800000"/>
            <a:headEnd/>
            <a:tailEnd/>
          </a:ln>
          <a:effectLst/>
        </p:spPr>
      </p:pic>
      <p:sp>
        <p:nvSpPr>
          <p:cNvPr id="806916" name="Text Box 4"/>
          <p:cNvSpPr txBox="1">
            <a:spLocks noChangeArrowheads="1"/>
          </p:cNvSpPr>
          <p:nvPr/>
        </p:nvSpPr>
        <p:spPr bwMode="auto">
          <a:xfrm>
            <a:off x="762000" y="1600200"/>
            <a:ext cx="7467600" cy="1200150"/>
          </a:xfrm>
          <a:prstGeom prst="rect">
            <a:avLst/>
          </a:prstGeom>
          <a:solidFill>
            <a:srgbClr val="FFFF00"/>
          </a:solidFill>
          <a:ln w="9525" algn="ctr">
            <a:solidFill>
              <a:schemeClr val="hlink"/>
            </a:solidFill>
            <a:miter lim="800000"/>
            <a:headEnd/>
            <a:tailEnd/>
          </a:ln>
          <a:effectLst/>
        </p:spPr>
        <p:txBody>
          <a:bodyPr>
            <a:spAutoFit/>
          </a:bodyPr>
          <a:lstStyle/>
          <a:p>
            <a:pPr marL="457200" indent="-457200">
              <a:buFontTx/>
              <a:buAutoNum type="alphaLcParenBoth"/>
            </a:pPr>
            <a:r>
              <a:rPr lang="en-US">
                <a:solidFill>
                  <a:schemeClr val="tx2"/>
                </a:solidFill>
              </a:rPr>
              <a:t>The EMP relation with two MVDs: ENAME —&gt;&gt; PNAME and ENAME —&gt;&gt; DNAME.</a:t>
            </a:r>
          </a:p>
          <a:p>
            <a:pPr marL="457200" indent="-457200">
              <a:buFontTx/>
              <a:buAutoNum type="alphaLcParenBoth"/>
            </a:pPr>
            <a:r>
              <a:rPr lang="en-US">
                <a:solidFill>
                  <a:schemeClr val="tx2"/>
                </a:solidFill>
              </a:rPr>
              <a:t>Decomposing the EMP relation into two 4NF relations EMP_PROJECTS and EMP_DEPENDENTS. </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r>
              <a:rPr lang="en-US"/>
              <a:t>Slide 11- </a:t>
            </a:r>
            <a:fld id="{565BC26F-0981-45D6-BD77-A6419A87B58A}" type="slidenum">
              <a:rPr lang="en-US"/>
              <a:pPr/>
              <a:t>17</a:t>
            </a:fld>
            <a:endParaRPr lang="en-CA"/>
          </a:p>
        </p:txBody>
      </p:sp>
      <p:sp>
        <p:nvSpPr>
          <p:cNvPr id="817154" name="Rectangle 2"/>
          <p:cNvSpPr>
            <a:spLocks noGrp="1" noChangeArrowheads="1"/>
          </p:cNvSpPr>
          <p:nvPr>
            <p:ph type="title"/>
          </p:nvPr>
        </p:nvSpPr>
        <p:spPr/>
        <p:txBody>
          <a:bodyPr/>
          <a:lstStyle/>
          <a:p>
            <a:r>
              <a:rPr lang="en-US" sz="2800">
                <a:cs typeface="Times New Roman" pitchFamily="18" charset="0"/>
              </a:rPr>
              <a:t>Multivalued Dependencies and Fourth Normal Form (5)</a:t>
            </a:r>
            <a:endParaRPr lang="en-US" sz="3200"/>
          </a:p>
        </p:txBody>
      </p:sp>
      <p:pic>
        <p:nvPicPr>
          <p:cNvPr id="817155" name="Picture 3"/>
          <p:cNvPicPr>
            <a:picLocks noChangeAspect="1" noChangeArrowheads="1"/>
          </p:cNvPicPr>
          <p:nvPr/>
        </p:nvPicPr>
        <p:blipFill>
          <a:blip r:embed="rId3"/>
          <a:srcRect/>
          <a:stretch>
            <a:fillRect/>
          </a:stretch>
        </p:blipFill>
        <p:spPr bwMode="auto">
          <a:xfrm>
            <a:off x="1066800" y="2741613"/>
            <a:ext cx="6959600" cy="3887787"/>
          </a:xfrm>
          <a:prstGeom prst="rect">
            <a:avLst/>
          </a:prstGeom>
          <a:noFill/>
          <a:ln w="9525">
            <a:noFill/>
            <a:miter lim="800000"/>
            <a:headEnd/>
            <a:tailEnd/>
          </a:ln>
          <a:effectLst/>
        </p:spPr>
      </p:pic>
      <p:sp>
        <p:nvSpPr>
          <p:cNvPr id="817156" name="Text Box 4"/>
          <p:cNvSpPr txBox="1">
            <a:spLocks noChangeArrowheads="1"/>
          </p:cNvSpPr>
          <p:nvPr/>
        </p:nvSpPr>
        <p:spPr bwMode="auto">
          <a:xfrm>
            <a:off x="1447800" y="1511300"/>
            <a:ext cx="6172200" cy="1079500"/>
          </a:xfrm>
          <a:prstGeom prst="rect">
            <a:avLst/>
          </a:prstGeom>
          <a:solidFill>
            <a:srgbClr val="FFFF00"/>
          </a:solidFill>
          <a:ln w="9525" algn="ctr">
            <a:solidFill>
              <a:schemeClr val="hlink"/>
            </a:solidFill>
            <a:miter lim="800000"/>
            <a:headEnd/>
            <a:tailEnd/>
          </a:ln>
          <a:effectLst/>
        </p:spPr>
        <p:txBody>
          <a:bodyPr>
            <a:spAutoFit/>
          </a:bodyPr>
          <a:lstStyle/>
          <a:p>
            <a:pPr marL="457200" indent="-457200"/>
            <a:r>
              <a:rPr lang="en-US" sz="1600">
                <a:solidFill>
                  <a:srgbClr val="800000"/>
                </a:solidFill>
              </a:rPr>
              <a:t>Decomposing a relation state of EMP that is not in 4NF:</a:t>
            </a:r>
          </a:p>
          <a:p>
            <a:pPr marL="457200" indent="-457200">
              <a:buFontTx/>
              <a:buAutoNum type="alphaLcParenBoth"/>
            </a:pPr>
            <a:r>
              <a:rPr lang="en-US" sz="1600">
                <a:solidFill>
                  <a:srgbClr val="800000"/>
                </a:solidFill>
              </a:rPr>
              <a:t>EMP relation with additional tuples. </a:t>
            </a:r>
          </a:p>
          <a:p>
            <a:pPr marL="457200" indent="-457200">
              <a:buFontTx/>
              <a:buAutoNum type="alphaLcParenBoth"/>
            </a:pPr>
            <a:r>
              <a:rPr lang="en-US" sz="1600">
                <a:solidFill>
                  <a:srgbClr val="800000"/>
                </a:solidFill>
              </a:rPr>
              <a:t>Two corresponding 4NF relations EMP_PROJECTS and EMP_DEPENDENTS.</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r>
              <a:rPr lang="en-US"/>
              <a:t>Slide 11- </a:t>
            </a:r>
            <a:fld id="{261005A8-ED6C-4F91-B5A0-731435C13B5A}" type="slidenum">
              <a:rPr lang="en-US"/>
              <a:pPr/>
              <a:t>18</a:t>
            </a:fld>
            <a:endParaRPr lang="en-CA"/>
          </a:p>
        </p:txBody>
      </p:sp>
      <p:sp>
        <p:nvSpPr>
          <p:cNvPr id="808965" name="Rectangle 5"/>
          <p:cNvSpPr>
            <a:spLocks noGrp="1" noChangeArrowheads="1"/>
          </p:cNvSpPr>
          <p:nvPr>
            <p:ph type="title"/>
          </p:nvPr>
        </p:nvSpPr>
        <p:spPr/>
        <p:txBody>
          <a:bodyPr/>
          <a:lstStyle/>
          <a:p>
            <a:r>
              <a:rPr lang="en-US" sz="3200"/>
              <a:t>3. Multivalued Dependencies and Fourth Normal Form (1)</a:t>
            </a:r>
            <a:endParaRPr lang="en-US" sz="3200">
              <a:sym typeface="Symbol" pitchFamily="18" charset="2"/>
            </a:endParaRPr>
          </a:p>
        </p:txBody>
      </p:sp>
      <p:pic>
        <p:nvPicPr>
          <p:cNvPr id="808963" name="Picture 3"/>
          <p:cNvPicPr>
            <a:picLocks noChangeAspect="1" noChangeArrowheads="1"/>
          </p:cNvPicPr>
          <p:nvPr/>
        </p:nvPicPr>
        <p:blipFill>
          <a:blip r:embed="rId3"/>
          <a:srcRect/>
          <a:stretch>
            <a:fillRect/>
          </a:stretch>
        </p:blipFill>
        <p:spPr bwMode="auto">
          <a:xfrm>
            <a:off x="1447800" y="2647950"/>
            <a:ext cx="6751638" cy="3829050"/>
          </a:xfrm>
          <a:prstGeom prst="rect">
            <a:avLst/>
          </a:prstGeom>
          <a:noFill/>
          <a:ln w="9525">
            <a:noFill/>
            <a:miter lim="800000"/>
            <a:headEnd/>
            <a:tailEnd/>
          </a:ln>
          <a:effectLst/>
        </p:spPr>
      </p:pic>
      <p:sp>
        <p:nvSpPr>
          <p:cNvPr id="808964" name="Text Box 4"/>
          <p:cNvSpPr txBox="1">
            <a:spLocks noChangeArrowheads="1"/>
          </p:cNvSpPr>
          <p:nvPr/>
        </p:nvSpPr>
        <p:spPr bwMode="auto">
          <a:xfrm>
            <a:off x="838200" y="1589088"/>
            <a:ext cx="7467600" cy="925512"/>
          </a:xfrm>
          <a:prstGeom prst="rect">
            <a:avLst/>
          </a:prstGeom>
          <a:solidFill>
            <a:srgbClr val="FFFF00"/>
          </a:solidFill>
          <a:ln w="9525" algn="ctr">
            <a:solidFill>
              <a:schemeClr val="hlink"/>
            </a:solidFill>
            <a:miter lim="800000"/>
            <a:headEnd/>
            <a:tailEnd/>
          </a:ln>
          <a:effectLst/>
        </p:spPr>
        <p:txBody>
          <a:bodyPr>
            <a:spAutoFit/>
          </a:bodyPr>
          <a:lstStyle/>
          <a:p>
            <a:pPr marL="457200" indent="-457200"/>
            <a:r>
              <a:rPr lang="en-US">
                <a:solidFill>
                  <a:srgbClr val="800000"/>
                </a:solidFill>
                <a:sym typeface="Symbol" pitchFamily="18" charset="2"/>
              </a:rPr>
              <a:t>(c) The relation SUPPLY with no MVDs is in 4NF but not in 5NF if it has the JD(R1, R2, R3). (d) Decomposing the relation SUPPLY into the 5NF relations R1, R2, and R3.</a:t>
            </a: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11- </a:t>
            </a:r>
            <a:fld id="{3CC6DDE8-CEF0-4853-A6DB-E4DF2BF1842E}" type="slidenum">
              <a:rPr lang="en-US"/>
              <a:pPr/>
              <a:t>19</a:t>
            </a:fld>
            <a:endParaRPr lang="en-CA"/>
          </a:p>
        </p:txBody>
      </p:sp>
      <p:sp>
        <p:nvSpPr>
          <p:cNvPr id="819202" name="Rectangle 2"/>
          <p:cNvSpPr>
            <a:spLocks noGrp="1" noChangeArrowheads="1"/>
          </p:cNvSpPr>
          <p:nvPr>
            <p:ph type="title"/>
          </p:nvPr>
        </p:nvSpPr>
        <p:spPr>
          <a:xfrm>
            <a:off x="254000" y="215900"/>
            <a:ext cx="8712200" cy="1143000"/>
          </a:xfrm>
          <a:noFill/>
          <a:ln/>
        </p:spPr>
        <p:txBody>
          <a:bodyPr/>
          <a:lstStyle/>
          <a:p>
            <a:r>
              <a:rPr lang="en-US" sz="2800">
                <a:cs typeface="Times New Roman" pitchFamily="18" charset="0"/>
              </a:rPr>
              <a:t>Multivalued Dependencies and Fourth Normal Form (6)</a:t>
            </a:r>
          </a:p>
        </p:txBody>
      </p:sp>
      <p:sp>
        <p:nvSpPr>
          <p:cNvPr id="819203" name="Rectangle 3"/>
          <p:cNvSpPr>
            <a:spLocks noGrp="1" noChangeArrowheads="1"/>
          </p:cNvSpPr>
          <p:nvPr>
            <p:ph type="body" idx="1"/>
          </p:nvPr>
        </p:nvSpPr>
        <p:spPr>
          <a:xfrm>
            <a:off x="254000" y="1651000"/>
            <a:ext cx="8204200" cy="4673600"/>
          </a:xfrm>
        </p:spPr>
        <p:txBody>
          <a:bodyPr/>
          <a:lstStyle/>
          <a:p>
            <a:pPr marL="609600" indent="-609600" algn="just">
              <a:buFont typeface="Wingdings" pitchFamily="2" charset="2"/>
              <a:buNone/>
            </a:pPr>
            <a:r>
              <a:rPr lang="en-US" b="1">
                <a:cs typeface="Times New Roman" pitchFamily="18" charset="0"/>
              </a:rPr>
              <a:t>Lossless (Non-additive) Join Decomposition into 4NF Relations:</a:t>
            </a:r>
          </a:p>
          <a:p>
            <a:pPr marL="609600" indent="-609600" algn="just"/>
            <a:r>
              <a:rPr lang="en-US" b="1">
                <a:latin typeface="Bodega Sans" charset="0"/>
                <a:cs typeface="Times New Roman" pitchFamily="18" charset="0"/>
              </a:rPr>
              <a:t>PROPERTY LJ1</a:t>
            </a:r>
            <a:r>
              <a:rPr lang="en-US" b="1">
                <a:latin typeface="MathematicalPi 4" pitchFamily="82" charset="0"/>
                <a:cs typeface="Times New Roman" pitchFamily="18" charset="0"/>
              </a:rPr>
              <a:t>’</a:t>
            </a:r>
            <a:endParaRPr lang="en-US">
              <a:latin typeface="Bodega Sans" charset="0"/>
              <a:cs typeface="Times New Roman" pitchFamily="18" charset="0"/>
            </a:endParaRPr>
          </a:p>
          <a:p>
            <a:pPr marL="990600" lvl="1" indent="-533400" algn="just"/>
            <a:r>
              <a:rPr lang="en-US" sz="2400">
                <a:cs typeface="Times New Roman" pitchFamily="18" charset="0"/>
              </a:rPr>
              <a:t>The relation schemas </a:t>
            </a:r>
            <a:r>
              <a:rPr lang="en-US" sz="2400" i="1">
                <a:cs typeface="Times New Roman" pitchFamily="18" charset="0"/>
              </a:rPr>
              <a:t>R</a:t>
            </a:r>
            <a:r>
              <a:rPr lang="en-US" sz="2400" baseline="-30000">
                <a:cs typeface="Times New Roman" pitchFamily="18" charset="0"/>
              </a:rPr>
              <a:t>1</a:t>
            </a:r>
            <a:r>
              <a:rPr lang="en-US" sz="2400">
                <a:cs typeface="Times New Roman" pitchFamily="18" charset="0"/>
              </a:rPr>
              <a:t> and </a:t>
            </a:r>
            <a:r>
              <a:rPr lang="en-US" sz="2400" i="1">
                <a:cs typeface="Times New Roman" pitchFamily="18" charset="0"/>
              </a:rPr>
              <a:t>R</a:t>
            </a:r>
            <a:r>
              <a:rPr lang="en-US" sz="2400" baseline="-30000">
                <a:cs typeface="Times New Roman" pitchFamily="18" charset="0"/>
              </a:rPr>
              <a:t>2</a:t>
            </a:r>
            <a:r>
              <a:rPr lang="en-US" sz="2400">
                <a:cs typeface="Times New Roman" pitchFamily="18" charset="0"/>
              </a:rPr>
              <a:t> form a lossless (non-additive) join decomposition of </a:t>
            </a:r>
            <a:r>
              <a:rPr lang="en-US" sz="2400" i="1">
                <a:cs typeface="Times New Roman" pitchFamily="18" charset="0"/>
              </a:rPr>
              <a:t>R</a:t>
            </a:r>
            <a:r>
              <a:rPr lang="en-US" sz="2400">
                <a:cs typeface="Times New Roman" pitchFamily="18" charset="0"/>
              </a:rPr>
              <a:t> with respect to a set F of functional </a:t>
            </a:r>
            <a:r>
              <a:rPr lang="en-US" sz="2400" i="1">
                <a:cs typeface="Times New Roman" pitchFamily="18" charset="0"/>
              </a:rPr>
              <a:t>and </a:t>
            </a:r>
            <a:r>
              <a:rPr lang="en-US" sz="2400">
                <a:cs typeface="Times New Roman" pitchFamily="18" charset="0"/>
              </a:rPr>
              <a:t>multivalued dependencies if and only if </a:t>
            </a:r>
          </a:p>
          <a:p>
            <a:pPr marL="1371600" lvl="2" indent="-457200" algn="just"/>
            <a:r>
              <a:rPr lang="en-US" sz="2000">
                <a:cs typeface="Times New Roman" pitchFamily="18" charset="0"/>
              </a:rPr>
              <a:t>(</a:t>
            </a:r>
            <a:r>
              <a:rPr lang="en-US" sz="2000" i="1">
                <a:cs typeface="Times New Roman" pitchFamily="18" charset="0"/>
              </a:rPr>
              <a:t>R</a:t>
            </a:r>
            <a:r>
              <a:rPr lang="en-US" sz="2000" baseline="-30000">
                <a:cs typeface="Times New Roman" pitchFamily="18" charset="0"/>
              </a:rPr>
              <a:t>1 </a:t>
            </a:r>
            <a:r>
              <a:rPr lang="en-US" sz="1800">
                <a:ea typeface="ヒラギノ角ゴ Pro W3" pitchFamily="1" charset="-128"/>
              </a:rPr>
              <a:t>∩</a:t>
            </a:r>
            <a:r>
              <a:rPr lang="en-US" sz="2000">
                <a:cs typeface="Times New Roman" pitchFamily="18" charset="0"/>
              </a:rPr>
              <a:t>  </a:t>
            </a:r>
            <a:r>
              <a:rPr lang="en-US" sz="2000" i="1">
                <a:cs typeface="Times New Roman" pitchFamily="18" charset="0"/>
              </a:rPr>
              <a:t>R</a:t>
            </a:r>
            <a:r>
              <a:rPr lang="en-US" sz="2000" baseline="-30000">
                <a:cs typeface="Times New Roman" pitchFamily="18" charset="0"/>
              </a:rPr>
              <a:t>2</a:t>
            </a:r>
            <a:r>
              <a:rPr lang="en-US" sz="2000">
                <a:cs typeface="Times New Roman" pitchFamily="18" charset="0"/>
              </a:rPr>
              <a:t>) </a:t>
            </a:r>
            <a:r>
              <a:rPr lang="en-US" sz="2000">
                <a:latin typeface="Times New Roman"/>
                <a:cs typeface="Times New Roman" pitchFamily="18" charset="0"/>
              </a:rPr>
              <a:t>—</a:t>
            </a:r>
            <a:r>
              <a:rPr lang="en-US" sz="2000">
                <a:cs typeface="Times New Roman" pitchFamily="18" charset="0"/>
              </a:rPr>
              <a:t>&gt;&gt; (</a:t>
            </a:r>
            <a:r>
              <a:rPr lang="en-US" sz="2000" i="1">
                <a:cs typeface="Times New Roman" pitchFamily="18" charset="0"/>
              </a:rPr>
              <a:t>R</a:t>
            </a:r>
            <a:r>
              <a:rPr lang="en-US" sz="2000" baseline="-30000">
                <a:cs typeface="Times New Roman" pitchFamily="18" charset="0"/>
              </a:rPr>
              <a:t>1</a:t>
            </a:r>
            <a:r>
              <a:rPr lang="en-US" sz="2000">
                <a:cs typeface="Times New Roman" pitchFamily="18" charset="0"/>
              </a:rPr>
              <a:t> - </a:t>
            </a:r>
            <a:r>
              <a:rPr lang="en-US" sz="2000" i="1">
                <a:cs typeface="Times New Roman" pitchFamily="18" charset="0"/>
              </a:rPr>
              <a:t>R</a:t>
            </a:r>
            <a:r>
              <a:rPr lang="en-US" sz="2000" baseline="-30000">
                <a:cs typeface="Times New Roman" pitchFamily="18" charset="0"/>
              </a:rPr>
              <a:t>2</a:t>
            </a:r>
            <a:r>
              <a:rPr lang="en-US" sz="2000">
                <a:cs typeface="Times New Roman" pitchFamily="18" charset="0"/>
              </a:rPr>
              <a:t>)</a:t>
            </a:r>
          </a:p>
          <a:p>
            <a:pPr marL="990600" lvl="1" indent="-533400" algn="just"/>
            <a:r>
              <a:rPr lang="en-US" sz="2400">
                <a:cs typeface="Times New Roman" pitchFamily="18" charset="0"/>
              </a:rPr>
              <a:t>or by symmetry, if and only if </a:t>
            </a:r>
          </a:p>
          <a:p>
            <a:pPr marL="1371600" lvl="2" indent="-457200" algn="just"/>
            <a:r>
              <a:rPr lang="en-US" sz="2000">
                <a:cs typeface="Times New Roman" pitchFamily="18" charset="0"/>
              </a:rPr>
              <a:t>(</a:t>
            </a:r>
            <a:r>
              <a:rPr lang="en-US" sz="2000" i="1">
                <a:cs typeface="Times New Roman" pitchFamily="18" charset="0"/>
              </a:rPr>
              <a:t>R</a:t>
            </a:r>
            <a:r>
              <a:rPr lang="en-US" sz="2000" baseline="-30000">
                <a:cs typeface="Times New Roman" pitchFamily="18" charset="0"/>
              </a:rPr>
              <a:t>1</a:t>
            </a:r>
            <a:r>
              <a:rPr lang="en-US" sz="2000">
                <a:cs typeface="Times New Roman" pitchFamily="18" charset="0"/>
              </a:rPr>
              <a:t> </a:t>
            </a:r>
            <a:r>
              <a:rPr lang="en-US" sz="1800">
                <a:ea typeface="ヒラギノ角ゴ Pro W3" pitchFamily="1" charset="-128"/>
              </a:rPr>
              <a:t>∩</a:t>
            </a:r>
            <a:r>
              <a:rPr lang="en-US" sz="2000">
                <a:cs typeface="Times New Roman" pitchFamily="18" charset="0"/>
              </a:rPr>
              <a:t> </a:t>
            </a:r>
            <a:r>
              <a:rPr lang="en-US" sz="2000" i="1">
                <a:cs typeface="Times New Roman" pitchFamily="18" charset="0"/>
              </a:rPr>
              <a:t>R</a:t>
            </a:r>
            <a:r>
              <a:rPr lang="en-US" sz="2000" baseline="-30000">
                <a:cs typeface="Times New Roman" pitchFamily="18" charset="0"/>
              </a:rPr>
              <a:t>2</a:t>
            </a:r>
            <a:r>
              <a:rPr lang="en-US" sz="2000">
                <a:cs typeface="Times New Roman" pitchFamily="18" charset="0"/>
              </a:rPr>
              <a:t>) </a:t>
            </a:r>
            <a:r>
              <a:rPr lang="en-US" sz="2000">
                <a:latin typeface="Times New Roman"/>
                <a:cs typeface="Times New Roman" pitchFamily="18" charset="0"/>
              </a:rPr>
              <a:t>—</a:t>
            </a:r>
            <a:r>
              <a:rPr lang="en-US" sz="2000">
                <a:cs typeface="Times New Roman" pitchFamily="18" charset="0"/>
              </a:rPr>
              <a:t>&gt;&gt; (</a:t>
            </a:r>
            <a:r>
              <a:rPr lang="en-US" sz="2000" i="1">
                <a:cs typeface="Times New Roman" pitchFamily="18" charset="0"/>
              </a:rPr>
              <a:t>R</a:t>
            </a:r>
            <a:r>
              <a:rPr lang="en-US" sz="2000" baseline="-30000">
                <a:cs typeface="Times New Roman" pitchFamily="18" charset="0"/>
              </a:rPr>
              <a:t>2</a:t>
            </a:r>
            <a:r>
              <a:rPr lang="en-US" sz="2000">
                <a:cs typeface="Times New Roman" pitchFamily="18" charset="0"/>
              </a:rPr>
              <a:t> - </a:t>
            </a:r>
            <a:r>
              <a:rPr lang="en-US" sz="2000" i="1">
                <a:cs typeface="Times New Roman" pitchFamily="18" charset="0"/>
              </a:rPr>
              <a:t>R</a:t>
            </a:r>
            <a:r>
              <a:rPr lang="en-US" sz="2000" baseline="-30000">
                <a:cs typeface="Times New Roman" pitchFamily="18" charset="0"/>
              </a:rPr>
              <a:t>1</a:t>
            </a:r>
            <a:r>
              <a:rPr lang="en-US" sz="2000">
                <a:cs typeface="Times New Roman" pitchFamily="18" charset="0"/>
              </a:rPr>
              <a:t>)).</a:t>
            </a:r>
            <a:r>
              <a:rPr lang="en-US">
                <a:cs typeface="Times New Roman" pitchFamily="18" charset="0"/>
              </a:rPr>
              <a:t> </a:t>
            </a:r>
            <a:r>
              <a:rPr lang="en-US" b="1">
                <a:cs typeface="Times New Roman" pitchFamily="18" charset="0"/>
              </a:rPr>
              <a:t> </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11- </a:t>
            </a:r>
            <a:fld id="{5D255713-8638-443E-AF7D-66E2416F5083}" type="slidenum">
              <a:rPr lang="en-US"/>
              <a:pPr/>
              <a:t>2</a:t>
            </a:fld>
            <a:endParaRPr lang="en-CA"/>
          </a:p>
        </p:txBody>
      </p:sp>
      <p:sp>
        <p:nvSpPr>
          <p:cNvPr id="763908" name="Rectangle 4"/>
          <p:cNvSpPr>
            <a:spLocks noGrp="1" noChangeArrowheads="1"/>
          </p:cNvSpPr>
          <p:nvPr>
            <p:ph type="title"/>
          </p:nvPr>
        </p:nvSpPr>
        <p:spPr/>
        <p:txBody>
          <a:bodyPr/>
          <a:lstStyle/>
          <a:p>
            <a:r>
              <a:rPr lang="en-US"/>
              <a:t>1. Properties of Relational Decompositions (1)</a:t>
            </a:r>
          </a:p>
        </p:txBody>
      </p:sp>
      <p:sp>
        <p:nvSpPr>
          <p:cNvPr id="763909" name="Rectangle 5"/>
          <p:cNvSpPr>
            <a:spLocks noGrp="1" noChangeArrowheads="1"/>
          </p:cNvSpPr>
          <p:nvPr>
            <p:ph type="body" idx="1"/>
          </p:nvPr>
        </p:nvSpPr>
        <p:spPr/>
        <p:txBody>
          <a:bodyPr/>
          <a:lstStyle/>
          <a:p>
            <a:pPr>
              <a:spcBef>
                <a:spcPct val="0"/>
              </a:spcBef>
            </a:pPr>
            <a:r>
              <a:rPr lang="en-US" sz="3600" b="1"/>
              <a:t>Relation Decomposition and Insufficiency of Normal Forms:  </a:t>
            </a:r>
          </a:p>
          <a:p>
            <a:pPr lvl="1">
              <a:spcBef>
                <a:spcPct val="0"/>
              </a:spcBef>
            </a:pPr>
            <a:r>
              <a:rPr lang="en-US" sz="3500"/>
              <a:t>Universal Relation Schema:</a:t>
            </a:r>
          </a:p>
          <a:p>
            <a:pPr lvl="2">
              <a:spcBef>
                <a:spcPct val="0"/>
              </a:spcBef>
            </a:pPr>
            <a:r>
              <a:rPr lang="en-US" sz="3200"/>
              <a:t>A relation schema R = {A1, A2, …, An} that includes all the attributes of the database.</a:t>
            </a:r>
          </a:p>
          <a:p>
            <a:pPr lvl="1">
              <a:spcBef>
                <a:spcPct val="0"/>
              </a:spcBef>
            </a:pPr>
            <a:r>
              <a:rPr lang="en-US" sz="3500"/>
              <a:t>Universal relation assumption:</a:t>
            </a:r>
          </a:p>
          <a:p>
            <a:pPr lvl="2">
              <a:spcBef>
                <a:spcPct val="0"/>
              </a:spcBef>
            </a:pPr>
            <a:r>
              <a:rPr lang="en-US" sz="3200"/>
              <a:t>Every attribute name is unique.</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11- </a:t>
            </a:r>
            <a:fld id="{2CCFA072-7F30-45E2-8CB7-DCC1F8C83096}" type="slidenum">
              <a:rPr lang="en-US"/>
              <a:pPr/>
              <a:t>20</a:t>
            </a:fld>
            <a:endParaRPr lang="en-CA"/>
          </a:p>
        </p:txBody>
      </p:sp>
      <p:sp>
        <p:nvSpPr>
          <p:cNvPr id="821250" name="Rectangle 2"/>
          <p:cNvSpPr>
            <a:spLocks noGrp="1" noChangeArrowheads="1"/>
          </p:cNvSpPr>
          <p:nvPr>
            <p:ph type="title"/>
          </p:nvPr>
        </p:nvSpPr>
        <p:spPr>
          <a:xfrm>
            <a:off x="254000" y="215900"/>
            <a:ext cx="8712200" cy="1143000"/>
          </a:xfrm>
          <a:noFill/>
          <a:ln/>
        </p:spPr>
        <p:txBody>
          <a:bodyPr/>
          <a:lstStyle/>
          <a:p>
            <a:r>
              <a:rPr lang="en-US" sz="2800">
                <a:cs typeface="Times New Roman" pitchFamily="18" charset="0"/>
              </a:rPr>
              <a:t>Multivalued Dependencies and Fourth Normal Form (7)</a:t>
            </a:r>
          </a:p>
        </p:txBody>
      </p:sp>
      <p:sp>
        <p:nvSpPr>
          <p:cNvPr id="821251" name="Rectangle 3"/>
          <p:cNvSpPr>
            <a:spLocks noGrp="1" noChangeArrowheads="1"/>
          </p:cNvSpPr>
          <p:nvPr>
            <p:ph type="body" idx="1"/>
          </p:nvPr>
        </p:nvSpPr>
        <p:spPr>
          <a:xfrm>
            <a:off x="228600" y="1574800"/>
            <a:ext cx="8229600" cy="4978400"/>
          </a:xfrm>
          <a:noFill/>
          <a:ln/>
        </p:spPr>
        <p:txBody>
          <a:bodyPr/>
          <a:lstStyle/>
          <a:p>
            <a:pPr marL="609600" indent="-609600" algn="just">
              <a:buFont typeface="Wingdings" pitchFamily="2" charset="2"/>
              <a:buNone/>
            </a:pPr>
            <a:r>
              <a:rPr lang="en-US" sz="2400" b="1">
                <a:cs typeface="Courier New" pitchFamily="49" charset="0"/>
              </a:rPr>
              <a:t>Algorithm 11.5: </a:t>
            </a:r>
            <a:r>
              <a:rPr lang="en-US" sz="2400" b="1">
                <a:cs typeface="Times New Roman" pitchFamily="18" charset="0"/>
              </a:rPr>
              <a:t>Relational decomposition into 4NF relations with non-additive join property</a:t>
            </a:r>
          </a:p>
          <a:p>
            <a:pPr marL="609600" indent="-609600" algn="just"/>
            <a:r>
              <a:rPr lang="en-US" sz="2000" b="1">
                <a:cs typeface="Times New Roman" pitchFamily="18" charset="0"/>
              </a:rPr>
              <a:t>Input: </a:t>
            </a:r>
            <a:r>
              <a:rPr lang="en-US" sz="2000">
                <a:cs typeface="Times New Roman" pitchFamily="18" charset="0"/>
              </a:rPr>
              <a:t>A universal relation R and a set of functional and multivalued dependencies F.</a:t>
            </a:r>
          </a:p>
          <a:p>
            <a:pPr marL="609600" indent="-609600" algn="just"/>
            <a:endParaRPr lang="en-US" sz="2000">
              <a:cs typeface="Times New Roman" pitchFamily="18" charset="0"/>
            </a:endParaRPr>
          </a:p>
          <a:p>
            <a:pPr marL="609600" indent="-609600" algn="just">
              <a:buSzTx/>
              <a:buFont typeface="Wingdings" pitchFamily="2" charset="2"/>
              <a:buAutoNum type="arabicPeriod"/>
            </a:pPr>
            <a:r>
              <a:rPr lang="en-US" sz="2000">
                <a:cs typeface="Times New Roman" pitchFamily="18" charset="0"/>
              </a:rPr>
              <a:t>Set D := { R };</a:t>
            </a:r>
          </a:p>
          <a:p>
            <a:pPr marL="609600" indent="-609600" algn="just">
              <a:buSzTx/>
              <a:buFont typeface="Wingdings" pitchFamily="2" charset="2"/>
              <a:buAutoNum type="arabicPeriod"/>
            </a:pPr>
            <a:r>
              <a:rPr lang="en-US" sz="2000">
                <a:cs typeface="Times New Roman" pitchFamily="18" charset="0"/>
              </a:rPr>
              <a:t>While there is a relation schema </a:t>
            </a:r>
            <a:r>
              <a:rPr lang="en-US" sz="2000" i="1">
                <a:cs typeface="Times New Roman" pitchFamily="18" charset="0"/>
              </a:rPr>
              <a:t>Q</a:t>
            </a:r>
            <a:r>
              <a:rPr lang="en-US" sz="2000">
                <a:cs typeface="Times New Roman" pitchFamily="18" charset="0"/>
              </a:rPr>
              <a:t> in </a:t>
            </a:r>
            <a:r>
              <a:rPr lang="en-US" sz="2000" i="1">
                <a:cs typeface="Times New Roman" pitchFamily="18" charset="0"/>
              </a:rPr>
              <a:t>D</a:t>
            </a:r>
            <a:r>
              <a:rPr lang="en-US" sz="2000">
                <a:cs typeface="Times New Roman" pitchFamily="18" charset="0"/>
              </a:rPr>
              <a:t> that is not in 4NF do {</a:t>
            </a:r>
          </a:p>
          <a:p>
            <a:pPr marL="609600" indent="-609600" algn="just">
              <a:buSzTx/>
              <a:buFont typeface="Wingdings" pitchFamily="2" charset="2"/>
              <a:buNone/>
            </a:pPr>
            <a:r>
              <a:rPr lang="en-US" sz="2000">
                <a:cs typeface="Times New Roman" pitchFamily="18" charset="0"/>
              </a:rPr>
              <a:t>		choose a relation schema </a:t>
            </a:r>
            <a:r>
              <a:rPr lang="en-US" sz="2000" i="1">
                <a:cs typeface="Times New Roman" pitchFamily="18" charset="0"/>
              </a:rPr>
              <a:t>Q</a:t>
            </a:r>
            <a:r>
              <a:rPr lang="en-US" sz="2000">
                <a:cs typeface="Times New Roman" pitchFamily="18" charset="0"/>
              </a:rPr>
              <a:t> in </a:t>
            </a:r>
            <a:r>
              <a:rPr lang="en-US" sz="2000" i="1">
                <a:cs typeface="Times New Roman" pitchFamily="18" charset="0"/>
              </a:rPr>
              <a:t>D</a:t>
            </a:r>
            <a:r>
              <a:rPr lang="en-US" sz="2000">
                <a:cs typeface="Times New Roman" pitchFamily="18" charset="0"/>
              </a:rPr>
              <a:t> that is not in 4NF;</a:t>
            </a:r>
          </a:p>
          <a:p>
            <a:pPr marL="609600" indent="-609600" algn="just">
              <a:buFont typeface="Wingdings" pitchFamily="2" charset="2"/>
              <a:buNone/>
            </a:pPr>
            <a:r>
              <a:rPr lang="en-US" sz="2000">
                <a:cs typeface="Times New Roman" pitchFamily="18" charset="0"/>
              </a:rPr>
              <a:t>		find a nontrivial MVD </a:t>
            </a:r>
            <a:r>
              <a:rPr lang="en-US" sz="2000" i="1">
                <a:cs typeface="Times New Roman" pitchFamily="18" charset="0"/>
              </a:rPr>
              <a:t>X</a:t>
            </a:r>
            <a:r>
              <a:rPr lang="en-US" sz="2000">
                <a:cs typeface="Times New Roman" pitchFamily="18" charset="0"/>
              </a:rPr>
              <a:t> </a:t>
            </a:r>
            <a:r>
              <a:rPr lang="en-US" sz="1800">
                <a:latin typeface="Times New Roman"/>
                <a:cs typeface="Times New Roman" pitchFamily="18" charset="0"/>
              </a:rPr>
              <a:t>—</a:t>
            </a:r>
            <a:r>
              <a:rPr lang="en-US" sz="1800">
                <a:cs typeface="Times New Roman" pitchFamily="18" charset="0"/>
              </a:rPr>
              <a:t>&gt;&gt;</a:t>
            </a:r>
            <a:r>
              <a:rPr lang="en-US" sz="2000" i="1">
                <a:cs typeface="Times New Roman" pitchFamily="18" charset="0"/>
              </a:rPr>
              <a:t> Y</a:t>
            </a:r>
            <a:r>
              <a:rPr lang="en-US" sz="2000">
                <a:cs typeface="Times New Roman" pitchFamily="18" charset="0"/>
              </a:rPr>
              <a:t> in </a:t>
            </a:r>
            <a:r>
              <a:rPr lang="en-US" sz="2000" i="1">
                <a:cs typeface="Times New Roman" pitchFamily="18" charset="0"/>
              </a:rPr>
              <a:t>Q</a:t>
            </a:r>
            <a:r>
              <a:rPr lang="en-US" sz="2000">
                <a:cs typeface="Times New Roman" pitchFamily="18" charset="0"/>
              </a:rPr>
              <a:t> that violates 4NF;</a:t>
            </a:r>
          </a:p>
          <a:p>
            <a:pPr marL="609600" indent="-609600">
              <a:buFont typeface="Wingdings" pitchFamily="2" charset="2"/>
              <a:buNone/>
            </a:pPr>
            <a:r>
              <a:rPr lang="en-US" sz="2000">
                <a:cs typeface="Times New Roman" pitchFamily="18" charset="0"/>
              </a:rPr>
              <a:t>		replace </a:t>
            </a:r>
            <a:r>
              <a:rPr lang="en-US" sz="2000" i="1">
                <a:cs typeface="Times New Roman" pitchFamily="18" charset="0"/>
              </a:rPr>
              <a:t>Q</a:t>
            </a:r>
            <a:r>
              <a:rPr lang="en-US" sz="2000">
                <a:cs typeface="Times New Roman" pitchFamily="18" charset="0"/>
              </a:rPr>
              <a:t> in </a:t>
            </a:r>
            <a:r>
              <a:rPr lang="en-US" sz="2000" i="1">
                <a:cs typeface="Times New Roman" pitchFamily="18" charset="0"/>
              </a:rPr>
              <a:t>D</a:t>
            </a:r>
            <a:r>
              <a:rPr lang="en-US" sz="2000">
                <a:cs typeface="Times New Roman" pitchFamily="18" charset="0"/>
              </a:rPr>
              <a:t> by two relation schemas (</a:t>
            </a:r>
            <a:r>
              <a:rPr lang="en-US" sz="2000" i="1">
                <a:cs typeface="Times New Roman" pitchFamily="18" charset="0"/>
              </a:rPr>
              <a:t>Q</a:t>
            </a:r>
            <a:r>
              <a:rPr lang="en-US" sz="2000">
                <a:cs typeface="Times New Roman" pitchFamily="18" charset="0"/>
              </a:rPr>
              <a:t> - </a:t>
            </a:r>
            <a:r>
              <a:rPr lang="en-US" sz="2000" i="1">
                <a:cs typeface="Times New Roman" pitchFamily="18" charset="0"/>
              </a:rPr>
              <a:t>Y</a:t>
            </a:r>
            <a:r>
              <a:rPr lang="en-US" sz="2000">
                <a:cs typeface="Times New Roman" pitchFamily="18" charset="0"/>
              </a:rPr>
              <a:t>) and (</a:t>
            </a:r>
            <a:r>
              <a:rPr lang="en-US" sz="2000" i="1">
                <a:cs typeface="Times New Roman" pitchFamily="18" charset="0"/>
              </a:rPr>
              <a:t>X</a:t>
            </a:r>
            <a:r>
              <a:rPr lang="en-US" sz="2000">
                <a:cs typeface="Times New Roman" pitchFamily="18" charset="0"/>
              </a:rPr>
              <a:t> </a:t>
            </a:r>
            <a:r>
              <a:rPr lang="en-US" sz="2000">
                <a:latin typeface="Lucida Grande" pitchFamily="1" charset="0"/>
                <a:cs typeface="Arial" pitchFamily="34" charset="0"/>
              </a:rPr>
              <a:t>υ</a:t>
            </a:r>
            <a:r>
              <a:rPr lang="en-US" sz="2000">
                <a:cs typeface="Times New Roman" pitchFamily="18" charset="0"/>
              </a:rPr>
              <a:t> </a:t>
            </a:r>
            <a:r>
              <a:rPr lang="en-US" sz="2000" i="1">
                <a:cs typeface="Times New Roman" pitchFamily="18" charset="0"/>
              </a:rPr>
              <a:t>Y</a:t>
            </a:r>
            <a:r>
              <a:rPr lang="en-US" sz="2000">
                <a:cs typeface="Times New Roman" pitchFamily="18" charset="0"/>
              </a:rPr>
              <a:t>);</a:t>
            </a:r>
          </a:p>
          <a:p>
            <a:pPr marL="609600" indent="-609600" algn="just">
              <a:buFont typeface="Wingdings" pitchFamily="2" charset="2"/>
              <a:buNone/>
            </a:pPr>
            <a:r>
              <a:rPr lang="en-US" sz="2000">
                <a:cs typeface="Times New Roman" pitchFamily="18" charset="0"/>
              </a:rPr>
              <a:t>	}; </a:t>
            </a: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11- </a:t>
            </a:r>
            <a:fld id="{F7ADAEC8-4B3D-4646-B15F-593FED0AEC19}" type="slidenum">
              <a:rPr lang="en-US"/>
              <a:pPr/>
              <a:t>21</a:t>
            </a:fld>
            <a:endParaRPr lang="en-CA"/>
          </a:p>
        </p:txBody>
      </p:sp>
      <p:sp>
        <p:nvSpPr>
          <p:cNvPr id="823298" name="Rectangle 2"/>
          <p:cNvSpPr>
            <a:spLocks noGrp="1" noChangeArrowheads="1"/>
          </p:cNvSpPr>
          <p:nvPr>
            <p:ph type="title"/>
          </p:nvPr>
        </p:nvSpPr>
        <p:spPr>
          <a:xfrm>
            <a:off x="254000" y="215900"/>
            <a:ext cx="8712200" cy="1143000"/>
          </a:xfrm>
          <a:noFill/>
          <a:ln/>
        </p:spPr>
        <p:txBody>
          <a:bodyPr/>
          <a:lstStyle/>
          <a:p>
            <a:r>
              <a:rPr lang="en-US" sz="2800">
                <a:cs typeface="Times New Roman" pitchFamily="18" charset="0"/>
              </a:rPr>
              <a:t>4. Join Dependencies and Fifth Normal Form (1)</a:t>
            </a:r>
          </a:p>
        </p:txBody>
      </p:sp>
      <p:sp>
        <p:nvSpPr>
          <p:cNvPr id="823299" name="Rectangle 3"/>
          <p:cNvSpPr>
            <a:spLocks noGrp="1" noChangeArrowheads="1"/>
          </p:cNvSpPr>
          <p:nvPr>
            <p:ph type="body" idx="1"/>
          </p:nvPr>
        </p:nvSpPr>
        <p:spPr>
          <a:xfrm>
            <a:off x="228600" y="1574800"/>
            <a:ext cx="8305800" cy="4749800"/>
          </a:xfrm>
        </p:spPr>
        <p:txBody>
          <a:bodyPr/>
          <a:lstStyle/>
          <a:p>
            <a:pPr marL="609600" indent="-609600" algn="just">
              <a:buFont typeface="Wingdings" pitchFamily="2" charset="2"/>
              <a:buNone/>
            </a:pPr>
            <a:r>
              <a:rPr lang="en-US" sz="2400" b="1" u="sng">
                <a:cs typeface="Times New Roman" pitchFamily="18" charset="0"/>
              </a:rPr>
              <a:t>Definition:</a:t>
            </a:r>
            <a:r>
              <a:rPr lang="en-US" sz="2400" b="1">
                <a:cs typeface="Times New Roman" pitchFamily="18" charset="0"/>
              </a:rPr>
              <a:t> </a:t>
            </a:r>
          </a:p>
          <a:p>
            <a:pPr marL="609600" indent="-609600" algn="just"/>
            <a:r>
              <a:rPr lang="en-US" sz="2400">
                <a:cs typeface="Times New Roman" pitchFamily="18" charset="0"/>
              </a:rPr>
              <a:t>A </a:t>
            </a:r>
            <a:r>
              <a:rPr lang="en-US" sz="2400" b="1">
                <a:cs typeface="Times New Roman" pitchFamily="18" charset="0"/>
              </a:rPr>
              <a:t>join dependency</a:t>
            </a:r>
            <a:r>
              <a:rPr lang="en-US" sz="2400">
                <a:cs typeface="Times New Roman" pitchFamily="18" charset="0"/>
              </a:rPr>
              <a:t> (</a:t>
            </a:r>
            <a:r>
              <a:rPr lang="en-US" sz="2400" b="1">
                <a:cs typeface="Times New Roman" pitchFamily="18" charset="0"/>
              </a:rPr>
              <a:t>JD</a:t>
            </a:r>
            <a:r>
              <a:rPr lang="en-US" sz="2400">
                <a:cs typeface="Times New Roman" pitchFamily="18" charset="0"/>
              </a:rPr>
              <a:t>), denoted by JD(</a:t>
            </a:r>
            <a:r>
              <a:rPr lang="en-US" sz="2400" i="1">
                <a:cs typeface="Times New Roman" pitchFamily="18" charset="0"/>
              </a:rPr>
              <a:t>R</a:t>
            </a:r>
            <a:r>
              <a:rPr lang="en-US" sz="2400" baseline="-30000">
                <a:cs typeface="Times New Roman" pitchFamily="18" charset="0"/>
              </a:rPr>
              <a:t>1</a:t>
            </a:r>
            <a:r>
              <a:rPr lang="en-US" sz="2400">
                <a:cs typeface="Times New Roman" pitchFamily="18" charset="0"/>
              </a:rPr>
              <a:t>, </a:t>
            </a:r>
            <a:r>
              <a:rPr lang="en-US" sz="2400" i="1">
                <a:cs typeface="Times New Roman" pitchFamily="18" charset="0"/>
              </a:rPr>
              <a:t>R</a:t>
            </a:r>
            <a:r>
              <a:rPr lang="en-US" sz="2400" baseline="-30000">
                <a:cs typeface="Times New Roman" pitchFamily="18" charset="0"/>
              </a:rPr>
              <a:t>2</a:t>
            </a:r>
            <a:r>
              <a:rPr lang="en-US" sz="2400">
                <a:cs typeface="Times New Roman" pitchFamily="18" charset="0"/>
              </a:rPr>
              <a:t>, ..., </a:t>
            </a:r>
            <a:r>
              <a:rPr lang="en-US" sz="2400" i="1">
                <a:cs typeface="Times New Roman" pitchFamily="18" charset="0"/>
              </a:rPr>
              <a:t>R</a:t>
            </a:r>
            <a:r>
              <a:rPr lang="en-US" sz="2400" baseline="-30000">
                <a:cs typeface="Times New Roman" pitchFamily="18" charset="0"/>
              </a:rPr>
              <a:t>n</a:t>
            </a:r>
            <a:r>
              <a:rPr lang="en-US" sz="2400">
                <a:cs typeface="Times New Roman" pitchFamily="18" charset="0"/>
              </a:rPr>
              <a:t>), specified on relation schema </a:t>
            </a:r>
            <a:r>
              <a:rPr lang="en-US" sz="2400" i="1">
                <a:cs typeface="Times New Roman" pitchFamily="18" charset="0"/>
              </a:rPr>
              <a:t>R</a:t>
            </a:r>
            <a:r>
              <a:rPr lang="en-US" sz="2400">
                <a:cs typeface="Times New Roman" pitchFamily="18" charset="0"/>
              </a:rPr>
              <a:t>, specifies a constraint on the states </a:t>
            </a:r>
            <a:r>
              <a:rPr lang="en-US" sz="2400" i="1">
                <a:cs typeface="Times New Roman" pitchFamily="18" charset="0"/>
              </a:rPr>
              <a:t>r</a:t>
            </a:r>
            <a:r>
              <a:rPr lang="en-US" sz="2400">
                <a:cs typeface="Times New Roman" pitchFamily="18" charset="0"/>
              </a:rPr>
              <a:t> of </a:t>
            </a:r>
            <a:r>
              <a:rPr lang="en-US" sz="2400" i="1">
                <a:cs typeface="Times New Roman" pitchFamily="18" charset="0"/>
              </a:rPr>
              <a:t>R</a:t>
            </a:r>
            <a:r>
              <a:rPr lang="en-US" sz="2400">
                <a:cs typeface="Times New Roman" pitchFamily="18" charset="0"/>
              </a:rPr>
              <a:t>.</a:t>
            </a:r>
          </a:p>
          <a:p>
            <a:pPr marL="990600" lvl="1" indent="-533400" algn="just"/>
            <a:r>
              <a:rPr lang="en-US" sz="2200">
                <a:cs typeface="Times New Roman" pitchFamily="18" charset="0"/>
              </a:rPr>
              <a:t>The constraint states that every legal state </a:t>
            </a:r>
            <a:r>
              <a:rPr lang="en-US" sz="2200" i="1">
                <a:cs typeface="Times New Roman" pitchFamily="18" charset="0"/>
              </a:rPr>
              <a:t>r</a:t>
            </a:r>
            <a:r>
              <a:rPr lang="en-US" sz="2200">
                <a:cs typeface="Times New Roman" pitchFamily="18" charset="0"/>
              </a:rPr>
              <a:t> of </a:t>
            </a:r>
            <a:r>
              <a:rPr lang="en-US" sz="2200" i="1">
                <a:cs typeface="Times New Roman" pitchFamily="18" charset="0"/>
              </a:rPr>
              <a:t>R</a:t>
            </a:r>
            <a:r>
              <a:rPr lang="en-US" sz="2200">
                <a:cs typeface="Times New Roman" pitchFamily="18" charset="0"/>
              </a:rPr>
              <a:t> should have a non-additive join decomposition into </a:t>
            </a:r>
            <a:r>
              <a:rPr lang="en-US" sz="2200" i="1">
                <a:cs typeface="Times New Roman" pitchFamily="18" charset="0"/>
              </a:rPr>
              <a:t>R</a:t>
            </a:r>
            <a:r>
              <a:rPr lang="en-US" sz="2200" baseline="-30000">
                <a:cs typeface="Times New Roman" pitchFamily="18" charset="0"/>
              </a:rPr>
              <a:t>1</a:t>
            </a:r>
            <a:r>
              <a:rPr lang="en-US" sz="2200">
                <a:cs typeface="Times New Roman" pitchFamily="18" charset="0"/>
              </a:rPr>
              <a:t>, </a:t>
            </a:r>
            <a:r>
              <a:rPr lang="en-US" sz="2200" i="1">
                <a:cs typeface="Times New Roman" pitchFamily="18" charset="0"/>
              </a:rPr>
              <a:t>R</a:t>
            </a:r>
            <a:r>
              <a:rPr lang="en-US" sz="2200" baseline="-30000">
                <a:cs typeface="Times New Roman" pitchFamily="18" charset="0"/>
              </a:rPr>
              <a:t>2</a:t>
            </a:r>
            <a:r>
              <a:rPr lang="en-US" sz="2200">
                <a:cs typeface="Times New Roman" pitchFamily="18" charset="0"/>
              </a:rPr>
              <a:t>, ..., </a:t>
            </a:r>
            <a:r>
              <a:rPr lang="en-US" sz="2200" i="1">
                <a:cs typeface="Times New Roman" pitchFamily="18" charset="0"/>
              </a:rPr>
              <a:t>R</a:t>
            </a:r>
            <a:r>
              <a:rPr lang="en-US" sz="2200" baseline="-30000">
                <a:cs typeface="Times New Roman" pitchFamily="18" charset="0"/>
              </a:rPr>
              <a:t>n</a:t>
            </a:r>
            <a:r>
              <a:rPr lang="en-US" sz="2200">
                <a:cs typeface="Times New Roman" pitchFamily="18" charset="0"/>
              </a:rPr>
              <a:t>; that is, for every such </a:t>
            </a:r>
            <a:r>
              <a:rPr lang="en-US" sz="2200" i="1">
                <a:cs typeface="Times New Roman" pitchFamily="18" charset="0"/>
              </a:rPr>
              <a:t>r</a:t>
            </a:r>
            <a:r>
              <a:rPr lang="en-US" sz="2200">
                <a:cs typeface="Times New Roman" pitchFamily="18" charset="0"/>
              </a:rPr>
              <a:t> we have</a:t>
            </a:r>
          </a:p>
          <a:p>
            <a:pPr marL="990600" lvl="1" indent="-533400" algn="just"/>
            <a:r>
              <a:rPr lang="en-US" sz="2200">
                <a:cs typeface="Times New Roman" pitchFamily="18" charset="0"/>
              </a:rPr>
              <a:t>		* (</a:t>
            </a:r>
            <a:r>
              <a:rPr lang="en-US" sz="2200">
                <a:latin typeface="Symbol" pitchFamily="18" charset="2"/>
              </a:rPr>
              <a:t></a:t>
            </a:r>
            <a:r>
              <a:rPr lang="en-US" sz="2200" i="1" baseline="-30000">
                <a:cs typeface="Times New Roman" pitchFamily="18" charset="0"/>
              </a:rPr>
              <a:t>R1</a:t>
            </a:r>
            <a:r>
              <a:rPr lang="en-US" sz="2200">
                <a:cs typeface="Times New Roman" pitchFamily="18" charset="0"/>
              </a:rPr>
              <a:t>(</a:t>
            </a:r>
            <a:r>
              <a:rPr lang="en-US" sz="2200" i="1">
                <a:cs typeface="Times New Roman" pitchFamily="18" charset="0"/>
              </a:rPr>
              <a:t>r</a:t>
            </a:r>
            <a:r>
              <a:rPr lang="en-US" sz="2200">
                <a:cs typeface="Times New Roman" pitchFamily="18" charset="0"/>
              </a:rPr>
              <a:t>), </a:t>
            </a:r>
            <a:r>
              <a:rPr lang="en-US" sz="2200">
                <a:latin typeface="Symbol" pitchFamily="18" charset="2"/>
              </a:rPr>
              <a:t></a:t>
            </a:r>
            <a:r>
              <a:rPr lang="en-US" sz="2200" i="1" baseline="-30000">
                <a:cs typeface="Times New Roman" pitchFamily="18" charset="0"/>
              </a:rPr>
              <a:t>R2</a:t>
            </a:r>
            <a:r>
              <a:rPr lang="en-US" sz="2200">
                <a:cs typeface="Times New Roman" pitchFamily="18" charset="0"/>
              </a:rPr>
              <a:t>(</a:t>
            </a:r>
            <a:r>
              <a:rPr lang="en-US" sz="2200" i="1">
                <a:cs typeface="Times New Roman" pitchFamily="18" charset="0"/>
              </a:rPr>
              <a:t>r</a:t>
            </a:r>
            <a:r>
              <a:rPr lang="en-US" sz="2200">
                <a:cs typeface="Times New Roman" pitchFamily="18" charset="0"/>
              </a:rPr>
              <a:t>), ..., </a:t>
            </a:r>
            <a:r>
              <a:rPr lang="en-US" sz="2200">
                <a:latin typeface="Symbol" pitchFamily="18" charset="2"/>
              </a:rPr>
              <a:t></a:t>
            </a:r>
            <a:r>
              <a:rPr lang="en-US" sz="2200" i="1" baseline="-30000">
                <a:cs typeface="Times New Roman" pitchFamily="18" charset="0"/>
              </a:rPr>
              <a:t>Rn</a:t>
            </a:r>
            <a:r>
              <a:rPr lang="en-US" sz="2200">
                <a:cs typeface="Times New Roman" pitchFamily="18" charset="0"/>
              </a:rPr>
              <a:t>(</a:t>
            </a:r>
            <a:r>
              <a:rPr lang="en-US" sz="2200" i="1">
                <a:cs typeface="Times New Roman" pitchFamily="18" charset="0"/>
              </a:rPr>
              <a:t>r</a:t>
            </a:r>
            <a:r>
              <a:rPr lang="en-US" sz="2200">
                <a:cs typeface="Times New Roman" pitchFamily="18" charset="0"/>
              </a:rPr>
              <a:t>)) = </a:t>
            </a:r>
            <a:r>
              <a:rPr lang="en-US" sz="2200" i="1">
                <a:cs typeface="Times New Roman" pitchFamily="18" charset="0"/>
              </a:rPr>
              <a:t>r</a:t>
            </a:r>
          </a:p>
          <a:p>
            <a:pPr marL="609600" indent="-609600" algn="just">
              <a:buFont typeface="Wingdings" pitchFamily="2" charset="2"/>
              <a:buNone/>
            </a:pPr>
            <a:r>
              <a:rPr lang="en-US" sz="2400" i="1">
                <a:cs typeface="Times New Roman" pitchFamily="18" charset="0"/>
              </a:rPr>
              <a:t>	</a:t>
            </a:r>
            <a:r>
              <a:rPr lang="en-US" sz="2400" b="1" i="1">
                <a:cs typeface="Times New Roman" pitchFamily="18" charset="0"/>
              </a:rPr>
              <a:t>Note</a:t>
            </a:r>
            <a:r>
              <a:rPr lang="en-US" sz="2400" i="1">
                <a:cs typeface="Times New Roman" pitchFamily="18" charset="0"/>
              </a:rPr>
              <a:t>: an MVD is a special case of a JD where n = 2. </a:t>
            </a:r>
          </a:p>
          <a:p>
            <a:pPr marL="609600" indent="-609600" algn="just"/>
            <a:r>
              <a:rPr lang="en-US" sz="2400">
                <a:cs typeface="Times New Roman" pitchFamily="18" charset="0"/>
              </a:rPr>
              <a:t>A join dependency JD(</a:t>
            </a:r>
            <a:r>
              <a:rPr lang="en-US" sz="2400" i="1">
                <a:cs typeface="Times New Roman" pitchFamily="18" charset="0"/>
              </a:rPr>
              <a:t>R</a:t>
            </a:r>
            <a:r>
              <a:rPr lang="en-US" sz="2400" baseline="-30000">
                <a:cs typeface="Times New Roman" pitchFamily="18" charset="0"/>
              </a:rPr>
              <a:t>1</a:t>
            </a:r>
            <a:r>
              <a:rPr lang="en-US" sz="2400">
                <a:cs typeface="Times New Roman" pitchFamily="18" charset="0"/>
              </a:rPr>
              <a:t>, </a:t>
            </a:r>
            <a:r>
              <a:rPr lang="en-US" sz="2400" i="1">
                <a:cs typeface="Times New Roman" pitchFamily="18" charset="0"/>
              </a:rPr>
              <a:t>R</a:t>
            </a:r>
            <a:r>
              <a:rPr lang="en-US" sz="2400" baseline="-30000">
                <a:cs typeface="Times New Roman" pitchFamily="18" charset="0"/>
              </a:rPr>
              <a:t>2</a:t>
            </a:r>
            <a:r>
              <a:rPr lang="en-US" sz="2400">
                <a:cs typeface="Times New Roman" pitchFamily="18" charset="0"/>
              </a:rPr>
              <a:t>, ..., </a:t>
            </a:r>
            <a:r>
              <a:rPr lang="en-US" sz="2400" i="1">
                <a:cs typeface="Times New Roman" pitchFamily="18" charset="0"/>
              </a:rPr>
              <a:t>R</a:t>
            </a:r>
            <a:r>
              <a:rPr lang="en-US" sz="2400" baseline="-30000">
                <a:cs typeface="Times New Roman" pitchFamily="18" charset="0"/>
              </a:rPr>
              <a:t>n</a:t>
            </a:r>
            <a:r>
              <a:rPr lang="en-US" sz="2400">
                <a:cs typeface="Times New Roman" pitchFamily="18" charset="0"/>
              </a:rPr>
              <a:t>), specified on relation schema </a:t>
            </a:r>
            <a:r>
              <a:rPr lang="en-US" sz="2400" i="1">
                <a:cs typeface="Times New Roman" pitchFamily="18" charset="0"/>
              </a:rPr>
              <a:t>R</a:t>
            </a:r>
            <a:r>
              <a:rPr lang="en-US" sz="2400">
                <a:cs typeface="Times New Roman" pitchFamily="18" charset="0"/>
              </a:rPr>
              <a:t>, is a </a:t>
            </a:r>
            <a:r>
              <a:rPr lang="en-US" sz="2400" b="1">
                <a:cs typeface="Times New Roman" pitchFamily="18" charset="0"/>
              </a:rPr>
              <a:t>trivial JD</a:t>
            </a:r>
            <a:r>
              <a:rPr lang="en-US" sz="2400">
                <a:cs typeface="Times New Roman" pitchFamily="18" charset="0"/>
              </a:rPr>
              <a:t> if one of the relation schemas </a:t>
            </a:r>
            <a:r>
              <a:rPr lang="en-US" sz="2400" i="1">
                <a:cs typeface="Times New Roman" pitchFamily="18" charset="0"/>
              </a:rPr>
              <a:t>R</a:t>
            </a:r>
            <a:r>
              <a:rPr lang="en-US" sz="2400" baseline="-30000">
                <a:cs typeface="Times New Roman" pitchFamily="18" charset="0"/>
              </a:rPr>
              <a:t>i</a:t>
            </a:r>
            <a:r>
              <a:rPr lang="en-US" sz="2400">
                <a:cs typeface="Times New Roman" pitchFamily="18" charset="0"/>
              </a:rPr>
              <a:t> in JD(</a:t>
            </a:r>
            <a:r>
              <a:rPr lang="en-US" sz="2400" i="1">
                <a:cs typeface="Times New Roman" pitchFamily="18" charset="0"/>
              </a:rPr>
              <a:t>R</a:t>
            </a:r>
            <a:r>
              <a:rPr lang="en-US" sz="2400" baseline="-30000">
                <a:cs typeface="Times New Roman" pitchFamily="18" charset="0"/>
              </a:rPr>
              <a:t>1</a:t>
            </a:r>
            <a:r>
              <a:rPr lang="en-US" sz="2400">
                <a:cs typeface="Times New Roman" pitchFamily="18" charset="0"/>
              </a:rPr>
              <a:t>, </a:t>
            </a:r>
            <a:r>
              <a:rPr lang="en-US" sz="2400" i="1">
                <a:cs typeface="Times New Roman" pitchFamily="18" charset="0"/>
              </a:rPr>
              <a:t>R</a:t>
            </a:r>
            <a:r>
              <a:rPr lang="en-US" sz="2400" baseline="-30000">
                <a:cs typeface="Times New Roman" pitchFamily="18" charset="0"/>
              </a:rPr>
              <a:t>2</a:t>
            </a:r>
            <a:r>
              <a:rPr lang="en-US" sz="2400">
                <a:cs typeface="Times New Roman" pitchFamily="18" charset="0"/>
              </a:rPr>
              <a:t>, ..., </a:t>
            </a:r>
            <a:r>
              <a:rPr lang="en-US" sz="2400" i="1">
                <a:cs typeface="Times New Roman" pitchFamily="18" charset="0"/>
              </a:rPr>
              <a:t>R</a:t>
            </a:r>
            <a:r>
              <a:rPr lang="en-US" sz="2400" baseline="-30000">
                <a:cs typeface="Times New Roman" pitchFamily="18" charset="0"/>
              </a:rPr>
              <a:t>n</a:t>
            </a:r>
            <a:r>
              <a:rPr lang="en-US" sz="2400">
                <a:cs typeface="Times New Roman" pitchFamily="18" charset="0"/>
              </a:rPr>
              <a:t>) is equal to </a:t>
            </a:r>
            <a:r>
              <a:rPr lang="en-US" sz="2400" i="1">
                <a:cs typeface="Times New Roman" pitchFamily="18" charset="0"/>
              </a:rPr>
              <a:t>R</a:t>
            </a:r>
            <a:r>
              <a:rPr lang="en-US" sz="2400">
                <a:cs typeface="Times New Roman" pitchFamily="18" charset="0"/>
              </a:rPr>
              <a:t>. </a:t>
            </a: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11- </a:t>
            </a:r>
            <a:fld id="{B8279802-1E65-4711-AAA7-FEA2FB0F303C}" type="slidenum">
              <a:rPr lang="en-US"/>
              <a:pPr/>
              <a:t>22</a:t>
            </a:fld>
            <a:endParaRPr lang="en-CA"/>
          </a:p>
        </p:txBody>
      </p:sp>
      <p:sp>
        <p:nvSpPr>
          <p:cNvPr id="825346" name="Rectangle 2"/>
          <p:cNvSpPr>
            <a:spLocks noGrp="1" noChangeArrowheads="1"/>
          </p:cNvSpPr>
          <p:nvPr>
            <p:ph type="title"/>
          </p:nvPr>
        </p:nvSpPr>
        <p:spPr>
          <a:xfrm>
            <a:off x="254000" y="215900"/>
            <a:ext cx="8712200" cy="1143000"/>
          </a:xfrm>
          <a:noFill/>
          <a:ln/>
        </p:spPr>
        <p:txBody>
          <a:bodyPr/>
          <a:lstStyle/>
          <a:p>
            <a:r>
              <a:rPr lang="en-US" sz="2800">
                <a:cs typeface="Times New Roman" pitchFamily="18" charset="0"/>
              </a:rPr>
              <a:t>Join Dependencies and Fifth Normal Form (2)</a:t>
            </a:r>
          </a:p>
        </p:txBody>
      </p:sp>
      <p:sp>
        <p:nvSpPr>
          <p:cNvPr id="825347" name="Rectangle 3"/>
          <p:cNvSpPr>
            <a:spLocks noGrp="1" noChangeArrowheads="1"/>
          </p:cNvSpPr>
          <p:nvPr>
            <p:ph type="body" idx="1"/>
          </p:nvPr>
        </p:nvSpPr>
        <p:spPr>
          <a:xfrm>
            <a:off x="254000" y="1574800"/>
            <a:ext cx="8356600" cy="4978400"/>
          </a:xfrm>
        </p:spPr>
        <p:txBody>
          <a:bodyPr/>
          <a:lstStyle/>
          <a:p>
            <a:pPr marL="609600" indent="-609600" algn="just">
              <a:buFont typeface="Wingdings" pitchFamily="2" charset="2"/>
              <a:buNone/>
            </a:pPr>
            <a:r>
              <a:rPr lang="en-US" b="1" u="sng">
                <a:cs typeface="Times New Roman" pitchFamily="18" charset="0"/>
              </a:rPr>
              <a:t>Definition:</a:t>
            </a:r>
            <a:r>
              <a:rPr lang="en-US" b="1">
                <a:cs typeface="Times New Roman" pitchFamily="18" charset="0"/>
              </a:rPr>
              <a:t> </a:t>
            </a:r>
          </a:p>
          <a:p>
            <a:pPr marL="609600" indent="-609600" algn="just"/>
            <a:r>
              <a:rPr lang="en-US">
                <a:cs typeface="Times New Roman" pitchFamily="18" charset="0"/>
              </a:rPr>
              <a:t>A relation schema </a:t>
            </a:r>
            <a:r>
              <a:rPr lang="en-US" i="1">
                <a:cs typeface="Times New Roman" pitchFamily="18" charset="0"/>
              </a:rPr>
              <a:t>R</a:t>
            </a:r>
            <a:r>
              <a:rPr lang="en-US">
                <a:cs typeface="Times New Roman" pitchFamily="18" charset="0"/>
              </a:rPr>
              <a:t> is in </a:t>
            </a:r>
            <a:r>
              <a:rPr lang="en-US" b="1">
                <a:cs typeface="Times New Roman" pitchFamily="18" charset="0"/>
              </a:rPr>
              <a:t>fifth normal form </a:t>
            </a:r>
            <a:r>
              <a:rPr lang="en-US">
                <a:cs typeface="Times New Roman" pitchFamily="18" charset="0"/>
              </a:rPr>
              <a:t>(</a:t>
            </a:r>
            <a:r>
              <a:rPr lang="en-US" b="1">
                <a:cs typeface="Times New Roman" pitchFamily="18" charset="0"/>
              </a:rPr>
              <a:t>5NF</a:t>
            </a:r>
            <a:r>
              <a:rPr lang="en-US">
                <a:cs typeface="Times New Roman" pitchFamily="18" charset="0"/>
              </a:rPr>
              <a:t>) (or </a:t>
            </a:r>
            <a:r>
              <a:rPr lang="en-US" b="1">
                <a:cs typeface="Times New Roman" pitchFamily="18" charset="0"/>
              </a:rPr>
              <a:t>Project-Join Normal Form </a:t>
            </a:r>
            <a:r>
              <a:rPr lang="en-US">
                <a:cs typeface="Times New Roman" pitchFamily="18" charset="0"/>
              </a:rPr>
              <a:t>(</a:t>
            </a:r>
            <a:r>
              <a:rPr lang="en-US" b="1">
                <a:cs typeface="Times New Roman" pitchFamily="18" charset="0"/>
              </a:rPr>
              <a:t>PJNF</a:t>
            </a:r>
            <a:r>
              <a:rPr lang="en-US">
                <a:cs typeface="Times New Roman" pitchFamily="18" charset="0"/>
              </a:rPr>
              <a:t>)) with respect to a set </a:t>
            </a:r>
            <a:r>
              <a:rPr lang="en-US" i="1">
                <a:cs typeface="Times New Roman" pitchFamily="18" charset="0"/>
              </a:rPr>
              <a:t>F</a:t>
            </a:r>
            <a:r>
              <a:rPr lang="en-US">
                <a:cs typeface="Times New Roman" pitchFamily="18" charset="0"/>
              </a:rPr>
              <a:t> of functional, multivalued, and join dependencies if, </a:t>
            </a:r>
          </a:p>
          <a:p>
            <a:pPr marL="990600" lvl="1" indent="-533400" algn="just"/>
            <a:r>
              <a:rPr lang="en-US">
                <a:cs typeface="Times New Roman" pitchFamily="18" charset="0"/>
              </a:rPr>
              <a:t>for every nontrivial join dependency JD(</a:t>
            </a:r>
            <a:r>
              <a:rPr lang="en-US" i="1">
                <a:cs typeface="Times New Roman" pitchFamily="18" charset="0"/>
              </a:rPr>
              <a:t>R</a:t>
            </a:r>
            <a:r>
              <a:rPr lang="en-US" baseline="-30000">
                <a:cs typeface="Times New Roman" pitchFamily="18" charset="0"/>
              </a:rPr>
              <a:t>1</a:t>
            </a:r>
            <a:r>
              <a:rPr lang="en-US">
                <a:cs typeface="Times New Roman" pitchFamily="18" charset="0"/>
              </a:rPr>
              <a:t>, </a:t>
            </a:r>
            <a:r>
              <a:rPr lang="en-US" i="1">
                <a:cs typeface="Times New Roman" pitchFamily="18" charset="0"/>
              </a:rPr>
              <a:t>R</a:t>
            </a:r>
            <a:r>
              <a:rPr lang="en-US" baseline="-30000">
                <a:cs typeface="Times New Roman" pitchFamily="18" charset="0"/>
              </a:rPr>
              <a:t>2</a:t>
            </a:r>
            <a:r>
              <a:rPr lang="en-US">
                <a:cs typeface="Times New Roman" pitchFamily="18" charset="0"/>
              </a:rPr>
              <a:t>, ..., </a:t>
            </a:r>
            <a:r>
              <a:rPr lang="en-US" i="1">
                <a:cs typeface="Times New Roman" pitchFamily="18" charset="0"/>
              </a:rPr>
              <a:t>R</a:t>
            </a:r>
            <a:r>
              <a:rPr lang="en-US" baseline="-30000">
                <a:cs typeface="Times New Roman" pitchFamily="18" charset="0"/>
              </a:rPr>
              <a:t>n</a:t>
            </a:r>
            <a:r>
              <a:rPr lang="en-US">
                <a:cs typeface="Times New Roman" pitchFamily="18" charset="0"/>
              </a:rPr>
              <a:t>) in </a:t>
            </a:r>
            <a:r>
              <a:rPr lang="en-US" i="1">
                <a:cs typeface="Times New Roman" pitchFamily="18" charset="0"/>
              </a:rPr>
              <a:t>F</a:t>
            </a:r>
            <a:r>
              <a:rPr lang="en-US" baseline="30000">
                <a:cs typeface="Times New Roman" pitchFamily="18" charset="0"/>
              </a:rPr>
              <a:t>+</a:t>
            </a:r>
            <a:r>
              <a:rPr lang="en-US">
                <a:cs typeface="Times New Roman" pitchFamily="18" charset="0"/>
              </a:rPr>
              <a:t> (that is, implied by </a:t>
            </a:r>
            <a:r>
              <a:rPr lang="en-US" i="1">
                <a:cs typeface="Times New Roman" pitchFamily="18" charset="0"/>
              </a:rPr>
              <a:t>F</a:t>
            </a:r>
            <a:r>
              <a:rPr lang="en-US">
                <a:cs typeface="Times New Roman" pitchFamily="18" charset="0"/>
              </a:rPr>
              <a:t>), </a:t>
            </a:r>
          </a:p>
          <a:p>
            <a:pPr marL="1371600" lvl="2" indent="-457200" algn="just"/>
            <a:r>
              <a:rPr lang="en-US">
                <a:cs typeface="Times New Roman" pitchFamily="18" charset="0"/>
              </a:rPr>
              <a:t>every </a:t>
            </a:r>
            <a:r>
              <a:rPr lang="en-US" i="1">
                <a:cs typeface="Times New Roman" pitchFamily="18" charset="0"/>
              </a:rPr>
              <a:t>R</a:t>
            </a:r>
            <a:r>
              <a:rPr lang="en-US" baseline="-30000">
                <a:cs typeface="Times New Roman" pitchFamily="18" charset="0"/>
              </a:rPr>
              <a:t>i</a:t>
            </a:r>
            <a:r>
              <a:rPr lang="en-US">
                <a:cs typeface="Times New Roman" pitchFamily="18" charset="0"/>
              </a:rPr>
              <a:t> is a superkey of </a:t>
            </a:r>
            <a:r>
              <a:rPr lang="en-US" i="1">
                <a:cs typeface="Times New Roman" pitchFamily="18" charset="0"/>
              </a:rPr>
              <a:t>R</a:t>
            </a:r>
            <a:r>
              <a:rPr lang="en-US">
                <a:cs typeface="Times New Roman" pitchFamily="18" charset="0"/>
              </a:rPr>
              <a:t>.</a:t>
            </a: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11- </a:t>
            </a:r>
            <a:fld id="{C0839F5D-9308-47A9-9190-12777A8876BC}" type="slidenum">
              <a:rPr lang="en-US"/>
              <a:pPr/>
              <a:t>23</a:t>
            </a:fld>
            <a:endParaRPr lang="en-CA"/>
          </a:p>
        </p:txBody>
      </p:sp>
      <p:sp>
        <p:nvSpPr>
          <p:cNvPr id="827394" name="Rectangle 2"/>
          <p:cNvSpPr>
            <a:spLocks noGrp="1" noChangeArrowheads="1"/>
          </p:cNvSpPr>
          <p:nvPr>
            <p:ph type="title"/>
          </p:nvPr>
        </p:nvSpPr>
        <p:spPr>
          <a:xfrm>
            <a:off x="254000" y="333375"/>
            <a:ext cx="8712200" cy="1143000"/>
          </a:xfrm>
          <a:noFill/>
          <a:ln/>
        </p:spPr>
        <p:txBody>
          <a:bodyPr/>
          <a:lstStyle/>
          <a:p>
            <a:r>
              <a:rPr lang="en-US" sz="2800">
                <a:cs typeface="Times New Roman" pitchFamily="18" charset="0"/>
              </a:rPr>
              <a:t>Relation SUPPLY with Join Dependency and conversion to Fifth Normal Form</a:t>
            </a:r>
            <a:endParaRPr lang="en-US" sz="2800">
              <a:cs typeface="Times New Roman" pitchFamily="18" charset="0"/>
              <a:sym typeface="Symbol" pitchFamily="18" charset="2"/>
            </a:endParaRPr>
          </a:p>
        </p:txBody>
      </p:sp>
      <p:pic>
        <p:nvPicPr>
          <p:cNvPr id="827397" name="Picture 5" descr="fig11_04a"/>
          <p:cNvPicPr>
            <a:picLocks noChangeAspect="1" noChangeArrowheads="1"/>
          </p:cNvPicPr>
          <p:nvPr/>
        </p:nvPicPr>
        <p:blipFill>
          <a:blip r:embed="rId3"/>
          <a:srcRect/>
          <a:stretch>
            <a:fillRect/>
          </a:stretch>
        </p:blipFill>
        <p:spPr bwMode="auto">
          <a:xfrm>
            <a:off x="609600" y="1600200"/>
            <a:ext cx="7772400" cy="4859338"/>
          </a:xfrm>
          <a:prstGeom prst="rect">
            <a:avLst/>
          </a:prstGeom>
          <a:noFill/>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11- </a:t>
            </a:r>
            <a:fld id="{FD653F40-6E0C-42DD-8794-2D56F2C90B97}" type="slidenum">
              <a:rPr lang="en-US"/>
              <a:pPr/>
              <a:t>3</a:t>
            </a:fld>
            <a:endParaRPr lang="en-CA"/>
          </a:p>
        </p:txBody>
      </p:sp>
      <p:sp>
        <p:nvSpPr>
          <p:cNvPr id="765956" name="Rectangle 4"/>
          <p:cNvSpPr>
            <a:spLocks noGrp="1" noChangeArrowheads="1"/>
          </p:cNvSpPr>
          <p:nvPr>
            <p:ph type="title"/>
          </p:nvPr>
        </p:nvSpPr>
        <p:spPr/>
        <p:txBody>
          <a:bodyPr/>
          <a:lstStyle/>
          <a:p>
            <a:r>
              <a:rPr lang="en-US"/>
              <a:t>Properties of Relational Decompositions (2)</a:t>
            </a:r>
          </a:p>
        </p:txBody>
      </p:sp>
      <p:sp>
        <p:nvSpPr>
          <p:cNvPr id="765957" name="Rectangle 5"/>
          <p:cNvSpPr>
            <a:spLocks noGrp="1" noChangeArrowheads="1"/>
          </p:cNvSpPr>
          <p:nvPr>
            <p:ph type="body" idx="1"/>
          </p:nvPr>
        </p:nvSpPr>
        <p:spPr/>
        <p:txBody>
          <a:bodyPr/>
          <a:lstStyle/>
          <a:p>
            <a:pPr>
              <a:lnSpc>
                <a:spcPct val="80000"/>
              </a:lnSpc>
            </a:pPr>
            <a:r>
              <a:rPr lang="en-US" sz="3200" b="1"/>
              <a:t>Relation Decomposition and Insufficiency of Normal Forms (cont.):  </a:t>
            </a:r>
          </a:p>
          <a:p>
            <a:pPr lvl="1">
              <a:spcBef>
                <a:spcPct val="0"/>
              </a:spcBef>
            </a:pPr>
            <a:r>
              <a:rPr lang="en-US" sz="2800"/>
              <a:t>Decomposition:</a:t>
            </a:r>
          </a:p>
          <a:p>
            <a:pPr lvl="2">
              <a:spcBef>
                <a:spcPct val="0"/>
              </a:spcBef>
            </a:pPr>
            <a:r>
              <a:rPr lang="en-US"/>
              <a:t>The process of decomposing the universal relation schema R into a set of relation schemas D = {R1,R2, …, Rm} that will become the relational database schema by using the functional dependencies.   </a:t>
            </a:r>
          </a:p>
          <a:p>
            <a:pPr lvl="1">
              <a:lnSpc>
                <a:spcPct val="80000"/>
              </a:lnSpc>
              <a:spcBef>
                <a:spcPct val="0"/>
              </a:spcBef>
            </a:pPr>
            <a:r>
              <a:rPr lang="en-US" sz="2800"/>
              <a:t>Attribute preservation condition:</a:t>
            </a:r>
          </a:p>
          <a:p>
            <a:pPr lvl="2">
              <a:lnSpc>
                <a:spcPct val="80000"/>
              </a:lnSpc>
              <a:spcBef>
                <a:spcPct val="0"/>
              </a:spcBef>
            </a:pPr>
            <a:r>
              <a:rPr lang="en-US"/>
              <a:t>Each attribute in R will appear in at least one relation schema Ri in the decomposition so that no attributes are “lost”.</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11- </a:t>
            </a:r>
            <a:fld id="{F36EFEA5-3004-4EBE-BA0E-E5F7B18ADE86}" type="slidenum">
              <a:rPr lang="en-US"/>
              <a:pPr/>
              <a:t>4</a:t>
            </a:fld>
            <a:endParaRPr lang="en-CA"/>
          </a:p>
        </p:txBody>
      </p:sp>
      <p:sp>
        <p:nvSpPr>
          <p:cNvPr id="841730" name="Rectangle 2"/>
          <p:cNvSpPr>
            <a:spLocks noGrp="1" noChangeArrowheads="1"/>
          </p:cNvSpPr>
          <p:nvPr>
            <p:ph type="title"/>
          </p:nvPr>
        </p:nvSpPr>
        <p:spPr/>
        <p:txBody>
          <a:bodyPr/>
          <a:lstStyle/>
          <a:p>
            <a:r>
              <a:rPr lang="en-US"/>
              <a:t>Properties of Relational Decompositions (2)</a:t>
            </a:r>
          </a:p>
        </p:txBody>
      </p:sp>
      <p:sp>
        <p:nvSpPr>
          <p:cNvPr id="841731" name="Rectangle 3"/>
          <p:cNvSpPr>
            <a:spLocks noGrp="1" noChangeArrowheads="1"/>
          </p:cNvSpPr>
          <p:nvPr>
            <p:ph type="body" idx="1"/>
          </p:nvPr>
        </p:nvSpPr>
        <p:spPr/>
        <p:txBody>
          <a:bodyPr/>
          <a:lstStyle/>
          <a:p>
            <a:r>
              <a:rPr lang="en-US"/>
              <a:t>Another goal of decomposition is to have each individual relation Ri in the decomposition D be in BCNF or 3NF. </a:t>
            </a:r>
          </a:p>
          <a:p>
            <a:r>
              <a:rPr lang="en-US"/>
              <a:t>Additional properties of decomposition  are needed to prevent from generating spurious tuples</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11- </a:t>
            </a:r>
            <a:fld id="{CD22753E-59FE-4CE4-9CDA-80259287FEB1}" type="slidenum">
              <a:rPr lang="en-US"/>
              <a:pPr/>
              <a:t>5</a:t>
            </a:fld>
            <a:endParaRPr lang="en-CA"/>
          </a:p>
        </p:txBody>
      </p:sp>
      <p:sp>
        <p:nvSpPr>
          <p:cNvPr id="768004" name="Rectangle 4"/>
          <p:cNvSpPr>
            <a:spLocks noGrp="1" noChangeArrowheads="1"/>
          </p:cNvSpPr>
          <p:nvPr>
            <p:ph type="title"/>
          </p:nvPr>
        </p:nvSpPr>
        <p:spPr/>
        <p:txBody>
          <a:bodyPr/>
          <a:lstStyle/>
          <a:p>
            <a:r>
              <a:rPr lang="en-US"/>
              <a:t>Properties of Relational Decompositions (3)</a:t>
            </a:r>
          </a:p>
        </p:txBody>
      </p:sp>
      <p:sp>
        <p:nvSpPr>
          <p:cNvPr id="768005" name="Rectangle 5"/>
          <p:cNvSpPr>
            <a:spLocks noGrp="1" noChangeArrowheads="1"/>
          </p:cNvSpPr>
          <p:nvPr>
            <p:ph type="body" idx="1"/>
          </p:nvPr>
        </p:nvSpPr>
        <p:spPr/>
        <p:txBody>
          <a:bodyPr/>
          <a:lstStyle/>
          <a:p>
            <a:pPr>
              <a:lnSpc>
                <a:spcPct val="80000"/>
              </a:lnSpc>
            </a:pPr>
            <a:r>
              <a:rPr lang="en-US" b="1" dirty="0"/>
              <a:t>Dependency Preservation Property of a Decomposition:</a:t>
            </a:r>
            <a:r>
              <a:rPr lang="en-US" dirty="0"/>
              <a:t> </a:t>
            </a:r>
          </a:p>
          <a:p>
            <a:pPr lvl="1">
              <a:lnSpc>
                <a:spcPct val="80000"/>
              </a:lnSpc>
            </a:pPr>
            <a:r>
              <a:rPr lang="en-US" dirty="0"/>
              <a:t>Definition: Given a set of dependencies F on R, the </a:t>
            </a:r>
            <a:r>
              <a:rPr lang="en-US" b="1" dirty="0"/>
              <a:t>projection</a:t>
            </a:r>
            <a:r>
              <a:rPr lang="en-US" dirty="0"/>
              <a:t> of F on </a:t>
            </a:r>
            <a:r>
              <a:rPr lang="en-US" dirty="0" err="1"/>
              <a:t>R</a:t>
            </a:r>
            <a:r>
              <a:rPr lang="en-US" baseline="-25000" dirty="0" err="1"/>
              <a:t>i</a:t>
            </a:r>
            <a:r>
              <a:rPr lang="en-US" dirty="0"/>
              <a:t>, denoted by </a:t>
            </a:r>
            <a:r>
              <a:rPr lang="en-US" dirty="0" err="1"/>
              <a:t>p</a:t>
            </a:r>
            <a:r>
              <a:rPr lang="en-US" baseline="-25000" dirty="0" err="1"/>
              <a:t>Ri</a:t>
            </a:r>
            <a:r>
              <a:rPr lang="en-US" dirty="0"/>
              <a:t>(F) where </a:t>
            </a:r>
            <a:r>
              <a:rPr lang="en-US" dirty="0" err="1"/>
              <a:t>R</a:t>
            </a:r>
            <a:r>
              <a:rPr lang="en-US" baseline="-25000" dirty="0" err="1"/>
              <a:t>i</a:t>
            </a:r>
            <a:r>
              <a:rPr lang="en-US" dirty="0"/>
              <a:t> is a subset of R, is the set of dependencies X </a:t>
            </a:r>
            <a:r>
              <a:rPr lang="en-US" dirty="0">
                <a:sym typeface="Wingdings 3" pitchFamily="18" charset="2"/>
              </a:rPr>
              <a:t></a:t>
            </a:r>
            <a:r>
              <a:rPr lang="en-US" dirty="0"/>
              <a:t> Y in F</a:t>
            </a:r>
            <a:r>
              <a:rPr lang="en-US" baseline="30000" dirty="0"/>
              <a:t>+</a:t>
            </a:r>
            <a:r>
              <a:rPr lang="en-US" dirty="0"/>
              <a:t> such that the attributes in X </a:t>
            </a:r>
            <a:r>
              <a:rPr lang="en-US" dirty="0">
                <a:latin typeface="Lucida Grande" pitchFamily="1" charset="0"/>
              </a:rPr>
              <a:t>υ</a:t>
            </a:r>
            <a:r>
              <a:rPr lang="en-US" dirty="0"/>
              <a:t> Y are all contained in </a:t>
            </a:r>
            <a:r>
              <a:rPr lang="en-US" dirty="0" err="1"/>
              <a:t>R</a:t>
            </a:r>
            <a:r>
              <a:rPr lang="en-US" baseline="-25000" dirty="0" err="1"/>
              <a:t>i</a:t>
            </a:r>
            <a:r>
              <a:rPr lang="en-US" dirty="0"/>
              <a:t>.</a:t>
            </a:r>
          </a:p>
          <a:p>
            <a:pPr lvl="1">
              <a:lnSpc>
                <a:spcPct val="80000"/>
              </a:lnSpc>
            </a:pPr>
            <a:r>
              <a:rPr lang="en-US" dirty="0"/>
              <a:t>Hence, the projection of F on each relation schema </a:t>
            </a:r>
            <a:r>
              <a:rPr lang="en-US" dirty="0" err="1"/>
              <a:t>R</a:t>
            </a:r>
            <a:r>
              <a:rPr lang="en-US" baseline="-25000" dirty="0" err="1"/>
              <a:t>i</a:t>
            </a:r>
            <a:r>
              <a:rPr lang="en-US" dirty="0"/>
              <a:t> in the decomposition D is the set of functional dependencies in F</a:t>
            </a:r>
            <a:r>
              <a:rPr lang="en-US" baseline="30000" dirty="0"/>
              <a:t>+</a:t>
            </a:r>
            <a:r>
              <a:rPr lang="en-US" dirty="0"/>
              <a:t>, the closure of F, such that </a:t>
            </a:r>
            <a:r>
              <a:rPr lang="en-US" b="1" dirty="0"/>
              <a:t>all their left- and right-hand-side attributes are in </a:t>
            </a:r>
            <a:r>
              <a:rPr lang="en-US" b="1" dirty="0" err="1"/>
              <a:t>R</a:t>
            </a:r>
            <a:r>
              <a:rPr lang="en-US" b="1" baseline="-25000" dirty="0" err="1"/>
              <a:t>i</a:t>
            </a:r>
            <a:r>
              <a:rPr lang="en-US" dirty="0"/>
              <a:t>. </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11- </a:t>
            </a:r>
            <a:fld id="{D5A12079-4122-4776-AE55-D580BA64034B}" type="slidenum">
              <a:rPr lang="en-US"/>
              <a:pPr/>
              <a:t>6</a:t>
            </a:fld>
            <a:endParaRPr lang="en-CA"/>
          </a:p>
        </p:txBody>
      </p:sp>
      <p:sp>
        <p:nvSpPr>
          <p:cNvPr id="770052" name="Rectangle 4"/>
          <p:cNvSpPr>
            <a:spLocks noGrp="1" noChangeArrowheads="1"/>
          </p:cNvSpPr>
          <p:nvPr>
            <p:ph type="title"/>
          </p:nvPr>
        </p:nvSpPr>
        <p:spPr/>
        <p:txBody>
          <a:bodyPr/>
          <a:lstStyle/>
          <a:p>
            <a:r>
              <a:rPr lang="en-US"/>
              <a:t>Properties of Relational Decompositions (4)</a:t>
            </a:r>
          </a:p>
        </p:txBody>
      </p:sp>
      <p:sp>
        <p:nvSpPr>
          <p:cNvPr id="770053" name="Rectangle 5"/>
          <p:cNvSpPr>
            <a:spLocks noGrp="1" noChangeArrowheads="1"/>
          </p:cNvSpPr>
          <p:nvPr>
            <p:ph type="body" idx="1"/>
          </p:nvPr>
        </p:nvSpPr>
        <p:spPr/>
        <p:txBody>
          <a:bodyPr/>
          <a:lstStyle/>
          <a:p>
            <a:pPr>
              <a:lnSpc>
                <a:spcPct val="80000"/>
              </a:lnSpc>
            </a:pPr>
            <a:r>
              <a:rPr lang="en-US" b="1" dirty="0"/>
              <a:t>Dependency Preservation Property of a Decomposition (cont.):</a:t>
            </a:r>
          </a:p>
          <a:p>
            <a:pPr lvl="1">
              <a:lnSpc>
                <a:spcPct val="80000"/>
              </a:lnSpc>
            </a:pPr>
            <a:r>
              <a:rPr lang="en-US" dirty="0"/>
              <a:t>Dependency Preservation Property:</a:t>
            </a:r>
          </a:p>
          <a:p>
            <a:pPr lvl="2">
              <a:lnSpc>
                <a:spcPct val="80000"/>
              </a:lnSpc>
            </a:pPr>
            <a:r>
              <a:rPr lang="en-US" dirty="0"/>
              <a:t>A decomposition D = {R1, R2, ..., </a:t>
            </a:r>
            <a:r>
              <a:rPr lang="en-US" dirty="0" err="1"/>
              <a:t>Rm</a:t>
            </a:r>
            <a:r>
              <a:rPr lang="en-US" dirty="0"/>
              <a:t>} of R is </a:t>
            </a:r>
            <a:r>
              <a:rPr lang="en-US" b="1" dirty="0"/>
              <a:t>dependency-preserving</a:t>
            </a:r>
            <a:r>
              <a:rPr lang="en-US" dirty="0"/>
              <a:t> with respect to F if the union of the projections of F on each </a:t>
            </a:r>
            <a:r>
              <a:rPr lang="en-US" dirty="0" err="1"/>
              <a:t>Ri</a:t>
            </a:r>
            <a:r>
              <a:rPr lang="en-US" dirty="0"/>
              <a:t> in D is equivalent to F; that is</a:t>
            </a:r>
            <a:br>
              <a:rPr lang="en-US" dirty="0"/>
            </a:br>
            <a:r>
              <a:rPr lang="en-US" dirty="0"/>
              <a:t>	((</a:t>
            </a:r>
            <a:r>
              <a:rPr lang="en-US" dirty="0">
                <a:latin typeface="Symbol" pitchFamily="18" charset="2"/>
              </a:rPr>
              <a:t></a:t>
            </a:r>
            <a:r>
              <a:rPr lang="en-US" baseline="-25000" dirty="0"/>
              <a:t>R1</a:t>
            </a:r>
            <a:r>
              <a:rPr lang="en-US" dirty="0"/>
              <a:t>(F)) </a:t>
            </a:r>
            <a:r>
              <a:rPr lang="en-US" dirty="0">
                <a:latin typeface="Lucida Grande" pitchFamily="1" charset="0"/>
              </a:rPr>
              <a:t>υ</a:t>
            </a:r>
            <a:r>
              <a:rPr lang="en-US" dirty="0"/>
              <a:t> . . . </a:t>
            </a:r>
            <a:r>
              <a:rPr lang="en-US" dirty="0">
                <a:latin typeface="Lucida Grande" pitchFamily="1" charset="0"/>
              </a:rPr>
              <a:t>υ</a:t>
            </a:r>
            <a:r>
              <a:rPr lang="en-US" dirty="0"/>
              <a:t> (</a:t>
            </a:r>
            <a:r>
              <a:rPr lang="en-US" dirty="0">
                <a:latin typeface="Symbol" pitchFamily="18" charset="2"/>
              </a:rPr>
              <a:t></a:t>
            </a:r>
            <a:r>
              <a:rPr lang="en-US" baseline="-25000" dirty="0" err="1"/>
              <a:t>Rm</a:t>
            </a:r>
            <a:r>
              <a:rPr lang="en-US" dirty="0"/>
              <a:t>(F)))</a:t>
            </a:r>
            <a:r>
              <a:rPr lang="en-US" baseline="30000" dirty="0"/>
              <a:t>+</a:t>
            </a:r>
            <a:r>
              <a:rPr lang="en-US" dirty="0"/>
              <a:t> = F</a:t>
            </a:r>
            <a:r>
              <a:rPr lang="en-US" baseline="30000" dirty="0"/>
              <a:t>+</a:t>
            </a:r>
            <a:r>
              <a:rPr lang="en-US" dirty="0"/>
              <a:t> </a:t>
            </a:r>
          </a:p>
          <a:p>
            <a:pPr>
              <a:lnSpc>
                <a:spcPct val="80000"/>
              </a:lnSpc>
            </a:pPr>
            <a:r>
              <a:rPr lang="en-US" dirty="0" smtClean="0"/>
              <a:t>Claim </a:t>
            </a:r>
            <a:r>
              <a:rPr lang="en-US" dirty="0"/>
              <a:t>1:</a:t>
            </a:r>
          </a:p>
          <a:p>
            <a:pPr lvl="1">
              <a:lnSpc>
                <a:spcPct val="80000"/>
              </a:lnSpc>
            </a:pPr>
            <a:r>
              <a:rPr lang="en-US" dirty="0"/>
              <a:t>It is always possible to find a dependency-preserving decomposition D with respect to F such that each relation </a:t>
            </a:r>
            <a:r>
              <a:rPr lang="en-US" dirty="0" err="1"/>
              <a:t>Ri</a:t>
            </a:r>
            <a:r>
              <a:rPr lang="en-US" dirty="0"/>
              <a:t> in D is in 3nf. </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11- </a:t>
            </a:r>
            <a:fld id="{A3F39BB9-0498-4039-8989-74D29E28BB80}" type="slidenum">
              <a:rPr lang="en-US"/>
              <a:pPr/>
              <a:t>7</a:t>
            </a:fld>
            <a:endParaRPr lang="en-CA"/>
          </a:p>
        </p:txBody>
      </p:sp>
      <p:sp>
        <p:nvSpPr>
          <p:cNvPr id="772100" name="Rectangle 4"/>
          <p:cNvSpPr>
            <a:spLocks noGrp="1" noChangeArrowheads="1"/>
          </p:cNvSpPr>
          <p:nvPr>
            <p:ph type="title"/>
          </p:nvPr>
        </p:nvSpPr>
        <p:spPr/>
        <p:txBody>
          <a:bodyPr/>
          <a:lstStyle/>
          <a:p>
            <a:r>
              <a:rPr lang="en-US"/>
              <a:t>Properties of Relational Decompositions (5)</a:t>
            </a:r>
          </a:p>
        </p:txBody>
      </p:sp>
      <p:sp>
        <p:nvSpPr>
          <p:cNvPr id="772101" name="Rectangle 5"/>
          <p:cNvSpPr>
            <a:spLocks noGrp="1" noChangeArrowheads="1"/>
          </p:cNvSpPr>
          <p:nvPr>
            <p:ph type="body" idx="1"/>
          </p:nvPr>
        </p:nvSpPr>
        <p:spPr/>
        <p:txBody>
          <a:bodyPr/>
          <a:lstStyle/>
          <a:p>
            <a:pPr>
              <a:lnSpc>
                <a:spcPct val="80000"/>
              </a:lnSpc>
            </a:pPr>
            <a:r>
              <a:rPr lang="en-US" sz="2400" b="1"/>
              <a:t>Lossless (Non-additive) Join Property of a Decomposition: </a:t>
            </a:r>
          </a:p>
          <a:p>
            <a:pPr lvl="1">
              <a:lnSpc>
                <a:spcPct val="80000"/>
              </a:lnSpc>
            </a:pPr>
            <a:r>
              <a:rPr lang="en-US" sz="2100"/>
              <a:t>Definition: Lossless join property: a decomposition D = {R1, R2, ..., Rm} of R has the </a:t>
            </a:r>
            <a:r>
              <a:rPr lang="en-US" sz="2100" b="1"/>
              <a:t>lossless (nonadditive) join property</a:t>
            </a:r>
            <a:r>
              <a:rPr lang="en-US" sz="2100"/>
              <a:t> with respect to the set of dependencies F on R if, for </a:t>
            </a:r>
            <a:r>
              <a:rPr lang="en-US" sz="2100" i="1"/>
              <a:t>every</a:t>
            </a:r>
            <a:r>
              <a:rPr lang="en-US" sz="2100"/>
              <a:t> relation state r of R that satisfies F, the following holds, where * is the natural join of all the relations in D:  </a:t>
            </a:r>
          </a:p>
          <a:p>
            <a:pPr algn="ctr">
              <a:lnSpc>
                <a:spcPct val="80000"/>
              </a:lnSpc>
              <a:buFont typeface="Wingdings" pitchFamily="2" charset="2"/>
              <a:buNone/>
            </a:pPr>
            <a:r>
              <a:rPr lang="en-US" sz="2400"/>
              <a:t>* (</a:t>
            </a:r>
            <a:r>
              <a:rPr lang="en-US">
                <a:latin typeface="Symbol" pitchFamily="18" charset="2"/>
              </a:rPr>
              <a:t></a:t>
            </a:r>
            <a:r>
              <a:rPr lang="en-US" sz="2400" baseline="-25000"/>
              <a:t> R1</a:t>
            </a:r>
            <a:r>
              <a:rPr lang="en-US" sz="2400"/>
              <a:t>(r), ..., </a:t>
            </a:r>
            <a:r>
              <a:rPr lang="en-US">
                <a:latin typeface="Symbol" pitchFamily="18" charset="2"/>
              </a:rPr>
              <a:t></a:t>
            </a:r>
            <a:r>
              <a:rPr lang="en-US" sz="2400" baseline="-25000"/>
              <a:t>Rm</a:t>
            </a:r>
            <a:r>
              <a:rPr lang="en-US" sz="2400"/>
              <a:t>(r)) = r</a:t>
            </a:r>
          </a:p>
          <a:p>
            <a:pPr lvl="1">
              <a:lnSpc>
                <a:spcPct val="80000"/>
              </a:lnSpc>
            </a:pPr>
            <a:r>
              <a:rPr lang="en-US" sz="2100"/>
              <a:t>Note: The word loss in lossless refers to loss of information, not to loss of tuples. In fact, for “loss of information” a  better term is “</a:t>
            </a:r>
            <a:r>
              <a:rPr lang="en-US" sz="2100" b="1"/>
              <a:t>addition of spurious information</a:t>
            </a:r>
            <a:r>
              <a:rPr lang="en-US" sz="2100"/>
              <a:t>”</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11- </a:t>
            </a:r>
            <a:fld id="{E92AA1D1-7160-4CA1-85EB-DAFF50574DF7}" type="slidenum">
              <a:rPr lang="en-US"/>
              <a:pPr/>
              <a:t>8</a:t>
            </a:fld>
            <a:endParaRPr lang="en-CA"/>
          </a:p>
        </p:txBody>
      </p:sp>
      <p:sp>
        <p:nvSpPr>
          <p:cNvPr id="774148" name="Rectangle 4"/>
          <p:cNvSpPr>
            <a:spLocks noGrp="1" noChangeArrowheads="1"/>
          </p:cNvSpPr>
          <p:nvPr>
            <p:ph type="title"/>
          </p:nvPr>
        </p:nvSpPr>
        <p:spPr/>
        <p:txBody>
          <a:bodyPr/>
          <a:lstStyle/>
          <a:p>
            <a:r>
              <a:rPr lang="en-US"/>
              <a:t>Properties of Relational Decompositions (6)</a:t>
            </a:r>
          </a:p>
        </p:txBody>
      </p:sp>
      <p:sp>
        <p:nvSpPr>
          <p:cNvPr id="774149" name="Rectangle 5"/>
          <p:cNvSpPr>
            <a:spLocks noGrp="1" noChangeArrowheads="1"/>
          </p:cNvSpPr>
          <p:nvPr>
            <p:ph type="body" idx="1"/>
          </p:nvPr>
        </p:nvSpPr>
        <p:spPr/>
        <p:txBody>
          <a:bodyPr/>
          <a:lstStyle/>
          <a:p>
            <a:pPr marL="381000" indent="-381000">
              <a:lnSpc>
                <a:spcPct val="90000"/>
              </a:lnSpc>
            </a:pPr>
            <a:r>
              <a:rPr lang="en-US" sz="2000" b="1"/>
              <a:t>Lossless (Non-additive) Join Property of a Decomposition (cont.): </a:t>
            </a:r>
          </a:p>
          <a:p>
            <a:pPr marL="381000" indent="-381000">
              <a:lnSpc>
                <a:spcPct val="90000"/>
              </a:lnSpc>
            </a:pPr>
            <a:r>
              <a:rPr lang="en-US" sz="2000" b="1"/>
              <a:t>Algorithm 11.1: Testing for Lossless Join Property </a:t>
            </a:r>
          </a:p>
          <a:p>
            <a:pPr marL="838200" lvl="1" indent="-381000">
              <a:lnSpc>
                <a:spcPct val="90000"/>
              </a:lnSpc>
            </a:pPr>
            <a:r>
              <a:rPr lang="en-US" sz="2000" b="1"/>
              <a:t>Input</a:t>
            </a:r>
            <a:r>
              <a:rPr lang="en-US" sz="2000"/>
              <a:t>: A universal relation R, a decomposition D = {R1, R2, ..., Rm} of R, and a set F of functional dependencies. </a:t>
            </a:r>
          </a:p>
          <a:p>
            <a:pPr marL="381000" indent="-381000">
              <a:lnSpc>
                <a:spcPct val="90000"/>
              </a:lnSpc>
              <a:buSzTx/>
              <a:buFont typeface="Wingdings" pitchFamily="2" charset="2"/>
              <a:buNone/>
            </a:pPr>
            <a:r>
              <a:rPr lang="en-US" sz="2000" b="1">
                <a:solidFill>
                  <a:srgbClr val="990033"/>
                </a:solidFill>
              </a:rPr>
              <a:t>1. </a:t>
            </a:r>
            <a:r>
              <a:rPr lang="en-US" sz="2000"/>
              <a:t>Create an initial matrix S with one row i for each relation Ri in D, and one column j for each attribute Aj in R.</a:t>
            </a:r>
          </a:p>
          <a:p>
            <a:pPr marL="381000" indent="-381000">
              <a:lnSpc>
                <a:spcPct val="90000"/>
              </a:lnSpc>
              <a:buSzTx/>
              <a:buFont typeface="Wingdings" pitchFamily="2" charset="2"/>
              <a:buNone/>
            </a:pPr>
            <a:r>
              <a:rPr lang="en-US" sz="2000">
                <a:solidFill>
                  <a:srgbClr val="990033"/>
                </a:solidFill>
              </a:rPr>
              <a:t>2. </a:t>
            </a:r>
            <a:r>
              <a:rPr lang="en-US" sz="2000"/>
              <a:t>Set S(i,j):=bij for all matrix entries. (* each bij is a distinct symbol associated with indices (i,j) *).</a:t>
            </a:r>
          </a:p>
          <a:p>
            <a:pPr marL="381000" indent="-381000">
              <a:lnSpc>
                <a:spcPct val="90000"/>
              </a:lnSpc>
              <a:buSzTx/>
              <a:buFont typeface="Wingdings" pitchFamily="2" charset="2"/>
              <a:buNone/>
            </a:pPr>
            <a:r>
              <a:rPr lang="en-US" sz="2000" b="1">
                <a:solidFill>
                  <a:srgbClr val="990033"/>
                </a:solidFill>
              </a:rPr>
              <a:t>3. </a:t>
            </a:r>
            <a:r>
              <a:rPr lang="en-US" sz="2000"/>
              <a:t>For each row i representing relation schema Ri</a:t>
            </a:r>
          </a:p>
          <a:p>
            <a:pPr marL="381000" indent="-381000">
              <a:lnSpc>
                <a:spcPct val="90000"/>
              </a:lnSpc>
              <a:buSzTx/>
              <a:buFont typeface="Wingdings" pitchFamily="2" charset="2"/>
              <a:buNone/>
            </a:pPr>
            <a:r>
              <a:rPr lang="en-US" sz="2000"/>
              <a:t>		{for each column j representing attribute Aj</a:t>
            </a:r>
          </a:p>
          <a:p>
            <a:pPr marL="381000" indent="-381000">
              <a:lnSpc>
                <a:spcPct val="90000"/>
              </a:lnSpc>
              <a:buSzTx/>
              <a:buFont typeface="Wingdings" pitchFamily="2" charset="2"/>
              <a:buNone/>
            </a:pPr>
            <a:r>
              <a:rPr lang="en-US" sz="2000"/>
              <a:t>		    {if (relation Ri includes attribute Aj) then set S(i,j):= aj;};};</a:t>
            </a:r>
          </a:p>
          <a:p>
            <a:pPr marL="838200" lvl="1" indent="-381000">
              <a:lnSpc>
                <a:spcPct val="90000"/>
              </a:lnSpc>
            </a:pPr>
            <a:r>
              <a:rPr lang="en-US" sz="2000"/>
              <a:t>(* each aj is a distinct symbol associated with index (j) *)</a:t>
            </a:r>
          </a:p>
          <a:p>
            <a:pPr marL="838200" lvl="1" indent="-381000" algn="r">
              <a:lnSpc>
                <a:spcPct val="90000"/>
              </a:lnSpc>
            </a:pPr>
            <a:r>
              <a:rPr lang="en-US" sz="2000"/>
              <a:t>CONTINUED on NEXT SLIDE</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11- </a:t>
            </a:r>
            <a:fld id="{6D3DD978-D647-4888-970F-44AD68C7FAE9}" type="slidenum">
              <a:rPr lang="en-US"/>
              <a:pPr/>
              <a:t>9</a:t>
            </a:fld>
            <a:endParaRPr lang="en-CA"/>
          </a:p>
        </p:txBody>
      </p:sp>
      <p:sp>
        <p:nvSpPr>
          <p:cNvPr id="776196" name="Rectangle 4"/>
          <p:cNvSpPr>
            <a:spLocks noGrp="1" noChangeArrowheads="1"/>
          </p:cNvSpPr>
          <p:nvPr>
            <p:ph type="title"/>
          </p:nvPr>
        </p:nvSpPr>
        <p:spPr/>
        <p:txBody>
          <a:bodyPr/>
          <a:lstStyle/>
          <a:p>
            <a:r>
              <a:rPr lang="en-US"/>
              <a:t>Properties of Relational Decompositions (7)</a:t>
            </a:r>
          </a:p>
        </p:txBody>
      </p:sp>
      <p:sp>
        <p:nvSpPr>
          <p:cNvPr id="776197" name="Rectangle 5"/>
          <p:cNvSpPr>
            <a:spLocks noGrp="1" noChangeArrowheads="1"/>
          </p:cNvSpPr>
          <p:nvPr>
            <p:ph type="body" idx="1"/>
          </p:nvPr>
        </p:nvSpPr>
        <p:spPr/>
        <p:txBody>
          <a:bodyPr/>
          <a:lstStyle/>
          <a:p>
            <a:pPr>
              <a:lnSpc>
                <a:spcPct val="80000"/>
              </a:lnSpc>
              <a:buFont typeface="Wingdings" pitchFamily="2" charset="2"/>
              <a:buNone/>
            </a:pPr>
            <a:r>
              <a:rPr lang="en-US" sz="1800" b="1" dirty="0" smtClean="0">
                <a:solidFill>
                  <a:srgbClr val="990033"/>
                </a:solidFill>
              </a:rPr>
              <a:t>4</a:t>
            </a:r>
            <a:r>
              <a:rPr lang="en-US" sz="1800" b="1" dirty="0">
                <a:solidFill>
                  <a:srgbClr val="990033"/>
                </a:solidFill>
              </a:rPr>
              <a:t>. </a:t>
            </a:r>
            <a:r>
              <a:rPr lang="en-US" sz="1800" dirty="0"/>
              <a:t>Repeat the following loop </a:t>
            </a:r>
            <a:r>
              <a:rPr lang="en-US" sz="1800" b="1" dirty="0"/>
              <a:t>until a complete loop execution results in no changes to S </a:t>
            </a:r>
          </a:p>
          <a:p>
            <a:pPr>
              <a:lnSpc>
                <a:spcPct val="80000"/>
              </a:lnSpc>
              <a:buFont typeface="Wingdings" pitchFamily="2" charset="2"/>
              <a:buNone/>
            </a:pPr>
            <a:r>
              <a:rPr lang="en-US" sz="1800" dirty="0"/>
              <a:t>	{for each functional dependency X </a:t>
            </a:r>
            <a:r>
              <a:rPr lang="en-US" sz="1800" dirty="0">
                <a:sym typeface="Wingdings 3" pitchFamily="18" charset="2"/>
              </a:rPr>
              <a:t></a:t>
            </a:r>
            <a:r>
              <a:rPr lang="en-US" sz="1800" dirty="0"/>
              <a:t>Y in F </a:t>
            </a:r>
          </a:p>
          <a:p>
            <a:pPr>
              <a:lnSpc>
                <a:spcPct val="80000"/>
              </a:lnSpc>
              <a:buFont typeface="Wingdings" pitchFamily="2" charset="2"/>
              <a:buNone/>
            </a:pPr>
            <a:r>
              <a:rPr lang="en-US" sz="1800" dirty="0"/>
              <a:t>		{for all rows in S </a:t>
            </a:r>
            <a:r>
              <a:rPr lang="en-US" sz="1800" i="1" dirty="0"/>
              <a:t>which have the same symbols</a:t>
            </a:r>
            <a:r>
              <a:rPr lang="en-US" sz="1800" dirty="0"/>
              <a:t> in the columns corresponding to attributes in X</a:t>
            </a:r>
          </a:p>
          <a:p>
            <a:pPr>
              <a:lnSpc>
                <a:spcPct val="80000"/>
              </a:lnSpc>
              <a:buFont typeface="Wingdings" pitchFamily="2" charset="2"/>
              <a:buNone/>
            </a:pPr>
            <a:r>
              <a:rPr lang="en-US" sz="1800" dirty="0"/>
              <a:t>	     		{make the symbols in each column that correspond to an attribute in Y be the same in all these rows as follows:</a:t>
            </a:r>
          </a:p>
          <a:p>
            <a:pPr>
              <a:lnSpc>
                <a:spcPct val="80000"/>
              </a:lnSpc>
              <a:buFont typeface="Wingdings" pitchFamily="2" charset="2"/>
              <a:buNone/>
            </a:pPr>
            <a:r>
              <a:rPr lang="en-US" sz="1800" dirty="0"/>
              <a:t>				If any of the rows has an “a” symbol for the column, set the other rows to that </a:t>
            </a:r>
            <a:r>
              <a:rPr lang="en-US" sz="1800" i="1" dirty="0"/>
              <a:t>same</a:t>
            </a:r>
            <a:r>
              <a:rPr lang="en-US" sz="1800" dirty="0"/>
              <a:t> “a” symbol in the column.</a:t>
            </a:r>
          </a:p>
          <a:p>
            <a:pPr>
              <a:lnSpc>
                <a:spcPct val="80000"/>
              </a:lnSpc>
              <a:buFont typeface="Wingdings" pitchFamily="2" charset="2"/>
              <a:buNone/>
            </a:pPr>
            <a:r>
              <a:rPr lang="en-US" sz="1800" dirty="0"/>
              <a:t>				If no “a” symbol exists for the attribute in any of the rows, choose one of the “b” symbols that appear in one of the rows for the attribute and set the other rows to that same “b” symbol in the column ;};</a:t>
            </a:r>
          </a:p>
          <a:p>
            <a:pPr>
              <a:lnSpc>
                <a:spcPct val="80000"/>
              </a:lnSpc>
              <a:buFont typeface="Wingdings" pitchFamily="2" charset="2"/>
              <a:buNone/>
            </a:pPr>
            <a:r>
              <a:rPr lang="en-US" sz="1800" dirty="0"/>
              <a:t>		};</a:t>
            </a:r>
          </a:p>
          <a:p>
            <a:pPr>
              <a:lnSpc>
                <a:spcPct val="80000"/>
              </a:lnSpc>
              <a:buFont typeface="Wingdings" pitchFamily="2" charset="2"/>
              <a:buNone/>
            </a:pPr>
            <a:r>
              <a:rPr lang="en-US" sz="1800" dirty="0"/>
              <a:t>	};</a:t>
            </a:r>
          </a:p>
          <a:p>
            <a:pPr>
              <a:lnSpc>
                <a:spcPct val="80000"/>
              </a:lnSpc>
              <a:buFont typeface="Wingdings" pitchFamily="2" charset="2"/>
              <a:buNone/>
            </a:pPr>
            <a:r>
              <a:rPr lang="en-US" sz="1800" b="1" dirty="0">
                <a:solidFill>
                  <a:srgbClr val="990033"/>
                </a:solidFill>
              </a:rPr>
              <a:t>5. </a:t>
            </a:r>
            <a:r>
              <a:rPr lang="en-US" sz="1800" dirty="0"/>
              <a:t>If a row is made up entirely of “a” symbols, then the decomposition has the lossless join property; otherwise it does not.</a:t>
            </a:r>
          </a:p>
          <a:p>
            <a:pPr>
              <a:lnSpc>
                <a:spcPct val="80000"/>
              </a:lnSpc>
            </a:pPr>
            <a:endParaRPr lang="en-US" sz="1600" dirty="0"/>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1710</TotalTime>
  <Words>1652</Words>
  <Application>Microsoft PowerPoint</Application>
  <PresentationFormat>Letter Paper (8.5x11 in)</PresentationFormat>
  <Paragraphs>172</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Blends</vt:lpstr>
      <vt:lpstr>DESIGNING A SET OF RELATIONS (2)</vt:lpstr>
      <vt:lpstr>1. Properties of Relational Decompositions (1)</vt:lpstr>
      <vt:lpstr>Properties of Relational Decompositions (2)</vt:lpstr>
      <vt:lpstr>Properties of Relational Decompositions (2)</vt:lpstr>
      <vt:lpstr>Properties of Relational Decompositions (3)</vt:lpstr>
      <vt:lpstr>Properties of Relational Decompositions (4)</vt:lpstr>
      <vt:lpstr>Properties of Relational Decompositions (5)</vt:lpstr>
      <vt:lpstr>Properties of Relational Decompositions (6)</vt:lpstr>
      <vt:lpstr>Properties of Relational Decompositions (7)</vt:lpstr>
      <vt:lpstr>Properties of Relational Decompositions (8)</vt:lpstr>
      <vt:lpstr>Properties of Relational Decompositions (8) </vt:lpstr>
      <vt:lpstr>Properties of Relational Decompositions (9)</vt:lpstr>
      <vt:lpstr>Algorithms for Relational Database Schema Design (7)</vt:lpstr>
      <vt:lpstr>Multivalued Dependencies and Fourth Normal Form (2)</vt:lpstr>
      <vt:lpstr>Multivalued Dependencies and Fourth Normal Form (4)</vt:lpstr>
      <vt:lpstr>3. Multivalued Dependencies and Fourth Normal Form (1)</vt:lpstr>
      <vt:lpstr>Multivalued Dependencies and Fourth Normal Form (5)</vt:lpstr>
      <vt:lpstr>3. Multivalued Dependencies and Fourth Normal Form (1)</vt:lpstr>
      <vt:lpstr>Multivalued Dependencies and Fourth Normal Form (6)</vt:lpstr>
      <vt:lpstr>Multivalued Dependencies and Fourth Normal Form (7)</vt:lpstr>
      <vt:lpstr>4. Join Dependencies and Fifth Normal Form (1)</vt:lpstr>
      <vt:lpstr>Join Dependencies and Fifth Normal Form (2)</vt:lpstr>
      <vt:lpstr>Relation SUPPLY with Join Dependency and conversion to Fifth Normal Form</vt:lpstr>
    </vt:vector>
  </TitlesOfParts>
  <Company>Copyright © 2007 Ramez Elmasri and Shamkant B. Navathe</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11</dc:title>
  <dc:subject>Relational Database Design Algorithms and Further Dependencies</dc:subject>
  <dc:creator>Elmasri/Navathe</dc:creator>
  <cp:lastModifiedBy>Gopakumar</cp:lastModifiedBy>
  <cp:revision>86</cp:revision>
  <cp:lastPrinted>2001-11-04T00:51:13Z</cp:lastPrinted>
  <dcterms:created xsi:type="dcterms:W3CDTF">2005-02-25T19:46:41Z</dcterms:created>
  <dcterms:modified xsi:type="dcterms:W3CDTF">2014-11-25T05:23:41Z</dcterms:modified>
</cp:coreProperties>
</file>