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5" r:id="rId3"/>
    <p:sldId id="296" r:id="rId4"/>
    <p:sldId id="259" r:id="rId5"/>
    <p:sldId id="261" r:id="rId6"/>
    <p:sldId id="297" r:id="rId7"/>
    <p:sldId id="306" r:id="rId8"/>
    <p:sldId id="307" r:id="rId9"/>
    <p:sldId id="298" r:id="rId10"/>
    <p:sldId id="299" r:id="rId11"/>
    <p:sldId id="303" r:id="rId12"/>
    <p:sldId id="302" r:id="rId13"/>
    <p:sldId id="300" r:id="rId14"/>
    <p:sldId id="301" r:id="rId15"/>
    <p:sldId id="308" r:id="rId16"/>
    <p:sldId id="309" r:id="rId17"/>
    <p:sldId id="30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30" r:id="rId46"/>
    <p:sldId id="340" r:id="rId47"/>
    <p:sldId id="342" r:id="rId48"/>
    <p:sldId id="343" r:id="rId49"/>
    <p:sldId id="344" r:id="rId50"/>
    <p:sldId id="345" r:id="rId51"/>
    <p:sldId id="34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7915-9113-4635-88EE-C5A757D86D98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4D61-FE7C-4046-92BF-A26F9F040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333375"/>
            <a:ext cx="6629400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17508C-1AA7-49D0-A18C-101ECE9EA528}" type="datetime1">
              <a:rPr lang="en-AU"/>
              <a:pPr/>
              <a:t>27/11/2014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BMET Network setup and Database Preparation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E7EF3B-4D68-49BF-9169-54B43D699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F0BE-99BA-4F7A-A8B3-8C413462FC63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xr.free-electrons.com/" TargetMode="External"/><Relationship Id="rId2" Type="http://schemas.openxmlformats.org/officeDocument/2006/relationships/hyperlink" Target="http://linuxtweaking.blogspot.in/2010/05/how-to-compile-kernel-on-ubuntu-1004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system, VFS and Virtualization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File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Originally written by Chris Provenzano</a:t>
            </a:r>
          </a:p>
          <a:p>
            <a:r>
              <a:rPr lang="en-US"/>
              <a:t>Extensively rewritten by Linux Torvalds</a:t>
            </a:r>
          </a:p>
          <a:p>
            <a:r>
              <a:rPr lang="en-US"/>
              <a:t>Initially released in 1992</a:t>
            </a:r>
          </a:p>
          <a:p>
            <a:r>
              <a:rPr lang="en-US"/>
              <a:t>Removed the two big limitations in minix</a:t>
            </a:r>
          </a:p>
          <a:p>
            <a:r>
              <a:rPr lang="en-US"/>
              <a:t>Used 32-bit file-pointers (filesizes to 2GB)</a:t>
            </a:r>
          </a:p>
          <a:p>
            <a:r>
              <a:rPr lang="en-US"/>
              <a:t>Allowed long filenames (up to 255 chars)</a:t>
            </a:r>
          </a:p>
          <a:p>
            <a:r>
              <a:rPr lang="en-US"/>
              <a:t>Question: How to integrate ext into Linux?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Xia and Ext2 filesystems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new filesystems introduced in 1993</a:t>
            </a:r>
          </a:p>
          <a:p>
            <a:r>
              <a:rPr lang="en-US"/>
              <a:t>Both tried to overcome Ext’s limitations</a:t>
            </a:r>
          </a:p>
          <a:p>
            <a:r>
              <a:rPr lang="en-US"/>
              <a:t>Xia was based on existing minix code</a:t>
            </a:r>
          </a:p>
          <a:p>
            <a:r>
              <a:rPr lang="en-US"/>
              <a:t>Ext2 was based on Torvalds’ Ext code</a:t>
            </a:r>
          </a:p>
          <a:p>
            <a:r>
              <a:rPr lang="en-US"/>
              <a:t>Xia was initially more stable (smaller)</a:t>
            </a:r>
          </a:p>
          <a:p>
            <a:r>
              <a:rPr lang="en-US"/>
              <a:t>But flaws in Ext2 were eventually fixed</a:t>
            </a:r>
          </a:p>
          <a:p>
            <a:r>
              <a:rPr lang="en-US"/>
              <a:t>Ext2 soon became a ‘de facto’ standard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it ?</a:t>
            </a:r>
          </a:p>
          <a:p>
            <a:r>
              <a:rPr lang="en-US" dirty="0" smtClean="0"/>
              <a:t>VFS is a kernel software layer that handles all system calls related to </a:t>
            </a:r>
            <a:r>
              <a:rPr lang="en-US" dirty="0" smtClean="0"/>
              <a:t>file systems</a:t>
            </a:r>
            <a:r>
              <a:rPr lang="en-US" dirty="0" smtClean="0"/>
              <a:t>. Its main strength is providing a </a:t>
            </a:r>
            <a:r>
              <a:rPr lang="en-US" b="1" dirty="0" smtClean="0"/>
              <a:t>common interface to </a:t>
            </a:r>
            <a:r>
              <a:rPr lang="en-US" b="1" dirty="0" smtClean="0"/>
              <a:t>several </a:t>
            </a:r>
            <a:r>
              <a:rPr lang="en-US" dirty="0" smtClean="0"/>
              <a:t>kinds </a:t>
            </a:r>
            <a:r>
              <a:rPr lang="en-US" dirty="0" smtClean="0"/>
              <a:t>of file 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Virtual File System idea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file systems need to coexist</a:t>
            </a:r>
          </a:p>
          <a:p>
            <a:r>
              <a:rPr lang="en-US" dirty="0"/>
              <a:t>But </a:t>
            </a:r>
            <a:r>
              <a:rPr lang="en-US" dirty="0" smtClean="0"/>
              <a:t>file systems </a:t>
            </a:r>
            <a:r>
              <a:rPr lang="en-US" dirty="0"/>
              <a:t>share a core of common concepts and high-level operations</a:t>
            </a:r>
          </a:p>
          <a:p>
            <a:r>
              <a:rPr lang="en-US" dirty="0"/>
              <a:t>So can create a </a:t>
            </a:r>
            <a:r>
              <a:rPr lang="en-US" dirty="0" smtClean="0"/>
              <a:t>file system abstraction ?</a:t>
            </a:r>
          </a:p>
          <a:p>
            <a:r>
              <a:rPr lang="en-US" dirty="0" smtClean="0"/>
              <a:t>Applications interact with this VFS</a:t>
            </a:r>
          </a:p>
          <a:p>
            <a:r>
              <a:rPr lang="en-US" dirty="0" smtClean="0"/>
              <a:t>Kernel </a:t>
            </a:r>
            <a:r>
              <a:rPr lang="en-US" dirty="0"/>
              <a:t>translates abstract-to-actual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0668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1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2004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096000" y="228600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Task 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3400" y="1524000"/>
            <a:ext cx="7924800" cy="411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165725" y="32067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…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04800" y="1143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7543800" y="838200"/>
            <a:ext cx="130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user space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391400" y="10668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kernel space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990600" y="1676400"/>
            <a:ext cx="7086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VIRTUAL FILE SYSTEM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18288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0386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934200" y="91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0668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minix</a:t>
            </a: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25146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ext2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9624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msdos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858000" y="23622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proc</a:t>
            </a: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1600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1242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44958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7391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914400" y="44958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device driver</a:t>
            </a:r>
          </a:p>
          <a:p>
            <a:pPr algn="ctr"/>
            <a:r>
              <a:rPr lang="en-US"/>
              <a:t>for hard disk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048000" y="4495800"/>
            <a:ext cx="1676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device driver </a:t>
            </a:r>
          </a:p>
          <a:p>
            <a:pPr algn="ctr"/>
            <a:r>
              <a:rPr lang="en-US"/>
              <a:t>for floppy disk 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838200" y="3429000"/>
            <a:ext cx="457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Buffer Cache</a:t>
            </a: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1600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3124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4495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1752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3886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304800" y="5943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7620000" y="56388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7543800" y="58674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hardware</a:t>
            </a: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990600" y="617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Hard Disk</a:t>
            </a:r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3124200" y="617220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Floppy Disk</a:t>
            </a:r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16764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886200" y="525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6400800" y="5029200"/>
            <a:ext cx="1881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Linux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VFS provides a uniform interface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2587" y="1667669"/>
            <a:ext cx="58388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</a:t>
            </a:r>
            <a:r>
              <a:rPr lang="en-US" dirty="0" err="1" smtClean="0"/>
              <a:t>archi</a:t>
            </a:r>
            <a:r>
              <a:rPr lang="en-US" dirty="0" smtClean="0"/>
              <a:t> of </a:t>
            </a:r>
            <a:r>
              <a:rPr lang="en-US" dirty="0" err="1" smtClean="0"/>
              <a:t>vfs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9693" y="1600200"/>
            <a:ext cx="59046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performance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predominant performance criteria:</a:t>
            </a:r>
          </a:p>
          <a:p>
            <a:pPr lvl="1"/>
            <a:r>
              <a:rPr lang="en-US" dirty="0"/>
              <a:t>Speed of access to file’s contents</a:t>
            </a:r>
          </a:p>
          <a:p>
            <a:pPr lvl="1"/>
            <a:r>
              <a:rPr lang="en-US" dirty="0"/>
              <a:t>Efficiency of disk storage utilization</a:t>
            </a:r>
          </a:p>
          <a:p>
            <a:pPr lvl="1"/>
            <a:endParaRPr lang="en-US" dirty="0"/>
          </a:p>
          <a:p>
            <a:r>
              <a:rPr lang="en-US" dirty="0"/>
              <a:t>How can these be meaningfully </a:t>
            </a:r>
            <a:r>
              <a:rPr lang="en-US" dirty="0" smtClean="0"/>
              <a:t>measured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Free-Space Management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disk space is limited, we need to reuse the space from deleted files for new files, if possible. </a:t>
            </a:r>
          </a:p>
          <a:p>
            <a:r>
              <a:rPr lang="en-US" dirty="0" smtClean="0"/>
              <a:t>To keep track of free disk space, the system maintains a free-space list. The free-space list records all free disk blocks. </a:t>
            </a:r>
          </a:p>
          <a:p>
            <a:r>
              <a:rPr lang="en-US" dirty="0" smtClean="0"/>
              <a:t>To create a file, we search the free-space list for the required amount of space and allocate that space to the new file. </a:t>
            </a:r>
          </a:p>
          <a:p>
            <a:r>
              <a:rPr lang="en-US" dirty="0" smtClean="0"/>
              <a:t>When a file is deleted, its disk space is added to the free-space list.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Vector 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 Grouping </a:t>
            </a:r>
          </a:p>
          <a:p>
            <a:r>
              <a:rPr lang="en-US" dirty="0" smtClean="0"/>
              <a:t>Counting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description of the UNIX system, also applicable to Linux, is this:</a:t>
            </a:r>
          </a:p>
          <a:p>
            <a:pPr>
              <a:buNone/>
            </a:pPr>
            <a:r>
              <a:rPr lang="en-US" b="1" dirty="0" smtClean="0"/>
              <a:t>  "On a UNIX system, everything is a file; if something is not a file, it is a process.“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file system is an organization of data and metadata on a storage device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Frequently, the free-space list is implemented as a bit map or bit vector.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block is represented by 1 bit. If the block is free, the bit is 1; </a:t>
            </a:r>
            <a:r>
              <a:rPr lang="en-US" dirty="0" smtClean="0"/>
              <a:t> If </a:t>
            </a:r>
            <a:r>
              <a:rPr lang="en-US" dirty="0" smtClean="0"/>
              <a:t>the block is allocated, the bit is O. </a:t>
            </a:r>
            <a:endParaRPr lang="en-US" dirty="0" smtClean="0"/>
          </a:p>
          <a:p>
            <a:r>
              <a:rPr lang="en-US" dirty="0" smtClean="0"/>
              <a:t>For example, consider a disk where blocks 2, 3, 4, 5, 8, 9, 10, 11, 12, 13, 17, 18,25,26, and 27 are free and the rest of the blocks are allocated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001111001111110001100000011100000 ...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Unfortunately, bit vectors are inefficient unless the entire vector is kept in main memory (and is written to disk occasionally for recovery needs). </a:t>
            </a:r>
            <a:endParaRPr lang="en-US" dirty="0" smtClean="0"/>
          </a:p>
          <a:p>
            <a:r>
              <a:rPr lang="en-US" dirty="0" smtClean="0"/>
              <a:t>Keeping </a:t>
            </a:r>
            <a:r>
              <a:rPr lang="en-US" dirty="0" smtClean="0"/>
              <a:t>it in main memory is possible for smaller disks but not necessarily for larger ones. </a:t>
            </a:r>
            <a:endParaRPr lang="en-US" dirty="0" smtClean="0"/>
          </a:p>
          <a:p>
            <a:r>
              <a:rPr lang="en-US" dirty="0" smtClean="0"/>
              <a:t>A 500-GB disk with a 1-KB block and a 32-bit (4 bytes) disk block number, we need 488 million bits for the map, which requires just under 60000 1-KB blocks to store ( 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approach to free-space management is to link together all the free disk blocks, keeping a pointer to the first free block in a special location on the disk and caching it in memory.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first block contains a pointer to the next free disk block, and so on.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modification of the free-list approach is to store the addresses </a:t>
            </a:r>
            <a:r>
              <a:rPr lang="en-US" dirty="0" smtClean="0"/>
              <a:t>of n </a:t>
            </a:r>
            <a:r>
              <a:rPr lang="en-US" dirty="0" smtClean="0"/>
              <a:t>free blocks in the first free block. </a:t>
            </a:r>
          </a:p>
          <a:p>
            <a:r>
              <a:rPr lang="en-US" dirty="0" smtClean="0"/>
              <a:t>The first </a:t>
            </a:r>
            <a:r>
              <a:rPr lang="en-US" dirty="0" smtClean="0"/>
              <a:t>of n-1 </a:t>
            </a:r>
            <a:r>
              <a:rPr lang="en-US" dirty="0" smtClean="0"/>
              <a:t>these blocks are actually free. The last block contains the addresses of another </a:t>
            </a:r>
            <a:r>
              <a:rPr lang="en-US" dirty="0" smtClean="0"/>
              <a:t>n free </a:t>
            </a:r>
            <a:r>
              <a:rPr lang="en-US" dirty="0" smtClean="0"/>
              <a:t>blocks, and so on. </a:t>
            </a:r>
          </a:p>
          <a:p>
            <a:r>
              <a:rPr lang="en-US" dirty="0" smtClean="0"/>
              <a:t>The addresses of a large number of free blocks can now be found quickly, unlike the situation when the standard linked-list approach is used.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Another approach is to take advantage of the fact that, generally, several contiguous blocks may be allocated or freed simultaneously, particularly when space is allocated with the contiguous-allocation algorithm or through clustering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Thus, rather than keeping a list of free disk addresses, we can keep the address of the first free block and the number of free contiguous blocks that follow the first block.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 smtClean="0"/>
              <a:t>entry in the free-space list then consists of a disk address and a count.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400" dirty="0" smtClean="0">
                <a:latin typeface="Arial Black" pitchFamily="34" charset="0"/>
              </a:rPr>
              <a:t> </a:t>
            </a:r>
            <a:r>
              <a:rPr lang="en-US" sz="4400" dirty="0" smtClean="0">
                <a:latin typeface="Arial Black" pitchFamily="34" charset="0"/>
              </a:rPr>
              <a:t>   Virtualization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Virtualization is a technique of dividing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Resources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Computer into multiple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execution environments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Virtualization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run multiple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Operating 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 Single Hardware.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Consolidate the workloads of several under-utilized </a:t>
            </a:r>
            <a:r>
              <a:rPr lang="en-US" dirty="0" smtClean="0"/>
              <a:t>servers to </a:t>
            </a:r>
            <a:r>
              <a:rPr lang="en-US" dirty="0" smtClean="0"/>
              <a:t>fewer machines.</a:t>
            </a:r>
          </a:p>
          <a:p>
            <a:r>
              <a:rPr lang="en-US" dirty="0" smtClean="0"/>
              <a:t> Provide </a:t>
            </a:r>
            <a:r>
              <a:rPr lang="en-US" dirty="0" smtClean="0"/>
              <a:t>secure, isolated sandboxes for running </a:t>
            </a:r>
            <a:r>
              <a:rPr lang="en-US" dirty="0" err="1" smtClean="0"/>
              <a:t>untrusted</a:t>
            </a:r>
            <a:r>
              <a:rPr lang="en-US" dirty="0" smtClean="0"/>
              <a:t>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Operating systems or Execution environments with </a:t>
            </a:r>
            <a:r>
              <a:rPr lang="en-US" dirty="0" smtClean="0"/>
              <a:t>Resource limits </a:t>
            </a:r>
            <a:r>
              <a:rPr lang="en-US" dirty="0" smtClean="0"/>
              <a:t>and Resource guarantees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Running Multiple operating systems </a:t>
            </a:r>
            <a:r>
              <a:rPr lang="en-US" dirty="0" smtClean="0"/>
              <a:t>  simultaneously: different </a:t>
            </a:r>
            <a:r>
              <a:rPr lang="en-US" dirty="0" smtClean="0"/>
              <a:t>versions.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entire state of a running system: you </a:t>
            </a:r>
            <a:r>
              <a:rPr lang="en-US" dirty="0" smtClean="0"/>
              <a:t>can save </a:t>
            </a:r>
            <a:r>
              <a:rPr lang="en-US" dirty="0" smtClean="0"/>
              <a:t>the state, examine it, modify it, reload it, and so on.</a:t>
            </a:r>
          </a:p>
          <a:p>
            <a:r>
              <a:rPr lang="en-US" dirty="0" smtClean="0"/>
              <a:t>Virtualization </a:t>
            </a:r>
            <a:r>
              <a:rPr lang="en-US" dirty="0" smtClean="0"/>
              <a:t>can make tasks such as system migration</a:t>
            </a:r>
            <a:r>
              <a:rPr lang="en-US" dirty="0" smtClean="0"/>
              <a:t>, backup</a:t>
            </a:r>
            <a:r>
              <a:rPr lang="en-US" dirty="0" smtClean="0"/>
              <a:t>, and recovery easier and more manageable.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computer system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5943600" cy="396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system must keep track of which blocks belong to which files. </a:t>
            </a:r>
          </a:p>
          <a:p>
            <a:pPr lvl="1"/>
            <a:r>
              <a:rPr lang="en-US" dirty="0" smtClean="0"/>
              <a:t>which blocks belong to which files. </a:t>
            </a:r>
          </a:p>
          <a:p>
            <a:pPr lvl="1"/>
            <a:r>
              <a:rPr lang="en-US" dirty="0" smtClean="0"/>
              <a:t>In what order the blocks form the file. </a:t>
            </a:r>
          </a:p>
          <a:p>
            <a:pPr lvl="1"/>
            <a:r>
              <a:rPr lang="en-US" dirty="0" smtClean="0"/>
              <a:t>which blocks are free for allocation.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6324600" cy="589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layer between </a:t>
            </a:r>
            <a:r>
              <a:rPr lang="en-US" dirty="0" smtClean="0"/>
              <a:t>Virtual </a:t>
            </a:r>
            <a:r>
              <a:rPr lang="en-US" dirty="0" smtClean="0"/>
              <a:t>machine and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hides the physical characteristics of a computing platform from users, instead showing another abstract computing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 At </a:t>
            </a:r>
            <a:r>
              <a:rPr lang="en-US" dirty="0" smtClean="0"/>
              <a:t>its origins, the software that </a:t>
            </a:r>
            <a:r>
              <a:rPr lang="en-US" dirty="0" smtClean="0"/>
              <a:t>control virtualization is called </a:t>
            </a:r>
            <a:r>
              <a:rPr lang="en-US" dirty="0" smtClean="0"/>
              <a:t>a </a:t>
            </a:r>
            <a:r>
              <a:rPr lang="en-US" dirty="0" smtClean="0"/>
              <a:t>"</a:t>
            </a:r>
            <a:r>
              <a:rPr lang="en-US" b="1" dirty="0" smtClean="0"/>
              <a:t>control program</a:t>
            </a:r>
            <a:r>
              <a:rPr lang="en-US" dirty="0" smtClean="0"/>
              <a:t>", </a:t>
            </a:r>
            <a:r>
              <a:rPr lang="en-US" dirty="0" smtClean="0"/>
              <a:t>but the terms "</a:t>
            </a:r>
            <a:r>
              <a:rPr lang="en-US" b="1" dirty="0" smtClean="0"/>
              <a:t>hypervisor" or "virtual machine </a:t>
            </a:r>
            <a:r>
              <a:rPr lang="en-US" b="1" dirty="0" smtClean="0"/>
              <a:t>monitor </a:t>
            </a:r>
            <a:r>
              <a:rPr lang="en-US" dirty="0" smtClean="0"/>
              <a:t>are now preferred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hypervisor presents the guest operating systems </a:t>
            </a:r>
            <a:r>
              <a:rPr lang="en-US" dirty="0" smtClean="0"/>
              <a:t>with a </a:t>
            </a:r>
            <a:r>
              <a:rPr lang="en-US" dirty="0" smtClean="0"/>
              <a:t>virtual operating platform and manages the execution of </a:t>
            </a:r>
            <a:r>
              <a:rPr lang="en-US" dirty="0" smtClean="0"/>
              <a:t>the guest </a:t>
            </a:r>
            <a:r>
              <a:rPr lang="en-US" dirty="0" smtClean="0"/>
              <a:t>operating systems.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instances of a variety of operating systems may </a:t>
            </a:r>
            <a:r>
              <a:rPr lang="en-US" dirty="0" smtClean="0"/>
              <a:t>share the </a:t>
            </a:r>
            <a:r>
              <a:rPr lang="en-US" dirty="0" smtClean="0"/>
              <a:t>virtualized hardware resources.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visor types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994"/>
            <a:ext cx="74771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544095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/>
              <a:t>   Commercial products</a:t>
            </a:r>
            <a:endParaRPr lang="en-US" b="1" i="1" dirty="0" smtClean="0"/>
          </a:p>
          <a:p>
            <a:r>
              <a:rPr lang="en-US" dirty="0" smtClean="0"/>
              <a:t> </a:t>
            </a:r>
            <a:r>
              <a:rPr lang="en-US" dirty="0" smtClean="0"/>
              <a:t>VMware ESX Server and </a:t>
            </a:r>
            <a:r>
              <a:rPr lang="en-US" dirty="0" err="1" smtClean="0"/>
              <a:t>VMWare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 </a:t>
            </a:r>
            <a:r>
              <a:rPr lang="en-US" dirty="0" smtClean="0"/>
              <a:t>Sun </a:t>
            </a:r>
            <a:r>
              <a:rPr lang="en-US" dirty="0" err="1" smtClean="0"/>
              <a:t>xVM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Oracle VM</a:t>
            </a:r>
          </a:p>
          <a:p>
            <a:r>
              <a:rPr lang="en-US" dirty="0" smtClean="0"/>
              <a:t> </a:t>
            </a:r>
            <a:r>
              <a:rPr lang="en-US" dirty="0" smtClean="0"/>
              <a:t>Citrix </a:t>
            </a:r>
            <a:r>
              <a:rPr lang="en-US" dirty="0" err="1" smtClean="0"/>
              <a:t>XenServer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Parallels </a:t>
            </a:r>
            <a:r>
              <a:rPr lang="en-US" dirty="0" err="1" smtClean="0"/>
              <a:t>Virtuozzo</a:t>
            </a:r>
            <a:r>
              <a:rPr lang="en-US" dirty="0" smtClean="0"/>
              <a:t> </a:t>
            </a:r>
            <a:r>
              <a:rPr lang="en-US" dirty="0" smtClean="0"/>
              <a:t>Containers</a:t>
            </a:r>
          </a:p>
          <a:p>
            <a:pPr>
              <a:buNone/>
            </a:pPr>
            <a:r>
              <a:rPr lang="en-US" b="1" i="1" dirty="0" smtClean="0"/>
              <a:t>   Open </a:t>
            </a:r>
            <a:r>
              <a:rPr lang="en-US" b="1" i="1" dirty="0" smtClean="0"/>
              <a:t>Source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Xen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KVM</a:t>
            </a:r>
          </a:p>
          <a:p>
            <a:r>
              <a:rPr lang="en-US" dirty="0" smtClean="0"/>
              <a:t> </a:t>
            </a:r>
            <a:r>
              <a:rPr lang="en-US" dirty="0" smtClean="0"/>
              <a:t>Virtual Box Open Source Edition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Linux –</a:t>
            </a:r>
            <a:r>
              <a:rPr lang="en-US" dirty="0" err="1" smtClean="0"/>
              <a:t>Vserver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Bochs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x86 privilege level architecture</a:t>
            </a:r>
            <a:br>
              <a:rPr lang="en-US" dirty="0" smtClean="0"/>
            </a:br>
            <a:r>
              <a:rPr lang="en-US" dirty="0" smtClean="0"/>
              <a:t>without virtualization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4150" y="2320131"/>
            <a:ext cx="3695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Virtualizing</a:t>
            </a:r>
            <a:r>
              <a:rPr lang="en-US" dirty="0" smtClean="0"/>
              <a:t> the x86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Virtualizing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x86 architecture </a:t>
            </a:r>
            <a:r>
              <a:rPr lang="en-US" dirty="0" smtClean="0"/>
              <a:t>requires placing a virtualization layer </a:t>
            </a:r>
            <a:r>
              <a:rPr lang="en-US" dirty="0" smtClean="0"/>
              <a:t>under the </a:t>
            </a:r>
            <a:r>
              <a:rPr lang="en-US" dirty="0" smtClean="0"/>
              <a:t>operating system (which expects to be in </a:t>
            </a:r>
            <a:r>
              <a:rPr lang="en-US" dirty="0" smtClean="0"/>
              <a:t>the most </a:t>
            </a:r>
            <a:r>
              <a:rPr lang="en-US" dirty="0" smtClean="0"/>
              <a:t>privileged Ring 0) to create and manage </a:t>
            </a:r>
            <a:r>
              <a:rPr lang="en-US" dirty="0" smtClean="0"/>
              <a:t>the virtual </a:t>
            </a:r>
            <a:r>
              <a:rPr lang="en-US" dirty="0" smtClean="0"/>
              <a:t>machines that deliver shared resources.</a:t>
            </a:r>
          </a:p>
          <a:p>
            <a:r>
              <a:rPr lang="en-US" dirty="0" smtClean="0"/>
              <a:t>Further complicating the situation, some </a:t>
            </a:r>
            <a:r>
              <a:rPr lang="en-US" dirty="0" smtClean="0"/>
              <a:t>sensitive instructions </a:t>
            </a:r>
            <a:r>
              <a:rPr lang="en-US" dirty="0" smtClean="0"/>
              <a:t>can’t effectively be virtualized as they have different semantics when they are </a:t>
            </a:r>
            <a:r>
              <a:rPr lang="en-US" dirty="0" smtClean="0"/>
              <a:t>not executed </a:t>
            </a:r>
            <a:r>
              <a:rPr lang="en-US" dirty="0" smtClean="0"/>
              <a:t>in Ring 0.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 smtClean="0"/>
              <a:t>alternative techniques now exist for handling sensitive and </a:t>
            </a:r>
            <a:r>
              <a:rPr lang="en-US" dirty="0" smtClean="0"/>
              <a:t>privileged instructions </a:t>
            </a:r>
            <a:r>
              <a:rPr lang="en-US" dirty="0" smtClean="0"/>
              <a:t>to </a:t>
            </a:r>
            <a:r>
              <a:rPr lang="en-US" dirty="0" smtClean="0"/>
              <a:t>virtualizes </a:t>
            </a:r>
            <a:r>
              <a:rPr lang="en-US" dirty="0" smtClean="0"/>
              <a:t>the CPU on the x86 architecture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Full </a:t>
            </a:r>
            <a:r>
              <a:rPr lang="en-US" dirty="0" smtClean="0"/>
              <a:t>virtualization using binary translation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OS assisted virtualization or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1"/>
            <a:r>
              <a:rPr lang="en-US" dirty="0" smtClean="0"/>
              <a:t>Hardware </a:t>
            </a:r>
            <a:r>
              <a:rPr lang="en-US" dirty="0" smtClean="0"/>
              <a:t>assisted virtualization (first generation)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virtualization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5257800" cy="369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A Possible File System Layout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 dirty="0" err="1">
                <a:solidFill>
                  <a:srgbClr val="898989"/>
                </a:solidFill>
              </a:rPr>
              <a:t>Tanenbaum</a:t>
            </a:r>
            <a:r>
              <a:rPr lang="en-US" sz="1200" dirty="0">
                <a:solidFill>
                  <a:srgbClr val="898989"/>
                </a:solidFill>
              </a:rPr>
              <a:t>, Modern Operating Systems 3 e, (c) 2008 Prentice-Hall, Inc. All rights reserved. 0-13-</a:t>
            </a:r>
            <a:r>
              <a:rPr lang="en-US" sz="1200" b="1" dirty="0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280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4572000"/>
            <a:ext cx="4572000" cy="15327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Superblock contains info about the </a:t>
            </a:r>
            <a:r>
              <a:rPr lang="en-US" dirty="0" err="1" smtClean="0">
                <a:latin typeface="Arial" charset="0"/>
              </a:rPr>
              <a:t>fs</a:t>
            </a:r>
            <a:r>
              <a:rPr lang="en-US" dirty="0" smtClean="0">
                <a:latin typeface="Arial" charset="0"/>
              </a:rPr>
              <a:t> (</a:t>
            </a:r>
            <a:r>
              <a:rPr lang="en-US" dirty="0" smtClean="0"/>
              <a:t>number of blocks in the partition, size of the blocks, free block count and free-block pointers etc)</a:t>
            </a:r>
            <a:endParaRPr lang="en-US" dirty="0" smtClean="0">
              <a:latin typeface="Arial" charset="0"/>
            </a:endParaRP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-nodes contain info about files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r>
              <a:rPr lang="en-US" sz="3800" dirty="0" smtClean="0"/>
              <a:t>This approach, depicted in Figure </a:t>
            </a:r>
            <a:r>
              <a:rPr lang="en-US" sz="3800" dirty="0" smtClean="0"/>
              <a:t>translates </a:t>
            </a:r>
            <a:r>
              <a:rPr lang="en-US" sz="3800" dirty="0" smtClean="0"/>
              <a:t>kernel code to replace </a:t>
            </a:r>
            <a:r>
              <a:rPr lang="en-US" sz="3800" dirty="0" smtClean="0"/>
              <a:t>non-</a:t>
            </a:r>
            <a:r>
              <a:rPr lang="en-US" sz="3800" dirty="0" err="1" smtClean="0"/>
              <a:t>virtualizable</a:t>
            </a:r>
            <a:r>
              <a:rPr lang="en-US" sz="3800" dirty="0" smtClean="0"/>
              <a:t> instructions </a:t>
            </a:r>
            <a:r>
              <a:rPr lang="en-US" sz="3800" dirty="0" smtClean="0"/>
              <a:t>with new sequences of instructions </a:t>
            </a:r>
            <a:r>
              <a:rPr lang="en-US" sz="3800" dirty="0" smtClean="0"/>
              <a:t>that have </a:t>
            </a:r>
            <a:r>
              <a:rPr lang="en-US" sz="3800" dirty="0" smtClean="0"/>
              <a:t>the intended effect on the virtual hardware</a:t>
            </a:r>
            <a:r>
              <a:rPr lang="en-US" sz="3800" dirty="0" smtClean="0"/>
              <a:t>.</a:t>
            </a:r>
          </a:p>
          <a:p>
            <a:r>
              <a:rPr lang="en-US" b="1" dirty="0" smtClean="0"/>
              <a:t>Uses </a:t>
            </a:r>
            <a:r>
              <a:rPr lang="en-US" b="1" i="1" dirty="0" smtClean="0"/>
              <a:t>Binary translation technique.</a:t>
            </a:r>
          </a:p>
          <a:p>
            <a:r>
              <a:rPr lang="en-US" dirty="0" smtClean="0"/>
              <a:t>– </a:t>
            </a:r>
            <a:r>
              <a:rPr lang="en-US" b="1" i="1" dirty="0" smtClean="0"/>
              <a:t>Modification of Guest is not required.</a:t>
            </a:r>
          </a:p>
          <a:p>
            <a:r>
              <a:rPr lang="en-US" dirty="0" smtClean="0"/>
              <a:t>– </a:t>
            </a:r>
            <a:r>
              <a:rPr lang="en-US" b="1" dirty="0" smtClean="0"/>
              <a:t>Tough to </a:t>
            </a:r>
            <a:r>
              <a:rPr lang="en-US" b="1" i="1" dirty="0" smtClean="0"/>
              <a:t>Implement.</a:t>
            </a:r>
          </a:p>
          <a:p>
            <a:r>
              <a:rPr lang="en-US" dirty="0" smtClean="0"/>
              <a:t>– </a:t>
            </a:r>
            <a:r>
              <a:rPr lang="en-US" b="1" dirty="0" smtClean="0"/>
              <a:t>Easy to use.</a:t>
            </a:r>
          </a:p>
          <a:p>
            <a:r>
              <a:rPr lang="en-US" dirty="0" smtClean="0"/>
              <a:t>– </a:t>
            </a:r>
            <a:r>
              <a:rPr lang="en-US" b="1" dirty="0" smtClean="0"/>
              <a:t>Performance </a:t>
            </a:r>
            <a:r>
              <a:rPr lang="en-US" b="1" i="1" dirty="0" smtClean="0"/>
              <a:t>Less than Para Virtualization.</a:t>
            </a:r>
          </a:p>
          <a:p>
            <a:r>
              <a:rPr lang="en-US" dirty="0" smtClean="0"/>
              <a:t>– </a:t>
            </a:r>
            <a:r>
              <a:rPr lang="en-US" b="1" dirty="0" smtClean="0"/>
              <a:t>All types of OS can be used as Virtual Machines.</a:t>
            </a:r>
          </a:p>
          <a:p>
            <a:r>
              <a:rPr lang="en-US" dirty="0" smtClean="0"/>
              <a:t>– </a:t>
            </a:r>
            <a:r>
              <a:rPr lang="en-US" b="1" dirty="0" smtClean="0"/>
              <a:t>VMware, Microsoft, Parallels use Full Virtualization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virtualization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5505450" cy="382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79248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Para-virtualization</a:t>
            </a:r>
            <a:r>
              <a:rPr lang="en-US" dirty="0" smtClean="0"/>
              <a:t>, as shown in Figure 6, </a:t>
            </a:r>
            <a:r>
              <a:rPr lang="en-US" dirty="0" smtClean="0"/>
              <a:t>involves modifying </a:t>
            </a:r>
            <a:r>
              <a:rPr lang="en-US" dirty="0" smtClean="0"/>
              <a:t>the OS kernel to replace </a:t>
            </a:r>
            <a:r>
              <a:rPr lang="en-US" dirty="0" smtClean="0"/>
              <a:t> non-</a:t>
            </a:r>
            <a:r>
              <a:rPr lang="en-US" dirty="0" err="1" smtClean="0"/>
              <a:t>virtualizable</a:t>
            </a:r>
            <a:r>
              <a:rPr lang="en-US" dirty="0" smtClean="0"/>
              <a:t> instructions </a:t>
            </a:r>
            <a:r>
              <a:rPr lang="en-US" dirty="0" smtClean="0"/>
              <a:t>with </a:t>
            </a:r>
            <a:r>
              <a:rPr lang="en-US" dirty="0" smtClean="0"/>
              <a:t>hyper calls that communicate </a:t>
            </a:r>
            <a:r>
              <a:rPr lang="en-US" dirty="0" smtClean="0"/>
              <a:t>directly with the virtualization </a:t>
            </a:r>
            <a:r>
              <a:rPr lang="en-US" dirty="0" smtClean="0"/>
              <a:t>layer hypervisor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hypervisor also provides </a:t>
            </a:r>
            <a:r>
              <a:rPr lang="en-US" dirty="0" smtClean="0"/>
              <a:t>hyper call interfaces </a:t>
            </a:r>
            <a:r>
              <a:rPr lang="en-US" dirty="0" smtClean="0"/>
              <a:t>for other critical kernel operations </a:t>
            </a:r>
            <a:r>
              <a:rPr lang="en-US" dirty="0" smtClean="0"/>
              <a:t>such as </a:t>
            </a:r>
            <a:r>
              <a:rPr lang="en-US" dirty="0" smtClean="0"/>
              <a:t>memory </a:t>
            </a:r>
            <a:r>
              <a:rPr lang="en-US" dirty="0" smtClean="0"/>
              <a:t>management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Guest </a:t>
            </a:r>
            <a:r>
              <a:rPr lang="en-US" dirty="0" smtClean="0"/>
              <a:t>OS drivers are optimized to work with Hypervisor.</a:t>
            </a:r>
          </a:p>
          <a:p>
            <a:pPr>
              <a:buNone/>
            </a:pPr>
            <a:r>
              <a:rPr lang="en-US" dirty="0" smtClean="0"/>
              <a:t> – </a:t>
            </a:r>
            <a:r>
              <a:rPr lang="en-US" i="1" dirty="0" smtClean="0"/>
              <a:t>Modification of Guest OS is required.</a:t>
            </a:r>
          </a:p>
          <a:p>
            <a:pPr>
              <a:buNone/>
            </a:pPr>
            <a:r>
              <a:rPr lang="en-US" dirty="0" smtClean="0"/>
              <a:t> – </a:t>
            </a:r>
            <a:r>
              <a:rPr lang="en-US" dirty="0" smtClean="0"/>
              <a:t>Performance is little more than Full Virtualization.</a:t>
            </a:r>
          </a:p>
          <a:p>
            <a:pPr>
              <a:buNone/>
            </a:pPr>
            <a:r>
              <a:rPr lang="en-US" dirty="0" smtClean="0"/>
              <a:t> – </a:t>
            </a:r>
            <a:r>
              <a:rPr lang="en-US" dirty="0" smtClean="0"/>
              <a:t>Open Source OS like </a:t>
            </a:r>
            <a:r>
              <a:rPr lang="en-US" i="1" dirty="0" smtClean="0"/>
              <a:t>Linux can only be used.</a:t>
            </a:r>
          </a:p>
          <a:p>
            <a:pPr>
              <a:buNone/>
            </a:pPr>
            <a:r>
              <a:rPr lang="en-US" dirty="0" smtClean="0"/>
              <a:t> – </a:t>
            </a:r>
            <a:r>
              <a:rPr lang="en-US" dirty="0" smtClean="0"/>
              <a:t>Proprietary OS like Windows cannot be Para Virtualized.</a:t>
            </a:r>
          </a:p>
          <a:p>
            <a:pPr>
              <a:buNone/>
            </a:pPr>
            <a:r>
              <a:rPr lang="en-US" dirty="0" smtClean="0"/>
              <a:t> – </a:t>
            </a:r>
            <a:r>
              <a:rPr lang="en-US" i="1" dirty="0" err="1" smtClean="0"/>
              <a:t>Xen</a:t>
            </a:r>
            <a:r>
              <a:rPr lang="en-US" i="1" dirty="0" smtClean="0"/>
              <a:t> uses Para Virtualization on x86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assisted virtualization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1905794"/>
            <a:ext cx="57054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assisted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i="1" dirty="0" smtClean="0"/>
              <a:t>    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 </a:t>
            </a:r>
            <a:r>
              <a:rPr lang="en-US" b="1" i="1" dirty="0" smtClean="0"/>
              <a:t>Latest</a:t>
            </a:r>
            <a:r>
              <a:rPr lang="en-US" b="1" i="1" dirty="0" smtClean="0"/>
              <a:t>.</a:t>
            </a:r>
          </a:p>
          <a:p>
            <a:pPr>
              <a:buNone/>
            </a:pPr>
            <a:r>
              <a:rPr lang="en-US" dirty="0" smtClean="0"/>
              <a:t>     – </a:t>
            </a:r>
            <a:r>
              <a:rPr lang="en-US" b="1" dirty="0" smtClean="0"/>
              <a:t>Hardware itself has Virtualized </a:t>
            </a:r>
            <a:r>
              <a:rPr lang="en-US" b="1" i="1" dirty="0" smtClean="0"/>
              <a:t>Instruction </a:t>
            </a:r>
            <a:r>
              <a:rPr lang="en-US" b="1" i="1" dirty="0" smtClean="0"/>
              <a:t>set</a:t>
            </a:r>
            <a:endParaRPr lang="en-US" b="1" i="1" dirty="0" smtClean="0"/>
          </a:p>
          <a:p>
            <a:pPr>
              <a:buNone/>
            </a:pPr>
            <a:r>
              <a:rPr lang="en-US" dirty="0" smtClean="0"/>
              <a:t>     – </a:t>
            </a:r>
            <a:r>
              <a:rPr lang="en-US" b="1" dirty="0" smtClean="0"/>
              <a:t>Implemented by Intel-VT (Virtualization </a:t>
            </a:r>
            <a:r>
              <a:rPr lang="en-US" b="1" dirty="0" smtClean="0"/>
              <a:t>   Technology</a:t>
            </a:r>
            <a:r>
              <a:rPr lang="en-US" b="1" dirty="0" smtClean="0"/>
              <a:t>) and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 – </a:t>
            </a:r>
            <a:r>
              <a:rPr lang="en-US" b="1" dirty="0" smtClean="0"/>
              <a:t>  AMD-V(Virtualization</a:t>
            </a:r>
            <a:r>
              <a:rPr lang="en-US" b="1" dirty="0" smtClean="0"/>
              <a:t>) processors.</a:t>
            </a:r>
          </a:p>
          <a:p>
            <a:pPr>
              <a:buNone/>
            </a:pPr>
            <a:r>
              <a:rPr lang="fr-FR" dirty="0" smtClean="0"/>
              <a:t>     – </a:t>
            </a:r>
            <a:r>
              <a:rPr lang="fr-FR" b="1" dirty="0" err="1" smtClean="0"/>
              <a:t>Provides</a:t>
            </a:r>
            <a:r>
              <a:rPr lang="fr-FR" b="1" dirty="0" smtClean="0"/>
              <a:t> </a:t>
            </a:r>
            <a:r>
              <a:rPr lang="fr-FR" b="1" i="1" dirty="0" err="1" smtClean="0"/>
              <a:t>Root</a:t>
            </a:r>
            <a:r>
              <a:rPr lang="fr-FR" b="1" i="1" dirty="0" smtClean="0"/>
              <a:t> mode and Non-</a:t>
            </a:r>
            <a:r>
              <a:rPr lang="fr-FR" b="1" i="1" dirty="0" err="1" smtClean="0"/>
              <a:t>root</a:t>
            </a:r>
            <a:r>
              <a:rPr lang="fr-FR" b="1" i="1" dirty="0" smtClean="0"/>
              <a:t> mode.</a:t>
            </a:r>
          </a:p>
          <a:p>
            <a:pPr>
              <a:buNone/>
            </a:pPr>
            <a:r>
              <a:rPr lang="en-US" dirty="0" smtClean="0"/>
              <a:t>     – </a:t>
            </a:r>
            <a:r>
              <a:rPr lang="en-US" b="1" dirty="0" smtClean="0"/>
              <a:t>Hypervisor runs directly on Hardware using Root mode.</a:t>
            </a:r>
          </a:p>
          <a:p>
            <a:pPr>
              <a:buNone/>
            </a:pPr>
            <a:r>
              <a:rPr lang="en-US" dirty="0" smtClean="0"/>
              <a:t>     – </a:t>
            </a:r>
            <a:r>
              <a:rPr lang="en-US" b="1" dirty="0" smtClean="0"/>
              <a:t>Easy to implement.</a:t>
            </a:r>
          </a:p>
          <a:p>
            <a:pPr>
              <a:buNone/>
            </a:pPr>
            <a:r>
              <a:rPr lang="en-US" dirty="0" smtClean="0"/>
              <a:t>    – </a:t>
            </a:r>
            <a:r>
              <a:rPr lang="en-US" b="1" dirty="0" smtClean="0"/>
              <a:t>No need of </a:t>
            </a:r>
            <a:r>
              <a:rPr lang="en-US" b="1" i="1" dirty="0" smtClean="0"/>
              <a:t>Binary Translation or </a:t>
            </a:r>
            <a:r>
              <a:rPr lang="en-US" b="1" i="1" dirty="0" err="1" smtClean="0"/>
              <a:t>HyperCalls</a:t>
            </a:r>
            <a:r>
              <a:rPr lang="en-US" b="1" i="1" dirty="0" smtClean="0"/>
              <a:t>.</a:t>
            </a:r>
          </a:p>
          <a:p>
            <a:pPr>
              <a:buNone/>
            </a:pPr>
            <a:r>
              <a:rPr lang="en-US" dirty="0" smtClean="0"/>
              <a:t>     – </a:t>
            </a:r>
            <a:r>
              <a:rPr lang="en-US" b="1" dirty="0" smtClean="0"/>
              <a:t>Used by </a:t>
            </a:r>
            <a:r>
              <a:rPr lang="en-US" b="1" dirty="0" err="1" smtClean="0"/>
              <a:t>Xen</a:t>
            </a:r>
            <a:r>
              <a:rPr lang="en-US" b="1" dirty="0" smtClean="0"/>
              <a:t> ,VMware, Microsoft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Single point of Failure.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Demands Powerful Machines.</a:t>
            </a:r>
          </a:p>
          <a:p>
            <a:r>
              <a:rPr lang="en-US" b="1" dirty="0" smtClean="0"/>
              <a:t>Performance </a:t>
            </a:r>
            <a:r>
              <a:rPr lang="en-US" b="1" dirty="0" smtClean="0"/>
              <a:t>?</a:t>
            </a:r>
          </a:p>
          <a:p>
            <a:r>
              <a:rPr lang="en-US" b="1" i="1" dirty="0" err="1" smtClean="0"/>
              <a:t>Misbehaviour</a:t>
            </a:r>
            <a:r>
              <a:rPr lang="en-US" b="1" i="1" dirty="0" smtClean="0"/>
              <a:t> </a:t>
            </a:r>
            <a:r>
              <a:rPr lang="en-US" b="1" i="1" dirty="0" smtClean="0"/>
              <a:t>of application like </a:t>
            </a:r>
            <a:r>
              <a:rPr lang="en-US" b="1" i="1" dirty="0" err="1" smtClean="0"/>
              <a:t>Databases,</a:t>
            </a:r>
            <a:r>
              <a:rPr lang="en-US" b="1" dirty="0" err="1" smtClean="0"/>
              <a:t>High</a:t>
            </a:r>
            <a:r>
              <a:rPr lang="en-US" b="1" dirty="0" smtClean="0"/>
              <a:t> </a:t>
            </a:r>
            <a:r>
              <a:rPr lang="en-US" b="1" dirty="0" smtClean="0"/>
              <a:t>Graphics app like Video Games.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New layer of </a:t>
            </a:r>
            <a:r>
              <a:rPr lang="en-US" b="1" i="1" dirty="0" smtClean="0"/>
              <a:t>Complexity.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Software Licensing.</a:t>
            </a:r>
          </a:p>
          <a:p>
            <a:r>
              <a:rPr lang="en-US" b="1" dirty="0" smtClean="0"/>
              <a:t>Skilled </a:t>
            </a:r>
            <a:r>
              <a:rPr lang="en-US" b="1" dirty="0" smtClean="0"/>
              <a:t>Administrators.</a:t>
            </a:r>
          </a:p>
          <a:p>
            <a:r>
              <a:rPr lang="en-US" dirty="0" smtClean="0"/>
              <a:t> </a:t>
            </a:r>
            <a:r>
              <a:rPr lang="en-US" b="1" i="1" dirty="0" smtClean="0"/>
              <a:t>Standards present, but not Implemented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</a:p>
          <a:p>
            <a:endParaRPr lang="en-US" dirty="0" smtClean="0"/>
          </a:p>
          <a:p>
            <a:r>
              <a:rPr lang="en-US" dirty="0" smtClean="0"/>
              <a:t>How to add changes into the Linux kernel ?</a:t>
            </a:r>
          </a:p>
          <a:p>
            <a:pPr lvl="1"/>
            <a:r>
              <a:rPr lang="en-US" dirty="0" smtClean="0"/>
              <a:t>Kernel compilation</a:t>
            </a:r>
          </a:p>
          <a:p>
            <a:pPr lvl="1"/>
            <a:r>
              <a:rPr lang="en-US" dirty="0" smtClean="0"/>
              <a:t>Loadable kernel modules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Linux Kernel Compilation : </a:t>
            </a:r>
            <a:r>
              <a:rPr lang="en-US" dirty="0" smtClean="0"/>
              <a:t>Steps in compiling a kernel: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Installing </a:t>
            </a:r>
            <a:r>
              <a:rPr lang="en-US" dirty="0" smtClean="0"/>
              <a:t>the sources. </a:t>
            </a:r>
          </a:p>
          <a:p>
            <a:r>
              <a:rPr lang="en-US" dirty="0" smtClean="0"/>
              <a:t>Configuring the kernel (choosing which features and Drivers to compile). </a:t>
            </a:r>
          </a:p>
          <a:p>
            <a:r>
              <a:rPr lang="en-US" dirty="0" smtClean="0"/>
              <a:t>Compiling the kernel (i.e. typing a single command, and watching...). </a:t>
            </a:r>
          </a:p>
          <a:p>
            <a:r>
              <a:rPr lang="en-US" dirty="0" smtClean="0"/>
              <a:t>Installing the compiled kernel. </a:t>
            </a:r>
          </a:p>
          <a:p>
            <a:r>
              <a:rPr lang="en-US" dirty="0" smtClean="0"/>
              <a:t>Updating the boot loader to recognize the new kernel. </a:t>
            </a:r>
          </a:p>
          <a:p>
            <a:r>
              <a:rPr lang="en-US" dirty="0" smtClean="0"/>
              <a:t>Booting... </a:t>
            </a:r>
          </a:p>
          <a:p>
            <a:r>
              <a:rPr lang="en-US" dirty="0" smtClean="0"/>
              <a:t>Making the new kernel become the default.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Commands for the 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rpm -</a:t>
            </a:r>
            <a:r>
              <a:rPr lang="en-US" dirty="0" err="1" smtClean="0"/>
              <a:t>Uvh</a:t>
            </a:r>
            <a:r>
              <a:rPr lang="en-US" dirty="0" smtClean="0"/>
              <a:t> /</a:t>
            </a:r>
            <a:r>
              <a:rPr lang="en-US" dirty="0" smtClean="0"/>
              <a:t>path/to/kernel-source-2.4.20-8.i386.rpm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r>
              <a:rPr lang="en-US" dirty="0" smtClean="0"/>
              <a:t> </a:t>
            </a:r>
            <a:r>
              <a:rPr lang="en-US" dirty="0" smtClean="0"/>
              <a:t>tar </a:t>
            </a:r>
            <a:r>
              <a:rPr lang="en-US" dirty="0" err="1" smtClean="0"/>
              <a:t>xjf</a:t>
            </a:r>
            <a:r>
              <a:rPr lang="en-US" dirty="0" smtClean="0"/>
              <a:t> /</a:t>
            </a:r>
            <a:r>
              <a:rPr lang="en-US" dirty="0" smtClean="0"/>
              <a:t>path/to/linux-2.4.24.tar.bz2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menuconfig</a:t>
            </a:r>
            <a:r>
              <a:rPr lang="en-US" dirty="0" smtClean="0"/>
              <a:t>    (configuring the kernel)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depend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bzImage</a:t>
            </a:r>
            <a:r>
              <a:rPr lang="en-US" dirty="0" smtClean="0"/>
              <a:t>   ( compiling the kernel)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cp arch/i386/boot/</a:t>
            </a:r>
            <a:r>
              <a:rPr lang="en-US" dirty="0" err="1" smtClean="0"/>
              <a:t>bzImage</a:t>
            </a:r>
            <a:r>
              <a:rPr lang="en-US" dirty="0" smtClean="0"/>
              <a:t> /</a:t>
            </a:r>
            <a:r>
              <a:rPr lang="en-US" dirty="0" smtClean="0"/>
              <a:t>boot/vmlinuz-2.4.20-8</a:t>
            </a:r>
          </a:p>
          <a:p>
            <a:r>
              <a:rPr lang="en-US" dirty="0" smtClean="0"/>
              <a:t>cp -</a:t>
            </a:r>
            <a:r>
              <a:rPr lang="en-US" dirty="0" err="1" smtClean="0"/>
              <a:t>rp</a:t>
            </a:r>
            <a:r>
              <a:rPr lang="en-US" dirty="0" smtClean="0"/>
              <a:t> /lib/modules/2.4.20-8 /</a:t>
            </a:r>
            <a:r>
              <a:rPr lang="en-US" dirty="0" smtClean="0"/>
              <a:t>lib/modules/2.4.20-8.old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modules_install</a:t>
            </a:r>
            <a:endParaRPr lang="en-US" dirty="0" smtClean="0"/>
          </a:p>
          <a:p>
            <a:r>
              <a:rPr lang="en-US" dirty="0" err="1" smtClean="0"/>
              <a:t>mkinitrd</a:t>
            </a:r>
            <a:r>
              <a:rPr lang="en-US" dirty="0" smtClean="0"/>
              <a:t> /boot/initrd-2.4.20-8.img 2.4.20-8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loader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Instructions for GRUB</a:t>
            </a:r>
            <a:endParaRPr lang="en-US" dirty="0" smtClean="0"/>
          </a:p>
          <a:p>
            <a:pPr lvl="1"/>
            <a:r>
              <a:rPr lang="en-US" dirty="0" smtClean="0"/>
              <a:t>title </a:t>
            </a:r>
            <a:r>
              <a:rPr lang="en-US" dirty="0" smtClean="0"/>
              <a:t>Red Hat Linux (2.4.20-8) root (hd0,0) kernel /boot/vmlinuz-2.4.20-8 </a:t>
            </a:r>
            <a:r>
              <a:rPr lang="en-US" dirty="0" err="1" smtClean="0"/>
              <a:t>ro</a:t>
            </a:r>
            <a:r>
              <a:rPr lang="en-US" dirty="0" smtClean="0"/>
              <a:t> root=/dev/hda1 </a:t>
            </a:r>
            <a:r>
              <a:rPr lang="en-US" dirty="0" err="1" smtClean="0"/>
              <a:t>hdc</a:t>
            </a:r>
            <a:r>
              <a:rPr lang="en-US" dirty="0" smtClean="0"/>
              <a:t>=</a:t>
            </a:r>
            <a:r>
              <a:rPr lang="en-US" dirty="0" err="1" smtClean="0"/>
              <a:t>ide-scsi</a:t>
            </a:r>
            <a:r>
              <a:rPr lang="en-US" dirty="0" smtClean="0"/>
              <a:t> </a:t>
            </a:r>
            <a:r>
              <a:rPr lang="en-US" dirty="0" err="1" smtClean="0"/>
              <a:t>initrd</a:t>
            </a:r>
            <a:r>
              <a:rPr lang="en-US" dirty="0" smtClean="0"/>
              <a:t> /boot/initrd-2.4.20-8.img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File System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89888" cy="2168525"/>
          </a:xfrm>
        </p:spPr>
        <p:txBody>
          <a:bodyPr/>
          <a:lstStyle/>
          <a:p>
            <a:r>
              <a:rPr lang="en-US" sz="2800"/>
              <a:t>A file system is consists of a sequence of logical blocks (512/1024 byte etc.)</a:t>
            </a:r>
          </a:p>
          <a:p>
            <a:r>
              <a:rPr lang="en-US" sz="2800"/>
              <a:t>A file system has the following structure:</a:t>
            </a:r>
          </a:p>
        </p:txBody>
      </p:sp>
      <p:graphicFrame>
        <p:nvGraphicFramePr>
          <p:cNvPr id="148496" name="Group 16"/>
          <p:cNvGraphicFramePr>
            <a:graphicFrameLocks noGrp="1"/>
          </p:cNvGraphicFramePr>
          <p:nvPr>
            <p:ph sz="half" idx="2"/>
          </p:nvPr>
        </p:nvGraphicFramePr>
        <p:xfrm>
          <a:off x="757238" y="4437063"/>
          <a:ext cx="7918450" cy="863600"/>
        </p:xfrm>
        <a:graphic>
          <a:graphicData uri="http://schemas.openxmlformats.org/drawingml/2006/table">
            <a:tbl>
              <a:tblPr/>
              <a:tblGrid>
                <a:gridCol w="1979612"/>
                <a:gridCol w="1979613"/>
                <a:gridCol w="1979612"/>
                <a:gridCol w="1979613"/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Super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Inode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Blocks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Loadable kernel module (LKM)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pieces of code that can be loaded and unloaded into the kernel upon demand. They extend the functionality of the kernel without the need to reboot the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http://tldp.org/HOWTO/Module-HOWTO/index.html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linuxtweaking.blogspot.in/2010/05/how-to-compile-kernel-on-ubuntu-1004.html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http://lxr.free-electrons.com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http://www.haifux.org/lectures/88-sil/kernel-compilation.html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Partitions and Mounting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Associating a file system to a storage device in Linux is a process called </a:t>
            </a:r>
            <a:r>
              <a:rPr lang="en-US" i="1" dirty="0" smtClean="0"/>
              <a:t>mounting </a:t>
            </a:r>
          </a:p>
          <a:p>
            <a:r>
              <a:rPr lang="en-US" dirty="0" smtClean="0"/>
              <a:t>During a mount, you provide a file system type, a file </a:t>
            </a:r>
            <a:r>
              <a:rPr lang="en-US" dirty="0" smtClean="0"/>
              <a:t>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mount command is used to attach a file system to the current file system hierarchy (root).  mount point.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view of Linux file system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65532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VFS is the primary interface to the underlying file systems. This component exports a set </a:t>
            </a:r>
            <a:r>
              <a:rPr lang="en-US" dirty="0" smtClean="0"/>
              <a:t>of interfaces </a:t>
            </a:r>
            <a:r>
              <a:rPr lang="en-US" dirty="0" smtClean="0"/>
              <a:t>and then abstracts them to the individual file systems, which may behave very </a:t>
            </a:r>
            <a:r>
              <a:rPr lang="en-US" dirty="0" smtClean="0"/>
              <a:t>differently from </a:t>
            </a:r>
            <a:r>
              <a:rPr lang="en-US" dirty="0" smtClean="0"/>
              <a:t>one another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file </a:t>
            </a:r>
            <a:r>
              <a:rPr lang="en-US" dirty="0" err="1" smtClean="0"/>
              <a:t>system:Cross</a:t>
            </a:r>
            <a:r>
              <a:rPr lang="en-US" dirty="0" smtClean="0"/>
              <a:t>-development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Linux: first developed on a </a:t>
            </a:r>
            <a:r>
              <a:rPr lang="en-US" dirty="0" err="1"/>
              <a:t>minix</a:t>
            </a:r>
            <a:r>
              <a:rPr lang="en-US" dirty="0"/>
              <a:t> system</a:t>
            </a:r>
          </a:p>
          <a:p>
            <a:r>
              <a:rPr lang="en-US" dirty="0"/>
              <a:t>Both OSs shared space on the same disk</a:t>
            </a:r>
          </a:p>
          <a:p>
            <a:r>
              <a:rPr lang="en-US" dirty="0"/>
              <a:t>So Linux </a:t>
            </a:r>
            <a:r>
              <a:rPr lang="en-US" dirty="0" err="1"/>
              <a:t>reimplemented</a:t>
            </a:r>
            <a:r>
              <a:rPr lang="en-US" dirty="0"/>
              <a:t> </a:t>
            </a:r>
            <a:r>
              <a:rPr lang="en-US" dirty="0" err="1"/>
              <a:t>minix</a:t>
            </a:r>
            <a:r>
              <a:rPr lang="en-US" dirty="0"/>
              <a:t> file system</a:t>
            </a:r>
          </a:p>
          <a:p>
            <a:r>
              <a:rPr lang="en-US" dirty="0"/>
              <a:t>Two severe limitations in the </a:t>
            </a:r>
            <a:r>
              <a:rPr lang="en-US" dirty="0" err="1"/>
              <a:t>minix</a:t>
            </a:r>
            <a:r>
              <a:rPr lang="en-US" dirty="0"/>
              <a:t> FS</a:t>
            </a:r>
          </a:p>
          <a:p>
            <a:pPr lvl="1"/>
            <a:r>
              <a:rPr lang="en-US" dirty="0"/>
              <a:t>Block addresses are 16-bits (64MB limit)</a:t>
            </a:r>
          </a:p>
          <a:p>
            <a:pPr lvl="1"/>
            <a:r>
              <a:rPr lang="en-US" dirty="0"/>
              <a:t>Directories use fixed-size entries (w/filename)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1978</Words>
  <Application>Microsoft Office PowerPoint</Application>
  <PresentationFormat>On-screen Show (4:3)</PresentationFormat>
  <Paragraphs>239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File system, VFS and Virtualization</vt:lpstr>
      <vt:lpstr>Slide 2</vt:lpstr>
      <vt:lpstr>Slide 3</vt:lpstr>
      <vt:lpstr>Slide 4</vt:lpstr>
      <vt:lpstr>File System</vt:lpstr>
      <vt:lpstr>Partitions and Mounting </vt:lpstr>
      <vt:lpstr>Architectural view of Linux file system components</vt:lpstr>
      <vt:lpstr>Slide 8</vt:lpstr>
      <vt:lpstr>Linux file system:Cross-development</vt:lpstr>
      <vt:lpstr>Extended File System</vt:lpstr>
      <vt:lpstr>Xia and Ext2 filesystems</vt:lpstr>
      <vt:lpstr>VFS</vt:lpstr>
      <vt:lpstr>The Virtual File System idea</vt:lpstr>
      <vt:lpstr>Slide 14</vt:lpstr>
      <vt:lpstr> VFS provides a uniform interface </vt:lpstr>
      <vt:lpstr>Layered archi of vfs</vt:lpstr>
      <vt:lpstr>Filesystem performance</vt:lpstr>
      <vt:lpstr>Free-Space Management </vt:lpstr>
      <vt:lpstr>Free space list implementation</vt:lpstr>
      <vt:lpstr>Bit vector</vt:lpstr>
      <vt:lpstr>Slide 21</vt:lpstr>
      <vt:lpstr>Linked list</vt:lpstr>
      <vt:lpstr>Grouping</vt:lpstr>
      <vt:lpstr>Counting</vt:lpstr>
      <vt:lpstr>Slide 25</vt:lpstr>
      <vt:lpstr>Slide 26</vt:lpstr>
      <vt:lpstr>Advantages</vt:lpstr>
      <vt:lpstr>advantages</vt:lpstr>
      <vt:lpstr>Modern computer system</vt:lpstr>
      <vt:lpstr>Slide 30</vt:lpstr>
      <vt:lpstr>Hypervisor</vt:lpstr>
      <vt:lpstr>Slide 32</vt:lpstr>
      <vt:lpstr>Hyper visor types</vt:lpstr>
      <vt:lpstr>Slide 34</vt:lpstr>
      <vt:lpstr>Slide 35</vt:lpstr>
      <vt:lpstr>x86 privilege level architecture without virtualization</vt:lpstr>
      <vt:lpstr>Virtualizing the x86 architecture</vt:lpstr>
      <vt:lpstr>Slide 38</vt:lpstr>
      <vt:lpstr>Full virtualization</vt:lpstr>
      <vt:lpstr>Slide 40</vt:lpstr>
      <vt:lpstr>Para virtualization</vt:lpstr>
      <vt:lpstr>Slide 42</vt:lpstr>
      <vt:lpstr>Hardware assisted virtualization</vt:lpstr>
      <vt:lpstr>Hardware assisted virtualization</vt:lpstr>
      <vt:lpstr>Criticism</vt:lpstr>
      <vt:lpstr>Linux kernel</vt:lpstr>
      <vt:lpstr>Linux Kernel Compilation : Steps in compiling a kernel:  </vt:lpstr>
      <vt:lpstr>Commands for the kernel compilation</vt:lpstr>
      <vt:lpstr>Boot loader changes</vt:lpstr>
      <vt:lpstr>Loadable kernel module (LKM)</vt:lpstr>
      <vt:lpstr>Linux kernel compilation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&amp; File system</dc:title>
  <dc:creator>user</dc:creator>
  <cp:lastModifiedBy>user</cp:lastModifiedBy>
  <cp:revision>12</cp:revision>
  <dcterms:created xsi:type="dcterms:W3CDTF">2014-08-28T06:10:38Z</dcterms:created>
  <dcterms:modified xsi:type="dcterms:W3CDTF">2014-11-27T08:32:25Z</dcterms:modified>
</cp:coreProperties>
</file>