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1" r:id="rId3"/>
    <p:sldId id="329" r:id="rId4"/>
    <p:sldId id="327" r:id="rId5"/>
    <p:sldId id="328" r:id="rId6"/>
    <p:sldId id="341" r:id="rId7"/>
    <p:sldId id="342" r:id="rId8"/>
    <p:sldId id="303" r:id="rId9"/>
    <p:sldId id="304" r:id="rId10"/>
    <p:sldId id="343" r:id="rId11"/>
    <p:sldId id="331" r:id="rId12"/>
    <p:sldId id="333" r:id="rId13"/>
    <p:sldId id="334" r:id="rId14"/>
    <p:sldId id="336" r:id="rId15"/>
    <p:sldId id="313" r:id="rId16"/>
    <p:sldId id="315" r:id="rId17"/>
    <p:sldId id="314" r:id="rId18"/>
    <p:sldId id="317" r:id="rId19"/>
    <p:sldId id="337" r:id="rId20"/>
    <p:sldId id="338" r:id="rId21"/>
    <p:sldId id="339" r:id="rId22"/>
    <p:sldId id="296" r:id="rId23"/>
    <p:sldId id="325" r:id="rId24"/>
    <p:sldId id="298" r:id="rId25"/>
    <p:sldId id="299" r:id="rId26"/>
    <p:sldId id="310" r:id="rId27"/>
    <p:sldId id="344" r:id="rId28"/>
    <p:sldId id="316" r:id="rId29"/>
    <p:sldId id="321" r:id="rId30"/>
    <p:sldId id="340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170A-BD63-4F87-97F8-BE65D0760534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8EC-4B57-4495-964D-9F6F87844A1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712AF-98D5-47DA-8134-26328E1A237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Classic process vs modern process</a:t>
            </a:r>
          </a:p>
          <a:p>
            <a:pPr eaLnBrk="1" hangingPunct="1"/>
            <a:r>
              <a:rPr lang="en-US" smtClean="0"/>
              <a:t>Modern process  - process supplies the execution framework in which thread execute</a:t>
            </a:r>
          </a:p>
          <a:p>
            <a:pPr eaLnBrk="1" hangingPunct="1"/>
            <a:r>
              <a:rPr lang="en-US" smtClean="0"/>
              <a:t>Modern process - several musicians (threads) share a single studio to work together on a piece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035F9-FD18-4AE5-A6D0-697984213760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42575-D523-4529-953B-69186014776B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Mechanism = generic part of resource manager (like base class in OOP)</a:t>
            </a:r>
          </a:p>
          <a:p>
            <a:pPr eaLnBrk="1" hangingPunct="1"/>
            <a:r>
              <a:rPr lang="en-US" smtClean="0"/>
              <a:t>Policy = resource-specific behavior</a:t>
            </a:r>
          </a:p>
          <a:p>
            <a:pPr eaLnBrk="1" hangingPunct="1"/>
            <a:r>
              <a:rPr lang="en-US" smtClean="0"/>
              <a:t>Resource descriptor (data structure)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67005-CE4E-46DE-8BB1-4A4D1325A7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 - different types of resources</a:t>
            </a:r>
          </a:p>
          <a:p>
            <a:pPr eaLnBrk="1" hangingPunct="1"/>
            <a:r>
              <a:rPr lang="en-US" smtClean="0"/>
              <a:t>Each can have multiple units - C</a:t>
            </a:r>
          </a:p>
          <a:p>
            <a:pPr eaLnBrk="1" hangingPunct="1"/>
            <a:r>
              <a:rPr lang="en-US" smtClean="0"/>
              <a:t>Processes can request variable # units of resources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22C242-1702-4D6A-A5CD-2DB30BF84BA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Once allocation is determined, RM will:</a:t>
            </a:r>
          </a:p>
          <a:p>
            <a:pPr eaLnBrk="1" hangingPunct="1"/>
            <a:r>
              <a:rPr lang="en-US" smtClean="0"/>
              <a:t>	1. Update OS data structures (process and resource descriptors)</a:t>
            </a:r>
          </a:p>
          <a:p>
            <a:pPr eaLnBrk="1" hangingPunct="1"/>
            <a:r>
              <a:rPr lang="en-US" smtClean="0"/>
              <a:t>	2. Allocate x units to process</a:t>
            </a:r>
          </a:p>
          <a:p>
            <a:pPr eaLnBrk="1" hangingPunct="1"/>
            <a:r>
              <a:rPr lang="en-US" smtClean="0"/>
              <a:t>	3. Remove process from blocked pool</a:t>
            </a:r>
          </a:p>
          <a:p>
            <a:pPr eaLnBrk="1" hangingPunct="1"/>
            <a:r>
              <a:rPr lang="en-US" smtClean="0"/>
              <a:t>	4. Change p state to ready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8C32-ED7E-40ED-A6D4-386A161AAD4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0FA1-1FA1-464E-A34C-7877D516D2E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Classic process case: base thread is running/abstract machine is running  &amp; abstract machine quits/base thread stops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075CD8-8589-47C0-AD69-4EA84CE5089C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8EC-4B57-4495-964D-9F6F87844A12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9EF49-A08D-4C1D-A32D-97FB090FCD6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Context switching includes the task of scheduling</a:t>
            </a:r>
          </a:p>
          <a:p>
            <a:pPr eaLnBrk="1" hangingPunct="1"/>
            <a:r>
              <a:rPr lang="en-US" smtClean="0"/>
              <a:t>Mosr resources are allocated to associated process - however some are specific to thread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Ryerson University                                     CPS8304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54722-44C4-40EE-B537-909AE166F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DF0F-09A4-46D0-B7E7-5E226AF6DD02}" type="datetimeFigureOut">
              <a:rPr lang="en-US" smtClean="0"/>
              <a:pPr/>
              <a:t>9/18/2014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A808-6AE6-4E3B-8918-723925BBAA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Threads, Thread </a:t>
            </a:r>
            <a:r>
              <a:rPr lang="en-US" dirty="0" smtClean="0"/>
              <a:t>management     &amp;  </a:t>
            </a:r>
            <a:r>
              <a:rPr lang="en-US" dirty="0" smtClean="0"/>
              <a:t>Resource </a:t>
            </a:r>
            <a:r>
              <a:rPr lang="en-US" dirty="0" smtClean="0"/>
              <a:t>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1027"/>
          <p:cNvPicPr>
            <a:picLocks noChangeAspect="1" noChangeArrowheads="1"/>
          </p:cNvPicPr>
          <p:nvPr/>
        </p:nvPicPr>
        <p:blipFill>
          <a:blip r:embed="rId3"/>
          <a:srcRect l="1257" t="11810" r="2359" b="11565"/>
          <a:stretch>
            <a:fillRect/>
          </a:stretch>
        </p:blipFill>
        <p:spPr bwMode="auto">
          <a:xfrm>
            <a:off x="1357290" y="2143116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Thread Abstraction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990600" y="990600"/>
            <a:ext cx="73914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Process Manager</a:t>
            </a:r>
            <a:r>
              <a:rPr lang="en-US" dirty="0"/>
              <a:t> has </a:t>
            </a:r>
            <a:r>
              <a:rPr lang="en-US" i="1" dirty="0"/>
              <a:t>algorithms</a:t>
            </a:r>
            <a:r>
              <a:rPr lang="en-US" dirty="0"/>
              <a:t> to control threads and thread descriptor (</a:t>
            </a:r>
            <a:r>
              <a:rPr lang="en-US" i="1" dirty="0"/>
              <a:t>data structure</a:t>
            </a:r>
            <a:r>
              <a:rPr lang="en-US" dirty="0"/>
              <a:t>) to keep track of threads.</a:t>
            </a:r>
          </a:p>
          <a:p>
            <a:endParaRPr lang="en-US" dirty="0"/>
          </a:p>
          <a:p>
            <a:r>
              <a:rPr lang="en-US" u="sng" dirty="0"/>
              <a:t>Management Tasks</a:t>
            </a:r>
            <a:endParaRPr lang="en-US" dirty="0"/>
          </a:p>
          <a:p>
            <a:r>
              <a:rPr lang="en-US" dirty="0"/>
              <a:t>	- Create/destroy thread</a:t>
            </a:r>
          </a:p>
          <a:p>
            <a:r>
              <a:rPr lang="en-US" dirty="0"/>
              <a:t>	- Allocate thread-specific resources</a:t>
            </a:r>
          </a:p>
          <a:p>
            <a:r>
              <a:rPr lang="en-US" dirty="0"/>
              <a:t>	- Manage thread context switching</a:t>
            </a:r>
          </a:p>
          <a:p>
            <a:endParaRPr lang="en-US" dirty="0"/>
          </a:p>
          <a:p>
            <a:r>
              <a:rPr lang="en-US" u="sng" dirty="0"/>
              <a:t>Thread Descriptor</a:t>
            </a:r>
            <a:endParaRPr lang="en-US" dirty="0"/>
          </a:p>
          <a:p>
            <a:r>
              <a:rPr lang="en-US" dirty="0"/>
              <a:t>	</a:t>
            </a:r>
            <a:r>
              <a:rPr lang="en-US" sz="2000" dirty="0"/>
              <a:t>- state</a:t>
            </a:r>
          </a:p>
          <a:p>
            <a:r>
              <a:rPr lang="en-US" sz="2000" dirty="0"/>
              <a:t>	- execution stats</a:t>
            </a:r>
          </a:p>
          <a:p>
            <a:r>
              <a:rPr lang="en-US" sz="2000" dirty="0"/>
              <a:t>	- process (reference to associated process)</a:t>
            </a:r>
          </a:p>
          <a:p>
            <a:r>
              <a:rPr lang="en-US" sz="2000" dirty="0"/>
              <a:t>	- list of related threads</a:t>
            </a:r>
          </a:p>
          <a:p>
            <a:r>
              <a:rPr lang="en-US" sz="2000" dirty="0"/>
              <a:t>	- stack (reference to stack)</a:t>
            </a:r>
          </a:p>
          <a:p>
            <a:r>
              <a:rPr lang="en-US" sz="2000" dirty="0"/>
              <a:t>	- thread-specific 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3736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596" y="71435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Threads are lightweight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0485" name="Picture 6" descr="D:\b\b4\IBM\02-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749425"/>
            <a:ext cx="8550275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77875" y="1655763"/>
            <a:ext cx="8366125" cy="413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Have same states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Running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Ready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Blocked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Have their own stacks –same as processes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Stacks contain frames for (un-returned) procedure calls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Local variables</a:t>
            </a:r>
          </a:p>
          <a:p>
            <a:pPr marL="1066800" lvl="1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Return address to use when procedure comes back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4282" y="785794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Threads are like processes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.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A Pthreads example-”Hello,world”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350963" y="5008563"/>
            <a:ext cx="1131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. . .</a:t>
            </a:r>
          </a:p>
        </p:txBody>
      </p:sp>
      <p:pic>
        <p:nvPicPr>
          <p:cNvPr id="24582" name="Picture 7" descr="D:\b\b4\IBM\02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8" y="1090613"/>
            <a:ext cx="5472112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E994DA-2EB3-491E-B63F-451DCF457C12}" type="slidenum">
              <a:rPr lang="en-US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579437"/>
          </a:xfrm>
          <a:noFill/>
        </p:spPr>
        <p:txBody>
          <a:bodyPr anchorCtr="1">
            <a:spAutoFit/>
          </a:bodyPr>
          <a:lstStyle/>
          <a:p>
            <a:pPr eaLnBrk="1" hangingPunct="1"/>
            <a:r>
              <a:rPr lang="en-US" smtClean="0">
                <a:solidFill>
                  <a:srgbClr val="669900"/>
                </a:solidFill>
              </a:rPr>
              <a:t>Processes and Threads</a:t>
            </a:r>
          </a:p>
        </p:txBody>
      </p:sp>
      <p:graphicFrame>
        <p:nvGraphicFramePr>
          <p:cNvPr id="38927" name="Group 15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1993900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1993900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Processes vs. Threads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 are “lightweight” processes,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processes are expensive to create but threads are easier to create and destroy.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Thread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214422"/>
            <a:ext cx="8807450" cy="50911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Classic process is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allocated memory space to hold its image and its resources</a:t>
            </a:r>
            <a:endParaRPr lang="en-US" sz="2800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Modern operating system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aseline="0" dirty="0" smtClean="0"/>
              <a:t>Unit</a:t>
            </a:r>
            <a:r>
              <a:rPr lang="en-US" sz="2800" dirty="0" smtClean="0"/>
              <a:t> of </a:t>
            </a:r>
            <a:r>
              <a:rPr lang="en-US" sz="2800" b="1" dirty="0" smtClean="0"/>
              <a:t>resource ownership </a:t>
            </a:r>
            <a:r>
              <a:rPr lang="en-US" sz="2800" dirty="0" smtClean="0"/>
              <a:t>is usually referred to as process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unit of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usually referred to as a thread. Thus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 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aseline="0" dirty="0" smtClean="0"/>
              <a:t>Has</a:t>
            </a:r>
            <a:r>
              <a:rPr lang="en-US" sz="2400" dirty="0" smtClean="0"/>
              <a:t> an execution state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 context when not running</a:t>
            </a:r>
          </a:p>
          <a:p>
            <a:pPr marL="1714500" lvl="3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to memory address space &amp; its resources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using threads</a:t>
            </a:r>
            <a:endParaRPr lang="en-IN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500174"/>
            <a:ext cx="8807450" cy="48053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takes less time to create a new thread than a process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It takes less time to terminate a thread than a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Context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switch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two threads within the same process involves lesser time.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="1" baseline="0" dirty="0" smtClean="0"/>
              <a:t>Communication</a:t>
            </a:r>
            <a:r>
              <a:rPr lang="en-US" sz="3200" b="1" dirty="0" smtClean="0"/>
              <a:t> overhead is minimized</a:t>
            </a:r>
            <a:r>
              <a:rPr lang="en-US" sz="3200" dirty="0" smtClean="0"/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8275" y="1571612"/>
            <a:ext cx="8807450" cy="47339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two broad categories of thread implementation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User Level Threads – thread libraries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Kernel Level Threads – system calls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In ULT, kernel is not aware of the existence of threads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In KLT, all thread management is done by kernel. There is no thread library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(a) A user-level threads package. (b) A threads package managed by the kernel.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Implementing Threads in User Space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5605" name="Picture 6" descr="D:\b\b4\IBM\02-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988" y="1724025"/>
            <a:ext cx="69151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14348" y="285728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Algorithms, Programs, and Processes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pic>
        <p:nvPicPr>
          <p:cNvPr id="15" name="Picture 12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</p:spPr>
      </p:pic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Algorithm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Source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Execution Engine</a:t>
            </a: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0" y="0"/>
              </a:cxn>
              <a:cxn ang="0">
                <a:pos x="288" y="672"/>
              </a:cxn>
            </a:cxnLst>
            <a:rect l="0" t="0" r="r" b="b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85786" y="642918"/>
            <a:ext cx="9144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Hybrid approach </a:t>
            </a:r>
          </a:p>
          <a:p>
            <a:r>
              <a:rPr lang="en-US" sz="2400" dirty="0">
                <a:solidFill>
                  <a:srgbClr val="FF0000"/>
                </a:solidFill>
                <a:latin typeface="Arial" charset="0"/>
              </a:rPr>
              <a:t>Multiplex user-level threads onto kernel level threads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30725" name="Picture 6" descr="D:\b\b4\IBM\02-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51000"/>
            <a:ext cx="71628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87413" y="1377950"/>
            <a:ext cx="8010525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sz="28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Kernel is aware of kernel threads only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User level threads are scheduled, created destroyed independently of kernel thread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Programmer determines how many user level and how many kernel level threads to use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>
              <a:latin typeface="Arial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42976" y="857232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Hybrid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4" y="111125"/>
            <a:ext cx="8461375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 smtClean="0"/>
              <a:t>How Linux actually implemented user level threads!</a:t>
            </a:r>
            <a:endParaRPr lang="en-IN" sz="2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2909" y="884238"/>
            <a:ext cx="8332815" cy="5421312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 In the kernel, fork is actually implemented by a </a:t>
            </a:r>
            <a:r>
              <a:rPr lang="en-IN" sz="2800" b="1" dirty="0" smtClean="0"/>
              <a:t>clone </a:t>
            </a:r>
            <a:r>
              <a:rPr lang="en-IN" sz="2800" dirty="0" smtClean="0"/>
              <a:t>system call. </a:t>
            </a:r>
          </a:p>
          <a:p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clone allows you to explicitly specify </a:t>
            </a:r>
            <a:r>
              <a:rPr lang="en-IN" sz="2800" b="1" dirty="0" smtClean="0"/>
              <a:t>which parts of the </a:t>
            </a:r>
            <a:r>
              <a:rPr lang="en-IN" sz="2800" b="1" dirty="0" smtClean="0"/>
              <a:t>new process </a:t>
            </a:r>
            <a:r>
              <a:rPr lang="en-IN" sz="2800" b="1" dirty="0" smtClean="0"/>
              <a:t>are copied into the new process</a:t>
            </a:r>
            <a:r>
              <a:rPr lang="en-IN" sz="2800" dirty="0" smtClean="0"/>
              <a:t>, and </a:t>
            </a:r>
            <a:r>
              <a:rPr lang="en-IN" sz="2800" b="1" dirty="0" smtClean="0"/>
              <a:t>which parts are shared between the two processes.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This may seem a bit </a:t>
            </a:r>
            <a:r>
              <a:rPr lang="en-IN" sz="2800" b="1" dirty="0" smtClean="0"/>
              <a:t>strange</a:t>
            </a:r>
            <a:r>
              <a:rPr lang="en-IN" sz="2800" dirty="0" smtClean="0"/>
              <a:t> at first, but allows us to easily implement </a:t>
            </a:r>
            <a:r>
              <a:rPr lang="en-IN" sz="2800" i="1" dirty="0" smtClean="0"/>
              <a:t>threads</a:t>
            </a:r>
            <a:r>
              <a:rPr lang="en-IN" sz="2800" dirty="0" smtClean="0"/>
              <a:t> with one very simple interface.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Clone ( ) System Call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Thread</a:t>
            </a:r>
          </a:p>
          <a:p>
            <a:pPr>
              <a:buNone/>
            </a:pPr>
            <a:r>
              <a:rPr lang="en-IN" dirty="0" smtClean="0"/>
              <a:t>  clone(CLONE_VM | CLONE_FS | CLONE_FILES |</a:t>
            </a:r>
          </a:p>
          <a:p>
            <a:pPr>
              <a:buNone/>
            </a:pPr>
            <a:r>
              <a:rPr lang="en-IN" dirty="0" smtClean="0"/>
              <a:t>  CLONE_SIGHAND, 0);</a:t>
            </a:r>
          </a:p>
          <a:p>
            <a:pPr>
              <a:buNone/>
            </a:pPr>
            <a:r>
              <a:rPr lang="en-IN" dirty="0" smtClean="0"/>
              <a:t>• Process with fork( )</a:t>
            </a:r>
          </a:p>
          <a:p>
            <a:pPr>
              <a:buNone/>
            </a:pPr>
            <a:r>
              <a:rPr lang="en-IN" dirty="0" smtClean="0"/>
              <a:t>   clone(SIGCHLD, 0);</a:t>
            </a:r>
          </a:p>
          <a:p>
            <a:r>
              <a:rPr lang="en-IN" dirty="0" smtClean="0"/>
              <a:t>Process with </a:t>
            </a:r>
            <a:r>
              <a:rPr lang="en-IN" dirty="0" err="1" smtClean="0"/>
              <a:t>vfork</a:t>
            </a:r>
            <a:r>
              <a:rPr lang="en-IN" dirty="0" smtClean="0"/>
              <a:t>( )</a:t>
            </a:r>
          </a:p>
          <a:p>
            <a:pPr>
              <a:buNone/>
            </a:pPr>
            <a:r>
              <a:rPr lang="en-IN" dirty="0" smtClean="0"/>
              <a:t>   clone(CLONE_VFORK | CLONE_VM | SIGCHLD, 0);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4" y="111125"/>
            <a:ext cx="8461375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IN" sz="2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275" y="884238"/>
            <a:ext cx="8807450" cy="5421312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While fork copies all of the attributes we mentioned above, imagine if everything was copied for the new process </a:t>
            </a:r>
            <a:r>
              <a:rPr lang="en-IN" sz="2800" i="1" dirty="0" smtClean="0"/>
              <a:t>except</a:t>
            </a:r>
            <a:r>
              <a:rPr lang="en-IN" sz="2800" dirty="0" smtClean="0"/>
              <a:t> for the memory. </a:t>
            </a:r>
            <a:r>
              <a:rPr lang="en-IN" sz="2800" b="1" dirty="0" smtClean="0"/>
              <a:t>This means the parent and child share the same memory, which includes program code and data.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This hybrid child is called a </a:t>
            </a:r>
            <a:r>
              <a:rPr lang="en-IN" sz="2800" b="1" i="1" dirty="0" smtClean="0"/>
              <a:t>thread</a:t>
            </a:r>
            <a:r>
              <a:rPr lang="en-IN" sz="28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4" y="111125"/>
            <a:ext cx="8461375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 smtClean="0"/>
              <a:t>User level thread implementation!</a:t>
            </a:r>
            <a:endParaRPr lang="en-IN" sz="2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275" y="884238"/>
            <a:ext cx="8807450" cy="5421312"/>
          </a:xfrm>
          <a:prstGeom prst="rect">
            <a:avLst/>
          </a:prstGeom>
        </p:spPr>
        <p:txBody>
          <a:bodyPr/>
          <a:lstStyle/>
          <a:p>
            <a:r>
              <a:rPr lang="en-IN" sz="2800" dirty="0" smtClean="0"/>
              <a:t>Threads have a number of advantages over where you might use </a:t>
            </a:r>
            <a:r>
              <a:rPr lang="en-IN" sz="2800" b="1" i="1" dirty="0" smtClean="0"/>
              <a:t>fork</a:t>
            </a:r>
            <a:endParaRPr lang="en-IN" sz="2800" b="1" dirty="0" smtClean="0"/>
          </a:p>
          <a:p>
            <a:pPr lvl="0">
              <a:buFont typeface="Arial" pitchFamily="34" charset="0"/>
              <a:buChar char="•"/>
            </a:pPr>
            <a:r>
              <a:rPr lang="en-IN" sz="2800" dirty="0" smtClean="0"/>
              <a:t> Separate processes can not see each others memory. They can only communicate with each other via other system calls.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Threads however, share the same memory. So you have the advantage of multiple processes, with the expense of having to use system calls to communicate between them.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 The problem that this raises is that threads can very easily step on each others toes. One thread might increment a variable, and another may decrease it without informing the first thread. These type of problems are called </a:t>
            </a:r>
            <a:r>
              <a:rPr lang="en-IN" sz="2800" b="1" i="1" dirty="0" smtClean="0"/>
              <a:t>concurrency problems</a:t>
            </a:r>
            <a:r>
              <a:rPr lang="en-IN" sz="2800" dirty="0" smtClean="0"/>
              <a:t> and they are many and varied.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2625" y="76200"/>
            <a:ext cx="7772400" cy="79057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Pthreads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74650" y="1141413"/>
            <a:ext cx="8389938" cy="5078412"/>
          </a:xfrm>
          <a:prstGeom prst="rect">
            <a:avLst/>
          </a:prstGeom>
          <a:noFill/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POSIX standard (IEEE 1003.1c) API for thread creation and synchronization.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 specifies behavior of the thread library, implementation is up to development of the library.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in UNIX operating systems.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71538" y="5357826"/>
            <a:ext cx="914400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 dirty="0" err="1">
                <a:latin typeface="Arial" charset="0"/>
              </a:rPr>
              <a:t>Pthreads</a:t>
            </a:r>
            <a:r>
              <a:rPr lang="en-US" sz="2400" dirty="0">
                <a:latin typeface="Arial" charset="0"/>
              </a:rPr>
              <a:t> are IEEE Unix standard library calls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POSIX Threads (Pthreads)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23557" name="Picture 6" descr="D:\b\b4\IBM\02-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175" y="2016125"/>
            <a:ext cx="7642225" cy="27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2625" y="111125"/>
            <a:ext cx="77724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 : Process and Threads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8275" y="884238"/>
            <a:ext cx="8807450" cy="54213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Process: encompasses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dispatching: process is an execution path through one or more programs set of threads (computational entities)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execution may be interleaved with other processes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resource ownership: process is allocated a virtual address space to hold the process image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Thread: Dynamic object representing an execution path and computational state.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threads have their own computational state: PC, stack, user registers and private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Remaining resources are shared amongst threads in a process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Resources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928662" y="1571612"/>
            <a:ext cx="71024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i="1" u="sng" dirty="0"/>
              <a:t>Resource</a:t>
            </a:r>
            <a:r>
              <a:rPr lang="en-US" sz="2800" dirty="0"/>
              <a:t>: Anything that a process can request and then become blocked because that thing is not available.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57224" y="3214686"/>
            <a:ext cx="49001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 dirty="0"/>
              <a:t>Resource Descriptors</a:t>
            </a:r>
            <a:endParaRPr lang="en-US" sz="2800" dirty="0"/>
          </a:p>
          <a:p>
            <a:r>
              <a:rPr lang="en-US" sz="2800" dirty="0"/>
              <a:t>	- Internal resource name</a:t>
            </a:r>
          </a:p>
          <a:p>
            <a:r>
              <a:rPr lang="en-US" sz="2800" dirty="0"/>
              <a:t>	- Total Units</a:t>
            </a:r>
          </a:p>
          <a:p>
            <a:r>
              <a:rPr lang="en-US" sz="2800" dirty="0"/>
              <a:t>	- Available Units</a:t>
            </a:r>
          </a:p>
          <a:p>
            <a:r>
              <a:rPr lang="en-US" sz="2800" dirty="0"/>
              <a:t>	- List of available units</a:t>
            </a:r>
          </a:p>
          <a:p>
            <a:r>
              <a:rPr lang="en-US" sz="2800" dirty="0"/>
              <a:t>	- List of Blocked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manager responsibilities</a:t>
            </a:r>
            <a:endParaRPr lang="en-IN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/>
          <a:lstStyle/>
          <a:p>
            <a:r>
              <a:rPr lang="en-US" dirty="0" smtClean="0"/>
              <a:t>Process creation and termination</a:t>
            </a:r>
          </a:p>
          <a:p>
            <a:r>
              <a:rPr lang="en-US" dirty="0" smtClean="0"/>
              <a:t>Thread creation and termination</a:t>
            </a:r>
          </a:p>
          <a:p>
            <a:r>
              <a:rPr lang="en-US" dirty="0" smtClean="0"/>
              <a:t>Process synchronization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Protection &amp; security</a:t>
            </a:r>
          </a:p>
          <a:p>
            <a:r>
              <a:rPr lang="en-US" dirty="0" smtClean="0"/>
              <a:t>Implementing address space</a:t>
            </a:r>
            <a:endParaRPr lang="en-IN" dirty="0" smtClean="0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Process, Thread, and Resource Management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3657600" y="4495800"/>
            <a:ext cx="1828800" cy="1084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00" y="45402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5257800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Processor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91000" y="4692650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Primary</a:t>
            </a:r>
          </a:p>
          <a:p>
            <a:pPr algn="ctr" eaLnBrk="0" hangingPunct="0"/>
            <a:r>
              <a:rPr lang="en-US" sz="1800"/>
              <a:t>Memory</a:t>
            </a: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6400800" y="4495800"/>
            <a:ext cx="1828800" cy="1084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858000" y="4724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/>
              <a:t>Abstract</a:t>
            </a:r>
          </a:p>
          <a:p>
            <a:pPr algn="ctr" eaLnBrk="0" hangingPunct="0"/>
            <a:r>
              <a:rPr lang="en-US" sz="1800"/>
              <a:t>Resources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905000" y="1981200"/>
            <a:ext cx="60198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14600" y="3048000"/>
            <a:ext cx="1981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Multiprogramming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7432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672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505200" y="2057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  <a:p>
            <a:pPr algn="ctr" eaLnBrk="0" hangingPunct="0"/>
            <a:r>
              <a:rPr lang="en-US" sz="1800"/>
              <a:t>Abstraction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48200" y="2514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Process</a:t>
            </a:r>
          </a:p>
          <a:p>
            <a:pPr algn="ctr" eaLnBrk="0" hangingPunct="0"/>
            <a:r>
              <a:rPr lang="en-US" sz="1800"/>
              <a:t>Abstraction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400800" y="2514600"/>
            <a:ext cx="1295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Generic</a:t>
            </a:r>
          </a:p>
          <a:p>
            <a:pPr algn="ctr" eaLnBrk="0" hangingPunct="0"/>
            <a:r>
              <a:rPr lang="en-US" sz="1800"/>
              <a:t>Resource</a:t>
            </a:r>
          </a:p>
          <a:p>
            <a:pPr algn="ctr" eaLnBrk="0" hangingPunct="0"/>
            <a:r>
              <a:rPr lang="en-US" sz="1800"/>
              <a:t>Manager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0866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876800" y="35814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/>
              <a:t>Other</a:t>
            </a:r>
          </a:p>
        </p:txBody>
      </p:sp>
      <p:pic>
        <p:nvPicPr>
          <p:cNvPr id="21" name="Picture 18" descr="C:\Documents and Settings\nutt\Application Data\Microsoft\Media Catalog\Downloaded Clips\cl38\j01400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495800"/>
            <a:ext cx="1447800" cy="909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Resources</a:t>
            </a:r>
          </a:p>
        </p:txBody>
      </p:sp>
      <p:sp>
        <p:nvSpPr>
          <p:cNvPr id="87043" name="Text Box 1027"/>
          <p:cNvSpPr txBox="1">
            <a:spLocks noChangeArrowheads="1"/>
          </p:cNvSpPr>
          <p:nvPr/>
        </p:nvSpPr>
        <p:spPr bwMode="auto">
          <a:xfrm>
            <a:off x="1066800" y="1295400"/>
            <a:ext cx="66591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R = {R</a:t>
            </a:r>
            <a:r>
              <a:rPr lang="en-US" sz="2400" baseline="-25000"/>
              <a:t>j</a:t>
            </a:r>
            <a:r>
              <a:rPr lang="en-US" sz="2400"/>
              <a:t> | 0 </a:t>
            </a:r>
            <a:r>
              <a:rPr lang="en-US" sz="2400">
                <a:sym typeface="Symbol" pitchFamily="-64" charset="2"/>
              </a:rPr>
              <a:t></a:t>
            </a:r>
            <a:r>
              <a:rPr lang="en-US" sz="2400"/>
              <a:t> j &lt; m} = resource types</a:t>
            </a:r>
          </a:p>
          <a:p>
            <a:pPr eaLnBrk="0" hangingPunct="0"/>
            <a:r>
              <a:rPr lang="en-US" sz="2400"/>
              <a:t>C = {c</a:t>
            </a:r>
            <a:r>
              <a:rPr lang="en-US" sz="2400" baseline="-25000"/>
              <a:t>j</a:t>
            </a:r>
            <a:r>
              <a:rPr lang="en-US" sz="2400"/>
              <a:t> </a:t>
            </a:r>
            <a:r>
              <a:rPr lang="en-US" sz="2400">
                <a:sym typeface="Symbol" pitchFamily="-64" charset="2"/>
              </a:rPr>
              <a:t></a:t>
            </a:r>
            <a:r>
              <a:rPr lang="en-US" sz="2400"/>
              <a:t> 0 | </a:t>
            </a:r>
            <a:r>
              <a:rPr lang="en-US" sz="2400">
                <a:sym typeface="Symbol" pitchFamily="-64" charset="2"/>
              </a:rPr>
              <a:t> </a:t>
            </a:r>
            <a:r>
              <a:rPr lang="en-US" sz="2400"/>
              <a:t>R</a:t>
            </a:r>
            <a:r>
              <a:rPr lang="en-US" sz="2400" baseline="-25000"/>
              <a:t>j</a:t>
            </a:r>
            <a:r>
              <a:rPr lang="en-US" sz="2400">
                <a:sym typeface="Symbol" pitchFamily="-64" charset="2"/>
              </a:rPr>
              <a:t></a:t>
            </a:r>
            <a:r>
              <a:rPr lang="en-US" sz="2400"/>
              <a:t>R (0 </a:t>
            </a:r>
            <a:r>
              <a:rPr lang="en-US" sz="2400">
                <a:sym typeface="Symbol" pitchFamily="-64" charset="2"/>
              </a:rPr>
              <a:t></a:t>
            </a:r>
            <a:r>
              <a:rPr lang="en-US" sz="2400"/>
              <a:t> j &lt; m)} = units of R</a:t>
            </a:r>
            <a:r>
              <a:rPr lang="en-US" sz="2400" baseline="-25000"/>
              <a:t>j</a:t>
            </a:r>
            <a:r>
              <a:rPr lang="en-US" sz="2400"/>
              <a:t> available</a:t>
            </a:r>
          </a:p>
        </p:txBody>
      </p:sp>
      <p:sp>
        <p:nvSpPr>
          <p:cNvPr id="87044" name="Text Box 1028"/>
          <p:cNvSpPr txBox="1">
            <a:spLocks noChangeArrowheads="1"/>
          </p:cNvSpPr>
          <p:nvPr/>
        </p:nvSpPr>
        <p:spPr bwMode="auto">
          <a:xfrm>
            <a:off x="1066800" y="2286000"/>
            <a:ext cx="71024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/>
              <a:t>Reusable resource</a:t>
            </a:r>
            <a:r>
              <a:rPr lang="en-US" sz="2400"/>
              <a:t>: After a unit of the resource has been allocated, it must ultimately be released back to the system. E.g., CPU, primary memory, disk space, … The maximum value for c</a:t>
            </a:r>
            <a:r>
              <a:rPr lang="en-US" sz="2400" baseline="-25000"/>
              <a:t>j</a:t>
            </a:r>
            <a:r>
              <a:rPr lang="en-US" sz="2400"/>
              <a:t> is the number of units of that resource</a:t>
            </a:r>
          </a:p>
        </p:txBody>
      </p:sp>
      <p:sp>
        <p:nvSpPr>
          <p:cNvPr id="87045" name="Text Box 1029"/>
          <p:cNvSpPr txBox="1">
            <a:spLocks noChangeArrowheads="1"/>
          </p:cNvSpPr>
          <p:nvPr/>
        </p:nvSpPr>
        <p:spPr bwMode="auto">
          <a:xfrm>
            <a:off x="1066800" y="4267200"/>
            <a:ext cx="70262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i="1" u="sng"/>
              <a:t>Consumable resource</a:t>
            </a:r>
            <a:r>
              <a:rPr lang="en-US" sz="2400"/>
              <a:t>: There is no need to release a resource after it has been acquired. E.g., a message, input data, … Notice that c</a:t>
            </a:r>
            <a:r>
              <a:rPr lang="en-US" sz="2400" baseline="-25000"/>
              <a:t>j</a:t>
            </a:r>
            <a:r>
              <a:rPr lang="en-US" sz="2400"/>
              <a:t> is unbounded.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Using the Model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990600" y="990600"/>
            <a:ext cx="6462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/>
              <a:t> There is a resource manager, Mgr(</a:t>
            </a:r>
            <a:r>
              <a:rPr lang="en-US" sz="2400" dirty="0" err="1"/>
              <a:t>R</a:t>
            </a:r>
            <a:r>
              <a:rPr lang="en-US" sz="2400" baseline="-25000" dirty="0" err="1"/>
              <a:t>j</a:t>
            </a:r>
            <a:r>
              <a:rPr lang="en-US" sz="2400" dirty="0"/>
              <a:t>) for every </a:t>
            </a:r>
            <a:r>
              <a:rPr lang="en-US" sz="2400" dirty="0" err="1"/>
              <a:t>R</a:t>
            </a:r>
            <a:r>
              <a:rPr lang="en-US" sz="2400" baseline="-25000" dirty="0" err="1"/>
              <a:t>j</a:t>
            </a:r>
            <a:endParaRPr lang="en-US" sz="2400" baseline="-25000" dirty="0"/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4495800" y="4114800"/>
            <a:ext cx="2133600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Mgr(</a:t>
            </a:r>
            <a:r>
              <a:rPr lang="en-US" sz="2400" dirty="0" err="1"/>
              <a:t>R</a:t>
            </a:r>
            <a:r>
              <a:rPr lang="en-US" sz="2400" baseline="-25000" dirty="0" err="1"/>
              <a:t>j</a:t>
            </a:r>
            <a:r>
              <a:rPr lang="en-US" sz="2400" dirty="0"/>
              <a:t>)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2362200" y="4686300"/>
            <a:ext cx="9906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Process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90600" y="1371601"/>
            <a:ext cx="7475538" cy="3451226"/>
            <a:chOff x="624" y="864"/>
            <a:chExt cx="4709" cy="2174"/>
          </a:xfrm>
        </p:grpSpPr>
        <p:sp>
          <p:nvSpPr>
            <p:cNvPr id="30732" name="Text Box 5"/>
            <p:cNvSpPr txBox="1">
              <a:spLocks noChangeArrowheads="1"/>
            </p:cNvSpPr>
            <p:nvPr/>
          </p:nvSpPr>
          <p:spPr bwMode="auto">
            <a:xfrm>
              <a:off x="1008" y="1148"/>
              <a:ext cx="3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/>
                <a:t>p</a:t>
              </a:r>
              <a:r>
                <a:rPr lang="en-US" sz="2400" baseline="-25000" dirty="0"/>
                <a:t>i</a:t>
              </a:r>
              <a:r>
                <a:rPr lang="en-US" sz="2400" dirty="0"/>
                <a:t> can only request </a:t>
              </a:r>
              <a:r>
                <a:rPr lang="en-US" sz="2400" dirty="0" err="1"/>
                <a:t>n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-64" charset="2"/>
                </a:rPr>
                <a:t></a:t>
              </a:r>
              <a:r>
                <a:rPr lang="en-US" sz="2400" dirty="0"/>
                <a:t> </a:t>
              </a:r>
              <a:r>
                <a:rPr lang="en-US" sz="2400" dirty="0" err="1"/>
                <a:t>c</a:t>
              </a:r>
              <a:r>
                <a:rPr lang="en-US" sz="2400" baseline="-25000" dirty="0" err="1"/>
                <a:t>j</a:t>
              </a:r>
              <a:r>
                <a:rPr lang="en-US" sz="2400" dirty="0"/>
                <a:t> units of reusable </a:t>
              </a:r>
              <a:r>
                <a:rPr lang="en-US" sz="2400" dirty="0" err="1"/>
                <a:t>R</a:t>
              </a:r>
              <a:r>
                <a:rPr lang="en-US" sz="2400" baseline="-25000" dirty="0" err="1"/>
                <a:t>j</a:t>
              </a:r>
              <a:endParaRPr lang="en-US" sz="2400" dirty="0"/>
            </a:p>
          </p:txBody>
        </p:sp>
        <p:sp>
          <p:nvSpPr>
            <p:cNvPr id="30733" name="Text Box 6"/>
            <p:cNvSpPr txBox="1">
              <a:spLocks noChangeArrowheads="1"/>
            </p:cNvSpPr>
            <p:nvPr/>
          </p:nvSpPr>
          <p:spPr bwMode="auto">
            <a:xfrm>
              <a:off x="1008" y="1396"/>
              <a:ext cx="4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/>
                <a:t>p</a:t>
              </a:r>
              <a:r>
                <a:rPr lang="en-US" sz="2400" baseline="-25000" dirty="0"/>
                <a:t>i</a:t>
              </a:r>
              <a:r>
                <a:rPr lang="en-US" sz="2400" dirty="0"/>
                <a:t> can request unbounded # of units of consumable </a:t>
              </a:r>
              <a:r>
                <a:rPr lang="en-US" sz="2400" dirty="0" err="1"/>
                <a:t>R</a:t>
              </a:r>
              <a:r>
                <a:rPr lang="en-US" sz="2400" baseline="-25000" dirty="0" err="1"/>
                <a:t>j</a:t>
              </a:r>
              <a:endParaRPr lang="en-US" sz="2400" dirty="0"/>
            </a:p>
          </p:txBody>
        </p:sp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624" y="864"/>
              <a:ext cx="4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sz="2400" dirty="0"/>
                <a:t> Process p</a:t>
              </a:r>
              <a:r>
                <a:rPr lang="en-US" sz="2400" baseline="-25000" dirty="0"/>
                <a:t>i</a:t>
              </a:r>
              <a:r>
                <a:rPr lang="en-US" sz="2400" dirty="0"/>
                <a:t> can </a:t>
              </a:r>
              <a:r>
                <a:rPr lang="en-US" sz="2400" i="1" u="sng" dirty="0"/>
                <a:t>request</a:t>
              </a:r>
              <a:r>
                <a:rPr lang="en-US" sz="2400" dirty="0"/>
                <a:t> units of </a:t>
              </a:r>
              <a:r>
                <a:rPr lang="en-US" sz="2400" dirty="0" err="1"/>
                <a:t>R</a:t>
              </a:r>
              <a:r>
                <a:rPr lang="en-US" sz="2400" baseline="-25000" dirty="0" err="1"/>
                <a:t>j</a:t>
              </a:r>
              <a:r>
                <a:rPr lang="en-US" sz="2400" dirty="0"/>
                <a:t> if it is currently </a:t>
              </a:r>
              <a:r>
                <a:rPr lang="en-US" sz="2400" i="1" dirty="0"/>
                <a:t>running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2208" y="2544"/>
              <a:ext cx="7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request</a:t>
              </a:r>
            </a:p>
          </p:txBody>
        </p:sp>
        <p:sp>
          <p:nvSpPr>
            <p:cNvPr id="30736" name="Freeform 21"/>
            <p:cNvSpPr>
              <a:spLocks/>
            </p:cNvSpPr>
            <p:nvPr/>
          </p:nvSpPr>
          <p:spPr bwMode="auto">
            <a:xfrm>
              <a:off x="2016" y="2792"/>
              <a:ext cx="816" cy="246"/>
            </a:xfrm>
            <a:custGeom>
              <a:avLst/>
              <a:gdLst>
                <a:gd name="T0" fmla="*/ 0 w 768"/>
                <a:gd name="T1" fmla="*/ 291 h 208"/>
                <a:gd name="T2" fmla="*/ 488 w 768"/>
                <a:gd name="T3" fmla="*/ 22 h 208"/>
                <a:gd name="T4" fmla="*/ 867 w 768"/>
                <a:gd name="T5" fmla="*/ 156 h 208"/>
                <a:gd name="T6" fmla="*/ 0 60000 65536"/>
                <a:gd name="T7" fmla="*/ 0 60000 65536"/>
                <a:gd name="T8" fmla="*/ 0 60000 65536"/>
                <a:gd name="T9" fmla="*/ 0 w 768"/>
                <a:gd name="T10" fmla="*/ 0 h 208"/>
                <a:gd name="T11" fmla="*/ 768 w 768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8">
                  <a:moveTo>
                    <a:pt x="0" y="208"/>
                  </a:moveTo>
                  <a:cubicBezTo>
                    <a:pt x="152" y="120"/>
                    <a:pt x="304" y="32"/>
                    <a:pt x="432" y="16"/>
                  </a:cubicBezTo>
                  <a:cubicBezTo>
                    <a:pt x="560" y="0"/>
                    <a:pt x="664" y="56"/>
                    <a:pt x="768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 sz="240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50925" y="2784475"/>
            <a:ext cx="4733925" cy="3011488"/>
            <a:chOff x="662" y="1754"/>
            <a:chExt cx="2982" cy="1897"/>
          </a:xfrm>
        </p:grpSpPr>
        <p:sp>
          <p:nvSpPr>
            <p:cNvPr id="30729" name="Text Box 13"/>
            <p:cNvSpPr txBox="1">
              <a:spLocks noChangeArrowheads="1"/>
            </p:cNvSpPr>
            <p:nvPr/>
          </p:nvSpPr>
          <p:spPr bwMode="auto">
            <a:xfrm>
              <a:off x="662" y="1754"/>
              <a:ext cx="29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sz="2400" dirty="0"/>
                <a:t>Mgr(</a:t>
              </a:r>
              <a:r>
                <a:rPr lang="en-US" sz="2400" dirty="0" err="1"/>
                <a:t>R</a:t>
              </a:r>
              <a:r>
                <a:rPr lang="en-US" sz="2400" baseline="-25000" dirty="0" err="1"/>
                <a:t>j</a:t>
              </a:r>
              <a:r>
                <a:rPr lang="en-US" sz="2400" dirty="0"/>
                <a:t>) can allocate units of </a:t>
              </a:r>
              <a:r>
                <a:rPr lang="en-US" sz="2400" dirty="0" err="1"/>
                <a:t>R</a:t>
              </a:r>
              <a:r>
                <a:rPr lang="en-US" sz="2400" baseline="-25000" dirty="0" err="1"/>
                <a:t>j</a:t>
              </a:r>
              <a:r>
                <a:rPr lang="en-US" sz="2400" dirty="0"/>
                <a:t> to p</a:t>
              </a:r>
              <a:r>
                <a:rPr lang="en-US" sz="2400" baseline="-25000" dirty="0"/>
                <a:t>i</a:t>
              </a:r>
            </a:p>
          </p:txBody>
        </p:sp>
        <p:sp>
          <p:nvSpPr>
            <p:cNvPr id="30730" name="Text Box 15"/>
            <p:cNvSpPr txBox="1">
              <a:spLocks noChangeArrowheads="1"/>
            </p:cNvSpPr>
            <p:nvPr/>
          </p:nvSpPr>
          <p:spPr bwMode="auto">
            <a:xfrm>
              <a:off x="2160" y="3360"/>
              <a:ext cx="7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allocate</a:t>
              </a:r>
            </a:p>
          </p:txBody>
        </p:sp>
        <p:sp>
          <p:nvSpPr>
            <p:cNvPr id="30731" name="Freeform 22"/>
            <p:cNvSpPr>
              <a:spLocks/>
            </p:cNvSpPr>
            <p:nvPr/>
          </p:nvSpPr>
          <p:spPr bwMode="auto">
            <a:xfrm>
              <a:off x="2016" y="3144"/>
              <a:ext cx="768" cy="264"/>
            </a:xfrm>
            <a:custGeom>
              <a:avLst/>
              <a:gdLst>
                <a:gd name="T0" fmla="*/ 768 w 768"/>
                <a:gd name="T1" fmla="*/ 144 h 264"/>
                <a:gd name="T2" fmla="*/ 432 w 768"/>
                <a:gd name="T3" fmla="*/ 240 h 264"/>
                <a:gd name="T4" fmla="*/ 0 w 768"/>
                <a:gd name="T5" fmla="*/ 0 h 264"/>
                <a:gd name="T6" fmla="*/ 0 60000 65536"/>
                <a:gd name="T7" fmla="*/ 0 60000 65536"/>
                <a:gd name="T8" fmla="*/ 0 60000 65536"/>
                <a:gd name="T9" fmla="*/ 0 w 768"/>
                <a:gd name="T10" fmla="*/ 0 h 264"/>
                <a:gd name="T11" fmla="*/ 768 w 768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64">
                  <a:moveTo>
                    <a:pt x="768" y="144"/>
                  </a:moveTo>
                  <a:cubicBezTo>
                    <a:pt x="664" y="204"/>
                    <a:pt x="560" y="264"/>
                    <a:pt x="432" y="240"/>
                  </a:cubicBezTo>
                  <a:cubicBezTo>
                    <a:pt x="304" y="216"/>
                    <a:pt x="152" y="10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3651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A Generic Resource Manager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066800" y="3368675"/>
            <a:ext cx="9906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Process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43200" y="2133600"/>
            <a:ext cx="48006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2667000" y="1676400"/>
            <a:ext cx="247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Resource Manager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2514600"/>
            <a:ext cx="1981200" cy="762000"/>
            <a:chOff x="1920" y="1824"/>
            <a:chExt cx="1248" cy="480"/>
          </a:xfrm>
        </p:grpSpPr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1920" y="1824"/>
              <a:ext cx="1248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016" y="1872"/>
              <a:ext cx="624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/>
                <a:t>Process</a:t>
              </a:r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2112" y="1968"/>
              <a:ext cx="624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/>
                <a:t>Process</a:t>
              </a:r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2496" y="1920"/>
              <a:ext cx="624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/>
                <a:t>Process</a:t>
              </a:r>
            </a:p>
          </p:txBody>
        </p:sp>
      </p:grpSp>
      <p:sp>
        <p:nvSpPr>
          <p:cNvPr id="31752" name="Text Box 11"/>
          <p:cNvSpPr txBox="1">
            <a:spLocks noChangeArrowheads="1"/>
          </p:cNvSpPr>
          <p:nvPr/>
        </p:nvSpPr>
        <p:spPr bwMode="auto">
          <a:xfrm>
            <a:off x="5159375" y="2117725"/>
            <a:ext cx="208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Blocked Processes</a:t>
            </a: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5410200" y="4403725"/>
            <a:ext cx="1658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Resource Pool</a:t>
            </a:r>
          </a:p>
        </p:txBody>
      </p:sp>
      <p:sp>
        <p:nvSpPr>
          <p:cNvPr id="12301" name="Cloud"/>
          <p:cNvSpPr>
            <a:spLocks noChangeAspect="1" noEditPoints="1" noChangeArrowheads="1"/>
          </p:cNvSpPr>
          <p:nvPr/>
        </p:nvSpPr>
        <p:spPr bwMode="auto">
          <a:xfrm>
            <a:off x="3048000" y="2667000"/>
            <a:ext cx="2133600" cy="1600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1755" name="Freeform 14"/>
          <p:cNvSpPr>
            <a:spLocks/>
          </p:cNvSpPr>
          <p:nvPr/>
        </p:nvSpPr>
        <p:spPr bwMode="auto">
          <a:xfrm>
            <a:off x="1905000" y="3114675"/>
            <a:ext cx="1295400" cy="390525"/>
          </a:xfrm>
          <a:custGeom>
            <a:avLst/>
            <a:gdLst>
              <a:gd name="T0" fmla="*/ 0 w 768"/>
              <a:gd name="T1" fmla="*/ 733220095 h 208"/>
              <a:gd name="T2" fmla="*/ 1229047889 w 768"/>
              <a:gd name="T3" fmla="*/ 56400820 h 208"/>
              <a:gd name="T4" fmla="*/ 2147483647 w 768"/>
              <a:gd name="T5" fmla="*/ 394811389 h 208"/>
              <a:gd name="T6" fmla="*/ 0 60000 65536"/>
              <a:gd name="T7" fmla="*/ 0 60000 65536"/>
              <a:gd name="T8" fmla="*/ 0 60000 65536"/>
              <a:gd name="T9" fmla="*/ 0 w 768"/>
              <a:gd name="T10" fmla="*/ 0 h 208"/>
              <a:gd name="T11" fmla="*/ 768 w 768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08">
                <a:moveTo>
                  <a:pt x="0" y="208"/>
                </a:moveTo>
                <a:cubicBezTo>
                  <a:pt x="152" y="120"/>
                  <a:pt x="304" y="32"/>
                  <a:pt x="432" y="16"/>
                </a:cubicBezTo>
                <a:cubicBezTo>
                  <a:pt x="560" y="0"/>
                  <a:pt x="664" y="56"/>
                  <a:pt x="768" y="11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56" name="Freeform 15"/>
          <p:cNvSpPr>
            <a:spLocks/>
          </p:cNvSpPr>
          <p:nvPr/>
        </p:nvSpPr>
        <p:spPr bwMode="auto">
          <a:xfrm>
            <a:off x="1905000" y="3673475"/>
            <a:ext cx="1219200" cy="419100"/>
          </a:xfrm>
          <a:custGeom>
            <a:avLst/>
            <a:gdLst>
              <a:gd name="T0" fmla="*/ 1935480178 w 768"/>
              <a:gd name="T1" fmla="*/ 362902431 h 264"/>
              <a:gd name="T2" fmla="*/ 1088707551 w 768"/>
              <a:gd name="T3" fmla="*/ 604837419 h 264"/>
              <a:gd name="T4" fmla="*/ 0 w 768"/>
              <a:gd name="T5" fmla="*/ 0 h 264"/>
              <a:gd name="T6" fmla="*/ 0 60000 65536"/>
              <a:gd name="T7" fmla="*/ 0 60000 65536"/>
              <a:gd name="T8" fmla="*/ 0 60000 65536"/>
              <a:gd name="T9" fmla="*/ 0 w 768"/>
              <a:gd name="T10" fmla="*/ 0 h 264"/>
              <a:gd name="T11" fmla="*/ 768 w 768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64">
                <a:moveTo>
                  <a:pt x="768" y="144"/>
                </a:moveTo>
                <a:cubicBezTo>
                  <a:pt x="664" y="204"/>
                  <a:pt x="560" y="264"/>
                  <a:pt x="432" y="240"/>
                </a:cubicBezTo>
                <a:cubicBezTo>
                  <a:pt x="304" y="216"/>
                  <a:pt x="152" y="1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57" name="Rectangle 16"/>
          <p:cNvSpPr>
            <a:spLocks noChangeArrowheads="1"/>
          </p:cNvSpPr>
          <p:nvPr/>
        </p:nvSpPr>
        <p:spPr bwMode="auto">
          <a:xfrm>
            <a:off x="3276600" y="3124200"/>
            <a:ext cx="1295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Courier New" pitchFamily="-64" charset="0"/>
              </a:rPr>
              <a:t>request()</a:t>
            </a:r>
            <a:endParaRPr lang="en-US"/>
          </a:p>
        </p:txBody>
      </p:sp>
      <p:sp>
        <p:nvSpPr>
          <p:cNvPr id="31758" name="Rectangle 17"/>
          <p:cNvSpPr>
            <a:spLocks noChangeArrowheads="1"/>
          </p:cNvSpPr>
          <p:nvPr/>
        </p:nvSpPr>
        <p:spPr bwMode="auto">
          <a:xfrm>
            <a:off x="3429000" y="3581400"/>
            <a:ext cx="12954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Courier New" pitchFamily="-64" charset="0"/>
              </a:rPr>
              <a:t>release()</a:t>
            </a:r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257800" y="3429000"/>
            <a:ext cx="2133600" cy="914400"/>
            <a:chOff x="3216" y="2352"/>
            <a:chExt cx="1344" cy="576"/>
          </a:xfrm>
        </p:grpSpPr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3216" y="2352"/>
              <a:ext cx="1344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08" name="AutoShape 20"/>
            <p:cNvSpPr>
              <a:spLocks noChangeArrowheads="1"/>
            </p:cNvSpPr>
            <p:nvPr/>
          </p:nvSpPr>
          <p:spPr bwMode="auto">
            <a:xfrm>
              <a:off x="3648" y="2400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09" name="AutoShape 21"/>
            <p:cNvSpPr>
              <a:spLocks noChangeArrowheads="1"/>
            </p:cNvSpPr>
            <p:nvPr/>
          </p:nvSpPr>
          <p:spPr bwMode="auto">
            <a:xfrm>
              <a:off x="3456" y="2592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10" name="AutoShape 22"/>
            <p:cNvSpPr>
              <a:spLocks noChangeArrowheads="1"/>
            </p:cNvSpPr>
            <p:nvPr/>
          </p:nvSpPr>
          <p:spPr bwMode="auto">
            <a:xfrm>
              <a:off x="3792" y="2544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11" name="AutoShape 23"/>
            <p:cNvSpPr>
              <a:spLocks noChangeArrowheads="1"/>
            </p:cNvSpPr>
            <p:nvPr/>
          </p:nvSpPr>
          <p:spPr bwMode="auto">
            <a:xfrm>
              <a:off x="4176" y="2688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>
              <a:off x="4032" y="2448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13" name="AutoShape 25"/>
            <p:cNvSpPr>
              <a:spLocks noChangeArrowheads="1"/>
            </p:cNvSpPr>
            <p:nvPr/>
          </p:nvSpPr>
          <p:spPr bwMode="auto">
            <a:xfrm>
              <a:off x="3888" y="2736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314" name="AutoShape 26"/>
            <p:cNvSpPr>
              <a:spLocks noChangeArrowheads="1"/>
            </p:cNvSpPr>
            <p:nvPr/>
          </p:nvSpPr>
          <p:spPr bwMode="auto">
            <a:xfrm>
              <a:off x="3648" y="2688"/>
              <a:ext cx="144" cy="144"/>
            </a:xfrm>
            <a:prstGeom prst="plus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1760" name="Line 27"/>
          <p:cNvSpPr>
            <a:spLocks noChangeShapeType="1"/>
          </p:cNvSpPr>
          <p:nvPr/>
        </p:nvSpPr>
        <p:spPr bwMode="auto">
          <a:xfrm flipV="1">
            <a:off x="4572000" y="3048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61" name="Line 28"/>
          <p:cNvSpPr>
            <a:spLocks noChangeShapeType="1"/>
          </p:cNvSpPr>
          <p:nvPr/>
        </p:nvSpPr>
        <p:spPr bwMode="auto">
          <a:xfrm>
            <a:off x="4572000" y="3429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62" name="Line 29"/>
          <p:cNvSpPr>
            <a:spLocks noChangeShapeType="1"/>
          </p:cNvSpPr>
          <p:nvPr/>
        </p:nvSpPr>
        <p:spPr bwMode="auto">
          <a:xfrm>
            <a:off x="4724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1763" name="Rectangle 30"/>
          <p:cNvSpPr>
            <a:spLocks noChangeArrowheads="1"/>
          </p:cNvSpPr>
          <p:nvPr/>
        </p:nvSpPr>
        <p:spPr bwMode="auto">
          <a:xfrm>
            <a:off x="2819400" y="2209800"/>
            <a:ext cx="990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Policy</a:t>
            </a:r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>
            <a:off x="33528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52800" y="4114800"/>
            <a:ext cx="17526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019800" y="3581400"/>
            <a:ext cx="1143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/>
              <a:t>OS</a:t>
            </a:r>
            <a:r>
              <a:rPr lang="en-US" sz="1600" baseline="-25000"/>
              <a:t> </a:t>
            </a:r>
            <a:r>
              <a:rPr lang="en-US" sz="1600"/>
              <a:t>Address</a:t>
            </a:r>
          </a:p>
          <a:p>
            <a:pPr algn="ctr" eaLnBrk="0" hangingPunct="0">
              <a:defRPr/>
            </a:pPr>
            <a:r>
              <a:rPr lang="en-US" sz="1600"/>
              <a:t>Space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479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Implementing the Process Abstraction</a:t>
            </a: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3429000" y="4965700"/>
            <a:ext cx="1600200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3489325" y="5027613"/>
            <a:ext cx="693738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0" name="Rectangle 16"/>
          <p:cNvSpPr>
            <a:spLocks noChangeArrowheads="1"/>
          </p:cNvSpPr>
          <p:nvPr/>
        </p:nvSpPr>
        <p:spPr bwMode="auto">
          <a:xfrm>
            <a:off x="3489325" y="5332413"/>
            <a:ext cx="693738" cy="214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3489325" y="5638800"/>
            <a:ext cx="693738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2" name="Rectangle 18"/>
          <p:cNvSpPr>
            <a:spLocks noChangeArrowheads="1"/>
          </p:cNvSpPr>
          <p:nvPr/>
        </p:nvSpPr>
        <p:spPr bwMode="auto">
          <a:xfrm>
            <a:off x="4456113" y="5240338"/>
            <a:ext cx="482600" cy="122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3" name="Rectangle 19"/>
          <p:cNvSpPr>
            <a:spLocks noChangeArrowheads="1"/>
          </p:cNvSpPr>
          <p:nvPr/>
        </p:nvSpPr>
        <p:spPr bwMode="auto">
          <a:xfrm>
            <a:off x="4456113" y="5546725"/>
            <a:ext cx="482600" cy="122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3735388" y="5091113"/>
            <a:ext cx="960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/>
              <a:t>Control</a:t>
            </a:r>
          </a:p>
          <a:p>
            <a:pPr algn="ctr" eaLnBrk="0" hangingPunct="0"/>
            <a:r>
              <a:rPr lang="en-US" sz="2000"/>
              <a:t>Unit</a:t>
            </a:r>
          </a:p>
        </p:txBody>
      </p:sp>
      <p:sp>
        <p:nvSpPr>
          <p:cNvPr id="3085" name="Line 24"/>
          <p:cNvSpPr>
            <a:spLocks noChangeShapeType="1"/>
          </p:cNvSpPr>
          <p:nvPr/>
        </p:nvSpPr>
        <p:spPr bwMode="auto">
          <a:xfrm>
            <a:off x="1828800" y="33528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25"/>
          <p:cNvSpPr txBox="1">
            <a:spLocks noChangeArrowheads="1"/>
          </p:cNvSpPr>
          <p:nvPr/>
        </p:nvSpPr>
        <p:spPr bwMode="auto">
          <a:xfrm>
            <a:off x="1866900" y="2971800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OS interface</a:t>
            </a:r>
          </a:p>
        </p:txBody>
      </p:sp>
      <p:sp>
        <p:nvSpPr>
          <p:cNvPr id="3087" name="Text Box 31"/>
          <p:cNvSpPr txBox="1">
            <a:spLocks noChangeArrowheads="1"/>
          </p:cNvSpPr>
          <p:nvPr/>
        </p:nvSpPr>
        <p:spPr bwMode="auto">
          <a:xfrm>
            <a:off x="6324600" y="51181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3088" name="Text Box 32"/>
          <p:cNvSpPr txBox="1">
            <a:spLocks noChangeArrowheads="1"/>
          </p:cNvSpPr>
          <p:nvPr/>
        </p:nvSpPr>
        <p:spPr bwMode="auto">
          <a:xfrm rot="-5400000">
            <a:off x="5895975" y="4772025"/>
            <a:ext cx="290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Machine Executable Memory</a:t>
            </a:r>
          </a:p>
        </p:txBody>
      </p:sp>
      <p:sp>
        <p:nvSpPr>
          <p:cNvPr id="3089" name="Rectangle 33"/>
          <p:cNvSpPr>
            <a:spLocks noChangeArrowheads="1"/>
          </p:cNvSpPr>
          <p:nvPr/>
        </p:nvSpPr>
        <p:spPr bwMode="auto">
          <a:xfrm>
            <a:off x="3429000" y="4191000"/>
            <a:ext cx="1600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/>
              <a:t>ALU</a:t>
            </a:r>
          </a:p>
        </p:txBody>
      </p:sp>
      <p:sp>
        <p:nvSpPr>
          <p:cNvPr id="3090" name="Text Box 34"/>
          <p:cNvSpPr txBox="1">
            <a:spLocks noChangeArrowheads="1"/>
          </p:cNvSpPr>
          <p:nvPr/>
        </p:nvSpPr>
        <p:spPr bwMode="auto">
          <a:xfrm>
            <a:off x="3276600" y="37338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CPU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362200" y="914400"/>
            <a:ext cx="4800600" cy="3810000"/>
            <a:chOff x="864" y="768"/>
            <a:chExt cx="3024" cy="2400"/>
          </a:xfrm>
        </p:grpSpPr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168" y="2832"/>
              <a:ext cx="720" cy="3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i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sp>
          <p:nvSpPr>
            <p:cNvPr id="3128" name="Line 28"/>
            <p:cNvSpPr>
              <a:spLocks noChangeShapeType="1"/>
            </p:cNvSpPr>
            <p:nvPr/>
          </p:nvSpPr>
          <p:spPr bwMode="auto">
            <a:xfrm>
              <a:off x="2784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864" y="768"/>
              <a:ext cx="768" cy="1200"/>
              <a:chOff x="864" y="768"/>
              <a:chExt cx="768" cy="1200"/>
            </a:xfrm>
          </p:grpSpPr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864" y="768"/>
                <a:ext cx="768" cy="864"/>
                <a:chOff x="96" y="2688"/>
                <a:chExt cx="1104" cy="1200"/>
              </a:xfrm>
            </p:grpSpPr>
            <p:sp>
              <p:nvSpPr>
                <p:cNvPr id="2051" name="Rectangle 3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3134" name="Rectangle 4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35" name="Rectangle 5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6" name="Rectangle 6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7" name="Rectangle 7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8" name="Rectangle 8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39" name="Rectangle 9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3131" name="Text Box 35"/>
              <p:cNvSpPr txBox="1">
                <a:spLocks noChangeArrowheads="1"/>
              </p:cNvSpPr>
              <p:nvPr/>
            </p:nvSpPr>
            <p:spPr bwMode="auto">
              <a:xfrm>
                <a:off x="916" y="864"/>
                <a:ext cx="6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/>
                  <a:t>P</a:t>
                </a:r>
                <a:r>
                  <a:rPr lang="en-US" sz="2000" b="1" baseline="-25000"/>
                  <a:t>i </a:t>
                </a:r>
                <a:r>
                  <a:rPr lang="en-US" sz="2000" b="1"/>
                  <a:t>CPU</a:t>
                </a:r>
                <a:endParaRPr lang="en-US" b="1"/>
              </a:p>
            </p:txBody>
          </p:sp>
          <p:sp>
            <p:nvSpPr>
              <p:cNvPr id="2084" name="Rectangle 36"/>
              <p:cNvSpPr>
                <a:spLocks noChangeArrowheads="1"/>
              </p:cNvSpPr>
              <p:nvPr/>
            </p:nvSpPr>
            <p:spPr bwMode="auto">
              <a:xfrm>
                <a:off x="864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/>
                  <a:t>P</a:t>
                </a:r>
                <a:r>
                  <a:rPr lang="en-US" sz="1600" baseline="-25000"/>
                  <a:t>i </a:t>
                </a:r>
                <a:r>
                  <a:rPr lang="en-US" sz="1600"/>
                  <a:t>Executable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Memory</a:t>
                </a:r>
              </a:p>
            </p:txBody>
          </p:sp>
        </p:grp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5241925" y="914400"/>
            <a:ext cx="1920875" cy="4495800"/>
            <a:chOff x="2678" y="768"/>
            <a:chExt cx="1210" cy="2832"/>
          </a:xfrm>
        </p:grpSpPr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168" y="3168"/>
              <a:ext cx="720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k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sp>
          <p:nvSpPr>
            <p:cNvPr id="3112" name="Line 29"/>
            <p:cNvSpPr>
              <a:spLocks noChangeShapeType="1"/>
            </p:cNvSpPr>
            <p:nvPr/>
          </p:nvSpPr>
          <p:spPr bwMode="auto">
            <a:xfrm>
              <a:off x="2784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2678" y="768"/>
              <a:ext cx="1210" cy="1200"/>
              <a:chOff x="2678" y="768"/>
              <a:chExt cx="1210" cy="1200"/>
            </a:xfrm>
          </p:grpSpPr>
          <p:sp>
            <p:nvSpPr>
              <p:cNvPr id="3114" name="Text Box 30"/>
              <p:cNvSpPr txBox="1">
                <a:spLocks noChangeArrowheads="1"/>
              </p:cNvSpPr>
              <p:nvPr/>
            </p:nvSpPr>
            <p:spPr bwMode="auto">
              <a:xfrm>
                <a:off x="2678" y="1337"/>
                <a:ext cx="4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3600" b="1"/>
                  <a:t>…</a:t>
                </a:r>
              </a:p>
            </p:txBody>
          </p:sp>
          <p:grpSp>
            <p:nvGrpSpPr>
              <p:cNvPr id="7" name="Group 61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1200"/>
                <a:chOff x="3120" y="768"/>
                <a:chExt cx="768" cy="1200"/>
              </a:xfrm>
            </p:grpSpPr>
            <p:grpSp>
              <p:nvGrpSpPr>
                <p:cNvPr id="8" name="Group 48"/>
                <p:cNvGrpSpPr>
                  <a:grpSpLocks/>
                </p:cNvGrpSpPr>
                <p:nvPr/>
              </p:nvGrpSpPr>
              <p:grpSpPr bwMode="auto">
                <a:xfrm>
                  <a:off x="3120" y="768"/>
                  <a:ext cx="768" cy="864"/>
                  <a:chOff x="96" y="2688"/>
                  <a:chExt cx="1104" cy="1200"/>
                </a:xfrm>
              </p:grpSpPr>
              <p:sp>
                <p:nvSpPr>
                  <p:cNvPr id="2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6" y="2688"/>
                    <a:ext cx="1104" cy="1200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IN"/>
                  </a:p>
                </p:txBody>
              </p:sp>
              <p:sp>
                <p:nvSpPr>
                  <p:cNvPr id="312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3224"/>
                    <a:ext cx="1008" cy="6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12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263"/>
                    <a:ext cx="43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455"/>
                    <a:ext cx="437" cy="135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3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82" y="3648"/>
                    <a:ext cx="43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3397"/>
                    <a:ext cx="304" cy="7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91" y="3590"/>
                    <a:ext cx="304" cy="77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/>
                  </a:p>
                </p:txBody>
              </p:sp>
              <p:sp>
                <p:nvSpPr>
                  <p:cNvPr id="312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2736"/>
                    <a:ext cx="1008" cy="432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2000"/>
                  </a:p>
                </p:txBody>
              </p:sp>
            </p:grpSp>
            <p:sp>
              <p:nvSpPr>
                <p:cNvPr id="311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172" y="864"/>
                  <a:ext cx="66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2000" b="1"/>
                    <a:t>P</a:t>
                  </a:r>
                  <a:r>
                    <a:rPr lang="en-US" sz="2000" b="1" baseline="-25000"/>
                    <a:t>k </a:t>
                  </a:r>
                  <a:r>
                    <a:rPr lang="en-US" sz="2000" b="1"/>
                    <a:t>CPU</a:t>
                  </a:r>
                  <a:endParaRPr lang="en-US" b="1"/>
                </a:p>
              </p:txBody>
            </p:sp>
            <p:sp>
              <p:nvSpPr>
                <p:cNvPr id="21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120" y="1632"/>
                  <a:ext cx="768" cy="33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1600"/>
                    <a:t>P</a:t>
                  </a:r>
                  <a:r>
                    <a:rPr lang="en-US" sz="1600" baseline="-25000"/>
                    <a:t>k </a:t>
                  </a:r>
                  <a:r>
                    <a:rPr lang="en-US" sz="1600"/>
                    <a:t>Executable</a:t>
                  </a:r>
                </a:p>
                <a:p>
                  <a:pPr algn="ctr" eaLnBrk="0" hangingPunct="0">
                    <a:defRPr/>
                  </a:pPr>
                  <a:r>
                    <a:rPr lang="en-US" sz="1600"/>
                    <a:t>Memory</a:t>
                  </a:r>
                </a:p>
              </p:txBody>
            </p:sp>
          </p:grpSp>
        </p:grpSp>
      </p:grpSp>
      <p:sp>
        <p:nvSpPr>
          <p:cNvPr id="3093" name="Freeform 65"/>
          <p:cNvSpPr>
            <a:spLocks/>
          </p:cNvSpPr>
          <p:nvPr/>
        </p:nvSpPr>
        <p:spPr bwMode="auto">
          <a:xfrm>
            <a:off x="4800600" y="3733800"/>
            <a:ext cx="1219200" cy="1600200"/>
          </a:xfrm>
          <a:custGeom>
            <a:avLst/>
            <a:gdLst>
              <a:gd name="T0" fmla="*/ 0 w 768"/>
              <a:gd name="T1" fmla="*/ 2147483647 h 1008"/>
              <a:gd name="T2" fmla="*/ 967740089 w 768"/>
              <a:gd name="T3" fmla="*/ 2147483647 h 1008"/>
              <a:gd name="T4" fmla="*/ 967740089 w 768"/>
              <a:gd name="T5" fmla="*/ 0 h 1008"/>
              <a:gd name="T6" fmla="*/ 1935480178 w 768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1008"/>
              <a:gd name="T14" fmla="*/ 768 w 768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1008">
                <a:moveTo>
                  <a:pt x="0" y="1008"/>
                </a:moveTo>
                <a:lnTo>
                  <a:pt x="384" y="1008"/>
                </a:lnTo>
                <a:lnTo>
                  <a:pt x="384" y="0"/>
                </a:lnTo>
                <a:lnTo>
                  <a:pt x="76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3886200" y="914400"/>
            <a:ext cx="3276600" cy="5410200"/>
            <a:chOff x="1824" y="768"/>
            <a:chExt cx="2064" cy="3408"/>
          </a:xfrm>
        </p:grpSpPr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3168" y="3744"/>
              <a:ext cx="720" cy="43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/>
                <a:t>P</a:t>
              </a:r>
              <a:r>
                <a:rPr lang="en-US" sz="1600" baseline="-25000"/>
                <a:t>j </a:t>
              </a:r>
              <a:r>
                <a:rPr lang="en-US" sz="1600"/>
                <a:t>Address</a:t>
              </a:r>
            </a:p>
            <a:p>
              <a:pPr algn="ctr" eaLnBrk="0" hangingPunct="0">
                <a:defRPr/>
              </a:pPr>
              <a:r>
                <a:rPr lang="en-US" sz="1600"/>
                <a:t>Space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824" y="768"/>
              <a:ext cx="768" cy="1200"/>
              <a:chOff x="1824" y="768"/>
              <a:chExt cx="768" cy="1200"/>
            </a:xfrm>
          </p:grpSpPr>
          <p:grpSp>
            <p:nvGrpSpPr>
              <p:cNvPr id="11" name="Group 37"/>
              <p:cNvGrpSpPr>
                <a:grpSpLocks/>
              </p:cNvGrpSpPr>
              <p:nvPr/>
            </p:nvGrpSpPr>
            <p:grpSpPr bwMode="auto">
              <a:xfrm>
                <a:off x="1824" y="768"/>
                <a:ext cx="768" cy="864"/>
                <a:chOff x="96" y="2688"/>
                <a:chExt cx="1104" cy="1200"/>
              </a:xfrm>
            </p:grpSpPr>
            <p:sp>
              <p:nvSpPr>
                <p:cNvPr id="2086" name="Rectangle 38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200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3104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05" name="Rectangle 40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6" name="Rectangle 41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8" name="Rectangle 43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09" name="Rectangle 44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311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3101" name="Text Box 46"/>
              <p:cNvSpPr txBox="1">
                <a:spLocks noChangeArrowheads="1"/>
              </p:cNvSpPr>
              <p:nvPr/>
            </p:nvSpPr>
            <p:spPr bwMode="auto">
              <a:xfrm>
                <a:off x="1876" y="864"/>
                <a:ext cx="6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b="1"/>
                  <a:t>P</a:t>
                </a:r>
                <a:r>
                  <a:rPr lang="en-US" sz="2000" b="1" baseline="-25000"/>
                  <a:t>j </a:t>
                </a:r>
                <a:r>
                  <a:rPr lang="en-US" sz="2000" b="1"/>
                  <a:t>CPU</a:t>
                </a:r>
                <a:endParaRPr lang="en-US" b="1"/>
              </a:p>
            </p:txBody>
          </p:sp>
          <p:sp>
            <p:nvSpPr>
              <p:cNvPr id="2095" name="Rectangle 47"/>
              <p:cNvSpPr>
                <a:spLocks noChangeArrowheads="1"/>
              </p:cNvSpPr>
              <p:nvPr/>
            </p:nvSpPr>
            <p:spPr bwMode="auto">
              <a:xfrm>
                <a:off x="1824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/>
                  <a:t>P</a:t>
                </a:r>
                <a:r>
                  <a:rPr lang="en-US" sz="1600" baseline="-25000"/>
                  <a:t>j </a:t>
                </a:r>
                <a:r>
                  <a:rPr lang="en-US" sz="1600"/>
                  <a:t>Executable</a:t>
                </a:r>
              </a:p>
              <a:p>
                <a:pPr algn="ctr" eaLnBrk="0" hangingPunct="0">
                  <a:defRPr/>
                </a:pPr>
                <a:r>
                  <a:rPr lang="en-US" sz="1600"/>
                  <a:t>Memory</a:t>
                </a:r>
              </a:p>
            </p:txBody>
          </p:sp>
        </p:grpSp>
        <p:sp>
          <p:nvSpPr>
            <p:cNvPr id="3099" name="Freeform 66"/>
            <p:cNvSpPr>
              <a:spLocks/>
            </p:cNvSpPr>
            <p:nvPr/>
          </p:nvSpPr>
          <p:spPr bwMode="auto">
            <a:xfrm>
              <a:off x="2784" y="3552"/>
              <a:ext cx="384" cy="432"/>
            </a:xfrm>
            <a:custGeom>
              <a:avLst/>
              <a:gdLst>
                <a:gd name="T0" fmla="*/ 0 w 384"/>
                <a:gd name="T1" fmla="*/ 0 h 432"/>
                <a:gd name="T2" fmla="*/ 0 w 384"/>
                <a:gd name="T3" fmla="*/ 432 h 432"/>
                <a:gd name="T4" fmla="*/ 384 w 384"/>
                <a:gd name="T5" fmla="*/ 432 h 432"/>
                <a:gd name="T6" fmla="*/ 0 60000 65536"/>
                <a:gd name="T7" fmla="*/ 0 60000 65536"/>
                <a:gd name="T8" fmla="*/ 0 60000 65536"/>
                <a:gd name="T9" fmla="*/ 0 w 384"/>
                <a:gd name="T10" fmla="*/ 0 h 432"/>
                <a:gd name="T11" fmla="*/ 384 w 38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32">
                  <a:moveTo>
                    <a:pt x="0" y="0"/>
                  </a:moveTo>
                  <a:lnTo>
                    <a:pt x="0" y="432"/>
                  </a:lnTo>
                  <a:lnTo>
                    <a:pt x="384" y="4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095" name="Rectangle 69"/>
          <p:cNvSpPr>
            <a:spLocks noChangeArrowheads="1"/>
          </p:cNvSpPr>
          <p:nvPr/>
        </p:nvSpPr>
        <p:spPr bwMode="auto">
          <a:xfrm>
            <a:off x="6019800" y="3581400"/>
            <a:ext cx="1143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96" name="Rectangle 70"/>
          <p:cNvSpPr>
            <a:spLocks noChangeArrowheads="1"/>
          </p:cNvSpPr>
          <p:nvPr/>
        </p:nvSpPr>
        <p:spPr bwMode="auto">
          <a:xfrm>
            <a:off x="465138" y="1676400"/>
            <a:ext cx="174466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Ideal Abstraction:</a:t>
            </a:r>
          </a:p>
          <a:p>
            <a:r>
              <a:rPr lang="en-US"/>
              <a:t>As if using an</a:t>
            </a:r>
          </a:p>
          <a:p>
            <a:r>
              <a:rPr lang="en-US"/>
              <a:t>Actual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Operating Systems: A Modern Perspective, Chapter 6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Modern Processes and Threads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1600200" y="48006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512888" y="4876800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OS interface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921250" y="335280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3429000" y="4876800"/>
            <a:ext cx="2438400" cy="1603375"/>
            <a:chOff x="2160" y="3072"/>
            <a:chExt cx="1536" cy="1010"/>
          </a:xfrm>
        </p:grpSpPr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2160" y="3268"/>
              <a:ext cx="707" cy="7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" name="Rectangle 8"/>
            <p:cNvSpPr>
              <a:spLocks noChangeArrowheads="1"/>
            </p:cNvSpPr>
            <p:nvPr/>
          </p:nvSpPr>
          <p:spPr bwMode="auto">
            <a:xfrm>
              <a:off x="3235" y="3072"/>
              <a:ext cx="461" cy="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2191" y="3582"/>
              <a:ext cx="645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70" name="Rectangle 10"/>
            <p:cNvSpPr>
              <a:spLocks noChangeArrowheads="1"/>
            </p:cNvSpPr>
            <p:nvPr/>
          </p:nvSpPr>
          <p:spPr bwMode="auto">
            <a:xfrm>
              <a:off x="2215" y="3604"/>
              <a:ext cx="280" cy="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1" name="Rectangle 11"/>
            <p:cNvSpPr>
              <a:spLocks noChangeArrowheads="1"/>
            </p:cNvSpPr>
            <p:nvPr/>
          </p:nvSpPr>
          <p:spPr bwMode="auto">
            <a:xfrm>
              <a:off x="2215" y="3717"/>
              <a:ext cx="280" cy="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2" name="Rectangle 12"/>
            <p:cNvSpPr>
              <a:spLocks noChangeArrowheads="1"/>
            </p:cNvSpPr>
            <p:nvPr/>
          </p:nvSpPr>
          <p:spPr bwMode="auto">
            <a:xfrm>
              <a:off x="2215" y="3830"/>
              <a:ext cx="280" cy="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3" name="Rectangle 13"/>
            <p:cNvSpPr>
              <a:spLocks noChangeArrowheads="1"/>
            </p:cNvSpPr>
            <p:nvPr/>
          </p:nvSpPr>
          <p:spPr bwMode="auto">
            <a:xfrm>
              <a:off x="2605" y="3683"/>
              <a:ext cx="194" cy="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74" name="Rectangle 14"/>
            <p:cNvSpPr>
              <a:spLocks noChangeArrowheads="1"/>
            </p:cNvSpPr>
            <p:nvPr/>
          </p:nvSpPr>
          <p:spPr bwMode="auto">
            <a:xfrm>
              <a:off x="2605" y="3796"/>
              <a:ext cx="194" cy="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3235" y="3296"/>
              <a:ext cx="461" cy="19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3235" y="3493"/>
              <a:ext cx="461" cy="2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2744" y="3694"/>
              <a:ext cx="491" cy="196"/>
            </a:xfrm>
            <a:custGeom>
              <a:avLst/>
              <a:gdLst>
                <a:gd name="T0" fmla="*/ 0 w 768"/>
                <a:gd name="T1" fmla="*/ 0 h 336"/>
                <a:gd name="T2" fmla="*/ 157 w 768"/>
                <a:gd name="T3" fmla="*/ 0 h 336"/>
                <a:gd name="T4" fmla="*/ 157 w 768"/>
                <a:gd name="T5" fmla="*/ 114 h 336"/>
                <a:gd name="T6" fmla="*/ 314 w 768"/>
                <a:gd name="T7" fmla="*/ 114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336"/>
                <a:gd name="T14" fmla="*/ 768 w 76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768" y="33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235" y="3830"/>
              <a:ext cx="461" cy="25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989" y="3240"/>
              <a:ext cx="246" cy="449"/>
            </a:xfrm>
            <a:custGeom>
              <a:avLst/>
              <a:gdLst>
                <a:gd name="T0" fmla="*/ 0 w 384"/>
                <a:gd name="T1" fmla="*/ 263 h 768"/>
                <a:gd name="T2" fmla="*/ 0 w 384"/>
                <a:gd name="T3" fmla="*/ 0 h 768"/>
                <a:gd name="T4" fmla="*/ 158 w 384"/>
                <a:gd name="T5" fmla="*/ 0 h 768"/>
                <a:gd name="T6" fmla="*/ 0 60000 65536"/>
                <a:gd name="T7" fmla="*/ 0 60000 65536"/>
                <a:gd name="T8" fmla="*/ 0 60000 65536"/>
                <a:gd name="T9" fmla="*/ 0 w 384"/>
                <a:gd name="T10" fmla="*/ 0 h 768"/>
                <a:gd name="T11" fmla="*/ 384 w 38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768">
                  <a:moveTo>
                    <a:pt x="0" y="768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80" name="Line 20"/>
            <p:cNvSpPr>
              <a:spLocks noChangeShapeType="1"/>
            </p:cNvSpPr>
            <p:nvPr/>
          </p:nvSpPr>
          <p:spPr bwMode="auto">
            <a:xfrm>
              <a:off x="2989" y="3381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Line 21"/>
            <p:cNvSpPr>
              <a:spLocks noChangeShapeType="1"/>
            </p:cNvSpPr>
            <p:nvPr/>
          </p:nvSpPr>
          <p:spPr bwMode="auto">
            <a:xfrm>
              <a:off x="2989" y="363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Text Box 22"/>
            <p:cNvSpPr txBox="1">
              <a:spLocks noChangeArrowheads="1"/>
            </p:cNvSpPr>
            <p:nvPr/>
          </p:nvSpPr>
          <p:spPr bwMode="auto">
            <a:xfrm>
              <a:off x="3264" y="3504"/>
              <a:ext cx="4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/>
                <a:t>…</a:t>
              </a:r>
            </a:p>
          </p:txBody>
        </p:sp>
      </p:grp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5632450" y="2895600"/>
            <a:ext cx="1073150" cy="1676400"/>
            <a:chOff x="3120" y="768"/>
            <a:chExt cx="768" cy="1200"/>
          </a:xfrm>
        </p:grpSpPr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11" name="Rectangle 26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60" name="Rectangle 27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61" name="Rectangle 28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2" name="Rectangle 29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3" name="Rectangle 30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4" name="Rectangle 31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66" name="Rectangle 33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grpSp>
        <p:nvGrpSpPr>
          <p:cNvPr id="19" name="Group 35"/>
          <p:cNvGrpSpPr>
            <a:grpSpLocks/>
          </p:cNvGrpSpPr>
          <p:nvPr/>
        </p:nvGrpSpPr>
        <p:grpSpPr bwMode="auto">
          <a:xfrm>
            <a:off x="3797300" y="2895600"/>
            <a:ext cx="1073150" cy="1676400"/>
            <a:chOff x="3120" y="768"/>
            <a:chExt cx="768" cy="1200"/>
          </a:xfrm>
        </p:grpSpPr>
        <p:grpSp>
          <p:nvGrpSpPr>
            <p:cNvPr id="20" name="Group 36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15" name="Rectangle 37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50" name="Rectangle 38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51" name="Rectangle 39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2" name="Rectangle 40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3" name="Rectangle 41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4" name="Rectangle 42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5" name="Rectangle 43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56" name="Rectangle 44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grpSp>
        <p:nvGrpSpPr>
          <p:cNvPr id="21" name="Group 46"/>
          <p:cNvGrpSpPr>
            <a:grpSpLocks/>
          </p:cNvGrpSpPr>
          <p:nvPr/>
        </p:nvGrpSpPr>
        <p:grpSpPr bwMode="auto">
          <a:xfrm>
            <a:off x="1822450" y="2895600"/>
            <a:ext cx="1073150" cy="1676400"/>
            <a:chOff x="3120" y="768"/>
            <a:chExt cx="768" cy="1200"/>
          </a:xfrm>
        </p:grpSpPr>
        <p:grpSp>
          <p:nvGrpSpPr>
            <p:cNvPr id="22" name="Group 47"/>
            <p:cNvGrpSpPr>
              <a:grpSpLocks/>
            </p:cNvGrpSpPr>
            <p:nvPr/>
          </p:nvGrpSpPr>
          <p:grpSpPr bwMode="auto">
            <a:xfrm>
              <a:off x="3120" y="768"/>
              <a:ext cx="768" cy="864"/>
              <a:chOff x="96" y="2688"/>
              <a:chExt cx="1104" cy="1200"/>
            </a:xfrm>
          </p:grpSpPr>
          <p:sp>
            <p:nvSpPr>
              <p:cNvPr id="4144" name="Rectangle 48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1104" cy="1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140" name="Rectangle 49"/>
              <p:cNvSpPr>
                <a:spLocks noChangeArrowheads="1"/>
              </p:cNvSpPr>
              <p:nvPr/>
            </p:nvSpPr>
            <p:spPr bwMode="auto">
              <a:xfrm>
                <a:off x="144" y="3224"/>
                <a:ext cx="1008" cy="6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41" name="Rectangle 50"/>
              <p:cNvSpPr>
                <a:spLocks noChangeArrowheads="1"/>
              </p:cNvSpPr>
              <p:nvPr/>
            </p:nvSpPr>
            <p:spPr bwMode="auto">
              <a:xfrm>
                <a:off x="182" y="3263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2" name="Rectangle 51"/>
              <p:cNvSpPr>
                <a:spLocks noChangeArrowheads="1"/>
              </p:cNvSpPr>
              <p:nvPr/>
            </p:nvSpPr>
            <p:spPr bwMode="auto">
              <a:xfrm>
                <a:off x="182" y="3455"/>
                <a:ext cx="437" cy="1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3" name="Rectangle 52"/>
              <p:cNvSpPr>
                <a:spLocks noChangeArrowheads="1"/>
              </p:cNvSpPr>
              <p:nvPr/>
            </p:nvSpPr>
            <p:spPr bwMode="auto">
              <a:xfrm>
                <a:off x="182" y="3648"/>
                <a:ext cx="437" cy="1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Rectangle 53"/>
              <p:cNvSpPr>
                <a:spLocks noChangeArrowheads="1"/>
              </p:cNvSpPr>
              <p:nvPr/>
            </p:nvSpPr>
            <p:spPr bwMode="auto">
              <a:xfrm>
                <a:off x="791" y="3397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5" name="Rectangle 54"/>
              <p:cNvSpPr>
                <a:spLocks noChangeArrowheads="1"/>
              </p:cNvSpPr>
              <p:nvPr/>
            </p:nvSpPr>
            <p:spPr bwMode="auto">
              <a:xfrm>
                <a:off x="791" y="3590"/>
                <a:ext cx="304" cy="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4146" name="Rectangle 55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000"/>
              </a:p>
            </p:txBody>
          </p:sp>
        </p:grpSp>
        <p:sp>
          <p:nvSpPr>
            <p:cNvPr id="4152" name="Rectangle 56"/>
            <p:cNvSpPr>
              <a:spLocks noChangeArrowheads="1"/>
            </p:cNvSpPr>
            <p:nvPr/>
          </p:nvSpPr>
          <p:spPr bwMode="auto">
            <a:xfrm>
              <a:off x="3120" y="163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/>
            </a:p>
          </p:txBody>
        </p:sp>
      </p:grpSp>
      <p:sp>
        <p:nvSpPr>
          <p:cNvPr id="4107" name="Text Box 57"/>
          <p:cNvSpPr txBox="1">
            <a:spLocks noChangeArrowheads="1"/>
          </p:cNvSpPr>
          <p:nvPr/>
        </p:nvSpPr>
        <p:spPr bwMode="auto">
          <a:xfrm>
            <a:off x="3124200" y="335280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4108" name="Text Box 58"/>
          <p:cNvSpPr txBox="1">
            <a:spLocks noChangeArrowheads="1"/>
          </p:cNvSpPr>
          <p:nvPr/>
        </p:nvSpPr>
        <p:spPr bwMode="auto">
          <a:xfrm>
            <a:off x="3892550" y="2971800"/>
            <a:ext cx="984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/>
              <a:t>P</a:t>
            </a:r>
            <a:r>
              <a:rPr lang="en-US" sz="1800" b="1" baseline="-25000"/>
              <a:t>i </a:t>
            </a:r>
            <a:r>
              <a:rPr lang="en-US" sz="1800" b="1"/>
              <a:t>CPU</a:t>
            </a:r>
          </a:p>
        </p:txBody>
      </p: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2743200" y="914400"/>
            <a:ext cx="1225550" cy="1676400"/>
            <a:chOff x="1728" y="576"/>
            <a:chExt cx="772" cy="1056"/>
          </a:xfrm>
        </p:grpSpPr>
        <p:grpSp>
          <p:nvGrpSpPr>
            <p:cNvPr id="24" name="Group 59"/>
            <p:cNvGrpSpPr>
              <a:grpSpLocks/>
            </p:cNvGrpSpPr>
            <p:nvPr/>
          </p:nvGrpSpPr>
          <p:grpSpPr bwMode="auto">
            <a:xfrm>
              <a:off x="1728" y="576"/>
              <a:ext cx="772" cy="1056"/>
              <a:chOff x="3120" y="768"/>
              <a:chExt cx="768" cy="1200"/>
            </a:xfrm>
          </p:grpSpPr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864"/>
                <a:chOff x="96" y="2688"/>
                <a:chExt cx="1104" cy="1200"/>
              </a:xfrm>
            </p:grpSpPr>
            <p:sp>
              <p:nvSpPr>
                <p:cNvPr id="4157" name="Rectangle 61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19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13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31" name="Rectangle 63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2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3" name="Rectangle 65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4" name="Rectangle 66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5" name="Rectangle 67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36" name="Rectangle 68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4165" name="Rectangle 69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/>
              </a:p>
            </p:txBody>
          </p:sp>
        </p:grpSp>
        <p:sp>
          <p:nvSpPr>
            <p:cNvPr id="4126" name="Text Box 70"/>
            <p:cNvSpPr txBox="1">
              <a:spLocks noChangeArrowheads="1"/>
            </p:cNvSpPr>
            <p:nvPr/>
          </p:nvSpPr>
          <p:spPr bwMode="auto">
            <a:xfrm>
              <a:off x="1776" y="576"/>
              <a:ext cx="71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Thrd</a:t>
              </a:r>
              <a:r>
                <a:rPr lang="en-US" sz="1800" baseline="-25000"/>
                <a:t>j</a:t>
              </a:r>
              <a:r>
                <a:rPr lang="en-US" sz="1800"/>
                <a:t> in P</a:t>
              </a:r>
              <a:r>
                <a:rPr lang="en-US" sz="1800" baseline="-25000"/>
                <a:t>i</a:t>
              </a:r>
            </a:p>
          </p:txBody>
        </p:sp>
      </p:grpSp>
      <p:grpSp>
        <p:nvGrpSpPr>
          <p:cNvPr id="26" name="Group 87"/>
          <p:cNvGrpSpPr>
            <a:grpSpLocks/>
          </p:cNvGrpSpPr>
          <p:nvPr/>
        </p:nvGrpSpPr>
        <p:grpSpPr bwMode="auto">
          <a:xfrm>
            <a:off x="4794250" y="914400"/>
            <a:ext cx="1243013" cy="1676400"/>
            <a:chOff x="3020" y="576"/>
            <a:chExt cx="783" cy="1056"/>
          </a:xfrm>
        </p:grpSpPr>
        <p:grpSp>
          <p:nvGrpSpPr>
            <p:cNvPr id="27" name="Group 71"/>
            <p:cNvGrpSpPr>
              <a:grpSpLocks/>
            </p:cNvGrpSpPr>
            <p:nvPr/>
          </p:nvGrpSpPr>
          <p:grpSpPr bwMode="auto">
            <a:xfrm>
              <a:off x="3020" y="576"/>
              <a:ext cx="772" cy="1056"/>
              <a:chOff x="3120" y="768"/>
              <a:chExt cx="768" cy="1200"/>
            </a:xfrm>
          </p:grpSpPr>
          <p:grpSp>
            <p:nvGrpSpPr>
              <p:cNvPr id="28" name="Group 72"/>
              <p:cNvGrpSpPr>
                <a:grpSpLocks/>
              </p:cNvGrpSpPr>
              <p:nvPr/>
            </p:nvGrpSpPr>
            <p:grpSpPr bwMode="auto">
              <a:xfrm>
                <a:off x="3120" y="768"/>
                <a:ext cx="768" cy="864"/>
                <a:chOff x="96" y="2688"/>
                <a:chExt cx="1104" cy="1200"/>
              </a:xfrm>
            </p:grpSpPr>
            <p:sp>
              <p:nvSpPr>
                <p:cNvPr id="4169" name="Rectangle 73"/>
                <p:cNvSpPr>
                  <a:spLocks noChangeArrowheads="1"/>
                </p:cNvSpPr>
                <p:nvPr/>
              </p:nvSpPr>
              <p:spPr bwMode="auto">
                <a:xfrm>
                  <a:off x="96" y="2688"/>
                  <a:ext cx="1104" cy="1198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" y="3224"/>
                  <a:ext cx="1008" cy="616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19" name="Rectangle 75"/>
                <p:cNvSpPr>
                  <a:spLocks noChangeArrowheads="1"/>
                </p:cNvSpPr>
                <p:nvPr/>
              </p:nvSpPr>
              <p:spPr bwMode="auto">
                <a:xfrm>
                  <a:off x="182" y="3263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0" name="Rectangle 76"/>
                <p:cNvSpPr>
                  <a:spLocks noChangeArrowheads="1"/>
                </p:cNvSpPr>
                <p:nvPr/>
              </p:nvSpPr>
              <p:spPr bwMode="auto">
                <a:xfrm>
                  <a:off x="182" y="3455"/>
                  <a:ext cx="437" cy="135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2" y="3648"/>
                  <a:ext cx="43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2" name="Rectangle 78"/>
                <p:cNvSpPr>
                  <a:spLocks noChangeArrowheads="1"/>
                </p:cNvSpPr>
                <p:nvPr/>
              </p:nvSpPr>
              <p:spPr bwMode="auto">
                <a:xfrm>
                  <a:off x="791" y="3397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3" name="Rectangle 79"/>
                <p:cNvSpPr>
                  <a:spLocks noChangeArrowheads="1"/>
                </p:cNvSpPr>
                <p:nvPr/>
              </p:nvSpPr>
              <p:spPr bwMode="auto">
                <a:xfrm>
                  <a:off x="791" y="3590"/>
                  <a:ext cx="304" cy="77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/>
                </a:p>
              </p:txBody>
            </p:sp>
            <p:sp>
              <p:nvSpPr>
                <p:cNvPr id="4124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" y="2736"/>
                  <a:ext cx="1008" cy="43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/>
                </a:p>
              </p:txBody>
            </p:sp>
          </p:grpSp>
          <p:sp>
            <p:nvSpPr>
              <p:cNvPr id="4177" name="Rectangle 81"/>
              <p:cNvSpPr>
                <a:spLocks noChangeArrowheads="1"/>
              </p:cNvSpPr>
              <p:nvPr/>
            </p:nvSpPr>
            <p:spPr bwMode="auto">
              <a:xfrm>
                <a:off x="3120" y="1632"/>
                <a:ext cx="768" cy="33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/>
              </a:p>
            </p:txBody>
          </p:sp>
        </p:grpSp>
        <p:sp>
          <p:nvSpPr>
            <p:cNvPr id="4114" name="Text Box 82"/>
            <p:cNvSpPr txBox="1">
              <a:spLocks noChangeArrowheads="1"/>
            </p:cNvSpPr>
            <p:nvPr/>
          </p:nvSpPr>
          <p:spPr bwMode="auto">
            <a:xfrm>
              <a:off x="3068" y="576"/>
              <a:ext cx="7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/>
                <a:t>Thrd</a:t>
              </a:r>
              <a:r>
                <a:rPr lang="en-US" sz="1800" baseline="-25000"/>
                <a:t>k</a:t>
              </a:r>
              <a:r>
                <a:rPr lang="en-US" sz="1800"/>
                <a:t> in P</a:t>
              </a:r>
              <a:r>
                <a:rPr lang="en-US" sz="1800" baseline="-25000"/>
                <a:t>i</a:t>
              </a:r>
            </a:p>
          </p:txBody>
        </p:sp>
      </p:grpSp>
      <p:sp>
        <p:nvSpPr>
          <p:cNvPr id="4179" name="Text Box 83"/>
          <p:cNvSpPr txBox="1">
            <a:spLocks noChangeArrowheads="1"/>
          </p:cNvSpPr>
          <p:nvPr/>
        </p:nvSpPr>
        <p:spPr bwMode="auto">
          <a:xfrm>
            <a:off x="4083050" y="1416050"/>
            <a:ext cx="6413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4112" name="Line 84"/>
          <p:cNvSpPr>
            <a:spLocks noChangeShapeType="1"/>
          </p:cNvSpPr>
          <p:nvPr/>
        </p:nvSpPr>
        <p:spPr bwMode="auto">
          <a:xfrm>
            <a:off x="1676400" y="2743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EC904C-17E2-472C-B825-AB62F0A610B7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579437"/>
          </a:xfrm>
          <a:noFill/>
        </p:spPr>
        <p:txBody>
          <a:bodyPr anchorCtr="1">
            <a:spAutoFit/>
          </a:bodyPr>
          <a:lstStyle/>
          <a:p>
            <a:pPr eaLnBrk="1" hangingPunct="1"/>
            <a:r>
              <a:rPr lang="en-US" smtClean="0">
                <a:solidFill>
                  <a:srgbClr val="669900"/>
                </a:solidFill>
              </a:rPr>
              <a:t>Processes and Threads</a:t>
            </a:r>
          </a:p>
        </p:txBody>
      </p:sp>
      <p:graphicFrame>
        <p:nvGraphicFramePr>
          <p:cNvPr id="34842" name="Group 26"/>
          <p:cNvGraphicFramePr>
            <a:graphicFrameLocks noGrp="1"/>
          </p:cNvGraphicFramePr>
          <p:nvPr>
            <p:ph type="tbl" idx="1"/>
          </p:nvPr>
        </p:nvGraphicFramePr>
        <p:xfrm>
          <a:off x="533400" y="1219200"/>
          <a:ext cx="8229600" cy="4431792"/>
        </p:xfrm>
        <a:graphic>
          <a:graphicData uri="http://schemas.openxmlformats.org/drawingml/2006/table">
            <a:tbl>
              <a:tblPr rtl="1"/>
              <a:tblGrid>
                <a:gridCol w="8229600"/>
              </a:tblGrid>
              <a:tr h="1993900">
                <a:tc>
                  <a:txBody>
                    <a:bodyPr/>
                    <a:lstStyle/>
                    <a:p>
                      <a:pPr marL="338138" marR="0" lvl="0" indent="-338138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Threads are schedulable activities attached to processes.</a:t>
                      </a:r>
                    </a:p>
                    <a:p>
                      <a:pPr marL="125730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aim of having multiple threads of execution is :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maximize degree of concurrent execution between operations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enable the overlap of computation with input and output</a:t>
                      </a:r>
                    </a:p>
                    <a:p>
                      <a:pPr marL="2057400" marR="0" lvl="2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>
                          <a:tab pos="969963" algn="l"/>
                          <a:tab pos="1082675" algn="l"/>
                          <a:tab pos="1485900" algn="l"/>
                          <a:tab pos="16002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 enable concurrent processing on multiprocessors.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77875" y="1655763"/>
            <a:ext cx="8366125" cy="520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 algn="l">
              <a:spcBef>
                <a:spcPct val="20000"/>
              </a:spcBef>
            </a:pPr>
            <a:endParaRPr lang="en-US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</a:pPr>
            <a:endParaRPr lang="en-US" sz="2400" dirty="0">
              <a:latin typeface="Arial" charset="0"/>
            </a:endParaRP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 typeface="Arial" charset="0"/>
              <a:buChar char="•"/>
            </a:pPr>
            <a:r>
              <a:rPr lang="en-US" sz="2400" dirty="0">
                <a:latin typeface="Arial" charset="0"/>
              </a:rPr>
              <a:t>Enables parallelism (web server) with blocking system calls 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Threads are faster to create and destroy then processes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charset="0"/>
              </a:rPr>
              <a:t>Natural for multiple cores</a:t>
            </a:r>
          </a:p>
          <a:p>
            <a:pPr marL="609600" indent="-609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Easy programming model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85786" y="107154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FF0000"/>
                </a:solidFill>
                <a:latin typeface="Arial" charset="0"/>
              </a:rPr>
              <a:t>Reasons to use threads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990600"/>
            <a:ext cx="7772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classic process: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infrastructure in which execution takes place – address space + resources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program in execution within a process context – each thread has its own 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371600" y="3962400"/>
            <a:ext cx="1371600" cy="609600"/>
          </a:xfrm>
          <a:prstGeom prst="parallelogram">
            <a:avLst>
              <a:gd name="adj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429000" y="4495800"/>
            <a:ext cx="1143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Process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038600" y="4953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rot="16200000">
            <a:off x="6210300" y="37719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533400" y="4724400"/>
            <a:ext cx="1371600" cy="609600"/>
          </a:xfrm>
          <a:prstGeom prst="parallelogram">
            <a:avLst>
              <a:gd name="adj" fmla="val 56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295400" y="5638800"/>
            <a:ext cx="70866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/>
              <a:t>Operating System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1752600" y="48006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2590800" y="42672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019800" y="39624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876800" y="39624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876800" y="42672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4876800" y="5105400"/>
            <a:ext cx="1143000" cy="2286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/>
              <a:t>Thread</a:t>
            </a: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 rot="16200000">
            <a:off x="6591300" y="43815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6019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6019800" y="5181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5241925" y="4537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 rot="16200000">
            <a:off x="6972300" y="49149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/>
              <a:t>Stack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V="1">
            <a:off x="4343400" y="4114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4572000" y="4495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4196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28600"/>
            <a:ext cx="7696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Process with Multiple Threads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371600" y="1981200"/>
            <a:ext cx="7010400" cy="36576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19600" y="33528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Data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562600" y="2514600"/>
            <a:ext cx="1295400" cy="1143000"/>
            <a:chOff x="3360" y="1680"/>
            <a:chExt cx="816" cy="72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Files</a:t>
              </a: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67400" y="3886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19800" y="40386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0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234113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Other</a:t>
            </a:r>
          </a:p>
          <a:p>
            <a:pPr algn="ctr" eaLnBrk="0" hangingPunct="0"/>
            <a:r>
              <a:rPr lang="en-US" sz="2000"/>
              <a:t>Resources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3434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/>
              <a:t>Binary</a:t>
            </a:r>
          </a:p>
          <a:p>
            <a:pPr algn="ctr" eaLnBrk="0" hangingPunct="0"/>
            <a:r>
              <a:rPr lang="en-US" sz="2000"/>
              <a:t>Program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343400" y="5181600"/>
            <a:ext cx="116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</a:t>
            </a: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1676400" y="3886200"/>
            <a:ext cx="2590800" cy="1066800"/>
            <a:chOff x="192" y="3360"/>
            <a:chExt cx="1632" cy="672"/>
          </a:xfrm>
        </p:grpSpPr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524000" y="2895600"/>
            <a:ext cx="2590800" cy="1066800"/>
            <a:chOff x="192" y="3360"/>
            <a:chExt cx="1632" cy="672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971800" y="2057400"/>
            <a:ext cx="2590800" cy="1066800"/>
            <a:chOff x="192" y="3360"/>
            <a:chExt cx="1632" cy="672"/>
          </a:xfrm>
        </p:grpSpPr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92" y="3360"/>
              <a:ext cx="1632" cy="672"/>
            </a:xfrm>
            <a:prstGeom prst="star24">
              <a:avLst>
                <a:gd name="adj" fmla="val 375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056" y="3552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Stack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576" y="3600"/>
              <a:ext cx="43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/>
                <a:t>Status</a:t>
              </a:r>
            </a:p>
          </p:txBody>
        </p:sp>
      </p:grp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041525" y="1336675"/>
            <a:ext cx="349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Thread (Execution Engine)</a:t>
            </a: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1143000" y="1600200"/>
            <a:ext cx="1905000" cy="8382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0"/>
              </a:cxn>
              <a:cxn ang="0">
                <a:pos x="1200" y="528"/>
              </a:cxn>
            </a:cxnLst>
            <a:rect l="0" t="0" r="r" b="b"/>
            <a:pathLst>
              <a:path w="1200" h="528">
                <a:moveTo>
                  <a:pt x="528" y="0"/>
                </a:moveTo>
                <a:lnTo>
                  <a:pt x="0" y="0"/>
                </a:lnTo>
                <a:lnTo>
                  <a:pt x="1200" y="5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143000" y="16002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143000" y="1600200"/>
            <a:ext cx="1066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1404</Words>
  <Application>Microsoft Office PowerPoint</Application>
  <PresentationFormat>On-screen Show (4:3)</PresentationFormat>
  <Paragraphs>303</Paragraphs>
  <Slides>33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Threads, Thread management     &amp;  Resource Management</vt:lpstr>
      <vt:lpstr>Slide 2</vt:lpstr>
      <vt:lpstr>Process manager responsibilities</vt:lpstr>
      <vt:lpstr>Implementing the Process Abstraction</vt:lpstr>
      <vt:lpstr>Modern Processes and Threads</vt:lpstr>
      <vt:lpstr>Processes and Threads</vt:lpstr>
      <vt:lpstr>Slide 7</vt:lpstr>
      <vt:lpstr>Slide 8</vt:lpstr>
      <vt:lpstr> </vt:lpstr>
      <vt:lpstr>Slide 10</vt:lpstr>
      <vt:lpstr>Thread Abstraction</vt:lpstr>
      <vt:lpstr>Slide 12</vt:lpstr>
      <vt:lpstr>Slide 13</vt:lpstr>
      <vt:lpstr>Slide 14</vt:lpstr>
      <vt:lpstr>Processes and Threads</vt:lpstr>
      <vt:lpstr>Process &amp; Thread</vt:lpstr>
      <vt:lpstr>Advantage of using threads</vt:lpstr>
      <vt:lpstr>Slide 18</vt:lpstr>
      <vt:lpstr>Slide 19</vt:lpstr>
      <vt:lpstr>Slide 20</vt:lpstr>
      <vt:lpstr>Slide 21</vt:lpstr>
      <vt:lpstr>Slide 22</vt:lpstr>
      <vt:lpstr>Clone ( ) System Call </vt:lpstr>
      <vt:lpstr>Slide 24</vt:lpstr>
      <vt:lpstr>Slide 25</vt:lpstr>
      <vt:lpstr>Slide 26</vt:lpstr>
      <vt:lpstr>Slide 27</vt:lpstr>
      <vt:lpstr>Slide 28</vt:lpstr>
      <vt:lpstr>Resources</vt:lpstr>
      <vt:lpstr>Slide 30</vt:lpstr>
      <vt:lpstr>Resources</vt:lpstr>
      <vt:lpstr>Using the Model</vt:lpstr>
      <vt:lpstr>A Generic Resource Manager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 for the lab experimentation</dc:title>
  <dc:creator>User</dc:creator>
  <cp:lastModifiedBy>user</cp:lastModifiedBy>
  <cp:revision>10</cp:revision>
  <dcterms:created xsi:type="dcterms:W3CDTF">2013-07-31T12:38:56Z</dcterms:created>
  <dcterms:modified xsi:type="dcterms:W3CDTF">2014-09-18T06:55:38Z</dcterms:modified>
</cp:coreProperties>
</file>