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306" r:id="rId4"/>
    <p:sldId id="260" r:id="rId5"/>
    <p:sldId id="307" r:id="rId6"/>
    <p:sldId id="258" r:id="rId7"/>
    <p:sldId id="259" r:id="rId8"/>
    <p:sldId id="261" r:id="rId9"/>
    <p:sldId id="308" r:id="rId10"/>
    <p:sldId id="293" r:id="rId11"/>
    <p:sldId id="262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326" r:id="rId25"/>
    <p:sldId id="327" r:id="rId26"/>
    <p:sldId id="276" r:id="rId27"/>
    <p:sldId id="312" r:id="rId28"/>
    <p:sldId id="310" r:id="rId29"/>
    <p:sldId id="313" r:id="rId30"/>
    <p:sldId id="328" r:id="rId31"/>
    <p:sldId id="314" r:id="rId32"/>
    <p:sldId id="316" r:id="rId33"/>
    <p:sldId id="318" r:id="rId34"/>
    <p:sldId id="319" r:id="rId35"/>
    <p:sldId id="277" r:id="rId36"/>
    <p:sldId id="317" r:id="rId37"/>
    <p:sldId id="279" r:id="rId38"/>
    <p:sldId id="280" r:id="rId39"/>
    <p:sldId id="281" r:id="rId40"/>
    <p:sldId id="287" r:id="rId41"/>
    <p:sldId id="283" r:id="rId42"/>
    <p:sldId id="288" r:id="rId43"/>
    <p:sldId id="285" r:id="rId44"/>
    <p:sldId id="289" r:id="rId45"/>
    <p:sldId id="331" r:id="rId46"/>
    <p:sldId id="330" r:id="rId47"/>
    <p:sldId id="320" r:id="rId48"/>
    <p:sldId id="296" r:id="rId49"/>
    <p:sldId id="297" r:id="rId50"/>
    <p:sldId id="300" r:id="rId51"/>
    <p:sldId id="298" r:id="rId52"/>
    <p:sldId id="299" r:id="rId53"/>
    <p:sldId id="321" r:id="rId54"/>
    <p:sldId id="301" r:id="rId55"/>
    <p:sldId id="323" r:id="rId56"/>
    <p:sldId id="302" r:id="rId57"/>
    <p:sldId id="324" r:id="rId58"/>
    <p:sldId id="325" r:id="rId59"/>
    <p:sldId id="303" r:id="rId60"/>
    <p:sldId id="304" r:id="rId61"/>
    <p:sldId id="305" r:id="rId62"/>
    <p:sldId id="291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4CB9DE-25E6-46A7-90E3-A559DD990B8B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7E9D0-568F-48F9-B71C-AB39E4C37AC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7E9D0-568F-48F9-B71C-AB39E4C37AC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7E9D0-568F-48F9-B71C-AB39E4C37AC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7E9D0-568F-48F9-B71C-AB39E4C37AC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Non-regular languages - The pumping lemma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a proof?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NO!</a:t>
            </a:r>
            <a:r>
              <a:rPr lang="en-US" b="1" dirty="0" smtClean="0"/>
              <a:t> </a:t>
            </a:r>
            <a:r>
              <a:rPr lang="en-US" dirty="0" smtClean="0"/>
              <a:t> In fact consider:</a:t>
            </a:r>
          </a:p>
          <a:p>
            <a:pPr>
              <a:buNone/>
            </a:pPr>
            <a:r>
              <a:rPr lang="en-US" dirty="0" smtClean="0"/>
              <a:t> 	L’ = {s : s contains equal number of a and b} </a:t>
            </a:r>
          </a:p>
          <a:p>
            <a:pPr>
              <a:buNone/>
            </a:pPr>
            <a:r>
              <a:rPr lang="en-US" dirty="0" smtClean="0"/>
              <a:t>	L’’ = {s : s contains equal number of </a:t>
            </a:r>
            <a:r>
              <a:rPr lang="en-US" dirty="0" err="1" smtClean="0"/>
              <a:t>ab</a:t>
            </a:r>
            <a:r>
              <a:rPr lang="en-US" dirty="0" smtClean="0"/>
              <a:t> and </a:t>
            </a:r>
            <a:r>
              <a:rPr lang="en-US" dirty="0" err="1" smtClean="0"/>
              <a:t>ba</a:t>
            </a: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L’ is indeed not regular but L’’ is regular!</a:t>
            </a:r>
          </a:p>
          <a:p>
            <a:pPr algn="ctr">
              <a:buNone/>
            </a:pPr>
            <a:r>
              <a:rPr lang="en-US" i="1" u="sng" dirty="0" smtClean="0">
                <a:solidFill>
                  <a:srgbClr val="FF0000"/>
                </a:solidFill>
              </a:rPr>
              <a:t>WE NEED A MATHEMATICAL PROOF!!!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 proof that there is no FA that accepts L or L’.</a:t>
            </a:r>
            <a:endParaRPr lang="en-US" i="1" u="sn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n holes and m pigeons (m&gt;n) then there is a hole with at least two pigeons.</a:t>
            </a:r>
            <a:endParaRPr lang="en-US" dirty="0"/>
          </a:p>
        </p:txBody>
      </p:sp>
      <p:sp>
        <p:nvSpPr>
          <p:cNvPr id="4" name="Bevel 3"/>
          <p:cNvSpPr/>
          <p:nvPr/>
        </p:nvSpPr>
        <p:spPr>
          <a:xfrm>
            <a:off x="228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733" y="4876800"/>
            <a:ext cx="761467" cy="1068388"/>
            <a:chOff x="3200933" y="3352800"/>
            <a:chExt cx="913867" cy="1296988"/>
          </a:xfrm>
        </p:grpSpPr>
        <p:sp>
          <p:nvSpPr>
            <p:cNvPr id="5" name="Smiley Face 4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loud 7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6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Isosceles Triangle 20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Bevel 22"/>
          <p:cNvSpPr/>
          <p:nvPr/>
        </p:nvSpPr>
        <p:spPr>
          <a:xfrm>
            <a:off x="2514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vel 23"/>
          <p:cNvSpPr/>
          <p:nvPr/>
        </p:nvSpPr>
        <p:spPr>
          <a:xfrm>
            <a:off x="4800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vel 24"/>
          <p:cNvSpPr/>
          <p:nvPr/>
        </p:nvSpPr>
        <p:spPr>
          <a:xfrm>
            <a:off x="7086600" y="33528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981733" y="4876800"/>
            <a:ext cx="761467" cy="1068388"/>
            <a:chOff x="3200933" y="3352800"/>
            <a:chExt cx="913867" cy="1296988"/>
          </a:xfrm>
        </p:grpSpPr>
        <p:sp>
          <p:nvSpPr>
            <p:cNvPr id="27" name="Smiley Face 26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 29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038600" y="4876800"/>
            <a:ext cx="761467" cy="1068388"/>
            <a:chOff x="3200933" y="3352800"/>
            <a:chExt cx="913867" cy="1296988"/>
          </a:xfrm>
        </p:grpSpPr>
        <p:sp>
          <p:nvSpPr>
            <p:cNvPr id="35" name="Smiley Face 34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 36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 37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6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248400" y="4876800"/>
            <a:ext cx="761467" cy="1068388"/>
            <a:chOff x="3200933" y="3352800"/>
            <a:chExt cx="913867" cy="1296988"/>
          </a:xfrm>
        </p:grpSpPr>
        <p:sp>
          <p:nvSpPr>
            <p:cNvPr id="43" name="Smiley Face 42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loud 44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loud 45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4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05800" y="4876800"/>
            <a:ext cx="761467" cy="1068388"/>
            <a:chOff x="3200933" y="3352800"/>
            <a:chExt cx="913867" cy="1296988"/>
          </a:xfrm>
        </p:grpSpPr>
        <p:sp>
          <p:nvSpPr>
            <p:cNvPr id="51" name="Smiley Face 50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loud 52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loud 53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2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Pigeonhole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have n holes and m pigeons (m&gt;n) then there is a hole with at least two pigeons.</a:t>
            </a:r>
            <a:endParaRPr lang="en-US" dirty="0"/>
          </a:p>
        </p:txBody>
      </p:sp>
      <p:sp>
        <p:nvSpPr>
          <p:cNvPr id="4" name="Bevel 3"/>
          <p:cNvSpPr/>
          <p:nvPr/>
        </p:nvSpPr>
        <p:spPr>
          <a:xfrm>
            <a:off x="228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Bevel 22"/>
          <p:cNvSpPr/>
          <p:nvPr/>
        </p:nvSpPr>
        <p:spPr>
          <a:xfrm>
            <a:off x="2514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Bevel 23"/>
          <p:cNvSpPr/>
          <p:nvPr/>
        </p:nvSpPr>
        <p:spPr>
          <a:xfrm>
            <a:off x="4800600" y="34290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Bevel 24"/>
          <p:cNvSpPr/>
          <p:nvPr/>
        </p:nvSpPr>
        <p:spPr>
          <a:xfrm>
            <a:off x="7086600" y="3352800"/>
            <a:ext cx="1752600" cy="1295400"/>
          </a:xfrm>
          <a:prstGeom prst="bevel">
            <a:avLst>
              <a:gd name="adj" fmla="val 18917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5"/>
          <p:cNvGrpSpPr/>
          <p:nvPr/>
        </p:nvGrpSpPr>
        <p:grpSpPr>
          <a:xfrm>
            <a:off x="685800" y="3505200"/>
            <a:ext cx="761467" cy="1068388"/>
            <a:chOff x="3200933" y="3352800"/>
            <a:chExt cx="913867" cy="1296988"/>
          </a:xfrm>
        </p:grpSpPr>
        <p:sp>
          <p:nvSpPr>
            <p:cNvPr id="27" name="Smiley Face 26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loud 28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loud 29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>
              <a:stCxn id="28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8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Isosceles Triangle 32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33"/>
          <p:cNvGrpSpPr/>
          <p:nvPr/>
        </p:nvGrpSpPr>
        <p:grpSpPr>
          <a:xfrm>
            <a:off x="3048000" y="3581400"/>
            <a:ext cx="761467" cy="1068388"/>
            <a:chOff x="3200933" y="3352800"/>
            <a:chExt cx="913867" cy="1296988"/>
          </a:xfrm>
        </p:grpSpPr>
        <p:sp>
          <p:nvSpPr>
            <p:cNvPr id="35" name="Smiley Face 34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loud 36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Cloud 37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stCxn id="36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6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Isosceles Triangle 40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41"/>
          <p:cNvGrpSpPr/>
          <p:nvPr/>
        </p:nvGrpSpPr>
        <p:grpSpPr>
          <a:xfrm>
            <a:off x="5334533" y="3505200"/>
            <a:ext cx="761467" cy="1068388"/>
            <a:chOff x="3200933" y="3352800"/>
            <a:chExt cx="913867" cy="1296988"/>
          </a:xfrm>
        </p:grpSpPr>
        <p:sp>
          <p:nvSpPr>
            <p:cNvPr id="43" name="Smiley Face 42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loud 44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loud 45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>
              <a:stCxn id="44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4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Isosceles Triangle 48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49"/>
          <p:cNvGrpSpPr/>
          <p:nvPr/>
        </p:nvGrpSpPr>
        <p:grpSpPr>
          <a:xfrm>
            <a:off x="7163333" y="3429000"/>
            <a:ext cx="761467" cy="1068388"/>
            <a:chOff x="3200933" y="3352800"/>
            <a:chExt cx="913867" cy="1296988"/>
          </a:xfrm>
        </p:grpSpPr>
        <p:sp>
          <p:nvSpPr>
            <p:cNvPr id="51" name="Smiley Face 50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ardrop 51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loud 52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loud 53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>
              <a:stCxn id="52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2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25"/>
          <p:cNvGrpSpPr/>
          <p:nvPr/>
        </p:nvGrpSpPr>
        <p:grpSpPr>
          <a:xfrm>
            <a:off x="8001000" y="3429000"/>
            <a:ext cx="761467" cy="1068388"/>
            <a:chOff x="3200933" y="3352800"/>
            <a:chExt cx="913867" cy="1296988"/>
          </a:xfrm>
        </p:grpSpPr>
        <p:sp>
          <p:nvSpPr>
            <p:cNvPr id="58" name="Smiley Face 57"/>
            <p:cNvSpPr/>
            <p:nvPr/>
          </p:nvSpPr>
          <p:spPr>
            <a:xfrm>
              <a:off x="3581400" y="3352800"/>
              <a:ext cx="533400" cy="533400"/>
            </a:xfrm>
            <a:prstGeom prst="smileyFac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20778916">
              <a:off x="3362053" y="3937874"/>
              <a:ext cx="497590" cy="506252"/>
            </a:xfrm>
            <a:prstGeom prst="teardrop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loud 59"/>
            <p:cNvSpPr/>
            <p:nvPr/>
          </p:nvSpPr>
          <p:spPr>
            <a:xfrm rot="4524712">
              <a:off x="3265077" y="3718510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loud 60"/>
            <p:cNvSpPr/>
            <p:nvPr/>
          </p:nvSpPr>
          <p:spPr>
            <a:xfrm rot="4524712">
              <a:off x="3371374" y="3856453"/>
              <a:ext cx="297749" cy="426037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59" idx="3"/>
            </p:cNvCxnSpPr>
            <p:nvPr/>
          </p:nvCxnSpPr>
          <p:spPr>
            <a:xfrm rot="5400000">
              <a:off x="3295900" y="4463426"/>
              <a:ext cx="243262" cy="129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9" idx="2"/>
            </p:cNvCxnSpPr>
            <p:nvPr/>
          </p:nvCxnSpPr>
          <p:spPr>
            <a:xfrm rot="16200000" flipH="1">
              <a:off x="3596636" y="4511036"/>
              <a:ext cx="211260" cy="63068"/>
            </a:xfrm>
            <a:prstGeom prst="straightConnector1">
              <a:avLst/>
            </a:prstGeom>
            <a:ln>
              <a:solidFill>
                <a:srgbClr val="FFC000"/>
              </a:solidFill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Isosceles Triangle 63"/>
            <p:cNvSpPr/>
            <p:nvPr/>
          </p:nvSpPr>
          <p:spPr>
            <a:xfrm flipH="1" flipV="1">
              <a:off x="3810000" y="3657600"/>
              <a:ext cx="45719" cy="15240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automaton with n states accepts a string with length m (</a:t>
            </a:r>
            <a:r>
              <a:rPr lang="en-US" dirty="0" err="1" smtClean="0"/>
              <a:t>m≥n</a:t>
            </a:r>
            <a:r>
              <a:rPr lang="en-US" dirty="0" smtClean="0"/>
              <a:t>) then for every accepting path there should be at least one repeating state.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962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48006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1447800" y="48387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2"/>
          </p:cNvCxnSpPr>
          <p:nvPr/>
        </p:nvCxnSpPr>
        <p:spPr>
          <a:xfrm>
            <a:off x="3886200" y="48387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6172200" y="48387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8600" y="5867400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 = </a:t>
            </a:r>
            <a:r>
              <a:rPr lang="en-US" sz="3200" i="1" dirty="0" err="1" smtClean="0"/>
              <a:t>aaba</a:t>
            </a:r>
            <a:endParaRPr lang="en-US" sz="2400" i="1" dirty="0"/>
          </a:p>
        </p:txBody>
      </p:sp>
      <p:sp>
        <p:nvSpPr>
          <p:cNvPr id="25" name="Oval 24"/>
          <p:cNvSpPr/>
          <p:nvPr/>
        </p:nvSpPr>
        <p:spPr>
          <a:xfrm>
            <a:off x="7848600" y="4572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automaton with n states accepts a string with length m (</a:t>
            </a:r>
            <a:r>
              <a:rPr lang="en-US" dirty="0" err="1" smtClean="0"/>
              <a:t>m≥n</a:t>
            </a:r>
            <a:r>
              <a:rPr lang="en-US" dirty="0" smtClean="0"/>
              <a:t>) then for every accepting path there should be at least one repeating state.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962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48006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1447800" y="48387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2"/>
          </p:cNvCxnSpPr>
          <p:nvPr/>
        </p:nvCxnSpPr>
        <p:spPr>
          <a:xfrm>
            <a:off x="3886200" y="48387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6172200" y="48387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38600" y="5867400"/>
            <a:ext cx="1572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s = </a:t>
            </a:r>
            <a:r>
              <a:rPr lang="en-US" sz="3200" i="1" dirty="0" err="1" smtClean="0"/>
              <a:t>aaba</a:t>
            </a:r>
            <a:endParaRPr lang="en-US" sz="2400" i="1" dirty="0"/>
          </a:p>
        </p:txBody>
      </p:sp>
      <p:sp>
        <p:nvSpPr>
          <p:cNvPr id="25" name="Oval 24"/>
          <p:cNvSpPr/>
          <p:nvPr/>
        </p:nvSpPr>
        <p:spPr>
          <a:xfrm>
            <a:off x="7848600" y="4572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92258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54212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000" i="1" dirty="0"/>
          </a:p>
        </p:txBody>
      </p:sp>
      <p:cxnSp>
        <p:nvCxnSpPr>
          <p:cNvPr id="22" name="Curved Connector 21"/>
          <p:cNvCxnSpPr>
            <a:stCxn id="10" idx="1"/>
            <a:endCxn id="10" idx="7"/>
          </p:cNvCxnSpPr>
          <p:nvPr/>
        </p:nvCxnSpPr>
        <p:spPr>
          <a:xfrm rot="5400000" flipH="1" flipV="1">
            <a:off x="5753100" y="4246003"/>
            <a:ext cx="1588" cy="592696"/>
          </a:xfrm>
          <a:prstGeom prst="curvedConnector3">
            <a:avLst>
              <a:gd name="adj1" fmla="val 286687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2600" y="36576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orizontal Scroll 33"/>
          <p:cNvSpPr/>
          <p:nvPr/>
        </p:nvSpPr>
        <p:spPr>
          <a:xfrm>
            <a:off x="304800" y="5410200"/>
            <a:ext cx="8610600" cy="1371600"/>
          </a:xfrm>
          <a:prstGeom prst="horizontalScroll">
            <a:avLst>
              <a:gd name="adj" fmla="val 15909"/>
            </a:avLst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Finite Automata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an automaton with n states accepts a string with length m (</a:t>
            </a:r>
            <a:r>
              <a:rPr lang="en-US" dirty="0" err="1" smtClean="0"/>
              <a:t>m≥n</a:t>
            </a:r>
            <a:r>
              <a:rPr lang="en-US" dirty="0" smtClean="0"/>
              <a:t>) then for every accepting path there should be at least one repeating state.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096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48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696200" y="44196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52400" y="48006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6"/>
            <a:endCxn id="9" idx="2"/>
          </p:cNvCxnSpPr>
          <p:nvPr/>
        </p:nvCxnSpPr>
        <p:spPr>
          <a:xfrm>
            <a:off x="1447800" y="4838700"/>
            <a:ext cx="1600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6"/>
            <a:endCxn id="10" idx="2"/>
          </p:cNvCxnSpPr>
          <p:nvPr/>
        </p:nvCxnSpPr>
        <p:spPr>
          <a:xfrm>
            <a:off x="3886200" y="4838700"/>
            <a:ext cx="1447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6172200" y="4838700"/>
            <a:ext cx="1524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5791200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/>
              <a:t>Any string of the form </a:t>
            </a:r>
            <a:r>
              <a:rPr lang="en-US" sz="3200" i="1" dirty="0" err="1" smtClean="0"/>
              <a:t>aab</a:t>
            </a:r>
            <a:r>
              <a:rPr lang="en-US" sz="3200" i="1" dirty="0" smtClean="0"/>
              <a:t>*a should be accepted!</a:t>
            </a:r>
            <a:endParaRPr lang="en-US" sz="2400" i="1" dirty="0"/>
          </a:p>
        </p:txBody>
      </p:sp>
      <p:sp>
        <p:nvSpPr>
          <p:cNvPr id="25" name="Oval 24"/>
          <p:cNvSpPr/>
          <p:nvPr/>
        </p:nvSpPr>
        <p:spPr>
          <a:xfrm>
            <a:off x="7848600" y="45720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981200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392258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000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54212" y="4419600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a</a:t>
            </a:r>
            <a:endParaRPr lang="en-US" sz="2000" i="1" dirty="0"/>
          </a:p>
        </p:txBody>
      </p:sp>
      <p:cxnSp>
        <p:nvCxnSpPr>
          <p:cNvPr id="22" name="Curved Connector 21"/>
          <p:cNvCxnSpPr>
            <a:stCxn id="10" idx="1"/>
            <a:endCxn id="10" idx="7"/>
          </p:cNvCxnSpPr>
          <p:nvPr/>
        </p:nvCxnSpPr>
        <p:spPr>
          <a:xfrm rot="5400000" flipH="1" flipV="1">
            <a:off x="5753100" y="4246003"/>
            <a:ext cx="1588" cy="592696"/>
          </a:xfrm>
          <a:prstGeom prst="curvedConnector3">
            <a:avLst>
              <a:gd name="adj1" fmla="val 286687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62600" y="365760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b</a:t>
            </a:r>
            <a:endParaRPr 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5626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001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5400000" flipH="1" flipV="1">
            <a:off x="5954199" y="4362450"/>
            <a:ext cx="656151" cy="845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3400" y="6019800"/>
            <a:ext cx="33029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C00000"/>
                </a:solidFill>
              </a:rPr>
              <a:t>xyz </a:t>
            </a:r>
            <a:r>
              <a:rPr lang="en-US" sz="4000" dirty="0" smtClean="0"/>
              <a:t>is accepted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6019800"/>
            <a:ext cx="3549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xyyz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dirty="0" smtClean="0"/>
              <a:t>is accepted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Regular languages are the languages which are accepted by a Finite Automaton.</a:t>
            </a:r>
          </a:p>
          <a:p>
            <a:r>
              <a:rPr lang="en-US" dirty="0" smtClean="0"/>
              <a:t>Not all languages are regular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6019800"/>
            <a:ext cx="3795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xyyyz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dirty="0" smtClean="0"/>
              <a:t>is accepted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" y="6019800"/>
            <a:ext cx="30623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xz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r>
              <a:rPr lang="en-US" sz="4000" dirty="0" smtClean="0"/>
              <a:t>is accepted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PP and FA continued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384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267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9248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4800" y="2436812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  <a:endCxn id="5" idx="2"/>
          </p:cNvCxnSpPr>
          <p:nvPr/>
        </p:nvCxnSpPr>
        <p:spPr>
          <a:xfrm>
            <a:off x="1600200" y="2476500"/>
            <a:ext cx="8382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276600" y="2476500"/>
            <a:ext cx="9906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  <a:endCxn id="35" idx="2"/>
          </p:cNvCxnSpPr>
          <p:nvPr/>
        </p:nvCxnSpPr>
        <p:spPr>
          <a:xfrm>
            <a:off x="5105400" y="2476500"/>
            <a:ext cx="10668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667000" y="3352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43400" y="52578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971800" y="4724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867400" y="3200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72200" y="20574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>
            <a:stCxn id="35" idx="6"/>
            <a:endCxn id="7" idx="2"/>
          </p:cNvCxnSpPr>
          <p:nvPr/>
        </p:nvCxnSpPr>
        <p:spPr>
          <a:xfrm>
            <a:off x="7010400" y="2476500"/>
            <a:ext cx="914400" cy="158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638800" y="4572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6" idx="3"/>
            <a:endCxn id="24" idx="7"/>
          </p:cNvCxnSpPr>
          <p:nvPr/>
        </p:nvCxnSpPr>
        <p:spPr>
          <a:xfrm rot="5400000">
            <a:off x="3534849" y="2620448"/>
            <a:ext cx="7027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4" idx="4"/>
            <a:endCxn id="27" idx="1"/>
          </p:cNvCxnSpPr>
          <p:nvPr/>
        </p:nvCxnSpPr>
        <p:spPr>
          <a:xfrm rot="16200000" flipH="1">
            <a:off x="2762251" y="4514849"/>
            <a:ext cx="656151" cy="84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7" idx="5"/>
            <a:endCxn id="26" idx="2"/>
          </p:cNvCxnSpPr>
          <p:nvPr/>
        </p:nvCxnSpPr>
        <p:spPr>
          <a:xfrm rot="16200000" flipH="1">
            <a:off x="3896799" y="5230298"/>
            <a:ext cx="237051" cy="656152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6" idx="6"/>
            <a:endCxn id="40" idx="4"/>
          </p:cNvCxnSpPr>
          <p:nvPr/>
        </p:nvCxnSpPr>
        <p:spPr>
          <a:xfrm flipV="1">
            <a:off x="5181600" y="5410200"/>
            <a:ext cx="876300" cy="266700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0" idx="7"/>
            <a:endCxn id="34" idx="4"/>
          </p:cNvCxnSpPr>
          <p:nvPr/>
        </p:nvCxnSpPr>
        <p:spPr>
          <a:xfrm rot="16200000" flipV="1">
            <a:off x="5992299" y="4332802"/>
            <a:ext cx="656151" cy="67748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1"/>
            <a:endCxn id="6" idx="5"/>
          </p:cNvCxnSpPr>
          <p:nvPr/>
        </p:nvCxnSpPr>
        <p:spPr>
          <a:xfrm rot="16200000" flipV="1">
            <a:off x="5211249" y="2544248"/>
            <a:ext cx="550302" cy="1007504"/>
          </a:xfrm>
          <a:prstGeom prst="straightConnector1">
            <a:avLst/>
          </a:prstGeom>
          <a:ln w="38100">
            <a:solidFill>
              <a:schemeClr val="tx1">
                <a:alpha val="1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6"/>
            <a:endCxn id="6" idx="2"/>
          </p:cNvCxnSpPr>
          <p:nvPr/>
        </p:nvCxnSpPr>
        <p:spPr>
          <a:xfrm>
            <a:off x="1600200" y="2476500"/>
            <a:ext cx="26670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6"/>
            <a:endCxn id="7" idx="2"/>
          </p:cNvCxnSpPr>
          <p:nvPr/>
        </p:nvCxnSpPr>
        <p:spPr>
          <a:xfrm>
            <a:off x="5105400" y="2476500"/>
            <a:ext cx="2819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10800000" flipH="1">
            <a:off x="4267200" y="2665411"/>
            <a:ext cx="838200" cy="1588"/>
          </a:xfrm>
          <a:prstGeom prst="curvedConnector5">
            <a:avLst>
              <a:gd name="adj1" fmla="val -136364"/>
              <a:gd name="adj2" fmla="val -196083814"/>
              <a:gd name="adj3" fmla="val 253719"/>
            </a:avLst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667000" y="19298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7980" y="1929825"/>
            <a:ext cx="348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z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72000" y="5638800"/>
            <a:ext cx="378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6019800"/>
            <a:ext cx="5353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>
                <a:solidFill>
                  <a:srgbClr val="C00000"/>
                </a:solidFill>
              </a:rPr>
              <a:t>xy</a:t>
            </a:r>
            <a:r>
              <a:rPr lang="en-US" sz="4000" b="1" baseline="30000" dirty="0" err="1" smtClean="0">
                <a:solidFill>
                  <a:srgbClr val="C00000"/>
                </a:solidFill>
              </a:rPr>
              <a:t>i</a:t>
            </a:r>
            <a:r>
              <a:rPr lang="en-US" sz="4000" b="1" dirty="0" err="1" smtClean="0">
                <a:solidFill>
                  <a:srgbClr val="C00000"/>
                </a:solidFill>
              </a:rPr>
              <a:t>z</a:t>
            </a:r>
            <a:r>
              <a:rPr lang="en-US" sz="4000" b="1" dirty="0" smtClean="0">
                <a:solidFill>
                  <a:srgbClr val="C00000"/>
                </a:solidFill>
              </a:rPr>
              <a:t>, for </a:t>
            </a:r>
            <a:r>
              <a:rPr lang="en-US" sz="4000" b="1" dirty="0" err="1" smtClean="0">
                <a:solidFill>
                  <a:srgbClr val="C00000"/>
                </a:solidFill>
              </a:rPr>
              <a:t>i</a:t>
            </a:r>
            <a:r>
              <a:rPr lang="en-US" sz="4000" b="1" dirty="0" smtClean="0">
                <a:solidFill>
                  <a:srgbClr val="C00000"/>
                </a:solidFill>
              </a:rPr>
              <a:t> ≥ 0 </a:t>
            </a:r>
            <a:r>
              <a:rPr lang="en-US" sz="4000" dirty="0" smtClean="0"/>
              <a:t>is accepted</a:t>
            </a:r>
            <a:r>
              <a:rPr lang="en-US" sz="4000" b="1" dirty="0" smtClean="0">
                <a:solidFill>
                  <a:srgbClr val="C00000"/>
                </a:solidFill>
              </a:rPr>
              <a:t>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For every </a:t>
            </a:r>
            <a:r>
              <a:rPr lang="en-US" u="sng" dirty="0" smtClean="0"/>
              <a:t>infinite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regular</a:t>
            </a:r>
            <a:r>
              <a:rPr lang="en-US" dirty="0" smtClean="0"/>
              <a:t> language L </a:t>
            </a:r>
          </a:p>
          <a:p>
            <a:pPr>
              <a:buNone/>
            </a:pPr>
            <a:r>
              <a:rPr lang="en-US" dirty="0" smtClean="0"/>
              <a:t>there exists a pumping length </a:t>
            </a:r>
            <a:r>
              <a:rPr lang="en-US" i="1" dirty="0" smtClean="0">
                <a:solidFill>
                  <a:srgbClr val="C00000"/>
                </a:solidFill>
              </a:rPr>
              <a:t>n &gt; 0 </a:t>
            </a:r>
            <a:r>
              <a:rPr lang="en-US" dirty="0" smtClean="0"/>
              <a:t>such that </a:t>
            </a:r>
          </a:p>
          <a:p>
            <a:pPr>
              <a:buNone/>
            </a:pPr>
            <a:r>
              <a:rPr lang="en-US" dirty="0" smtClean="0"/>
              <a:t>for any string s in L with length </a:t>
            </a:r>
            <a:r>
              <a:rPr lang="en-US" i="1" dirty="0" smtClean="0">
                <a:solidFill>
                  <a:srgbClr val="C00000"/>
                </a:solidFill>
              </a:rPr>
              <a:t>|s| ≥ n </a:t>
            </a:r>
          </a:p>
          <a:p>
            <a:pPr>
              <a:buNone/>
            </a:pPr>
            <a:r>
              <a:rPr lang="en-US" dirty="0" smtClean="0"/>
              <a:t>we can write </a:t>
            </a:r>
            <a:r>
              <a:rPr lang="en-US" i="1" dirty="0" smtClean="0">
                <a:solidFill>
                  <a:schemeClr val="accent2"/>
                </a:solidFill>
              </a:rPr>
              <a:t>s = xyz </a:t>
            </a:r>
          </a:p>
          <a:p>
            <a:pPr>
              <a:buNone/>
            </a:pPr>
            <a:r>
              <a:rPr lang="en-US" dirty="0" smtClean="0"/>
              <a:t>with</a:t>
            </a:r>
            <a:r>
              <a:rPr lang="en-US" i="1" dirty="0" smtClean="0">
                <a:solidFill>
                  <a:schemeClr val="accent2"/>
                </a:solidFill>
              </a:rPr>
              <a:t> |</a:t>
            </a:r>
            <a:r>
              <a:rPr lang="en-US" i="1" dirty="0" err="1" smtClean="0">
                <a:solidFill>
                  <a:schemeClr val="accent2"/>
                </a:solidFill>
              </a:rPr>
              <a:t>xy</a:t>
            </a:r>
            <a:r>
              <a:rPr lang="en-US" i="1" dirty="0" smtClean="0">
                <a:solidFill>
                  <a:schemeClr val="accent2"/>
                </a:solidFill>
              </a:rPr>
              <a:t>| ≤ n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chemeClr val="accent2"/>
                </a:solidFill>
              </a:rPr>
              <a:t>|y| </a:t>
            </a:r>
            <a:r>
              <a:rPr lang="en-US" i="1" dirty="0" smtClean="0">
                <a:solidFill>
                  <a:srgbClr val="C00000"/>
                </a:solidFill>
              </a:rPr>
              <a:t>≥ 1 </a:t>
            </a:r>
          </a:p>
          <a:p>
            <a:pPr>
              <a:buNone/>
            </a:pPr>
            <a:r>
              <a:rPr lang="en-US" dirty="0" smtClean="0"/>
              <a:t>such that  </a:t>
            </a:r>
            <a:r>
              <a:rPr lang="en-US" i="1" dirty="0" err="1" smtClean="0">
                <a:solidFill>
                  <a:schemeClr val="accent2"/>
                </a:solidFill>
              </a:rPr>
              <a:t>xy</a:t>
            </a:r>
            <a:r>
              <a:rPr lang="en-US" i="1" baseline="30000" dirty="0" err="1" smtClean="0">
                <a:solidFill>
                  <a:schemeClr val="accent2"/>
                </a:solidFill>
              </a:rPr>
              <a:t>i</a:t>
            </a:r>
            <a:r>
              <a:rPr lang="en-US" i="1" dirty="0" err="1" smtClean="0">
                <a:solidFill>
                  <a:schemeClr val="accent2"/>
                </a:solidFill>
              </a:rPr>
              <a:t>z</a:t>
            </a:r>
            <a:r>
              <a:rPr lang="en-US" i="1" dirty="0" smtClean="0">
                <a:solidFill>
                  <a:schemeClr val="accent2"/>
                </a:solidFill>
              </a:rPr>
              <a:t> in L </a:t>
            </a:r>
            <a:r>
              <a:rPr lang="en-US" dirty="0" smtClean="0"/>
              <a:t>for every </a:t>
            </a:r>
            <a:r>
              <a:rPr lang="en-US" i="1" dirty="0" err="1" smtClean="0">
                <a:solidFill>
                  <a:schemeClr val="accent2"/>
                </a:solidFill>
              </a:rPr>
              <a:t>i</a:t>
            </a:r>
            <a:r>
              <a:rPr lang="en-US" i="1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rgbClr val="C00000"/>
                </a:solidFill>
              </a:rPr>
              <a:t>≥</a:t>
            </a:r>
            <a:r>
              <a:rPr lang="en-US" i="1" dirty="0" smtClean="0">
                <a:solidFill>
                  <a:schemeClr val="accent2"/>
                </a:solidFill>
              </a:rPr>
              <a:t> 0</a:t>
            </a:r>
            <a:r>
              <a:rPr lang="en-US" i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L is regular then there exists a DFA M which accepts L. Set n to be M’s number of states.</a:t>
            </a:r>
          </a:p>
          <a:p>
            <a:r>
              <a:rPr lang="en-US" dirty="0" smtClean="0"/>
              <a:t>L is infinite, there exists a string s with length greater than n.</a:t>
            </a:r>
          </a:p>
          <a:p>
            <a:r>
              <a:rPr lang="en-US" dirty="0" smtClean="0"/>
              <a:t>The number of states is n, the accepting path for s is of length at most n.</a:t>
            </a:r>
          </a:p>
          <a:p>
            <a:r>
              <a:rPr lang="en-US" dirty="0" smtClean="0"/>
              <a:t>The string is of length at least n, there is a part in the path that is repeated.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Split s into 3 parts x, y, z with y being the first repeated part. </a:t>
            </a:r>
          </a:p>
          <a:p>
            <a:r>
              <a:rPr lang="en-US" dirty="0" smtClean="0"/>
              <a:t>Since we have n states the first repetition should take place (|y| </a:t>
            </a:r>
            <a:r>
              <a:rPr lang="en-US" dirty="0" smtClean="0">
                <a:latin typeface="Calibri"/>
              </a:rPr>
              <a:t>≥ 1) </a:t>
            </a:r>
            <a:r>
              <a:rPr lang="en-US" dirty="0" smtClean="0"/>
              <a:t>in at most n transitions (|</a:t>
            </a:r>
            <a:r>
              <a:rPr lang="en-US" dirty="0" err="1" smtClean="0"/>
              <a:t>xy</a:t>
            </a:r>
            <a:r>
              <a:rPr lang="en-US" dirty="0" smtClean="0"/>
              <a:t>| ≤ n).</a:t>
            </a:r>
          </a:p>
          <a:p>
            <a:r>
              <a:rPr lang="en-US" dirty="0" smtClean="0"/>
              <a:t>Since the path under y is a loop we can follow it as many times as we want (maybe none).  </a:t>
            </a:r>
          </a:p>
          <a:p>
            <a:r>
              <a:rPr lang="en-US" dirty="0" smtClean="0"/>
              <a:t>Thus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for any </a:t>
            </a:r>
            <a:r>
              <a:rPr lang="en-US" dirty="0" err="1" smtClean="0"/>
              <a:t>i</a:t>
            </a:r>
            <a:r>
              <a:rPr lang="en-US" dirty="0" smtClean="0"/>
              <a:t> ≥ 0 should  lead us to the same accepting state as xyz.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Given is an infinite language L.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Given is an infinite language L. </a:t>
            </a:r>
          </a:p>
          <a:p>
            <a:pPr>
              <a:buNone/>
            </a:pPr>
            <a:r>
              <a:rPr lang="en-US" i="1" dirty="0" smtClean="0"/>
              <a:t>	(</a:t>
            </a:r>
            <a:r>
              <a:rPr lang="en-US" i="1" dirty="0" smtClean="0">
                <a:solidFill>
                  <a:srgbClr val="FF0000"/>
                </a:solidFill>
              </a:rPr>
              <a:t>What if L is finite?</a:t>
            </a:r>
            <a:r>
              <a:rPr lang="en-US" i="1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Given is an infinite language L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L is regular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Given is an infinite language L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L is regular</a:t>
            </a:r>
          </a:p>
          <a:p>
            <a:r>
              <a:rPr lang="en-US" dirty="0" smtClean="0"/>
              <a:t>Pumping lemma holds: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exists</a:t>
            </a:r>
            <a:r>
              <a:rPr lang="en-US" dirty="0" smtClean="0"/>
              <a:t> a pumping length n such that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for all </a:t>
            </a:r>
            <a:r>
              <a:rPr lang="en-US" u="sng" dirty="0" smtClean="0"/>
              <a:t>proper</a:t>
            </a:r>
            <a:r>
              <a:rPr lang="en-US" dirty="0" smtClean="0"/>
              <a:t> strings s in L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 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 such that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for all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in L.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0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: k≤0} = </a:t>
            </a:r>
            <a:r>
              <a:rPr lang="el-GR" dirty="0" smtClean="0"/>
              <a:t>{ε}</a:t>
            </a:r>
            <a:r>
              <a:rPr lang="en-US" dirty="0" smtClean="0"/>
              <a:t> is a regular language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10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57200" y="58674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0" y="4646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846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Given is an infinite language L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If L is regular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Pumping lemma holds: 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There exists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 pumping length n such that 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for all </a:t>
            </a:r>
            <a:r>
              <a:rPr lang="en-US" u="sng" dirty="0" smtClean="0"/>
              <a:t>proper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strings s in L 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there is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a splitting of s in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x,y,z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 such that </a:t>
            </a:r>
          </a:p>
          <a:p>
            <a:pPr lvl="1"/>
            <a:r>
              <a:rPr lang="en-US" i="1" dirty="0" smtClean="0">
                <a:solidFill>
                  <a:schemeClr val="bg1">
                    <a:lumMod val="75000"/>
                  </a:schemeClr>
                </a:solidFill>
              </a:rPr>
              <a:t>for all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xy</a:t>
            </a:r>
            <a:r>
              <a:rPr lang="en-US" baseline="30000" dirty="0" err="1" smtClean="0">
                <a:solidFill>
                  <a:schemeClr val="bg1">
                    <a:lumMod val="75000"/>
                  </a:schemeClr>
                </a:solidFill>
              </a:rPr>
              <a:t>i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z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 is in L.</a:t>
            </a:r>
            <a:endParaRPr lang="en-US" i="1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91696" y="6044625"/>
            <a:ext cx="35141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|y| ≥ 1 and |</a:t>
            </a:r>
            <a:r>
              <a:rPr lang="en-US" sz="3200" dirty="0" err="1" smtClean="0">
                <a:solidFill>
                  <a:srgbClr val="FF0000"/>
                </a:solidFill>
              </a:rPr>
              <a:t>xy</a:t>
            </a:r>
            <a:r>
              <a:rPr lang="en-US" sz="3200" dirty="0" smtClean="0">
                <a:solidFill>
                  <a:srgbClr val="FF0000"/>
                </a:solidFill>
              </a:rPr>
              <a:t>| ≤ n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2362200"/>
            <a:ext cx="13308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|s| ≥ n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Curved Connector 6"/>
          <p:cNvCxnSpPr>
            <a:endCxn id="5" idx="1"/>
          </p:cNvCxnSpPr>
          <p:nvPr/>
        </p:nvCxnSpPr>
        <p:spPr>
          <a:xfrm rot="5400000" flipH="1" flipV="1">
            <a:off x="3649178" y="1692804"/>
            <a:ext cx="1256437" cy="3180007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/>
          <p:cNvCxnSpPr>
            <a:endCxn id="4" idx="0"/>
          </p:cNvCxnSpPr>
          <p:nvPr/>
        </p:nvCxnSpPr>
        <p:spPr>
          <a:xfrm rot="5400000">
            <a:off x="6394122" y="4980051"/>
            <a:ext cx="1219200" cy="90994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is an infinite language L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If L is regular the pumping lemma holds.</a:t>
            </a:r>
          </a:p>
          <a:p>
            <a:r>
              <a:rPr lang="en-US" dirty="0" smtClean="0"/>
              <a:t>The negation of the pumping lemma: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For all</a:t>
            </a:r>
            <a:r>
              <a:rPr lang="en-US" dirty="0" smtClean="0"/>
              <a:t> pumping lengths n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exists </a:t>
            </a:r>
            <a:r>
              <a:rPr lang="en-US" dirty="0" smtClean="0"/>
              <a:t>a </a:t>
            </a:r>
            <a:r>
              <a:rPr lang="en-US" u="sng" dirty="0" smtClean="0"/>
              <a:t>proper</a:t>
            </a:r>
            <a:r>
              <a:rPr lang="en-US" dirty="0" smtClean="0"/>
              <a:t> string s in L such that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for every possible </a:t>
            </a:r>
            <a:r>
              <a:rPr lang="en-US" dirty="0" smtClean="0"/>
              <a:t>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 </a:t>
            </a:r>
            <a:r>
              <a:rPr lang="en-US" dirty="0" smtClean="0"/>
              <a:t>an </a:t>
            </a:r>
            <a:r>
              <a:rPr lang="en-US" dirty="0" err="1" smtClean="0"/>
              <a:t>i</a:t>
            </a:r>
            <a:r>
              <a:rPr lang="en-US" dirty="0" smtClean="0"/>
              <a:t> for which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 L.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is an infinite language L</a:t>
            </a:r>
          </a:p>
          <a:p>
            <a:r>
              <a:rPr lang="en-US" dirty="0" smtClean="0"/>
              <a:t>Assume L is regular (pumping lemma holds)</a:t>
            </a:r>
          </a:p>
          <a:p>
            <a:r>
              <a:rPr lang="en-US" dirty="0" smtClean="0"/>
              <a:t>Prove the negation of the pumping lemma: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pumping length 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/>
              <a:t> a </a:t>
            </a:r>
            <a:r>
              <a:rPr lang="en-US" u="sng" dirty="0" smtClean="0"/>
              <a:t>proper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smtClean="0"/>
              <a:t>s in L.</a:t>
            </a:r>
          </a:p>
          <a:p>
            <a:pPr lvl="1"/>
            <a:r>
              <a:rPr lang="en-US" dirty="0" smtClean="0"/>
              <a:t>Show that </a:t>
            </a:r>
            <a:r>
              <a:rPr lang="en-US" i="1" dirty="0" smtClean="0">
                <a:solidFill>
                  <a:srgbClr val="FF0000"/>
                </a:solidFill>
              </a:rPr>
              <a:t>for every possible </a:t>
            </a:r>
            <a:r>
              <a:rPr lang="en-US" dirty="0" smtClean="0"/>
              <a:t>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an </a:t>
            </a:r>
            <a:r>
              <a:rPr lang="en-US" dirty="0" err="1" smtClean="0"/>
              <a:t>i</a:t>
            </a:r>
            <a:r>
              <a:rPr lang="en-US" dirty="0" smtClean="0"/>
              <a:t> for which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 L.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is an infinite language L</a:t>
            </a:r>
          </a:p>
          <a:p>
            <a:r>
              <a:rPr lang="en-US" dirty="0" smtClean="0"/>
              <a:t>Assume L is regular (pumping lemma holds)</a:t>
            </a:r>
          </a:p>
          <a:p>
            <a:r>
              <a:rPr lang="en-US" dirty="0" smtClean="0"/>
              <a:t>Prove the negation of the pumping lemma: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pumping length 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/>
              <a:t> a </a:t>
            </a:r>
            <a:r>
              <a:rPr lang="en-US" u="sng" dirty="0" smtClean="0"/>
              <a:t>proper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smtClean="0"/>
              <a:t>s in L.</a:t>
            </a:r>
          </a:p>
          <a:p>
            <a:pPr lvl="1"/>
            <a:r>
              <a:rPr lang="en-US" dirty="0" smtClean="0"/>
              <a:t>Show that </a:t>
            </a:r>
            <a:r>
              <a:rPr lang="en-US" i="1" dirty="0" smtClean="0">
                <a:solidFill>
                  <a:srgbClr val="FF0000"/>
                </a:solidFill>
              </a:rPr>
              <a:t>for every possible </a:t>
            </a:r>
            <a:r>
              <a:rPr lang="en-US" dirty="0" smtClean="0"/>
              <a:t>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an </a:t>
            </a:r>
            <a:r>
              <a:rPr lang="en-US" dirty="0" err="1" smtClean="0"/>
              <a:t>i</a:t>
            </a:r>
            <a:r>
              <a:rPr lang="en-US" dirty="0" smtClean="0"/>
              <a:t> for which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 L.</a:t>
            </a:r>
          </a:p>
          <a:p>
            <a:r>
              <a:rPr lang="en-US" dirty="0" smtClean="0"/>
              <a:t>Contradiction!!!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 that L is not regular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Given is an infinite language L</a:t>
            </a:r>
          </a:p>
          <a:p>
            <a:r>
              <a:rPr lang="en-US" dirty="0" smtClean="0"/>
              <a:t>Assume L is regular (pumping lemma holds)</a:t>
            </a:r>
          </a:p>
          <a:p>
            <a:r>
              <a:rPr lang="en-US" dirty="0" smtClean="0"/>
              <a:t>Prove the negation of the pumping lemma: 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pumping length 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/>
              <a:t> a </a:t>
            </a:r>
            <a:r>
              <a:rPr lang="en-US" u="sng" dirty="0" smtClean="0"/>
              <a:t>proper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smtClean="0"/>
              <a:t>s in L.</a:t>
            </a:r>
          </a:p>
          <a:p>
            <a:pPr lvl="1"/>
            <a:r>
              <a:rPr lang="en-US" dirty="0" smtClean="0"/>
              <a:t>Show that </a:t>
            </a:r>
            <a:r>
              <a:rPr lang="en-US" i="1" dirty="0" smtClean="0">
                <a:solidFill>
                  <a:srgbClr val="FF0000"/>
                </a:solidFill>
              </a:rPr>
              <a:t>for every possible </a:t>
            </a:r>
            <a:r>
              <a:rPr lang="en-US" dirty="0" smtClean="0"/>
              <a:t>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an </a:t>
            </a:r>
            <a:r>
              <a:rPr lang="en-US" dirty="0" err="1" smtClean="0"/>
              <a:t>i</a:t>
            </a:r>
            <a:r>
              <a:rPr lang="en-US" dirty="0" smtClean="0"/>
              <a:t> for which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 L.</a:t>
            </a:r>
          </a:p>
          <a:p>
            <a:r>
              <a:rPr lang="en-US" dirty="0" smtClean="0"/>
              <a:t>Contradiction!!! </a:t>
            </a:r>
            <a:r>
              <a:rPr lang="en-US" b="1" dirty="0" smtClean="0"/>
              <a:t>L is not regular</a:t>
            </a:r>
          </a:p>
          <a:p>
            <a:pPr lvl="1"/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Assume that L is regular. The pumping lemma holds!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 Fix an arbitrary pumping length </a:t>
            </a:r>
            <a:r>
              <a:rPr lang="en-US" i="1" dirty="0" smtClean="0"/>
              <a:t>k</a:t>
            </a:r>
            <a:r>
              <a:rPr lang="en-US" dirty="0" smtClean="0"/>
              <a:t> for 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The string s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 should be in the language.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s is </a:t>
            </a:r>
            <a:r>
              <a:rPr lang="en-US" u="sng" dirty="0" smtClean="0"/>
              <a:t>proper</a:t>
            </a:r>
            <a:r>
              <a:rPr lang="en-US" dirty="0" smtClean="0"/>
              <a:t>: |s| = 2</a:t>
            </a:r>
            <a:r>
              <a:rPr lang="en-US" i="1" dirty="0" smtClean="0"/>
              <a:t>k </a:t>
            </a:r>
            <a:r>
              <a:rPr lang="en-US" dirty="0" smtClean="0"/>
              <a:t>is greater than </a:t>
            </a:r>
            <a:r>
              <a:rPr lang="en-US" i="1" dirty="0" smtClean="0"/>
              <a:t>k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 smtClean="0"/>
              <a:t>| ≤ k and </a:t>
            </a:r>
          </a:p>
          <a:p>
            <a:r>
              <a:rPr lang="en-US" dirty="0" smtClean="0"/>
              <a:t>|y| ≥ 1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1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: k≤1}  = {</a:t>
            </a:r>
            <a:r>
              <a:rPr lang="el-GR" dirty="0" smtClean="0"/>
              <a:t>ε, </a:t>
            </a:r>
            <a:r>
              <a:rPr lang="en-US" dirty="0" err="1" smtClean="0"/>
              <a:t>ab</a:t>
            </a:r>
            <a:r>
              <a:rPr lang="en-US" dirty="0" smtClean="0"/>
              <a:t>}</a:t>
            </a:r>
            <a:r>
              <a:rPr lang="el-GR" dirty="0" smtClean="0"/>
              <a:t> </a:t>
            </a:r>
            <a:r>
              <a:rPr lang="en-US" dirty="0" smtClean="0"/>
              <a:t>is regular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6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10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36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6"/>
            <a:endCxn id="5" idx="2"/>
          </p:cNvCxnSpPr>
          <p:nvPr/>
        </p:nvCxnSpPr>
        <p:spPr>
          <a:xfrm>
            <a:off x="12192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14" idx="2"/>
          </p:cNvCxnSpPr>
          <p:nvPr/>
        </p:nvCxnSpPr>
        <p:spPr>
          <a:xfrm>
            <a:off x="12192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7200" y="58674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04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4780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0" y="4646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2132806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29136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846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 smtClean="0"/>
              <a:t>| ≤ k and </a:t>
            </a:r>
          </a:p>
          <a:p>
            <a:r>
              <a:rPr lang="en-US" dirty="0" smtClean="0"/>
              <a:t>|y| ≥ 1</a:t>
            </a:r>
          </a:p>
          <a:p>
            <a:pPr>
              <a:buNone/>
            </a:pPr>
            <a:r>
              <a:rPr lang="en-US" dirty="0" smtClean="0"/>
              <a:t>				    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0" y="538192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a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b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			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19800" y="485024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3" name="Left Brace 12"/>
          <p:cNvSpPr/>
          <p:nvPr/>
        </p:nvSpPr>
        <p:spPr>
          <a:xfrm rot="16200000" flipH="1">
            <a:off x="5943602" y="3911024"/>
            <a:ext cx="304796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971800" y="4850250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7" name="Left Brace 16"/>
          <p:cNvSpPr/>
          <p:nvPr/>
        </p:nvSpPr>
        <p:spPr>
          <a:xfrm rot="16200000" flipH="1">
            <a:off x="3009900" y="4025325"/>
            <a:ext cx="3048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: </a:t>
            </a:r>
          </a:p>
          <a:p>
            <a:r>
              <a:rPr lang="en-US" dirty="0" smtClean="0"/>
              <a:t>|</a:t>
            </a:r>
            <a:r>
              <a:rPr lang="en-US" dirty="0" err="1" smtClean="0"/>
              <a:t>xy</a:t>
            </a:r>
            <a:r>
              <a:rPr lang="en-US" dirty="0" smtClean="0"/>
              <a:t>| ≤ k and </a:t>
            </a:r>
          </a:p>
          <a:p>
            <a:r>
              <a:rPr lang="en-US" dirty="0" smtClean="0"/>
              <a:t>|y| ≥ 1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38192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a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b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57599" y="5663621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6273225"/>
            <a:ext cx="36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67986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6273225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z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362198" y="5358821"/>
            <a:ext cx="304802" cy="1524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867402" y="4444423"/>
            <a:ext cx="304796" cy="3352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485024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5943602" y="3911024"/>
            <a:ext cx="304796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4850250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8" name="Left Brace 17"/>
          <p:cNvSpPr/>
          <p:nvPr/>
        </p:nvSpPr>
        <p:spPr>
          <a:xfrm rot="16200000" flipH="1">
            <a:off x="3009900" y="4025325"/>
            <a:ext cx="3048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endParaRPr lang="en-US" dirty="0" smtClean="0"/>
          </a:p>
          <a:p>
            <a:r>
              <a:rPr lang="en-US" dirty="0" smtClean="0"/>
              <a:t>y = a</a:t>
            </a:r>
            <a:r>
              <a:rPr lang="en-US" baseline="30000" dirty="0" smtClean="0"/>
              <a:t>m</a:t>
            </a:r>
            <a:r>
              <a:rPr lang="en-US" dirty="0" smtClean="0"/>
              <a:t> , for 1 ≤ m ≤ k</a:t>
            </a:r>
          </a:p>
          <a:p>
            <a:pPr>
              <a:buNone/>
            </a:pPr>
            <a:r>
              <a:rPr lang="en-US" dirty="0" smtClean="0"/>
              <a:t>			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538192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a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b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657599" y="5663621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6273225"/>
            <a:ext cx="36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667986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019800" y="6273225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z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2362198" y="5358821"/>
            <a:ext cx="304802" cy="15240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5867402" y="4444423"/>
            <a:ext cx="304796" cy="3352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19800" y="485024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5943602" y="3911024"/>
            <a:ext cx="304796" cy="3048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4850250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solidFill>
                  <a:srgbClr val="FFC000"/>
                </a:solidFill>
              </a:rPr>
              <a:t>k</a:t>
            </a:r>
            <a:endParaRPr lang="en-US" i="1" dirty="0"/>
          </a:p>
        </p:txBody>
      </p:sp>
      <p:sp>
        <p:nvSpPr>
          <p:cNvPr id="18" name="Left Brace 17"/>
          <p:cNvSpPr/>
          <p:nvPr/>
        </p:nvSpPr>
        <p:spPr>
          <a:xfrm rot="16200000" flipH="1">
            <a:off x="3009900" y="4025325"/>
            <a:ext cx="304800" cy="2819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y = a</a:t>
            </a:r>
            <a:r>
              <a:rPr lang="en-US" baseline="30000" dirty="0" smtClean="0"/>
              <a:t>m</a:t>
            </a:r>
            <a:r>
              <a:rPr lang="en-US" dirty="0" smtClean="0"/>
              <a:t> , for 1 ≤ m ≤ k</a:t>
            </a:r>
            <a:r>
              <a:rPr lang="en-US" baseline="30000" dirty="0" smtClean="0"/>
              <a:t>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=2, xy</a:t>
            </a:r>
            <a:r>
              <a:rPr lang="en-US" baseline="30000" dirty="0" smtClean="0"/>
              <a:t>2</a:t>
            </a:r>
            <a:r>
              <a:rPr lang="en-US" dirty="0" smtClean="0"/>
              <a:t>z =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k+m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is not in L! </a:t>
            </a: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545812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a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b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124199" y="5739821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434" y="6273225"/>
            <a:ext cx="36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2830" y="6273225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z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828800" y="5435023"/>
            <a:ext cx="304802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6324598" y="4520623"/>
            <a:ext cx="228604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14797" y="5739827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5186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 ≥ 0} is not regular.</a:t>
            </a:r>
          </a:p>
          <a:p>
            <a:pPr>
              <a:buNone/>
            </a:pPr>
            <a:r>
              <a:rPr lang="en-US" i="1" u="sng" dirty="0" smtClean="0"/>
              <a:t>Proof: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	Consider all possible </a:t>
            </a:r>
            <a:r>
              <a:rPr lang="en-US" dirty="0" err="1" smtClean="0"/>
              <a:t>splittings</a:t>
            </a:r>
            <a:r>
              <a:rPr lang="en-US" dirty="0" smtClean="0"/>
              <a:t> of 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baseline="30000" dirty="0" smtClean="0"/>
              <a:t> </a:t>
            </a:r>
            <a:r>
              <a:rPr lang="en-US" dirty="0" smtClean="0"/>
              <a:t>in the form xyz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 </a:t>
            </a:r>
          </a:p>
          <a:p>
            <a:r>
              <a:rPr lang="en-US" dirty="0" smtClean="0"/>
              <a:t>xy</a:t>
            </a:r>
            <a:r>
              <a:rPr lang="en-US" baseline="30000" dirty="0" smtClean="0"/>
              <a:t>2</a:t>
            </a:r>
            <a:r>
              <a:rPr lang="en-US" dirty="0" smtClean="0"/>
              <a:t>z is not in L! 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</a:p>
          <a:p>
            <a:pPr algn="ctr">
              <a:buNone/>
            </a:pPr>
            <a:r>
              <a:rPr lang="en-US" sz="3600" i="1" dirty="0" smtClean="0">
                <a:solidFill>
                  <a:srgbClr val="FF0000"/>
                </a:solidFill>
              </a:rPr>
              <a:t>CONTRADICTION!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458124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 smtClean="0">
                <a:solidFill>
                  <a:srgbClr val="00B050"/>
                </a:solidFill>
              </a:rPr>
              <a:t>	a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 b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r>
              <a:rPr lang="en-US" sz="3600" dirty="0" smtClean="0">
                <a:solidFill>
                  <a:srgbClr val="00B050"/>
                </a:solidFill>
              </a:rPr>
              <a:t> </a:t>
            </a:r>
            <a:r>
              <a:rPr lang="en-US" sz="3600" dirty="0" err="1" smtClean="0">
                <a:solidFill>
                  <a:srgbClr val="00B050"/>
                </a:solidFill>
              </a:rPr>
              <a:t>b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3600" dirty="0" smtClean="0">
                <a:solidFill>
                  <a:srgbClr val="FFC000"/>
                </a:solidFill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 rot="16200000">
            <a:off x="3124199" y="5739821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05434" y="6273225"/>
            <a:ext cx="362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x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124200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82830" y="6273225"/>
            <a:ext cx="3465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z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rot="16200000">
            <a:off x="1828800" y="5435023"/>
            <a:ext cx="304802" cy="1524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6324598" y="4520623"/>
            <a:ext cx="228604" cy="3276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rot="16200000">
            <a:off x="4114797" y="5739827"/>
            <a:ext cx="304804" cy="9144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25186" y="6273225"/>
            <a:ext cx="3706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Show that the following language is not a regular language: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{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baseline="30000" dirty="0" smtClean="0"/>
              <a:t> </a:t>
            </a:r>
            <a:r>
              <a:rPr lang="en-US" dirty="0" smtClean="0"/>
              <a:t>| j ≥ 0}</a:t>
            </a:r>
            <a:endParaRPr lang="el-GR" dirty="0" smtClean="0"/>
          </a:p>
          <a:p>
            <a:r>
              <a:rPr lang="en-US" dirty="0" smtClean="0"/>
              <a:t>Members: a, </a:t>
            </a:r>
            <a:r>
              <a:rPr lang="en-US" dirty="0" err="1" smtClean="0"/>
              <a:t>abc</a:t>
            </a:r>
            <a:r>
              <a:rPr lang="en-US" dirty="0" smtClean="0"/>
              <a:t>, </a:t>
            </a:r>
            <a:r>
              <a:rPr lang="en-US" dirty="0" err="1" smtClean="0"/>
              <a:t>abbcc</a:t>
            </a:r>
            <a:r>
              <a:rPr lang="en-US" dirty="0" smtClean="0"/>
              <a:t>, </a:t>
            </a:r>
            <a:r>
              <a:rPr lang="en-US" dirty="0" err="1" smtClean="0"/>
              <a:t>abbbccc</a:t>
            </a:r>
            <a:r>
              <a:rPr lang="en-US" dirty="0" smtClean="0"/>
              <a:t>, …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Show that the following language is not a regular language: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{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baseline="30000" dirty="0" smtClean="0"/>
              <a:t> </a:t>
            </a:r>
            <a:r>
              <a:rPr lang="en-US" dirty="0" smtClean="0"/>
              <a:t>| j ≥ 0}</a:t>
            </a:r>
            <a:r>
              <a:rPr lang="el-GR" dirty="0" smtClean="0"/>
              <a:t> </a:t>
            </a:r>
            <a:endParaRPr lang="en-US" dirty="0" smtClean="0"/>
          </a:p>
          <a:p>
            <a:r>
              <a:rPr lang="en-US" dirty="0" smtClean="0"/>
              <a:t>Negation of the pumping lemma (</a:t>
            </a:r>
            <a:r>
              <a:rPr lang="en-US" u="sng" dirty="0" smtClean="0"/>
              <a:t>reminder</a:t>
            </a:r>
            <a:r>
              <a:rPr lang="en-US" dirty="0" smtClean="0"/>
              <a:t>):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Fix</a:t>
            </a:r>
            <a:r>
              <a:rPr lang="en-US" dirty="0" smtClean="0"/>
              <a:t> an </a:t>
            </a:r>
            <a:r>
              <a:rPr lang="en-US" i="1" dirty="0" smtClean="0">
                <a:solidFill>
                  <a:srgbClr val="FF0000"/>
                </a:solidFill>
              </a:rPr>
              <a:t>arbitrary</a:t>
            </a:r>
            <a:r>
              <a:rPr lang="en-US" dirty="0" smtClean="0"/>
              <a:t> pumping length n.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/>
              <a:t> a </a:t>
            </a:r>
            <a:r>
              <a:rPr lang="en-US" u="sng" dirty="0" smtClean="0"/>
              <a:t>proper</a:t>
            </a:r>
            <a:r>
              <a:rPr lang="en-US" dirty="0" smtClean="0"/>
              <a:t> </a:t>
            </a:r>
            <a:r>
              <a:rPr lang="en-US" dirty="0" smtClean="0"/>
              <a:t>string </a:t>
            </a:r>
            <a:r>
              <a:rPr lang="en-US" dirty="0" smtClean="0"/>
              <a:t>s in L.</a:t>
            </a:r>
          </a:p>
          <a:p>
            <a:pPr lvl="1"/>
            <a:r>
              <a:rPr lang="en-US" dirty="0" smtClean="0"/>
              <a:t>Show that </a:t>
            </a:r>
            <a:r>
              <a:rPr lang="en-US" i="1" dirty="0" smtClean="0">
                <a:solidFill>
                  <a:srgbClr val="FF0000"/>
                </a:solidFill>
              </a:rPr>
              <a:t>for every possible </a:t>
            </a:r>
            <a:r>
              <a:rPr lang="en-US" dirty="0" smtClean="0"/>
              <a:t>splitting of s in </a:t>
            </a:r>
            <a:r>
              <a:rPr lang="en-US" dirty="0" err="1" smtClean="0"/>
              <a:t>x,y,z</a:t>
            </a:r>
            <a:r>
              <a:rPr lang="en-US" dirty="0" smtClean="0"/>
              <a:t> (with the </a:t>
            </a:r>
            <a:r>
              <a:rPr lang="en-US" u="sng" dirty="0" smtClean="0"/>
              <a:t>desired properties</a:t>
            </a:r>
            <a:r>
              <a:rPr lang="en-US" dirty="0" smtClean="0"/>
              <a:t>),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an </a:t>
            </a:r>
            <a:r>
              <a:rPr lang="en-US" dirty="0" err="1" smtClean="0"/>
              <a:t>i</a:t>
            </a:r>
            <a:r>
              <a:rPr lang="en-US" dirty="0" smtClean="0"/>
              <a:t> for which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in L.</a:t>
            </a:r>
            <a:endParaRPr lang="en-US" i="1" dirty="0" smtClean="0">
              <a:solidFill>
                <a:srgbClr val="FF0000"/>
              </a:solidFill>
            </a:endParaRPr>
          </a:p>
          <a:p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How to use the pumping lemma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The pumping lemma mentions that if L is a regular language then it can be pumped.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contrapositive</a:t>
            </a:r>
            <a:r>
              <a:rPr lang="en-US" dirty="0" smtClean="0"/>
              <a:t> is true: If L cannot be pumped then it shouldn’t be regular!	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609600" y="4800600"/>
            <a:ext cx="792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Show that L cannot be pumped to prove that L is not regular. </a:t>
            </a: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to use the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The pumping lemma mentions that if L is a regular language then it can be pumped.</a:t>
            </a:r>
          </a:p>
          <a:p>
            <a:r>
              <a:rPr lang="en-US" dirty="0" smtClean="0"/>
              <a:t>The converse is not true: If a language can be pumped this doesn’t mean that it is regular!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4800600"/>
            <a:ext cx="7924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/>
              <a:t>Do not try to show that L can be pumped in order to prove that L is regular.</a:t>
            </a:r>
          </a:p>
          <a:p>
            <a:pPr>
              <a:buNone/>
            </a:pPr>
            <a:endParaRPr lang="en-US" sz="32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2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: k≤2}</a:t>
            </a:r>
            <a:r>
              <a:rPr lang="el-GR" dirty="0" smtClean="0"/>
              <a:t> = {ε, </a:t>
            </a:r>
            <a:r>
              <a:rPr lang="en-US" dirty="0" err="1" smtClean="0"/>
              <a:t>ab</a:t>
            </a:r>
            <a:r>
              <a:rPr lang="en-US" dirty="0" smtClean="0"/>
              <a:t>, </a:t>
            </a:r>
            <a:r>
              <a:rPr lang="en-US" dirty="0" err="1" smtClean="0"/>
              <a:t>aabb</a:t>
            </a:r>
            <a:r>
              <a:rPr lang="en-US" dirty="0" smtClean="0"/>
              <a:t>}  is regular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10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1336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8862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810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36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8862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6"/>
            <a:endCxn id="5" idx="2"/>
          </p:cNvCxnSpPr>
          <p:nvPr/>
        </p:nvCxnSpPr>
        <p:spPr>
          <a:xfrm>
            <a:off x="12192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6"/>
            <a:endCxn id="8" idx="2"/>
          </p:cNvCxnSpPr>
          <p:nvPr/>
        </p:nvCxnSpPr>
        <p:spPr>
          <a:xfrm>
            <a:off x="29718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4" idx="6"/>
            <a:endCxn id="15" idx="2"/>
          </p:cNvCxnSpPr>
          <p:nvPr/>
        </p:nvCxnSpPr>
        <p:spPr>
          <a:xfrm>
            <a:off x="29718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3" idx="6"/>
            <a:endCxn id="14" idx="2"/>
          </p:cNvCxnSpPr>
          <p:nvPr/>
        </p:nvCxnSpPr>
        <p:spPr>
          <a:xfrm>
            <a:off x="12192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4"/>
            <a:endCxn id="15" idx="0"/>
          </p:cNvCxnSpPr>
          <p:nvPr/>
        </p:nvCxnSpPr>
        <p:spPr>
          <a:xfrm rot="5400000">
            <a:off x="392430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57200" y="58674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204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249258" y="418653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44780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276600" y="57912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0" y="4646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624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 rot="5400000">
            <a:off x="2132806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2129136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846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1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is not regular.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is not regular.</a:t>
            </a:r>
          </a:p>
          <a:p>
            <a:pPr marL="514350" indent="-514350">
              <a:buNone/>
            </a:pPr>
            <a:r>
              <a:rPr lang="en-US" i="1" dirty="0" smtClean="0"/>
              <a:t>Proof:</a:t>
            </a:r>
          </a:p>
          <a:p>
            <a:pPr marL="514350" indent="-514350"/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{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smtClean="0"/>
              <a:t> : j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/>
              <a:t>} is not regular.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is not regular.</a:t>
            </a:r>
          </a:p>
          <a:p>
            <a:pPr marL="514350" indent="-514350">
              <a:buNone/>
            </a:pPr>
            <a:r>
              <a:rPr lang="en-US" i="1" dirty="0" smtClean="0"/>
              <a:t>Proof:</a:t>
            </a:r>
          </a:p>
          <a:p>
            <a:pPr marL="514350" indent="-514350"/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{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smtClean="0"/>
              <a:t> : j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/>
              <a:t>} is not regular.</a:t>
            </a:r>
          </a:p>
          <a:p>
            <a:pPr marL="514350" indent="-514350"/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 </a:t>
            </a:r>
            <a:r>
              <a:rPr lang="en-US" dirty="0" smtClean="0"/>
              <a:t>L(</a:t>
            </a:r>
            <a:r>
              <a:rPr lang="en-US" dirty="0" err="1" smtClean="0"/>
              <a:t>ab</a:t>
            </a:r>
            <a:r>
              <a:rPr lang="en-US" dirty="0" smtClean="0"/>
              <a:t>*c*).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is not regular.</a:t>
            </a:r>
          </a:p>
          <a:p>
            <a:pPr marL="514350" indent="-514350">
              <a:buNone/>
            </a:pPr>
            <a:r>
              <a:rPr lang="en-US" i="1" dirty="0" smtClean="0"/>
              <a:t>Proof:</a:t>
            </a:r>
          </a:p>
          <a:p>
            <a:pPr marL="514350" indent="-514350"/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{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smtClean="0"/>
              <a:t> : j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/>
              <a:t>} is not regular.</a:t>
            </a:r>
          </a:p>
          <a:p>
            <a:pPr marL="514350" indent="-514350"/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’ =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∩ </a:t>
            </a:r>
            <a:r>
              <a:rPr lang="en-US" dirty="0" smtClean="0"/>
              <a:t>L(</a:t>
            </a:r>
            <a:r>
              <a:rPr lang="en-US" dirty="0" err="1" smtClean="0"/>
              <a:t>ab</a:t>
            </a:r>
            <a:r>
              <a:rPr lang="en-US" dirty="0" smtClean="0"/>
              <a:t>*c*). </a:t>
            </a:r>
          </a:p>
          <a:p>
            <a:pPr marL="514350" indent="-514350"/>
            <a:r>
              <a:rPr lang="en-US" dirty="0" smtClean="0"/>
              <a:t>If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was regular then L’ would be regular too.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Prove that: </a:t>
            </a:r>
            <a:r>
              <a:rPr lang="en-US" i="1" dirty="0" smtClean="0">
                <a:solidFill>
                  <a:srgbClr val="FF0000"/>
                </a:solidFill>
              </a:rPr>
              <a:t>There is</a:t>
            </a:r>
            <a:r>
              <a:rPr lang="en-US" dirty="0" smtClean="0"/>
              <a:t> a pumping length n such that </a:t>
            </a:r>
            <a:r>
              <a:rPr lang="en-US" i="1" dirty="0" smtClean="0">
                <a:solidFill>
                  <a:srgbClr val="FF0000"/>
                </a:solidFill>
              </a:rPr>
              <a:t>for any</a:t>
            </a:r>
            <a:r>
              <a:rPr lang="en-US" dirty="0" smtClean="0"/>
              <a:t> </a:t>
            </a:r>
            <a:r>
              <a:rPr lang="en-US" u="sng" dirty="0" smtClean="0"/>
              <a:t>proper</a:t>
            </a:r>
            <a:r>
              <a:rPr lang="en-US" dirty="0" smtClean="0"/>
              <a:t> s in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there exists</a:t>
            </a:r>
            <a:r>
              <a:rPr lang="en-US" dirty="0" smtClean="0"/>
              <a:t> a splitting xyz of s with the </a:t>
            </a:r>
            <a:r>
              <a:rPr lang="en-US" u="sng" dirty="0" smtClean="0"/>
              <a:t>desired properties</a:t>
            </a:r>
            <a:r>
              <a:rPr lang="en-US" dirty="0" smtClean="0"/>
              <a:t> such that </a:t>
            </a:r>
            <a:r>
              <a:rPr lang="en-US" i="1" dirty="0" smtClean="0">
                <a:solidFill>
                  <a:srgbClr val="FF0000"/>
                </a:solidFill>
              </a:rPr>
              <a:t>for all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xy</a:t>
            </a:r>
            <a:r>
              <a:rPr lang="en-US" baseline="30000" dirty="0" err="1" smtClean="0"/>
              <a:t>i</a:t>
            </a:r>
            <a:r>
              <a:rPr lang="en-US" dirty="0" err="1" smtClean="0"/>
              <a:t>z</a:t>
            </a:r>
            <a:r>
              <a:rPr lang="en-US" dirty="0" smtClean="0"/>
              <a:t> is in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  <a:p>
            <a:pPr marL="514350" indent="-514350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=0, j=0, k </a:t>
            </a:r>
            <a:r>
              <a:rPr lang="en-US" dirty="0" smtClean="0">
                <a:latin typeface="Calibri"/>
              </a:rPr>
              <a:t>≥2 </a:t>
            </a:r>
            <a:r>
              <a:rPr lang="en-US" dirty="0" smtClean="0"/>
              <a:t>: s = c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	Set x=</a:t>
            </a:r>
            <a:r>
              <a:rPr lang="el-GR" dirty="0" smtClean="0"/>
              <a:t>ε, </a:t>
            </a:r>
            <a:r>
              <a:rPr lang="en-US" dirty="0" smtClean="0"/>
              <a:t>y = c, z = c</a:t>
            </a:r>
            <a:r>
              <a:rPr lang="en-US" baseline="30000" dirty="0" smtClean="0"/>
              <a:t>k-1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For every i</a:t>
            </a:r>
            <a:r>
              <a:rPr lang="en-US" dirty="0" smtClean="0">
                <a:solidFill>
                  <a:srgbClr val="00B050"/>
                </a:solidFill>
                <a:latin typeface="Calibri"/>
              </a:rPr>
              <a:t>≥0,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err="1" smtClean="0">
                <a:solidFill>
                  <a:srgbClr val="00B050"/>
                </a:solidFill>
              </a:rPr>
              <a:t>xy</a:t>
            </a:r>
            <a:r>
              <a:rPr lang="en-US" baseline="30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 is in 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p</a:t>
            </a:r>
            <a:endParaRPr lang="en-US" baseline="-250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  <a:p>
            <a:pPr marL="514350" indent="-514350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=0, j≥1, k </a:t>
            </a:r>
            <a:r>
              <a:rPr lang="en-US" dirty="0" smtClean="0">
                <a:latin typeface="Calibri"/>
              </a:rPr>
              <a:t>≥0 </a:t>
            </a:r>
            <a:r>
              <a:rPr lang="en-US" dirty="0" smtClean="0"/>
              <a:t>: s = 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	Set x=</a:t>
            </a:r>
            <a:r>
              <a:rPr lang="el-GR" dirty="0" smtClean="0"/>
              <a:t>ε, </a:t>
            </a:r>
            <a:r>
              <a:rPr lang="en-US" dirty="0" smtClean="0"/>
              <a:t>y = b, z = b</a:t>
            </a:r>
            <a:r>
              <a:rPr lang="en-US" baseline="30000" dirty="0" smtClean="0"/>
              <a:t>j-1</a:t>
            </a:r>
            <a:r>
              <a:rPr lang="en-US" dirty="0" smtClean="0"/>
              <a:t>c</a:t>
            </a:r>
            <a:r>
              <a:rPr lang="en-US" baseline="30000" dirty="0" smtClean="0"/>
              <a:t>k</a:t>
            </a:r>
          </a:p>
          <a:p>
            <a:pPr marL="514350" indent="-514350">
              <a:buNone/>
            </a:pPr>
            <a:r>
              <a:rPr lang="en-US" baseline="30000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For every i≥0, </a:t>
            </a:r>
            <a:r>
              <a:rPr lang="en-US" dirty="0" err="1" smtClean="0">
                <a:solidFill>
                  <a:srgbClr val="00B050"/>
                </a:solidFill>
              </a:rPr>
              <a:t>xy</a:t>
            </a:r>
            <a:r>
              <a:rPr lang="en-US" baseline="30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 is in 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p</a:t>
            </a:r>
            <a:endParaRPr lang="en-US" baseline="-250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  <a:p>
            <a:pPr marL="514350" indent="-514350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 and any j ≥ 1: s = </a:t>
            </a:r>
            <a:r>
              <a:rPr lang="en-US" dirty="0" err="1" smtClean="0"/>
              <a:t>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	Set x=</a:t>
            </a:r>
            <a:r>
              <a:rPr lang="el-GR" dirty="0" smtClean="0"/>
              <a:t>ε, </a:t>
            </a:r>
            <a:r>
              <a:rPr lang="en-US" dirty="0" smtClean="0"/>
              <a:t>y = a, z = 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j</a:t>
            </a:r>
            <a:endParaRPr lang="en-US" baseline="30000" dirty="0" smtClean="0"/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For every i≥0, </a:t>
            </a:r>
            <a:r>
              <a:rPr lang="en-US" dirty="0" err="1" smtClean="0">
                <a:solidFill>
                  <a:srgbClr val="00B050"/>
                </a:solidFill>
              </a:rPr>
              <a:t>xy</a:t>
            </a:r>
            <a:r>
              <a:rPr lang="en-US" baseline="30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 is in 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p</a:t>
            </a:r>
            <a:endParaRPr lang="en-US" baseline="-250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</a:t>
            </a:r>
            <a:r>
              <a:rPr lang="en-US" baseline="-25000" dirty="0" smtClean="0"/>
              <a:t>3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: k≤3} is regular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0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336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10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336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62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8" idx="6"/>
            <a:endCxn id="19" idx="2"/>
          </p:cNvCxnSpPr>
          <p:nvPr/>
        </p:nvCxnSpPr>
        <p:spPr>
          <a:xfrm>
            <a:off x="12192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29718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29718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>
            <a:off x="12192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457200" y="5867400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388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endCxn id="30" idx="2"/>
          </p:cNvCxnSpPr>
          <p:nvPr/>
        </p:nvCxnSpPr>
        <p:spPr>
          <a:xfrm>
            <a:off x="47244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31" idx="2"/>
          </p:cNvCxnSpPr>
          <p:nvPr/>
        </p:nvCxnSpPr>
        <p:spPr>
          <a:xfrm>
            <a:off x="47244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4"/>
            <a:endCxn id="31" idx="0"/>
          </p:cNvCxnSpPr>
          <p:nvPr/>
        </p:nvCxnSpPr>
        <p:spPr>
          <a:xfrm rot="5400000">
            <a:off x="567690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4204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249258" y="418653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876800" y="419546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44780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76600" y="57912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04142" y="58001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0" y="4646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715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39660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9624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 rot="5400000">
            <a:off x="21328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291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3802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65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  <a:p>
            <a:pPr marL="514350" indent="-514350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=2 and any j, k ≥ 0: s = </a:t>
            </a:r>
            <a:r>
              <a:rPr lang="en-US" dirty="0" err="1" smtClean="0"/>
              <a:t>aab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	Set x=</a:t>
            </a:r>
            <a:r>
              <a:rPr lang="el-GR" dirty="0" smtClean="0"/>
              <a:t>ε, </a:t>
            </a:r>
            <a:r>
              <a:rPr lang="en-US" dirty="0" smtClean="0"/>
              <a:t>y = </a:t>
            </a:r>
            <a:r>
              <a:rPr lang="en-US" dirty="0" err="1" smtClean="0"/>
              <a:t>aa</a:t>
            </a:r>
            <a:r>
              <a:rPr lang="en-US" dirty="0" smtClean="0"/>
              <a:t>, z = 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endParaRPr lang="en-US" baseline="30000" dirty="0" smtClean="0"/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For every i≥0, </a:t>
            </a:r>
            <a:r>
              <a:rPr lang="en-US" dirty="0" err="1" smtClean="0">
                <a:solidFill>
                  <a:srgbClr val="00B050"/>
                </a:solidFill>
              </a:rPr>
              <a:t>xy</a:t>
            </a:r>
            <a:r>
              <a:rPr lang="en-US" baseline="30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 is in 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p</a:t>
            </a:r>
            <a:endParaRPr lang="en-US" baseline="-250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Pumping Lemma - Converse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 smtClean="0"/>
              <a:t>For example consider the language </a:t>
            </a:r>
          </a:p>
          <a:p>
            <a:pPr algn="ctr">
              <a:buNone/>
            </a:pP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i</a:t>
            </a:r>
            <a:r>
              <a:rPr lang="en-US" dirty="0" err="1" smtClean="0"/>
              <a:t>b</a:t>
            </a:r>
            <a:r>
              <a:rPr lang="en-US" baseline="30000" dirty="0" err="1" smtClean="0"/>
              <a:t>j</a:t>
            </a:r>
            <a:r>
              <a:rPr lang="en-US" dirty="0" err="1" smtClean="0"/>
              <a:t>c</a:t>
            </a:r>
            <a:r>
              <a:rPr lang="en-US" baseline="30000" dirty="0" err="1" smtClean="0"/>
              <a:t>k</a:t>
            </a:r>
            <a:r>
              <a:rPr lang="en-US" dirty="0" smtClean="0"/>
              <a:t> : </a:t>
            </a:r>
            <a:r>
              <a:rPr lang="en-US" dirty="0" err="1" smtClean="0"/>
              <a:t>i,j,k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≥0</a:t>
            </a:r>
            <a:r>
              <a:rPr lang="en-US" dirty="0" smtClean="0">
                <a:latin typeface="Cambria Math"/>
                <a:ea typeface="Cambria Math"/>
              </a:rPr>
              <a:t>, </a:t>
            </a:r>
            <a:r>
              <a:rPr lang="en-US" dirty="0" smtClean="0"/>
              <a:t>if </a:t>
            </a:r>
            <a:r>
              <a:rPr lang="en-US" dirty="0" err="1" smtClean="0"/>
              <a:t>i</a:t>
            </a:r>
            <a:r>
              <a:rPr lang="en-US" dirty="0" smtClean="0"/>
              <a:t>=1 then j=k}.</a:t>
            </a:r>
          </a:p>
          <a:p>
            <a:pPr marL="514350" indent="-514350">
              <a:buNone/>
            </a:pPr>
            <a:r>
              <a:rPr lang="en-US" dirty="0" smtClean="0"/>
              <a:t>2.	</a:t>
            </a:r>
            <a:r>
              <a:rPr lang="en-US" dirty="0" err="1" smtClean="0"/>
              <a:t>L</a:t>
            </a:r>
            <a:r>
              <a:rPr lang="en-US" baseline="-25000" dirty="0" err="1" smtClean="0"/>
              <a:t>p</a:t>
            </a:r>
            <a:r>
              <a:rPr lang="en-US" dirty="0" smtClean="0"/>
              <a:t> can be pumped</a:t>
            </a:r>
          </a:p>
          <a:p>
            <a:pPr marL="514350" indent="-514350">
              <a:buNone/>
            </a:pPr>
            <a:r>
              <a:rPr lang="en-US" i="1" dirty="0" smtClean="0"/>
              <a:t>Proof: 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Choose pumping length n = 2</a:t>
            </a:r>
          </a:p>
          <a:p>
            <a:pPr marL="514350" indent="-514350"/>
            <a:r>
              <a:rPr lang="en-US" dirty="0" smtClean="0"/>
              <a:t>For i</a:t>
            </a:r>
            <a:r>
              <a:rPr lang="en-US" dirty="0" smtClean="0">
                <a:latin typeface="Calibri"/>
              </a:rPr>
              <a:t>≥3</a:t>
            </a:r>
            <a:r>
              <a:rPr lang="en-US" dirty="0" smtClean="0"/>
              <a:t> and any j, k ≥ 0: s = aaa</a:t>
            </a:r>
            <a:r>
              <a:rPr lang="en-US" baseline="30000" dirty="0" smtClean="0"/>
              <a:t>i-2</a:t>
            </a:r>
            <a:r>
              <a:rPr lang="en-US" dirty="0" smtClean="0"/>
              <a:t>b</a:t>
            </a:r>
            <a:r>
              <a:rPr lang="en-US" baseline="30000" dirty="0" smtClean="0"/>
              <a:t>j</a:t>
            </a:r>
            <a:r>
              <a:rPr lang="en-US" dirty="0" smtClean="0"/>
              <a:t>c</a:t>
            </a:r>
            <a:r>
              <a:rPr lang="en-US" baseline="30000" dirty="0" smtClean="0"/>
              <a:t>k</a:t>
            </a:r>
            <a:r>
              <a:rPr lang="en-US" dirty="0" smtClean="0"/>
              <a:t> </a:t>
            </a:r>
          </a:p>
          <a:p>
            <a:pPr marL="514350" indent="-514350">
              <a:buNone/>
            </a:pPr>
            <a:r>
              <a:rPr lang="en-US" dirty="0" smtClean="0"/>
              <a:t>		Set x=</a:t>
            </a:r>
            <a:r>
              <a:rPr lang="el-GR" dirty="0" smtClean="0"/>
              <a:t>ε, </a:t>
            </a:r>
            <a:r>
              <a:rPr lang="en-US" dirty="0" smtClean="0"/>
              <a:t>y = a, z aa</a:t>
            </a:r>
            <a:r>
              <a:rPr lang="en-US" baseline="30000" dirty="0" smtClean="0"/>
              <a:t>i-2</a:t>
            </a:r>
            <a:r>
              <a:rPr lang="en-US" dirty="0" smtClean="0"/>
              <a:t>b</a:t>
            </a:r>
            <a:r>
              <a:rPr lang="en-US" baseline="30000" dirty="0" smtClean="0"/>
              <a:t>j</a:t>
            </a:r>
            <a:r>
              <a:rPr lang="en-US" dirty="0" smtClean="0"/>
              <a:t>c</a:t>
            </a:r>
            <a:r>
              <a:rPr lang="en-US" baseline="30000" dirty="0" smtClean="0"/>
              <a:t>k</a:t>
            </a:r>
          </a:p>
          <a:p>
            <a:pPr marL="514350" indent="-514350"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00B050"/>
                </a:solidFill>
              </a:rPr>
              <a:t>For every i≥0, </a:t>
            </a:r>
            <a:r>
              <a:rPr lang="en-US" dirty="0" err="1" smtClean="0">
                <a:solidFill>
                  <a:srgbClr val="00B050"/>
                </a:solidFill>
              </a:rPr>
              <a:t>xy</a:t>
            </a:r>
            <a:r>
              <a:rPr lang="en-US" baseline="30000" dirty="0" err="1" smtClean="0">
                <a:solidFill>
                  <a:srgbClr val="00B050"/>
                </a:solidFill>
              </a:rPr>
              <a:t>i</a:t>
            </a:r>
            <a:r>
              <a:rPr lang="en-US" dirty="0" err="1" smtClean="0">
                <a:solidFill>
                  <a:srgbClr val="00B050"/>
                </a:solidFill>
              </a:rPr>
              <a:t>z</a:t>
            </a:r>
            <a:r>
              <a:rPr lang="en-US" dirty="0" smtClean="0">
                <a:solidFill>
                  <a:srgbClr val="00B050"/>
                </a:solidFill>
              </a:rPr>
              <a:t> is in </a:t>
            </a:r>
            <a:r>
              <a:rPr lang="en-US" dirty="0" err="1" smtClean="0">
                <a:solidFill>
                  <a:srgbClr val="00B050"/>
                </a:solidFill>
              </a:rPr>
              <a:t>L</a:t>
            </a:r>
            <a:r>
              <a:rPr lang="en-US" baseline="-25000" dirty="0" err="1" smtClean="0">
                <a:solidFill>
                  <a:srgbClr val="00B050"/>
                </a:solidFill>
              </a:rPr>
              <a:t>p</a:t>
            </a:r>
            <a:endParaRPr lang="en-US" baseline="-250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baseline="30000" dirty="0" smtClean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85800" y="1447800"/>
            <a:ext cx="7772400" cy="4800600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Universe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2743200"/>
            <a:ext cx="4800600" cy="3276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Regular languages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029200" y="2133600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L = {</a:t>
            </a:r>
            <a:r>
              <a:rPr lang="en-US" sz="3200" dirty="0" err="1" smtClean="0"/>
              <a:t>a</a:t>
            </a:r>
            <a:r>
              <a:rPr lang="en-US" sz="3200" baseline="30000" dirty="0" err="1" smtClean="0"/>
              <a:t>n</a:t>
            </a:r>
            <a:r>
              <a:rPr lang="en-US" sz="3200" dirty="0" err="1" smtClean="0"/>
              <a:t>b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: n ≥ 0}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3200400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L(</a:t>
            </a:r>
            <a:r>
              <a:rPr lang="en-US" sz="3200" dirty="0" err="1" smtClean="0"/>
              <a:t>ab</a:t>
            </a:r>
            <a:r>
              <a:rPr lang="en-US" sz="3200" dirty="0" smtClean="0"/>
              <a:t>*c*)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4724400"/>
            <a:ext cx="4280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L</a:t>
            </a:r>
            <a:r>
              <a:rPr lang="en-US" sz="3200" baseline="-25000" dirty="0" smtClean="0"/>
              <a:t>1000</a:t>
            </a:r>
            <a:r>
              <a:rPr lang="en-US" sz="3200" dirty="0" smtClean="0"/>
              <a:t>={</a:t>
            </a:r>
            <a:r>
              <a:rPr lang="en-US" sz="3200" dirty="0" err="1" smtClean="0"/>
              <a:t>a</a:t>
            </a:r>
            <a:r>
              <a:rPr lang="en-US" sz="3200" baseline="30000" dirty="0" err="1" smtClean="0"/>
              <a:t>n</a:t>
            </a:r>
            <a:r>
              <a:rPr lang="en-US" sz="3200" dirty="0" err="1" smtClean="0"/>
              <a:t>b</a:t>
            </a:r>
            <a:r>
              <a:rPr lang="en-US" sz="3200" baseline="30000" dirty="0" err="1" smtClean="0"/>
              <a:t>n</a:t>
            </a:r>
            <a:r>
              <a:rPr lang="en-US" sz="3200" dirty="0" smtClean="0"/>
              <a:t> : n ≤ 1000} 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457980"/>
            <a:ext cx="57340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Set of Languages over </a:t>
            </a:r>
            <a:r>
              <a:rPr lang="el-GR" sz="3200" dirty="0" smtClean="0">
                <a:solidFill>
                  <a:schemeClr val="bg1"/>
                </a:solidFill>
              </a:rPr>
              <a:t>Σ = {</a:t>
            </a:r>
            <a:r>
              <a:rPr lang="en-US" sz="3200" dirty="0" smtClean="0">
                <a:solidFill>
                  <a:schemeClr val="bg1"/>
                </a:solidFill>
              </a:rPr>
              <a:t>a, b, c}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62800" y="3429000"/>
            <a:ext cx="200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Non-Regular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13" name="Curved Connector 12"/>
          <p:cNvCxnSpPr>
            <a:stCxn id="11" idx="0"/>
            <a:endCxn id="5" idx="2"/>
          </p:cNvCxnSpPr>
          <p:nvPr/>
        </p:nvCxnSpPr>
        <p:spPr>
          <a:xfrm rot="16200000" flipV="1">
            <a:off x="7008055" y="2269748"/>
            <a:ext cx="710625" cy="160787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05600" y="5334000"/>
            <a:ext cx="841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p</a:t>
            </a:r>
            <a:r>
              <a:rPr lang="en-US" sz="3200" dirty="0" smtClean="0"/>
              <a:t>’</a:t>
            </a:r>
            <a:endParaRPr lang="en-US" sz="2000" baseline="30000" dirty="0"/>
          </a:p>
        </p:txBody>
      </p:sp>
      <p:cxnSp>
        <p:nvCxnSpPr>
          <p:cNvPr id="14" name="Curved Connector 13"/>
          <p:cNvCxnSpPr>
            <a:stCxn id="11" idx="2"/>
            <a:endCxn id="12" idx="0"/>
          </p:cNvCxnSpPr>
          <p:nvPr/>
        </p:nvCxnSpPr>
        <p:spPr>
          <a:xfrm rot="5400000">
            <a:off x="6956038" y="4122732"/>
            <a:ext cx="1381780" cy="10407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91200" y="3834825"/>
            <a:ext cx="7393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 err="1" smtClean="0"/>
              <a:t>L</a:t>
            </a:r>
            <a:r>
              <a:rPr lang="en-US" sz="3200" baseline="-25000" dirty="0" err="1" smtClean="0"/>
              <a:t>p</a:t>
            </a:r>
            <a:endParaRPr lang="en-US" sz="2000" dirty="0"/>
          </a:p>
        </p:txBody>
      </p:sp>
      <p:cxnSp>
        <p:nvCxnSpPr>
          <p:cNvPr id="19" name="Curved Connector 18"/>
          <p:cNvCxnSpPr>
            <a:stCxn id="11" idx="1"/>
            <a:endCxn id="18" idx="3"/>
          </p:cNvCxnSpPr>
          <p:nvPr/>
        </p:nvCxnSpPr>
        <p:spPr>
          <a:xfrm rot="10800000" flipV="1">
            <a:off x="6530506" y="3690609"/>
            <a:ext cx="632295" cy="43660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mbria Math"/>
                <a:ea typeface="Cambria Math"/>
              </a:rPr>
              <a:t>∀ </a:t>
            </a:r>
            <a:r>
              <a:rPr lang="en-US" dirty="0" smtClean="0"/>
              <a:t>n≥</a:t>
            </a:r>
            <a:r>
              <a:rPr lang="el-GR" dirty="0" smtClean="0"/>
              <a:t>0</a:t>
            </a:r>
            <a:r>
              <a:rPr lang="en-US" dirty="0" smtClean="0"/>
              <a:t>,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k</a:t>
            </a:r>
            <a:r>
              <a:rPr lang="en-US" dirty="0" err="1" smtClean="0"/>
              <a:t>b</a:t>
            </a:r>
            <a:r>
              <a:rPr lang="en-US" baseline="30000" dirty="0" err="1" smtClean="0"/>
              <a:t>k</a:t>
            </a:r>
            <a:r>
              <a:rPr lang="en-US" dirty="0" smtClean="0"/>
              <a:t> : k</a:t>
            </a:r>
            <a:r>
              <a:rPr lang="el-GR" dirty="0" smtClean="0"/>
              <a:t>≤</a:t>
            </a:r>
            <a:r>
              <a:rPr lang="en-US" dirty="0" smtClean="0"/>
              <a:t>n} is regular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0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336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10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336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62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29718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29718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>
            <a:off x="12192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6388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88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47244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2"/>
          </p:cNvCxnSpPr>
          <p:nvPr/>
        </p:nvCxnSpPr>
        <p:spPr>
          <a:xfrm>
            <a:off x="4724400" y="62103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8153400" y="41910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8153400" y="5791200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9" idx="6"/>
            <a:endCxn id="34" idx="2"/>
          </p:cNvCxnSpPr>
          <p:nvPr/>
        </p:nvCxnSpPr>
        <p:spPr>
          <a:xfrm>
            <a:off x="6477000" y="4610100"/>
            <a:ext cx="1676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6"/>
            <a:endCxn id="35" idx="2"/>
          </p:cNvCxnSpPr>
          <p:nvPr/>
        </p:nvCxnSpPr>
        <p:spPr>
          <a:xfrm>
            <a:off x="6477000" y="6210300"/>
            <a:ext cx="1676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5" idx="0"/>
          </p:cNvCxnSpPr>
          <p:nvPr/>
        </p:nvCxnSpPr>
        <p:spPr>
          <a:xfrm rot="5400000">
            <a:off x="819150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4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49258" y="418653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419546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116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4780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79120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4142" y="58001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343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18783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19200" y="46101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0" y="4646612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18681" y="5966936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(n-1)b</a:t>
            </a:r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871281" y="5966936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(n-2)b</a:t>
            </a:r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23881" y="5943600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(n-3)b</a:t>
            </a:r>
          </a:p>
          <a:p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567690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15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rot="5400000">
            <a:off x="39660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624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70" name="Straight Arrow Connector 69"/>
          <p:cNvCxnSpPr/>
          <p:nvPr/>
        </p:nvCxnSpPr>
        <p:spPr>
          <a:xfrm rot="5400000">
            <a:off x="21328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1291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3802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3765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sp>
        <p:nvSpPr>
          <p:cNvPr id="74" name="Oval 73"/>
          <p:cNvSpPr/>
          <p:nvPr/>
        </p:nvSpPr>
        <p:spPr>
          <a:xfrm>
            <a:off x="457200" y="5871865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n≥</a:t>
            </a:r>
            <a:r>
              <a:rPr lang="el-GR" dirty="0" smtClean="0"/>
              <a:t>0</a:t>
            </a:r>
            <a:r>
              <a:rPr lang="en-US" dirty="0" smtClean="0"/>
              <a:t>} = U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baseline="-25000" dirty="0" smtClean="0"/>
              <a:t> ≥</a:t>
            </a:r>
            <a:r>
              <a:rPr lang="el-GR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doesn’t seem to be a regular language at all!</a:t>
            </a:r>
            <a:endParaRPr lang="en-US" baseline="-25000" dirty="0" smtClean="0"/>
          </a:p>
          <a:p>
            <a:r>
              <a:rPr lang="en-US" dirty="0" smtClean="0"/>
              <a:t>We need an infinite number of states to build this automaton!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81000" y="41954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0a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133600" y="41954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1a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3886200" y="41954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2a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381000" y="57956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q</a:t>
            </a:r>
            <a:r>
              <a:rPr lang="en-US" sz="2400" baseline="-25000" dirty="0" err="1" smtClean="0">
                <a:solidFill>
                  <a:schemeClr val="tx1"/>
                </a:solidFill>
              </a:rPr>
              <a:t>nb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133600" y="57956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3886200" y="57956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19" idx="6"/>
            <a:endCxn id="20" idx="2"/>
          </p:cNvCxnSpPr>
          <p:nvPr/>
        </p:nvCxnSpPr>
        <p:spPr>
          <a:xfrm>
            <a:off x="2971800" y="46145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6"/>
            <a:endCxn id="23" idx="2"/>
          </p:cNvCxnSpPr>
          <p:nvPr/>
        </p:nvCxnSpPr>
        <p:spPr>
          <a:xfrm>
            <a:off x="2971800" y="62147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6"/>
            <a:endCxn id="22" idx="2"/>
          </p:cNvCxnSpPr>
          <p:nvPr/>
        </p:nvCxnSpPr>
        <p:spPr>
          <a:xfrm>
            <a:off x="1219200" y="62147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57200" y="5871865"/>
            <a:ext cx="685800" cy="685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5638800" y="41954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</a:t>
            </a:r>
            <a:r>
              <a:rPr lang="en-US" sz="2400" baseline="-25000" dirty="0" smtClean="0">
                <a:solidFill>
                  <a:schemeClr val="tx1"/>
                </a:solidFill>
              </a:rPr>
              <a:t>3a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638800" y="5795665"/>
            <a:ext cx="838200" cy="8382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endCxn id="29" idx="2"/>
          </p:cNvCxnSpPr>
          <p:nvPr/>
        </p:nvCxnSpPr>
        <p:spPr>
          <a:xfrm>
            <a:off x="4724400" y="46145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30" idx="2"/>
          </p:cNvCxnSpPr>
          <p:nvPr/>
        </p:nvCxnSpPr>
        <p:spPr>
          <a:xfrm>
            <a:off x="4724400" y="62147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6"/>
          </p:cNvCxnSpPr>
          <p:nvPr/>
        </p:nvCxnSpPr>
        <p:spPr>
          <a:xfrm>
            <a:off x="6477000" y="4614565"/>
            <a:ext cx="1676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6"/>
          </p:cNvCxnSpPr>
          <p:nvPr/>
        </p:nvCxnSpPr>
        <p:spPr>
          <a:xfrm>
            <a:off x="6477000" y="6214765"/>
            <a:ext cx="1676400" cy="1588"/>
          </a:xfrm>
          <a:prstGeom prst="straightConnector1">
            <a:avLst/>
          </a:prstGeom>
          <a:ln w="38100">
            <a:solidFill>
              <a:schemeClr val="tx1"/>
            </a:solidFill>
            <a:prstDash val="lgDashDot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420458" y="419546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249258" y="419100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876800" y="4199930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211658" y="4195465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447800" y="58001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276600" y="579566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904142" y="5804595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7273430" y="580013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</a:t>
            </a:r>
            <a:endParaRPr lang="en-US" dirty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219200" y="4614565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0" y="4651077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118681" y="5966936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(n-1)b</a:t>
            </a:r>
          </a:p>
          <a:p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3871281" y="5966936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(n-2)b</a:t>
            </a:r>
          </a:p>
          <a:p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5623881" y="5943600"/>
            <a:ext cx="8531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r>
              <a:rPr lang="en-US" sz="2400" baseline="-25000" dirty="0" smtClean="0"/>
              <a:t>(n-3)b</a:t>
            </a:r>
          </a:p>
          <a:p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567690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7150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rot="5400000">
            <a:off x="3966070" y="54102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962400" y="5105400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rot="5400000">
            <a:off x="21328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1291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380206" y="54094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76536" y="5104606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/>
              <a:t>ε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 L = {</a:t>
            </a:r>
            <a:r>
              <a:rPr lang="en-US" dirty="0" err="1" smtClean="0"/>
              <a:t>a</a:t>
            </a:r>
            <a:r>
              <a:rPr lang="en-US" baseline="30000" dirty="0" err="1" smtClean="0"/>
              <a:t>n</a:t>
            </a:r>
            <a:r>
              <a:rPr lang="en-US" dirty="0" err="1" smtClean="0"/>
              <a:t>b</a:t>
            </a:r>
            <a:r>
              <a:rPr lang="en-US" baseline="30000" dirty="0" err="1" smtClean="0"/>
              <a:t>n</a:t>
            </a:r>
            <a:r>
              <a:rPr lang="en-US" dirty="0" smtClean="0"/>
              <a:t> : n≥</a:t>
            </a:r>
            <a:r>
              <a:rPr lang="el-GR" dirty="0" smtClean="0"/>
              <a:t>0</a:t>
            </a:r>
            <a:r>
              <a:rPr lang="en-US" dirty="0" smtClean="0"/>
              <a:t>} = U</a:t>
            </a:r>
            <a:r>
              <a:rPr lang="en-US" baseline="-25000" dirty="0" smtClean="0">
                <a:latin typeface="Cambria Math"/>
                <a:ea typeface="Cambria Math"/>
              </a:rPr>
              <a:t>n</a:t>
            </a:r>
            <a:r>
              <a:rPr lang="en-US" baseline="-25000" dirty="0" smtClean="0"/>
              <a:t> ≥</a:t>
            </a:r>
            <a:r>
              <a:rPr lang="el-GR" baseline="-25000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L</a:t>
            </a:r>
            <a:r>
              <a:rPr lang="en-US" baseline="-25000" dirty="0" err="1" smtClean="0"/>
              <a:t>n</a:t>
            </a:r>
            <a:r>
              <a:rPr lang="en-US" dirty="0" smtClean="0"/>
              <a:t> doesn’t seem to be a regular language at all!</a:t>
            </a:r>
            <a:endParaRPr lang="en-US" baseline="-25000" dirty="0" smtClean="0"/>
          </a:p>
          <a:p>
            <a:r>
              <a:rPr lang="en-US" dirty="0" smtClean="0"/>
              <a:t>We need an infinite number of states to build this automaton!</a:t>
            </a:r>
          </a:p>
          <a:p>
            <a:r>
              <a:rPr lang="en-US" dirty="0" smtClean="0"/>
              <a:t>(Observe that you cannot use the fact that regular languages are closed under union because we have an infinite union)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2118</Words>
  <Application>Microsoft Office PowerPoint</Application>
  <PresentationFormat>On-screen Show (4:3)</PresentationFormat>
  <Paragraphs>448</Paragraphs>
  <Slides>62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Non-regular languages - The pumping lemma</vt:lpstr>
      <vt:lpstr>Regular Languages</vt:lpstr>
      <vt:lpstr>Non-Regular Languages</vt:lpstr>
      <vt:lpstr>Non-Regular Languages</vt:lpstr>
      <vt:lpstr>Non-Regular Languages</vt:lpstr>
      <vt:lpstr>Non-Regular Languages</vt:lpstr>
      <vt:lpstr>Non-Regular Languages</vt:lpstr>
      <vt:lpstr>Non-Regular Languages</vt:lpstr>
      <vt:lpstr>Non-Regular Languages</vt:lpstr>
      <vt:lpstr>Is this a proof?</vt:lpstr>
      <vt:lpstr>Pigeonhole Principle</vt:lpstr>
      <vt:lpstr>Pigeonhole Principle</vt:lpstr>
      <vt:lpstr>PP and Finite Automata</vt:lpstr>
      <vt:lpstr>PP and Finite Automata</vt:lpstr>
      <vt:lpstr>PP and Finite Automata</vt:lpstr>
      <vt:lpstr>PP and FA continued</vt:lpstr>
      <vt:lpstr>PP and FA continued</vt:lpstr>
      <vt:lpstr>PP and FA continued</vt:lpstr>
      <vt:lpstr>PP and FA continued</vt:lpstr>
      <vt:lpstr>PP and FA continued</vt:lpstr>
      <vt:lpstr>PP and FA continued</vt:lpstr>
      <vt:lpstr>PP and FA continued</vt:lpstr>
      <vt:lpstr>The pumping lemma</vt:lpstr>
      <vt:lpstr>Proof</vt:lpstr>
      <vt:lpstr>Proof</vt:lpstr>
      <vt:lpstr>Prove that L is not regular</vt:lpstr>
      <vt:lpstr>Prove that L is not regular</vt:lpstr>
      <vt:lpstr>Prove that L is not regular</vt:lpstr>
      <vt:lpstr>Prove that L is not regular</vt:lpstr>
      <vt:lpstr>Prove that L is not regular</vt:lpstr>
      <vt:lpstr>Prove that L is not regular</vt:lpstr>
      <vt:lpstr>Prove that L is not regular</vt:lpstr>
      <vt:lpstr>Prove that L is not regular</vt:lpstr>
      <vt:lpstr>Prove that L is not regular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Try it yourself</vt:lpstr>
      <vt:lpstr>Try it yourself</vt:lpstr>
      <vt:lpstr>How to use the pumping lemma</vt:lpstr>
      <vt:lpstr>How not to use the pumping lemma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Pumping Lemma - Converse</vt:lpstr>
      <vt:lpstr>The Universe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Non-regular languages - The pumping lemma</dc:title>
  <dc:creator/>
  <cp:lastModifiedBy>Valia</cp:lastModifiedBy>
  <cp:revision>111</cp:revision>
  <dcterms:created xsi:type="dcterms:W3CDTF">2006-08-16T00:00:00Z</dcterms:created>
  <dcterms:modified xsi:type="dcterms:W3CDTF">2010-02-22T23:08:57Z</dcterms:modified>
</cp:coreProperties>
</file>