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7" r:id="rId11"/>
    <p:sldId id="268" r:id="rId12"/>
    <p:sldId id="269" r:id="rId13"/>
    <p:sldId id="270" r:id="rId14"/>
    <p:sldId id="271" r:id="rId15"/>
    <p:sldId id="273" r:id="rId16"/>
    <p:sldId id="274" r:id="rId17"/>
    <p:sldId id="266"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441" autoAdjust="0"/>
    <p:restoredTop sz="93961" autoAdjust="0"/>
  </p:normalViewPr>
  <p:slideViewPr>
    <p:cSldViewPr>
      <p:cViewPr varScale="1">
        <p:scale>
          <a:sx n="68" d="100"/>
          <a:sy n="68" d="100"/>
        </p:scale>
        <p:origin x="-1452" y="-108"/>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C25DA67-3C51-41DF-9BCA-81D6EAD980B2}" type="datetimeFigureOut">
              <a:rPr lang="en-US" smtClean="0"/>
              <a:pPr/>
              <a:t>3/4/2016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F353B2-F1F5-4461-9786-E8251F374B4F}" type="slidenum">
              <a:rPr lang="en-US" smtClean="0"/>
              <a:pPr/>
              <a:t>‹#›</a:t>
            </a:fld>
            <a:endParaRPr lang="en-US"/>
          </a:p>
        </p:txBody>
      </p:sp>
    </p:spTree>
    <p:extLst>
      <p:ext uri="{BB962C8B-B14F-4D97-AF65-F5344CB8AC3E}">
        <p14:creationId xmlns:p14="http://schemas.microsoft.com/office/powerpoint/2010/main" xmlns="" val="17062469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C25DA67-3C51-41DF-9BCA-81D6EAD980B2}" type="datetimeFigureOut">
              <a:rPr lang="en-US" smtClean="0"/>
              <a:pPr/>
              <a:t>3/4/2016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F353B2-F1F5-4461-9786-E8251F374B4F}" type="slidenum">
              <a:rPr lang="en-US" smtClean="0"/>
              <a:pPr/>
              <a:t>‹#›</a:t>
            </a:fld>
            <a:endParaRPr lang="en-US"/>
          </a:p>
        </p:txBody>
      </p:sp>
    </p:spTree>
    <p:extLst>
      <p:ext uri="{BB962C8B-B14F-4D97-AF65-F5344CB8AC3E}">
        <p14:creationId xmlns:p14="http://schemas.microsoft.com/office/powerpoint/2010/main" xmlns="" val="40031823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C25DA67-3C51-41DF-9BCA-81D6EAD980B2}" type="datetimeFigureOut">
              <a:rPr lang="en-US" smtClean="0"/>
              <a:pPr/>
              <a:t>3/4/2016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F353B2-F1F5-4461-9786-E8251F374B4F}" type="slidenum">
              <a:rPr lang="en-US" smtClean="0"/>
              <a:pPr/>
              <a:t>‹#›</a:t>
            </a:fld>
            <a:endParaRPr lang="en-US"/>
          </a:p>
        </p:txBody>
      </p:sp>
    </p:spTree>
    <p:extLst>
      <p:ext uri="{BB962C8B-B14F-4D97-AF65-F5344CB8AC3E}">
        <p14:creationId xmlns:p14="http://schemas.microsoft.com/office/powerpoint/2010/main" xmlns="" val="8127497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C25DA67-3C51-41DF-9BCA-81D6EAD980B2}" type="datetimeFigureOut">
              <a:rPr lang="en-US" smtClean="0"/>
              <a:pPr/>
              <a:t>3/4/2016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F353B2-F1F5-4461-9786-E8251F374B4F}" type="slidenum">
              <a:rPr lang="en-US" smtClean="0"/>
              <a:pPr/>
              <a:t>‹#›</a:t>
            </a:fld>
            <a:endParaRPr lang="en-US"/>
          </a:p>
        </p:txBody>
      </p:sp>
    </p:spTree>
    <p:extLst>
      <p:ext uri="{BB962C8B-B14F-4D97-AF65-F5344CB8AC3E}">
        <p14:creationId xmlns:p14="http://schemas.microsoft.com/office/powerpoint/2010/main" xmlns="" val="40362637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C25DA67-3C51-41DF-9BCA-81D6EAD980B2}" type="datetimeFigureOut">
              <a:rPr lang="en-US" smtClean="0"/>
              <a:pPr/>
              <a:t>3/4/2016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F353B2-F1F5-4461-9786-E8251F374B4F}" type="slidenum">
              <a:rPr lang="en-US" smtClean="0"/>
              <a:pPr/>
              <a:t>‹#›</a:t>
            </a:fld>
            <a:endParaRPr lang="en-US"/>
          </a:p>
        </p:txBody>
      </p:sp>
    </p:spTree>
    <p:extLst>
      <p:ext uri="{BB962C8B-B14F-4D97-AF65-F5344CB8AC3E}">
        <p14:creationId xmlns:p14="http://schemas.microsoft.com/office/powerpoint/2010/main" xmlns="" val="14050024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C25DA67-3C51-41DF-9BCA-81D6EAD980B2}" type="datetimeFigureOut">
              <a:rPr lang="en-US" smtClean="0"/>
              <a:pPr/>
              <a:t>3/4/2016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F353B2-F1F5-4461-9786-E8251F374B4F}" type="slidenum">
              <a:rPr lang="en-US" smtClean="0"/>
              <a:pPr/>
              <a:t>‹#›</a:t>
            </a:fld>
            <a:endParaRPr lang="en-US"/>
          </a:p>
        </p:txBody>
      </p:sp>
    </p:spTree>
    <p:extLst>
      <p:ext uri="{BB962C8B-B14F-4D97-AF65-F5344CB8AC3E}">
        <p14:creationId xmlns:p14="http://schemas.microsoft.com/office/powerpoint/2010/main" xmlns="" val="17879162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C25DA67-3C51-41DF-9BCA-81D6EAD980B2}" type="datetimeFigureOut">
              <a:rPr lang="en-US" smtClean="0"/>
              <a:pPr/>
              <a:t>3/4/2016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DF353B2-F1F5-4461-9786-E8251F374B4F}" type="slidenum">
              <a:rPr lang="en-US" smtClean="0"/>
              <a:pPr/>
              <a:t>‹#›</a:t>
            </a:fld>
            <a:endParaRPr lang="en-US"/>
          </a:p>
        </p:txBody>
      </p:sp>
    </p:spTree>
    <p:extLst>
      <p:ext uri="{BB962C8B-B14F-4D97-AF65-F5344CB8AC3E}">
        <p14:creationId xmlns:p14="http://schemas.microsoft.com/office/powerpoint/2010/main" xmlns="" val="3914261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C25DA67-3C51-41DF-9BCA-81D6EAD980B2}" type="datetimeFigureOut">
              <a:rPr lang="en-US" smtClean="0"/>
              <a:pPr/>
              <a:t>3/4/2016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DF353B2-F1F5-4461-9786-E8251F374B4F}" type="slidenum">
              <a:rPr lang="en-US" smtClean="0"/>
              <a:pPr/>
              <a:t>‹#›</a:t>
            </a:fld>
            <a:endParaRPr lang="en-US"/>
          </a:p>
        </p:txBody>
      </p:sp>
    </p:spTree>
    <p:extLst>
      <p:ext uri="{BB962C8B-B14F-4D97-AF65-F5344CB8AC3E}">
        <p14:creationId xmlns:p14="http://schemas.microsoft.com/office/powerpoint/2010/main" xmlns="" val="28029851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C25DA67-3C51-41DF-9BCA-81D6EAD980B2}" type="datetimeFigureOut">
              <a:rPr lang="en-US" smtClean="0"/>
              <a:pPr/>
              <a:t>3/4/2016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DF353B2-F1F5-4461-9786-E8251F374B4F}" type="slidenum">
              <a:rPr lang="en-US" smtClean="0"/>
              <a:pPr/>
              <a:t>‹#›</a:t>
            </a:fld>
            <a:endParaRPr lang="en-US"/>
          </a:p>
        </p:txBody>
      </p:sp>
    </p:spTree>
    <p:extLst>
      <p:ext uri="{BB962C8B-B14F-4D97-AF65-F5344CB8AC3E}">
        <p14:creationId xmlns:p14="http://schemas.microsoft.com/office/powerpoint/2010/main" xmlns="" val="17803662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C25DA67-3C51-41DF-9BCA-81D6EAD980B2}" type="datetimeFigureOut">
              <a:rPr lang="en-US" smtClean="0"/>
              <a:pPr/>
              <a:t>3/4/2016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F353B2-F1F5-4461-9786-E8251F374B4F}" type="slidenum">
              <a:rPr lang="en-US" smtClean="0"/>
              <a:pPr/>
              <a:t>‹#›</a:t>
            </a:fld>
            <a:endParaRPr lang="en-US"/>
          </a:p>
        </p:txBody>
      </p:sp>
    </p:spTree>
    <p:extLst>
      <p:ext uri="{BB962C8B-B14F-4D97-AF65-F5344CB8AC3E}">
        <p14:creationId xmlns:p14="http://schemas.microsoft.com/office/powerpoint/2010/main" xmlns="" val="39708072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C25DA67-3C51-41DF-9BCA-81D6EAD980B2}" type="datetimeFigureOut">
              <a:rPr lang="en-US" smtClean="0"/>
              <a:pPr/>
              <a:t>3/4/2016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F353B2-F1F5-4461-9786-E8251F374B4F}" type="slidenum">
              <a:rPr lang="en-US" smtClean="0"/>
              <a:pPr/>
              <a:t>‹#›</a:t>
            </a:fld>
            <a:endParaRPr lang="en-US"/>
          </a:p>
        </p:txBody>
      </p:sp>
    </p:spTree>
    <p:extLst>
      <p:ext uri="{BB962C8B-B14F-4D97-AF65-F5344CB8AC3E}">
        <p14:creationId xmlns:p14="http://schemas.microsoft.com/office/powerpoint/2010/main" xmlns="" val="27824365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25DA67-3C51-41DF-9BCA-81D6EAD980B2}" type="datetimeFigureOut">
              <a:rPr lang="en-US" smtClean="0"/>
              <a:pPr/>
              <a:t>3/4/2016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DF353B2-F1F5-4461-9786-E8251F374B4F}" type="slidenum">
              <a:rPr lang="en-US" smtClean="0"/>
              <a:pPr/>
              <a:t>‹#›</a:t>
            </a:fld>
            <a:endParaRPr lang="en-US"/>
          </a:p>
        </p:txBody>
      </p:sp>
    </p:spTree>
    <p:extLst>
      <p:ext uri="{BB962C8B-B14F-4D97-AF65-F5344CB8AC3E}">
        <p14:creationId xmlns:p14="http://schemas.microsoft.com/office/powerpoint/2010/main" xmlns="" val="19223909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Variables and Input Parameters</a:t>
            </a:r>
          </a:p>
        </p:txBody>
      </p:sp>
      <p:sp>
        <p:nvSpPr>
          <p:cNvPr id="3" name="Content Placeholder 2"/>
          <p:cNvSpPr>
            <a:spLocks noGrp="1"/>
          </p:cNvSpPr>
          <p:nvPr>
            <p:ph idx="1"/>
          </p:nvPr>
        </p:nvSpPr>
        <p:spPr>
          <a:xfrm>
            <a:off x="381000" y="1600200"/>
            <a:ext cx="8458200" cy="4648200"/>
          </a:xfrm>
        </p:spPr>
        <p:txBody>
          <a:bodyPr>
            <a:normAutofit/>
          </a:bodyPr>
          <a:lstStyle/>
          <a:p>
            <a:r>
              <a:rPr lang="en-US" sz="2800" dirty="0"/>
              <a:t>Variables and Input parameters in SAP HANA can be described as a type </a:t>
            </a:r>
            <a:r>
              <a:rPr lang="en-US" sz="2800" dirty="0" smtClean="0"/>
              <a:t>of input </a:t>
            </a:r>
            <a:r>
              <a:rPr lang="en-US" sz="2800" dirty="0"/>
              <a:t>boxes.</a:t>
            </a:r>
          </a:p>
          <a:p>
            <a:r>
              <a:rPr lang="en-US" sz="2800" dirty="0"/>
              <a:t>It is a way of asking the reporting user for input on how to provide, present </a:t>
            </a:r>
            <a:r>
              <a:rPr lang="en-US" sz="2800" dirty="0" smtClean="0"/>
              <a:t>or restrict </a:t>
            </a:r>
            <a:r>
              <a:rPr lang="en-US" sz="2800" dirty="0"/>
              <a:t>the data that will be displayed.</a:t>
            </a:r>
          </a:p>
          <a:p>
            <a:r>
              <a:rPr lang="en-US" sz="2800" dirty="0"/>
              <a:t>For course participants familiar with Business Objects terminology, the </a:t>
            </a:r>
            <a:r>
              <a:rPr lang="en-US" sz="2800" dirty="0" smtClean="0"/>
              <a:t>Variable is </a:t>
            </a:r>
            <a:r>
              <a:rPr lang="en-US" sz="2800" dirty="0"/>
              <a:t>referred to as a Prompt in Business Object tools</a:t>
            </a:r>
            <a:r>
              <a:rPr lang="en-US" sz="2800" dirty="0" smtClean="0"/>
              <a:t>. In SAP Business Warehouse they may be referred to as variables.</a:t>
            </a:r>
            <a:endParaRPr lang="en-US" sz="2800" dirty="0"/>
          </a:p>
        </p:txBody>
      </p:sp>
    </p:spTree>
    <p:extLst>
      <p:ext uri="{BB962C8B-B14F-4D97-AF65-F5344CB8AC3E}">
        <p14:creationId xmlns:p14="http://schemas.microsoft.com/office/powerpoint/2010/main" xmlns="" val="363365562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886"/>
            <a:ext cx="8229600" cy="1143000"/>
          </a:xfrm>
        </p:spPr>
        <p:txBody>
          <a:bodyPr/>
          <a:lstStyle/>
          <a:p>
            <a:r>
              <a:rPr lang="en-US" dirty="0" smtClean="0"/>
              <a:t>Input Parameter Types</a:t>
            </a:r>
            <a:endParaRPr lang="en-US" dirty="0"/>
          </a:p>
        </p:txBody>
      </p:sp>
      <p:sp>
        <p:nvSpPr>
          <p:cNvPr id="3" name="Content Placeholder 2"/>
          <p:cNvSpPr>
            <a:spLocks noGrp="1"/>
          </p:cNvSpPr>
          <p:nvPr>
            <p:ph idx="1"/>
          </p:nvPr>
        </p:nvSpPr>
        <p:spPr/>
        <p:txBody>
          <a:bodyPr/>
          <a:lstStyle/>
          <a:p>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0886" y="1143000"/>
            <a:ext cx="9132641" cy="51054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0368402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152400" y="5236029"/>
            <a:ext cx="8839200" cy="1469571"/>
          </a:xfrm>
        </p:spPr>
        <p:txBody>
          <a:bodyPr>
            <a:normAutofit/>
          </a:bodyPr>
          <a:lstStyle/>
          <a:p>
            <a:pPr marL="0" indent="0">
              <a:buNone/>
            </a:pPr>
            <a:r>
              <a:rPr lang="en-US" sz="2400" dirty="0"/>
              <a:t>An Input Parameter to be used within a formula does not have to be a Static </a:t>
            </a:r>
            <a:r>
              <a:rPr lang="en-US" sz="2400" dirty="0" smtClean="0"/>
              <a:t>List type</a:t>
            </a:r>
            <a:r>
              <a:rPr lang="en-US" sz="2400" dirty="0"/>
              <a:t>, it could also be for example a value to be used for in multiplications </a:t>
            </a:r>
            <a:r>
              <a:rPr lang="en-US" sz="2400" dirty="0" smtClean="0"/>
              <a:t>or any other calculations.</a:t>
            </a:r>
            <a:endParaRPr lang="en-US" sz="2400"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0" y="152400"/>
            <a:ext cx="9144000" cy="50419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40215350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95250" y="6034313"/>
            <a:ext cx="8953500" cy="827316"/>
          </a:xfrm>
        </p:spPr>
        <p:txBody>
          <a:bodyPr>
            <a:normAutofit fontScale="62500" lnSpcReduction="20000"/>
          </a:bodyPr>
          <a:lstStyle/>
          <a:p>
            <a:pPr marL="0" indent="0">
              <a:lnSpc>
                <a:spcPct val="120000"/>
              </a:lnSpc>
              <a:buNone/>
            </a:pPr>
            <a:r>
              <a:rPr lang="en-US" dirty="0"/>
              <a:t>This example Calculated Column (measure type) will display </a:t>
            </a:r>
            <a:r>
              <a:rPr lang="en-US" dirty="0" smtClean="0"/>
              <a:t>the GROSS_AMOUNT </a:t>
            </a:r>
            <a:r>
              <a:rPr lang="en-US" dirty="0"/>
              <a:t>measure if the user selects “GROSS</a:t>
            </a:r>
            <a:r>
              <a:rPr lang="en-US" dirty="0" smtClean="0"/>
              <a:t>”. Any </a:t>
            </a:r>
            <a:r>
              <a:rPr lang="en-US" dirty="0"/>
              <a:t>other selection will result in NET_AMOUNT.</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0" y="0"/>
            <a:ext cx="9144000" cy="60197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2204041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t>
            </a:r>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842049" y="41816"/>
            <a:ext cx="7266143" cy="304774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872387" y="3165763"/>
            <a:ext cx="7363943" cy="357969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4447754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228600" y="198116"/>
            <a:ext cx="8610600" cy="6390404"/>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12544"/>
            <a:ext cx="7696200" cy="411162"/>
          </a:xfrm>
        </p:spPr>
        <p:txBody>
          <a:bodyPr>
            <a:normAutofit fontScale="90000"/>
          </a:bodyPr>
          <a:lstStyle/>
          <a:p>
            <a:r>
              <a:rPr lang="en-US" dirty="0" smtClean="0"/>
              <a:t>Counters</a:t>
            </a:r>
            <a:endParaRPr lang="en-US" dirty="0"/>
          </a:p>
        </p:txBody>
      </p:sp>
      <p:sp>
        <p:nvSpPr>
          <p:cNvPr id="3" name="Content Placeholder 2"/>
          <p:cNvSpPr>
            <a:spLocks noGrp="1"/>
          </p:cNvSpPr>
          <p:nvPr>
            <p:ph idx="1"/>
          </p:nvPr>
        </p:nvSpPr>
        <p:spPr>
          <a:xfrm>
            <a:off x="152400" y="990600"/>
            <a:ext cx="8991600" cy="4800600"/>
          </a:xfrm>
        </p:spPr>
        <p:txBody>
          <a:bodyPr>
            <a:noAutofit/>
          </a:bodyPr>
          <a:lstStyle/>
          <a:p>
            <a:r>
              <a:rPr lang="en-US" sz="2800" dirty="0" smtClean="0"/>
              <a:t>If you want to count the number of distinct values for one or more attribute columns, you create counters, which are special type of columns that displays the distinct count of attribute columns.</a:t>
            </a:r>
          </a:p>
          <a:p>
            <a:r>
              <a:rPr lang="en-US" sz="2800" dirty="0" smtClean="0"/>
              <a:t>You can create counters for multiple attribute columns at a time. For example, if you create a counter for two columns, then the counter displays the count of distinct combinations of both the columns. </a:t>
            </a:r>
          </a:p>
          <a:p>
            <a:r>
              <a:rPr lang="en-US" sz="2800" dirty="0" smtClean="0"/>
              <a:t>You can create counters for attribute columns in the default star join node or in the default aggregation view node only.</a:t>
            </a:r>
            <a:endParaRPr lang="en-US" sz="28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srcRect/>
          <a:stretch>
            <a:fillRect/>
          </a:stretch>
        </p:blipFill>
        <p:spPr bwMode="auto">
          <a:xfrm>
            <a:off x="228600" y="381000"/>
            <a:ext cx="5446616" cy="5257800"/>
          </a:xfrm>
          <a:prstGeom prst="rect">
            <a:avLst/>
          </a:prstGeom>
          <a:noFill/>
          <a:ln w="9525">
            <a:noFill/>
            <a:miter lim="800000"/>
            <a:headEnd/>
            <a:tailEnd/>
          </a:ln>
          <a:effectLst/>
        </p:spPr>
      </p:pic>
      <p:pic>
        <p:nvPicPr>
          <p:cNvPr id="4099" name="Picture 3"/>
          <p:cNvPicPr>
            <a:picLocks noChangeAspect="1" noChangeArrowheads="1"/>
          </p:cNvPicPr>
          <p:nvPr/>
        </p:nvPicPr>
        <p:blipFill>
          <a:blip r:embed="rId3"/>
          <a:srcRect/>
          <a:stretch>
            <a:fillRect/>
          </a:stretch>
        </p:blipFill>
        <p:spPr bwMode="auto">
          <a:xfrm>
            <a:off x="5715000" y="457200"/>
            <a:ext cx="3102061" cy="1905000"/>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7630" y="1981200"/>
            <a:ext cx="8229600" cy="1143000"/>
          </a:xfrm>
        </p:spPr>
        <p:txBody>
          <a:bodyPr/>
          <a:lstStyle/>
          <a:p>
            <a:r>
              <a:rPr lang="en-US" dirty="0" smtClean="0"/>
              <a:t>THANK YOU</a:t>
            </a:r>
            <a:endParaRPr lang="en-US" dirty="0"/>
          </a:p>
        </p:txBody>
      </p:sp>
      <p:sp>
        <p:nvSpPr>
          <p:cNvPr id="5" name="TextBox 4"/>
          <p:cNvSpPr txBox="1"/>
          <p:nvPr/>
        </p:nvSpPr>
        <p:spPr>
          <a:xfrm>
            <a:off x="228600" y="4038600"/>
            <a:ext cx="8763000" cy="1569660"/>
          </a:xfrm>
          <a:prstGeom prst="rect">
            <a:avLst/>
          </a:prstGeom>
          <a:noFill/>
        </p:spPr>
        <p:txBody>
          <a:bodyPr wrap="square" rtlCol="0">
            <a:spAutoFit/>
          </a:bodyPr>
          <a:lstStyle/>
          <a:p>
            <a:r>
              <a:rPr lang="en-US" sz="3200" dirty="0" smtClean="0"/>
              <a:t>Courtesy : SAP Labs Document -</a:t>
            </a:r>
          </a:p>
          <a:p>
            <a:r>
              <a:rPr lang="en-US" sz="3200" dirty="0" smtClean="0"/>
              <a:t>  		HA 300 – SAP HANA Implementation 			and Modeling</a:t>
            </a:r>
            <a:endParaRPr lang="en-US" sz="3200" dirty="0"/>
          </a:p>
        </p:txBody>
      </p:sp>
    </p:spTree>
    <p:extLst>
      <p:ext uri="{BB962C8B-B14F-4D97-AF65-F5344CB8AC3E}">
        <p14:creationId xmlns:p14="http://schemas.microsoft.com/office/powerpoint/2010/main" xmlns="" val="8772223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srcRect/>
          <a:stretch>
            <a:fillRect/>
          </a:stretch>
        </p:blipFill>
        <p:spPr bwMode="auto">
          <a:xfrm>
            <a:off x="0" y="304800"/>
            <a:ext cx="9156167" cy="6553200"/>
          </a:xfrm>
          <a:prstGeom prst="rect">
            <a:avLst/>
          </a:prstGeom>
          <a:noFill/>
          <a:ln w="9525">
            <a:noFill/>
            <a:miter lim="800000"/>
            <a:headEnd/>
            <a:tailEnd/>
          </a:ln>
          <a:effectLst/>
        </p:spPr>
      </p:pic>
    </p:spTree>
    <p:extLst>
      <p:ext uri="{BB962C8B-B14F-4D97-AF65-F5344CB8AC3E}">
        <p14:creationId xmlns:p14="http://schemas.microsoft.com/office/powerpoint/2010/main" xmlns="" val="352977323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257" y="131143"/>
            <a:ext cx="8991600" cy="1143000"/>
          </a:xfrm>
        </p:spPr>
        <p:txBody>
          <a:bodyPr>
            <a:normAutofit fontScale="90000"/>
          </a:bodyPr>
          <a:lstStyle/>
          <a:p>
            <a:r>
              <a:rPr lang="en-US" dirty="0"/>
              <a:t>Variables compared to input parameters</a:t>
            </a:r>
          </a:p>
        </p:txBody>
      </p:sp>
      <p:sp>
        <p:nvSpPr>
          <p:cNvPr id="3" name="Content Placeholder 2"/>
          <p:cNvSpPr>
            <a:spLocks noGrp="1"/>
          </p:cNvSpPr>
          <p:nvPr>
            <p:ph idx="1"/>
          </p:nvPr>
        </p:nvSpPr>
        <p:spPr/>
        <p:txBody>
          <a:bodyPr/>
          <a:lstStyle/>
          <a:p>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76201" y="1143000"/>
            <a:ext cx="9067800" cy="5334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56348831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53525"/>
            <a:ext cx="9157854" cy="1143000"/>
          </a:xfrm>
        </p:spPr>
        <p:txBody>
          <a:bodyPr>
            <a:normAutofit fontScale="90000"/>
          </a:bodyPr>
          <a:lstStyle/>
          <a:p>
            <a:r>
              <a:rPr lang="en-US" dirty="0"/>
              <a:t>Impact of variables and input </a:t>
            </a:r>
            <a:r>
              <a:rPr lang="en-US" dirty="0" smtClean="0"/>
              <a:t>parameters</a:t>
            </a:r>
            <a:endParaRPr lang="en-US" dirty="0"/>
          </a:p>
        </p:txBody>
      </p:sp>
      <p:sp>
        <p:nvSpPr>
          <p:cNvPr id="3" name="Content Placeholder 2"/>
          <p:cNvSpPr>
            <a:spLocks noGrp="1"/>
          </p:cNvSpPr>
          <p:nvPr>
            <p:ph idx="1"/>
          </p:nvPr>
        </p:nvSpPr>
        <p:spPr/>
        <p:txBody>
          <a:bodyPr/>
          <a:lstStyle/>
          <a:p>
            <a:endParaRPr lang="en-US" dirty="0"/>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74088" y="1168816"/>
            <a:ext cx="9083767" cy="485098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91026914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Variables Types</a:t>
            </a:r>
          </a:p>
        </p:txBody>
      </p:sp>
      <p:sp>
        <p:nvSpPr>
          <p:cNvPr id="3" name="Content Placeholder 2"/>
          <p:cNvSpPr>
            <a:spLocks noGrp="1"/>
          </p:cNvSpPr>
          <p:nvPr>
            <p:ph idx="1"/>
          </p:nvPr>
        </p:nvSpPr>
        <p:spPr/>
        <p:txBody>
          <a:bodyPr/>
          <a:lstStyle/>
          <a:p>
            <a:endParaRPr lang="en-US"/>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0" y="1524000"/>
            <a:ext cx="9095102" cy="47244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242808229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a:t>Creating Variables</a:t>
            </a:r>
          </a:p>
        </p:txBody>
      </p:sp>
      <p:sp>
        <p:nvSpPr>
          <p:cNvPr id="3" name="Content Placeholder 2"/>
          <p:cNvSpPr>
            <a:spLocks noGrp="1"/>
          </p:cNvSpPr>
          <p:nvPr>
            <p:ph idx="1"/>
          </p:nvPr>
        </p:nvSpPr>
        <p:spPr/>
        <p:txBody>
          <a:bodyPr/>
          <a:lstStyle/>
          <a:p>
            <a:endParaRPr lang="en-US"/>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93513" y="1143000"/>
            <a:ext cx="9050487" cy="50908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5" name="Rectangle 4"/>
          <p:cNvSpPr/>
          <p:nvPr/>
        </p:nvSpPr>
        <p:spPr>
          <a:xfrm>
            <a:off x="5029200" y="6211669"/>
            <a:ext cx="4114800" cy="646331"/>
          </a:xfrm>
          <a:prstGeom prst="rect">
            <a:avLst/>
          </a:prstGeom>
        </p:spPr>
        <p:txBody>
          <a:bodyPr wrap="square">
            <a:spAutoFit/>
          </a:bodyPr>
          <a:lstStyle/>
          <a:p>
            <a:pPr>
              <a:buFont typeface="Wingdings" pitchFamily="2" charset="2"/>
              <a:buChar char="q"/>
            </a:pPr>
            <a:r>
              <a:rPr lang="en-US" dirty="0" smtClean="0"/>
              <a:t> One variable can filter more than one attribute.</a:t>
            </a:r>
            <a:endParaRPr lang="en-US" dirty="0"/>
          </a:p>
        </p:txBody>
      </p:sp>
    </p:spTree>
    <p:extLst>
      <p:ext uri="{BB962C8B-B14F-4D97-AF65-F5344CB8AC3E}">
        <p14:creationId xmlns:p14="http://schemas.microsoft.com/office/powerpoint/2010/main" xmlns="" val="306597582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52400"/>
            <a:ext cx="8915400" cy="3352799"/>
          </a:xfrm>
        </p:spPr>
        <p:txBody>
          <a:bodyPr>
            <a:normAutofit fontScale="70000" lnSpcReduction="20000"/>
          </a:bodyPr>
          <a:lstStyle/>
          <a:p>
            <a:pPr marL="0" indent="0">
              <a:lnSpc>
                <a:spcPct val="120000"/>
              </a:lnSpc>
              <a:buNone/>
            </a:pPr>
            <a:r>
              <a:rPr lang="en-US" dirty="0"/>
              <a:t>• For mandatory variables (used in calculated columns, attribute </a:t>
            </a:r>
            <a:r>
              <a:rPr lang="en-US" dirty="0" smtClean="0"/>
              <a:t>or measure </a:t>
            </a:r>
            <a:r>
              <a:rPr lang="en-US" dirty="0"/>
              <a:t>type), it is mandatory to provide the value at runtime.</a:t>
            </a:r>
          </a:p>
          <a:p>
            <a:pPr marL="0" indent="0">
              <a:lnSpc>
                <a:spcPct val="120000"/>
              </a:lnSpc>
              <a:buNone/>
            </a:pPr>
            <a:r>
              <a:rPr lang="en-US" dirty="0"/>
              <a:t>• For non-mandatory variables, if the values is not specified at </a:t>
            </a:r>
            <a:r>
              <a:rPr lang="en-US" dirty="0" smtClean="0"/>
              <a:t>the runtime</a:t>
            </a:r>
            <a:r>
              <a:rPr lang="en-US" dirty="0"/>
              <a:t>, all data is shown without a filter when the data is previewed.</a:t>
            </a:r>
          </a:p>
          <a:p>
            <a:pPr marL="0" indent="0">
              <a:lnSpc>
                <a:spcPct val="120000"/>
              </a:lnSpc>
              <a:buNone/>
            </a:pPr>
            <a:r>
              <a:rPr lang="en-US" dirty="0"/>
              <a:t>• You can see whether a variable is mandatory or not from </a:t>
            </a:r>
            <a:r>
              <a:rPr lang="en-US" dirty="0" smtClean="0"/>
              <a:t>the properties </a:t>
            </a:r>
            <a:r>
              <a:rPr lang="en-US" dirty="0"/>
              <a:t>of the variable in the properties pane.</a:t>
            </a:r>
          </a:p>
          <a:p>
            <a:pPr marL="0" indent="0">
              <a:lnSpc>
                <a:spcPct val="120000"/>
              </a:lnSpc>
              <a:buNone/>
            </a:pPr>
            <a:r>
              <a:rPr lang="en-US" dirty="0"/>
              <a:t>• In calculated columns, attribute or measure type, only single </a:t>
            </a:r>
            <a:r>
              <a:rPr lang="en-US" dirty="0" smtClean="0"/>
              <a:t>value variables </a:t>
            </a:r>
            <a:r>
              <a:rPr lang="en-US" dirty="0"/>
              <a:t>can be used.</a:t>
            </a: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28600" y="3048000"/>
            <a:ext cx="8342957" cy="3505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4" name="Rectangle 3"/>
          <p:cNvSpPr/>
          <p:nvPr/>
        </p:nvSpPr>
        <p:spPr>
          <a:xfrm>
            <a:off x="400928" y="6488668"/>
            <a:ext cx="6858000" cy="369332"/>
          </a:xfrm>
          <a:prstGeom prst="rect">
            <a:avLst/>
          </a:prstGeom>
        </p:spPr>
        <p:txBody>
          <a:bodyPr wrap="square">
            <a:spAutoFit/>
          </a:bodyPr>
          <a:lstStyle/>
          <a:p>
            <a:pPr>
              <a:buFont typeface="Wingdings" pitchFamily="2" charset="2"/>
              <a:buChar char="q"/>
            </a:pPr>
            <a:r>
              <a:rPr lang="en-US" dirty="0" smtClean="0"/>
              <a:t>  Note that one variable can be assigned to multiple attributes.</a:t>
            </a:r>
            <a:endParaRPr lang="en-US" dirty="0"/>
          </a:p>
        </p:txBody>
      </p:sp>
    </p:spTree>
    <p:extLst>
      <p:ext uri="{BB962C8B-B14F-4D97-AF65-F5344CB8AC3E}">
        <p14:creationId xmlns:p14="http://schemas.microsoft.com/office/powerpoint/2010/main" xmlns="" val="379897105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29028" y="5479536"/>
            <a:ext cx="8962571" cy="1378464"/>
          </a:xfrm>
        </p:spPr>
        <p:txBody>
          <a:bodyPr>
            <a:noAutofit/>
          </a:bodyPr>
          <a:lstStyle/>
          <a:p>
            <a:r>
              <a:rPr lang="en-US" sz="1800" dirty="0"/>
              <a:t>Note that more than one selection could be choose. This is possible when </a:t>
            </a:r>
            <a:r>
              <a:rPr lang="en-US" sz="1800" dirty="0" smtClean="0"/>
              <a:t>the “Multiple </a:t>
            </a:r>
            <a:r>
              <a:rPr lang="en-US" sz="1800" dirty="0"/>
              <a:t>Entries” checkbox is ticked.</a:t>
            </a:r>
          </a:p>
          <a:p>
            <a:r>
              <a:rPr lang="en-US" sz="1800" dirty="0"/>
              <a:t>“From” and “To” is displayed in the “Variable Values” dialog even though </a:t>
            </a:r>
            <a:r>
              <a:rPr lang="en-US" sz="1800" dirty="0" smtClean="0"/>
              <a:t>you may </a:t>
            </a:r>
            <a:r>
              <a:rPr lang="en-US" sz="1800" dirty="0"/>
              <a:t>not have defined a range.</a:t>
            </a: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61686" y="18143"/>
            <a:ext cx="8929914" cy="543236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1328072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81000"/>
            <a:ext cx="7924800" cy="685800"/>
          </a:xfrm>
        </p:spPr>
        <p:txBody>
          <a:bodyPr>
            <a:normAutofit fontScale="90000"/>
          </a:bodyPr>
          <a:lstStyle/>
          <a:p>
            <a:r>
              <a:rPr lang="en-US" dirty="0" smtClean="0"/>
              <a:t>Input Parameters</a:t>
            </a:r>
            <a:endParaRPr lang="en-US" dirty="0"/>
          </a:p>
        </p:txBody>
      </p:sp>
      <p:pic>
        <p:nvPicPr>
          <p:cNvPr id="1031" name="Picture 7"/>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52400" y="1828800"/>
            <a:ext cx="8991600" cy="292851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1834358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194</TotalTime>
  <Words>438</Words>
  <Application>Microsoft Office PowerPoint</Application>
  <PresentationFormat>On-screen Show (4:3)</PresentationFormat>
  <Paragraphs>28</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Variables and Input Parameters</vt:lpstr>
      <vt:lpstr>Slide 2</vt:lpstr>
      <vt:lpstr>Variables compared to input parameters</vt:lpstr>
      <vt:lpstr>Impact of variables and input parameters</vt:lpstr>
      <vt:lpstr>Variables Types</vt:lpstr>
      <vt:lpstr>Creating Variables</vt:lpstr>
      <vt:lpstr>Slide 7</vt:lpstr>
      <vt:lpstr>Slide 8</vt:lpstr>
      <vt:lpstr>Input Parameters</vt:lpstr>
      <vt:lpstr>Input Parameter Types</vt:lpstr>
      <vt:lpstr>Slide 11</vt:lpstr>
      <vt:lpstr>Slide 12</vt:lpstr>
      <vt:lpstr>l</vt:lpstr>
      <vt:lpstr>Slide 14</vt:lpstr>
      <vt:lpstr>Counters</vt:lpstr>
      <vt:lpstr>Slide 16</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Variables and Input Parameters</dc:title>
  <dc:creator>SENTHIL</dc:creator>
  <cp:lastModifiedBy>SENTHIL</cp:lastModifiedBy>
  <cp:revision>35</cp:revision>
  <dcterms:created xsi:type="dcterms:W3CDTF">2014-02-14T11:07:03Z</dcterms:created>
  <dcterms:modified xsi:type="dcterms:W3CDTF">2016-03-04T18:18:04Z</dcterms:modified>
</cp:coreProperties>
</file>