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BBDF-7467-4E8A-A395-4D6AE18B8235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51C8-1F4F-4BB0-886E-20EFE4A8C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Provisioning Using SAP 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Step 1</a:t>
            </a:r>
            <a:r>
              <a:rPr lang="en-US" sz="3600" dirty="0" smtClean="0"/>
              <a:t>: Create </a:t>
            </a:r>
            <a:r>
              <a:rPr lang="en-US" sz="3600" dirty="0"/>
              <a:t>ECC and SAP HANA Datastores in the Repository</a:t>
            </a:r>
            <a:endParaRPr 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73816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48" y="15240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Step 2: Import the ECC Table or Extractor Metadata into </a:t>
            </a:r>
            <a:r>
              <a:rPr lang="en-US" sz="3600" dirty="0" smtClean="0"/>
              <a:t>the Repository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799" y="1600200"/>
            <a:ext cx="505343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609600"/>
          </a:xfrm>
        </p:spPr>
        <p:txBody>
          <a:bodyPr>
            <a:noAutofit/>
          </a:bodyPr>
          <a:lstStyle/>
          <a:p>
            <a:r>
              <a:rPr lang="en-US" sz="2800" dirty="0"/>
              <a:t>Step 3: Create a Batch Job and Add an ABAP Dataflow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0"/>
            <a:ext cx="9144000" cy="3657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Generated ABAP file name:</a:t>
            </a:r>
          </a:p>
          <a:p>
            <a:pPr lvl="1"/>
            <a:r>
              <a:rPr lang="en-US" dirty="0"/>
              <a:t>Specifies the file name containing ABAP program code that </a:t>
            </a:r>
            <a:r>
              <a:rPr lang="en-US" dirty="0" smtClean="0"/>
              <a:t>Data Services generates </a:t>
            </a:r>
            <a:r>
              <a:rPr lang="en-US" dirty="0"/>
              <a:t>from this SAP ABAP data flow. This file is written t o the </a:t>
            </a:r>
            <a:r>
              <a:rPr lang="en-US" dirty="0" smtClean="0"/>
              <a:t>directory specified </a:t>
            </a:r>
            <a:r>
              <a:rPr lang="en-US" dirty="0"/>
              <a:t>in the datastore definition</a:t>
            </a:r>
            <a:r>
              <a:rPr lang="en-US" dirty="0" smtClean="0"/>
              <a:t>.</a:t>
            </a:r>
          </a:p>
          <a:p>
            <a:r>
              <a:rPr lang="en-US" dirty="0"/>
              <a:t>ABAP program </a:t>
            </a:r>
            <a:r>
              <a:rPr lang="en-US" dirty="0" smtClean="0"/>
              <a:t>name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Specifies the name </a:t>
            </a:r>
            <a:r>
              <a:rPr lang="en-US" dirty="0" smtClean="0"/>
              <a:t>Data </a:t>
            </a:r>
            <a:r>
              <a:rPr lang="en-US" dirty="0"/>
              <a:t>Services uses for the ABAP program name </a:t>
            </a:r>
            <a:r>
              <a:rPr lang="en-US" dirty="0" smtClean="0"/>
              <a:t>that runs in </a:t>
            </a:r>
            <a:r>
              <a:rPr lang="en-US" dirty="0"/>
              <a:t>SAP ABAP. It must begin with Z and be 8 </a:t>
            </a:r>
            <a:r>
              <a:rPr lang="en-US" dirty="0" smtClean="0"/>
              <a:t>characters </a:t>
            </a:r>
            <a:r>
              <a:rPr lang="en-US" dirty="0"/>
              <a:t>or fewer</a:t>
            </a:r>
            <a:r>
              <a:rPr lang="en-US" dirty="0" smtClean="0"/>
              <a:t>.</a:t>
            </a:r>
          </a:p>
          <a:p>
            <a:r>
              <a:rPr lang="en-US" dirty="0"/>
              <a:t>ABAP row </a:t>
            </a:r>
            <a:r>
              <a:rPr lang="en-US" dirty="0" smtClean="0"/>
              <a:t>limit</a:t>
            </a:r>
            <a:endParaRPr lang="en-US" dirty="0"/>
          </a:p>
          <a:p>
            <a:pPr lvl="1"/>
            <a:r>
              <a:rPr lang="en-US" dirty="0"/>
              <a:t>Limits the </a:t>
            </a:r>
            <a:r>
              <a:rPr lang="en-US" dirty="0" smtClean="0"/>
              <a:t>number of rows </a:t>
            </a:r>
            <a:r>
              <a:rPr lang="en-US" dirty="0"/>
              <a:t>that will be read by this ABAP data flow. Use </a:t>
            </a:r>
            <a:r>
              <a:rPr lang="en-US" dirty="0" smtClean="0"/>
              <a:t>this option </a:t>
            </a:r>
            <a:r>
              <a:rPr lang="en-US" dirty="0"/>
              <a:t>for testing purposes to limit the </a:t>
            </a:r>
            <a:r>
              <a:rPr lang="en-US" dirty="0" smtClean="0"/>
              <a:t>time </a:t>
            </a:r>
            <a:r>
              <a:rPr lang="en-US" dirty="0"/>
              <a:t>that the parent batch job will run</a:t>
            </a:r>
            <a:r>
              <a:rPr lang="en-US" dirty="0" smtClean="0"/>
              <a:t>.</a:t>
            </a:r>
          </a:p>
          <a:p>
            <a:r>
              <a:rPr lang="en-US" dirty="0"/>
              <a:t>Join rank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the order that </a:t>
            </a:r>
            <a:r>
              <a:rPr lang="en-US" dirty="0" smtClean="0"/>
              <a:t>Data </a:t>
            </a:r>
            <a:r>
              <a:rPr lang="en-US" dirty="0"/>
              <a:t>Services reads this data set when joining </a:t>
            </a:r>
            <a:r>
              <a:rPr lang="en-US" dirty="0" smtClean="0"/>
              <a:t>it with </a:t>
            </a:r>
            <a:r>
              <a:rPr lang="en-US" dirty="0"/>
              <a:t>another source. When joining sources, </a:t>
            </a:r>
            <a:r>
              <a:rPr lang="en-US" dirty="0" smtClean="0"/>
              <a:t>Data Services </a:t>
            </a:r>
            <a:r>
              <a:rPr lang="en-US" dirty="0"/>
              <a:t>reads sources </a:t>
            </a:r>
            <a:r>
              <a:rPr lang="en-US" dirty="0" smtClean="0"/>
              <a:t>with higher </a:t>
            </a:r>
            <a:r>
              <a:rPr lang="en-US" dirty="0"/>
              <a:t>ranks before reading sources with lower ranks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Parallel </a:t>
            </a:r>
            <a:r>
              <a:rPr lang="en-US" dirty="0"/>
              <a:t>process threads</a:t>
            </a:r>
          </a:p>
          <a:p>
            <a:pPr lvl="1"/>
            <a:r>
              <a:rPr lang="en-US" dirty="0"/>
              <a:t>Specifies the number of threads that read or load data. This option </a:t>
            </a:r>
            <a:r>
              <a:rPr lang="en-US" dirty="0" smtClean="0"/>
              <a:t>allows you </a:t>
            </a:r>
            <a:r>
              <a:rPr lang="en-US" dirty="0"/>
              <a:t>to parallel process reading and loading For </a:t>
            </a:r>
            <a:r>
              <a:rPr lang="en-US" dirty="0" smtClean="0"/>
              <a:t>example</a:t>
            </a:r>
            <a:r>
              <a:rPr lang="en-US" dirty="0"/>
              <a:t>, if you have </a:t>
            </a:r>
            <a:r>
              <a:rPr lang="en-US" dirty="0" smtClean="0"/>
              <a:t>four CPUs </a:t>
            </a:r>
            <a:r>
              <a:rPr lang="en-US" dirty="0"/>
              <a:t>on your Job Server con1puter, enter the </a:t>
            </a:r>
            <a:r>
              <a:rPr lang="en-US" dirty="0" smtClean="0"/>
              <a:t>number 4</a:t>
            </a:r>
            <a:r>
              <a:rPr lang="en-US" sz="2000" dirty="0" smtClean="0"/>
              <a:t> </a:t>
            </a:r>
            <a:r>
              <a:rPr lang="en-US" dirty="0"/>
              <a:t>in this option.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533400"/>
            <a:ext cx="392540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533400"/>
            <a:ext cx="3124199" cy="226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800" dirty="0"/>
              <a:t>Step 4: Add the ECC Source, Query Transform </a:t>
            </a:r>
            <a:r>
              <a:rPr lang="en-US" sz="2800" dirty="0" smtClean="0"/>
              <a:t>and Data Transport </a:t>
            </a:r>
            <a:r>
              <a:rPr lang="en-US" sz="2800" dirty="0"/>
              <a:t>in the Workspace of the ABAP Dataflow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43000"/>
            <a:ext cx="638559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Autofit/>
          </a:bodyPr>
          <a:lstStyle/>
          <a:p>
            <a:r>
              <a:rPr lang="en-US" sz="3200" dirty="0"/>
              <a:t>Step 5: Do the Mappings in the Query Transforms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38" y="1524000"/>
            <a:ext cx="90502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Step 6: Execute the Job and Monitor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3827562" cy="276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1" y="1143000"/>
            <a:ext cx="3505200" cy="402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279749"/>
            <a:ext cx="5638800" cy="157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4111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Step 7: Preview Data in SAP HANA</a:t>
            </a:r>
            <a:endParaRPr lang="en-US" sz="32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11" y="1219200"/>
            <a:ext cx="902048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350 – Data Provisioning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/>
          <a:lstStyle/>
          <a:p>
            <a:r>
              <a:rPr lang="en-US" dirty="0"/>
              <a:t>SAP Data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00600"/>
            <a:ext cx="8915400" cy="12192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Suitable to </a:t>
            </a:r>
            <a:r>
              <a:rPr lang="en-US" sz="2000" dirty="0"/>
              <a:t>perform a large number of transformations to the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One Stop Solution for Information </a:t>
            </a:r>
            <a:r>
              <a:rPr lang="en-US" sz="2000" dirty="0" smtClean="0"/>
              <a:t>Management.</a:t>
            </a:r>
          </a:p>
          <a:p>
            <a:r>
              <a:rPr lang="en-US" sz="2000" dirty="0" smtClean="0"/>
              <a:t>Extract</a:t>
            </a:r>
            <a:r>
              <a:rPr lang="en-US" sz="2000" dirty="0"/>
              <a:t>, transform, and load data into a data warehouse to create a complete </a:t>
            </a:r>
            <a:r>
              <a:rPr lang="en-US" sz="2000" dirty="0" smtClean="0"/>
              <a:t>view.</a:t>
            </a:r>
          </a:p>
          <a:p>
            <a:r>
              <a:rPr lang="en-US" sz="2000" dirty="0" smtClean="0"/>
              <a:t>Useful to unlock </a:t>
            </a:r>
            <a:r>
              <a:rPr lang="en-US" sz="2000" dirty="0"/>
              <a:t>meaning from unstructured documents with native text data processing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7778"/>
          <a:stretch>
            <a:fillRect/>
          </a:stretch>
        </p:blipFill>
        <p:spPr bwMode="auto">
          <a:xfrm>
            <a:off x="1219200" y="1447800"/>
            <a:ext cx="666369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087" y="1157068"/>
            <a:ext cx="879789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SAP DS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SAP HANA repository support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SAP HANA performance Improvements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Bulk updates </a:t>
            </a:r>
            <a:r>
              <a:rPr lang="en-US" sz="2800" dirty="0" smtClean="0"/>
              <a:t>enhancement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transparent staging table for bulk loading </a:t>
            </a:r>
            <a:r>
              <a:rPr lang="en-US" sz="2400" dirty="0" smtClean="0"/>
              <a:t>to targets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800" dirty="0"/>
              <a:t>Support for stored procedures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Data </a:t>
            </a:r>
            <a:r>
              <a:rPr lang="en-US" sz="2800" dirty="0"/>
              <a:t>streaming in ABAP data </a:t>
            </a:r>
            <a:r>
              <a:rPr lang="en-US" sz="2800" dirty="0" smtClean="0"/>
              <a:t>flows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New data </a:t>
            </a:r>
            <a:r>
              <a:rPr lang="en-US" sz="2400" dirty="0"/>
              <a:t>transfer method </a:t>
            </a:r>
            <a:r>
              <a:rPr lang="en-US" sz="2400" dirty="0" smtClean="0"/>
              <a:t>- RFC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eliminates </a:t>
            </a:r>
            <a:r>
              <a:rPr lang="en-US" sz="2400" dirty="0"/>
              <a:t>the need </a:t>
            </a:r>
            <a:r>
              <a:rPr lang="en-US" sz="2400" dirty="0" smtClean="0"/>
              <a:t>for intermediate </a:t>
            </a:r>
            <a:r>
              <a:rPr lang="en-US" sz="2400" dirty="0"/>
              <a:t>data </a:t>
            </a:r>
            <a:r>
              <a:rPr lang="en-US" sz="2400" dirty="0" smtClean="0"/>
              <a:t>files and </a:t>
            </a:r>
            <a:r>
              <a:rPr lang="en-US" sz="2400" dirty="0"/>
              <a:t>also provides the ability to adjust the data </a:t>
            </a:r>
            <a:r>
              <a:rPr lang="en-US" sz="2400" dirty="0" smtClean="0"/>
              <a:t>transfer package </a:t>
            </a:r>
            <a:r>
              <a:rPr lang="en-US" sz="2400" dirty="0"/>
              <a:t>size.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SAP </a:t>
            </a:r>
            <a:r>
              <a:rPr lang="en-US" sz="2800" dirty="0"/>
              <a:t>table reader In regular data </a:t>
            </a:r>
            <a:r>
              <a:rPr lang="en-US" sz="2800" dirty="0" smtClean="0"/>
              <a:t>flows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can now fetch data in batch from an SAP </a:t>
            </a:r>
            <a:r>
              <a:rPr lang="en-US" sz="2400" dirty="0" smtClean="0"/>
              <a:t>system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allows the reader to process large </a:t>
            </a:r>
            <a:r>
              <a:rPr lang="en-US" sz="2400" dirty="0" smtClean="0"/>
              <a:t>volumes </a:t>
            </a:r>
            <a:r>
              <a:rPr lang="en-US" sz="2400" dirty="0"/>
              <a:t>of data </a:t>
            </a:r>
            <a:r>
              <a:rPr lang="en-US" sz="2400" dirty="0" smtClean="0"/>
              <a:t>and mitigates </a:t>
            </a:r>
            <a:r>
              <a:rPr lang="en-US" sz="2400" dirty="0"/>
              <a:t>out-of-memory errors.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Parallel </a:t>
            </a:r>
            <a:r>
              <a:rPr lang="en-US" sz="2800" dirty="0"/>
              <a:t>reading from business content </a:t>
            </a:r>
            <a:r>
              <a:rPr lang="en-US" sz="2800" dirty="0" smtClean="0"/>
              <a:t>extractors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supports multithreading for SAP extractors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New ABAP functions for Improved </a:t>
            </a:r>
            <a:r>
              <a:rPr lang="en-US" sz="2800" dirty="0" smtClean="0"/>
              <a:t>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464820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sz="2400" dirty="0"/>
              <a:t>Full extractor support through Operational Data Provider data </a:t>
            </a:r>
            <a:r>
              <a:rPr lang="en-US" sz="2400" dirty="0" smtClean="0"/>
              <a:t>replication API</a:t>
            </a:r>
          </a:p>
          <a:p>
            <a:pPr lvl="1"/>
            <a:r>
              <a:rPr lang="en-US" sz="2000" dirty="0" smtClean="0"/>
              <a:t>API </a:t>
            </a:r>
            <a:r>
              <a:rPr lang="en-US" sz="2000" dirty="0"/>
              <a:t>is installed on the </a:t>
            </a:r>
            <a:r>
              <a:rPr lang="en-US" sz="2000" dirty="0" smtClean="0"/>
              <a:t>SAP Net Weaver Platform.</a:t>
            </a:r>
            <a:endParaRPr lang="en-US" sz="2000" dirty="0"/>
          </a:p>
          <a:p>
            <a:pPr marL="0" lvl="1" indent="-342900">
              <a:buNone/>
            </a:pPr>
            <a:endParaRPr lang="en-US" sz="2400" dirty="0" smtClean="0"/>
          </a:p>
          <a:p>
            <a:pPr marL="0" lvl="1" indent="-342900">
              <a:buNone/>
            </a:pPr>
            <a:r>
              <a:rPr lang="en-US" sz="2400" dirty="0" smtClean="0"/>
              <a:t>ODP </a:t>
            </a:r>
            <a:r>
              <a:rPr lang="en-US" sz="2400" dirty="0"/>
              <a:t>provides the following benefits in Data Services</a:t>
            </a:r>
            <a:r>
              <a:rPr lang="en-US" sz="2400" dirty="0" smtClean="0"/>
              <a:t>:</a:t>
            </a:r>
          </a:p>
          <a:p>
            <a:pPr marL="0" lvl="1" indent="-342900">
              <a:buFont typeface="Arial" pitchFamily="34" charset="0"/>
              <a:buChar char="•"/>
            </a:pPr>
            <a:r>
              <a:rPr lang="en-US" sz="2000" dirty="0"/>
              <a:t>Ability to browse all available "</a:t>
            </a:r>
            <a:r>
              <a:rPr lang="en-US" sz="2000" dirty="0" smtClean="0"/>
              <a:t>released“ extractors (</a:t>
            </a:r>
            <a:r>
              <a:rPr lang="en-US" sz="2000" dirty="0"/>
              <a:t>certified for ODP</a:t>
            </a:r>
            <a:r>
              <a:rPr lang="en-US" sz="2000" dirty="0" smtClean="0"/>
              <a:t>).</a:t>
            </a:r>
          </a:p>
          <a:p>
            <a:pPr marL="0" lvl="1" indent="-342900">
              <a:buFont typeface="Arial" pitchFamily="34" charset="0"/>
              <a:buChar char="•"/>
            </a:pPr>
            <a:r>
              <a:rPr lang="en-US" sz="2000" dirty="0"/>
              <a:t>Customer can release generic extractors using transaction </a:t>
            </a:r>
            <a:r>
              <a:rPr lang="en-US" sz="2000" dirty="0" smtClean="0"/>
              <a:t>RODPS_OS_EXPOSE</a:t>
            </a:r>
          </a:p>
          <a:p>
            <a:pPr marL="0" lvl="1" indent="-342900">
              <a:buFont typeface="Arial" pitchFamily="34" charset="0"/>
              <a:buChar char="•"/>
            </a:pPr>
            <a:r>
              <a:rPr lang="en-US" sz="2000" dirty="0"/>
              <a:t>Extract data in both </a:t>
            </a:r>
            <a:r>
              <a:rPr lang="en-US" sz="2000" dirty="0" smtClean="0"/>
              <a:t>initial </a:t>
            </a:r>
            <a:r>
              <a:rPr lang="en-US" sz="2000" dirty="0"/>
              <a:t>and changed-data </a:t>
            </a:r>
            <a:r>
              <a:rPr lang="en-US" sz="2000" dirty="0" smtClean="0"/>
              <a:t>capture </a:t>
            </a:r>
            <a:r>
              <a:rPr lang="en-US" sz="2000" dirty="0"/>
              <a:t>(delta) </a:t>
            </a:r>
            <a:r>
              <a:rPr lang="en-US" sz="2000" dirty="0" smtClean="0"/>
              <a:t>mode</a:t>
            </a:r>
          </a:p>
          <a:p>
            <a:r>
              <a:rPr lang="en-US" sz="2000" dirty="0"/>
              <a:t>Stream data from the SAP application to the data flow without using </a:t>
            </a:r>
            <a:r>
              <a:rPr lang="en-US" sz="2000" dirty="0" smtClean="0"/>
              <a:t>staging files</a:t>
            </a:r>
            <a:r>
              <a:rPr lang="en-US" sz="2000" dirty="0"/>
              <a:t>.</a:t>
            </a:r>
            <a:endParaRPr lang="en-US" sz="2000" b="1" dirty="0" smtClean="0"/>
          </a:p>
          <a:p>
            <a:pPr marL="0" lvl="1" indent="-34290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ABAP Dataflow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ABAP Data </a:t>
            </a:r>
            <a:r>
              <a:rPr lang="en-US" dirty="0" smtClean="0"/>
              <a:t>Flow </a:t>
            </a:r>
            <a:r>
              <a:rPr lang="en-US" dirty="0"/>
              <a:t>will generate an ABAP program according to the </a:t>
            </a:r>
            <a:r>
              <a:rPr lang="en-US" dirty="0" smtClean="0"/>
              <a:t>fields which </a:t>
            </a:r>
            <a:r>
              <a:rPr lang="en-US" dirty="0"/>
              <a:t>you have selected from SAP </a:t>
            </a:r>
            <a:r>
              <a:rPr lang="en-US" dirty="0" smtClean="0"/>
              <a:t>tables</a:t>
            </a:r>
          </a:p>
          <a:p>
            <a:pPr>
              <a:lnSpc>
                <a:spcPct val="120000"/>
              </a:lnSpc>
            </a:pPr>
            <a:r>
              <a:rPr lang="en-US" dirty="0"/>
              <a:t>The ABAP program is then copied onto the SAP </a:t>
            </a:r>
            <a:r>
              <a:rPr lang="en-US" dirty="0" smtClean="0"/>
              <a:t>server</a:t>
            </a:r>
          </a:p>
          <a:p>
            <a:pPr>
              <a:lnSpc>
                <a:spcPct val="120000"/>
              </a:lnSpc>
            </a:pPr>
            <a:r>
              <a:rPr lang="en-US" dirty="0"/>
              <a:t>SAP executes this program, collects all the data from tables and creates a </a:t>
            </a:r>
            <a:r>
              <a:rPr lang="en-US" dirty="0" smtClean="0"/>
              <a:t>file in </a:t>
            </a:r>
            <a:r>
              <a:rPr lang="en-US" dirty="0"/>
              <a:t>the SAP Work Directory with the name you maintained in Data </a:t>
            </a:r>
            <a:r>
              <a:rPr lang="en-US" dirty="0" smtClean="0"/>
              <a:t>Transport object </a:t>
            </a:r>
            <a:r>
              <a:rPr lang="en-US" dirty="0"/>
              <a:t>in the ABAP Data Flow. This file stores the data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Then </a:t>
            </a:r>
            <a:r>
              <a:rPr lang="en-US" dirty="0" smtClean="0"/>
              <a:t>with </a:t>
            </a:r>
            <a:r>
              <a:rPr lang="en-US" dirty="0"/>
              <a:t>the help of Data Transfer Methods, system </a:t>
            </a:r>
            <a:r>
              <a:rPr lang="en-US" dirty="0" smtClean="0"/>
              <a:t>wiII </a:t>
            </a:r>
            <a:r>
              <a:rPr lang="en-US" dirty="0"/>
              <a:t>move the file </a:t>
            </a:r>
            <a:r>
              <a:rPr lang="en-US" dirty="0" smtClean="0"/>
              <a:t>from SAP </a:t>
            </a:r>
            <a:r>
              <a:rPr lang="en-US" dirty="0"/>
              <a:t>Work Directory to BODS Job Server local directory. Then the </a:t>
            </a:r>
            <a:r>
              <a:rPr lang="en-US" dirty="0" smtClean="0"/>
              <a:t>normal Data </a:t>
            </a:r>
            <a:r>
              <a:rPr lang="en-US" dirty="0"/>
              <a:t>Flow will take that file as source to read and then loads to target table.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0"/>
            <a:ext cx="49911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vs ABAP Dataflows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79744"/>
            <a:ext cx="89154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Standard Dataflow can be used if you have the following requirements:</a:t>
            </a:r>
          </a:p>
          <a:p>
            <a:pPr lvl="1"/>
            <a:r>
              <a:rPr lang="en-US" dirty="0" smtClean="0"/>
              <a:t>reading </a:t>
            </a:r>
            <a:r>
              <a:rPr lang="en-US" dirty="0"/>
              <a:t>a single table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number of </a:t>
            </a:r>
            <a:r>
              <a:rPr lang="en-US" dirty="0" smtClean="0"/>
              <a:t>columns</a:t>
            </a:r>
          </a:p>
          <a:p>
            <a:r>
              <a:rPr lang="en-US" dirty="0"/>
              <a:t>ABAP Dataflow can be used if you have the following requirements:</a:t>
            </a:r>
          </a:p>
          <a:p>
            <a:pPr lvl="1"/>
            <a:r>
              <a:rPr lang="en-US" dirty="0" smtClean="0"/>
              <a:t>reading </a:t>
            </a:r>
            <a:r>
              <a:rPr lang="en-US" dirty="0"/>
              <a:t>multiple ECC tables</a:t>
            </a:r>
          </a:p>
          <a:p>
            <a:pPr lvl="1"/>
            <a:r>
              <a:rPr lang="en-US" dirty="0" smtClean="0"/>
              <a:t>push </a:t>
            </a:r>
            <a:r>
              <a:rPr lang="en-US" dirty="0"/>
              <a:t>down any join operations to the SAP Application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is recommended to </a:t>
            </a:r>
            <a:r>
              <a:rPr lang="en-US"/>
              <a:t>use </a:t>
            </a:r>
            <a:r>
              <a:rPr lang="en-US" smtClean="0"/>
              <a:t>ABAP </a:t>
            </a:r>
            <a:r>
              <a:rPr lang="en-US" dirty="0"/>
              <a:t>dataflows when loading data </a:t>
            </a:r>
            <a:r>
              <a:rPr lang="en-US" dirty="0" smtClean="0"/>
              <a:t>from SAP </a:t>
            </a:r>
            <a:r>
              <a:rPr lang="en-US" dirty="0"/>
              <a:t>Applications.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5791200" cy="337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Tables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84" y="914400"/>
            <a:ext cx="9008016" cy="2133600"/>
          </a:xfrm>
        </p:spPr>
        <p:txBody>
          <a:bodyPr>
            <a:normAutofit/>
          </a:bodyPr>
          <a:lstStyle/>
          <a:p>
            <a:r>
              <a:rPr lang="en-US" sz="2000" dirty="0"/>
              <a:t>If the structures of the tables are similar or identical to the tables in the </a:t>
            </a:r>
            <a:r>
              <a:rPr lang="en-US" sz="2000" dirty="0" smtClean="0"/>
              <a:t>source system</a:t>
            </a:r>
            <a:r>
              <a:rPr lang="en-US" sz="2000" dirty="0"/>
              <a:t>, then it's not necessary import the meta data prior to executing the </a:t>
            </a:r>
            <a:r>
              <a:rPr lang="en-US" sz="2000" dirty="0" smtClean="0"/>
              <a:t>Data Services </a:t>
            </a:r>
            <a:r>
              <a:rPr lang="en-US" sz="2000" dirty="0"/>
              <a:t>Job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Data Services provides a Template Tables functionality which executes a </a:t>
            </a:r>
            <a:r>
              <a:rPr lang="en-US" sz="2000" dirty="0" smtClean="0"/>
              <a:t>SQL statement </a:t>
            </a:r>
            <a:r>
              <a:rPr lang="en-US" sz="2000" dirty="0"/>
              <a:t>in the target database prior to the data load which generates the </a:t>
            </a:r>
            <a:r>
              <a:rPr lang="en-US" sz="2000" dirty="0" smtClean="0"/>
              <a:t>meta data</a:t>
            </a:r>
            <a:r>
              <a:rPr lang="en-US" sz="2000" dirty="0"/>
              <a:t>.</a:t>
            </a:r>
            <a:endParaRPr 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863" y="3048000"/>
            <a:ext cx="90031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 </a:t>
            </a:r>
            <a:r>
              <a:rPr lang="en-US" dirty="0"/>
              <a:t>SAP ECC data into </a:t>
            </a:r>
            <a:r>
              <a:rPr lang="en-US" dirty="0" smtClean="0"/>
              <a:t>HANA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43" y="1676400"/>
            <a:ext cx="905495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775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Provisioning Using SAP DS</vt:lpstr>
      <vt:lpstr>SAP Data Services</vt:lpstr>
      <vt:lpstr>Slide 3</vt:lpstr>
      <vt:lpstr>SAP DS - Advantages</vt:lpstr>
      <vt:lpstr>Slide 5</vt:lpstr>
      <vt:lpstr>ABAP Dataflow</vt:lpstr>
      <vt:lpstr>Standard vs ABAP Dataflows</vt:lpstr>
      <vt:lpstr>Template Tables</vt:lpstr>
      <vt:lpstr>Load SAP ECC data into HANA</vt:lpstr>
      <vt:lpstr>Step 1: Create ECC and SAP HANA Datastores in the Repository</vt:lpstr>
      <vt:lpstr>Step 2: Import the ECC Table or Extractor Metadata into the Repository</vt:lpstr>
      <vt:lpstr>Step 3: Create a Batch Job and Add an ABAP Dataflow</vt:lpstr>
      <vt:lpstr>Step 4: Add the ECC Source, Query Transform and Data Transport in the Workspace of the ABAP Dataflow</vt:lpstr>
      <vt:lpstr>Step 5: Do the Mappings in the Query Transforms</vt:lpstr>
      <vt:lpstr>Slide 15</vt:lpstr>
      <vt:lpstr>Step 7: Preview Data in SAP HANA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</dc:creator>
  <cp:lastModifiedBy>SENTHIL</cp:lastModifiedBy>
  <cp:revision>44</cp:revision>
  <dcterms:created xsi:type="dcterms:W3CDTF">2015-10-01T17:30:26Z</dcterms:created>
  <dcterms:modified xsi:type="dcterms:W3CDTF">2016-03-31T10:04:26Z</dcterms:modified>
</cp:coreProperties>
</file>