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9" r:id="rId5"/>
    <p:sldId id="260" r:id="rId6"/>
    <p:sldId id="272" r:id="rId7"/>
    <p:sldId id="273" r:id="rId8"/>
    <p:sldId id="262" r:id="rId9"/>
    <p:sldId id="263" r:id="rId10"/>
    <p:sldId id="264" r:id="rId11"/>
    <p:sldId id="265" r:id="rId12"/>
    <p:sldId id="266" r:id="rId13"/>
    <p:sldId id="267" r:id="rId14"/>
    <p:sldId id="268" r:id="rId15"/>
    <p:sldId id="269" r:id="rId16"/>
    <p:sldId id="270"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C557A6-33F5-461C-B3D8-2399BC6C6BE0}" type="datetimeFigureOut">
              <a:rPr lang="en-US" smtClean="0"/>
              <a:pPr/>
              <a:t>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81B6D-41CA-4298-AAAF-25F6C543CA3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C557A6-33F5-461C-B3D8-2399BC6C6BE0}" type="datetimeFigureOut">
              <a:rPr lang="en-US" smtClean="0"/>
              <a:pPr/>
              <a:t>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81B6D-41CA-4298-AAAF-25F6C543CA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C557A6-33F5-461C-B3D8-2399BC6C6BE0}" type="datetimeFigureOut">
              <a:rPr lang="en-US" smtClean="0"/>
              <a:pPr/>
              <a:t>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81B6D-41CA-4298-AAAF-25F6C543CA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C557A6-33F5-461C-B3D8-2399BC6C6BE0}" type="datetimeFigureOut">
              <a:rPr lang="en-US" smtClean="0"/>
              <a:pPr/>
              <a:t>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81B6D-41CA-4298-AAAF-25F6C543CA3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C557A6-33F5-461C-B3D8-2399BC6C6BE0}" type="datetimeFigureOut">
              <a:rPr lang="en-US" smtClean="0"/>
              <a:pPr/>
              <a:t>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81B6D-41CA-4298-AAAF-25F6C543CA3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C557A6-33F5-461C-B3D8-2399BC6C6BE0}" type="datetimeFigureOut">
              <a:rPr lang="en-US" smtClean="0"/>
              <a:pPr/>
              <a:t>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81B6D-41CA-4298-AAAF-25F6C543CA3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C557A6-33F5-461C-B3D8-2399BC6C6BE0}" type="datetimeFigureOut">
              <a:rPr lang="en-US" smtClean="0"/>
              <a:pPr/>
              <a:t>11/6/2015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981B6D-41CA-4298-AAAF-25F6C543CA3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C557A6-33F5-461C-B3D8-2399BC6C6BE0}" type="datetimeFigureOut">
              <a:rPr lang="en-US" smtClean="0"/>
              <a:pPr/>
              <a:t>11/6/2015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981B6D-41CA-4298-AAAF-25F6C543CA3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C557A6-33F5-461C-B3D8-2399BC6C6BE0}" type="datetimeFigureOut">
              <a:rPr lang="en-US" smtClean="0"/>
              <a:pPr/>
              <a:t>11/6/2015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981B6D-41CA-4298-AAAF-25F6C543CA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C557A6-33F5-461C-B3D8-2399BC6C6BE0}" type="datetimeFigureOut">
              <a:rPr lang="en-US" smtClean="0"/>
              <a:pPr/>
              <a:t>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81B6D-41CA-4298-AAAF-25F6C543CA3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C557A6-33F5-461C-B3D8-2399BC6C6BE0}" type="datetimeFigureOut">
              <a:rPr lang="en-US" smtClean="0"/>
              <a:pPr/>
              <a:t>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81B6D-41CA-4298-AAAF-25F6C543CA3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C557A6-33F5-461C-B3D8-2399BC6C6BE0}" type="datetimeFigureOut">
              <a:rPr lang="en-US" smtClean="0"/>
              <a:pPr/>
              <a:t>11/6/2015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981B6D-41CA-4298-AAAF-25F6C543CA3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Smart Data </a:t>
            </a:r>
            <a:r>
              <a:rPr lang="en-US" dirty="0" smtClean="0"/>
              <a:t>Access (SDA)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848600" cy="715962"/>
          </a:xfrm>
        </p:spPr>
        <p:txBody>
          <a:bodyPr>
            <a:normAutofit fontScale="90000"/>
          </a:bodyPr>
          <a:lstStyle/>
          <a:p>
            <a:r>
              <a:rPr lang="en-US" dirty="0" smtClean="0"/>
              <a:t>Creating a remote source</a:t>
            </a:r>
            <a:endParaRPr lang="en-US" dirty="0"/>
          </a:p>
        </p:txBody>
      </p:sp>
      <p:pic>
        <p:nvPicPr>
          <p:cNvPr id="3074" name="Picture 2"/>
          <p:cNvPicPr>
            <a:picLocks noChangeAspect="1" noChangeArrowheads="1"/>
          </p:cNvPicPr>
          <p:nvPr/>
        </p:nvPicPr>
        <p:blipFill>
          <a:blip r:embed="rId2"/>
          <a:srcRect/>
          <a:stretch>
            <a:fillRect/>
          </a:stretch>
        </p:blipFill>
        <p:spPr bwMode="auto">
          <a:xfrm>
            <a:off x="0" y="1066800"/>
            <a:ext cx="3965001" cy="32004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3638550" y="2057400"/>
            <a:ext cx="5505450" cy="3228196"/>
          </a:xfrm>
          <a:prstGeom prst="rect">
            <a:avLst/>
          </a:prstGeom>
          <a:noFill/>
          <a:ln w="9525">
            <a:noFill/>
            <a:miter lim="800000"/>
            <a:headEnd/>
            <a:tailEnd/>
          </a:ln>
          <a:effectLst/>
        </p:spPr>
      </p:pic>
      <p:sp>
        <p:nvSpPr>
          <p:cNvPr id="6" name="Rectangle 5"/>
          <p:cNvSpPr/>
          <p:nvPr/>
        </p:nvSpPr>
        <p:spPr>
          <a:xfrm>
            <a:off x="5105400" y="838200"/>
            <a:ext cx="3048000" cy="1200329"/>
          </a:xfrm>
          <a:prstGeom prst="rect">
            <a:avLst/>
          </a:prstGeom>
        </p:spPr>
        <p:txBody>
          <a:bodyPr wrap="square">
            <a:spAutoFit/>
          </a:bodyPr>
          <a:lstStyle/>
          <a:p>
            <a:r>
              <a:rPr lang="en-US" b="1" dirty="0" smtClean="0"/>
              <a:t>Information to fill in:</a:t>
            </a:r>
          </a:p>
          <a:p>
            <a:r>
              <a:rPr lang="en-US" dirty="0" smtClean="0"/>
              <a:t>Adapter Name, Server </a:t>
            </a:r>
            <a:r>
              <a:rPr lang="en-US" dirty="0" smtClean="0"/>
              <a:t>Name,</a:t>
            </a:r>
            <a:endParaRPr lang="en-US" dirty="0" smtClean="0"/>
          </a:p>
          <a:p>
            <a:r>
              <a:rPr lang="en-US" dirty="0" smtClean="0"/>
              <a:t>Port#, Database </a:t>
            </a:r>
            <a:r>
              <a:rPr lang="en-US" dirty="0" smtClean="0"/>
              <a:t>Name,</a:t>
            </a:r>
            <a:endParaRPr lang="en-US" dirty="0" smtClean="0"/>
          </a:p>
          <a:p>
            <a:r>
              <a:rPr lang="en-US" dirty="0" smtClean="0"/>
              <a:t>Credentials for remote source</a:t>
            </a:r>
            <a:endParaRPr lang="en-US" dirty="0"/>
          </a:p>
        </p:txBody>
      </p:sp>
      <p:sp>
        <p:nvSpPr>
          <p:cNvPr id="7" name="Rectangle 6"/>
          <p:cNvSpPr/>
          <p:nvPr/>
        </p:nvSpPr>
        <p:spPr>
          <a:xfrm>
            <a:off x="0" y="5486400"/>
            <a:ext cx="9144000" cy="1200329"/>
          </a:xfrm>
          <a:prstGeom prst="rect">
            <a:avLst/>
          </a:prstGeom>
        </p:spPr>
        <p:txBody>
          <a:bodyPr wrap="square">
            <a:spAutoFit/>
          </a:bodyPr>
          <a:lstStyle/>
          <a:p>
            <a:r>
              <a:rPr lang="en-US" dirty="0" smtClean="0"/>
              <a:t>DDL Command:</a:t>
            </a:r>
          </a:p>
          <a:p>
            <a:r>
              <a:rPr lang="en-US" dirty="0" smtClean="0"/>
              <a:t>CREATE REMOTE SOURCE "HANA1" ADAPTER "</a:t>
            </a:r>
            <a:r>
              <a:rPr lang="en-US" dirty="0" err="1" smtClean="0"/>
              <a:t>hanaodbc</a:t>
            </a:r>
            <a:r>
              <a:rPr lang="en-US" dirty="0" smtClean="0"/>
              <a:t>" CONFIGURATION '</a:t>
            </a:r>
            <a:r>
              <a:rPr lang="en-US" dirty="0" err="1" smtClean="0"/>
              <a:t>ServerNode</a:t>
            </a:r>
            <a:r>
              <a:rPr lang="en-US" dirty="0" smtClean="0"/>
              <a:t>=myhanaserver.SAP.CORP:30015;Driver=</a:t>
            </a:r>
            <a:r>
              <a:rPr lang="en-US" dirty="0" err="1" smtClean="0"/>
              <a:t>llbodbcHDB.so</a:t>
            </a:r>
            <a:r>
              <a:rPr lang="en-US" dirty="0" smtClean="0"/>
              <a:t>' WITH CREDENTIAL TYPE 'PASSWORD' USING 'user=</a:t>
            </a:r>
            <a:r>
              <a:rPr lang="en-US" dirty="0" err="1" smtClean="0"/>
              <a:t>SYSTEM;password</a:t>
            </a:r>
            <a:r>
              <a:rPr lang="en-US" dirty="0" smtClean="0"/>
              <a:t>=Manager2013';</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924800" cy="639762"/>
          </a:xfrm>
        </p:spPr>
        <p:txBody>
          <a:bodyPr>
            <a:normAutofit fontScale="90000"/>
          </a:bodyPr>
          <a:lstStyle/>
          <a:p>
            <a:r>
              <a:rPr lang="en-US" dirty="0" smtClean="0"/>
              <a:t>Virtual table</a:t>
            </a:r>
            <a:endParaRPr lang="en-US" dirty="0"/>
          </a:p>
        </p:txBody>
      </p:sp>
      <p:sp>
        <p:nvSpPr>
          <p:cNvPr id="3" name="Content Placeholder 2"/>
          <p:cNvSpPr>
            <a:spLocks noGrp="1"/>
          </p:cNvSpPr>
          <p:nvPr>
            <p:ph idx="1"/>
          </p:nvPr>
        </p:nvSpPr>
        <p:spPr>
          <a:xfrm>
            <a:off x="0" y="4267200"/>
            <a:ext cx="9144000" cy="2590800"/>
          </a:xfrm>
        </p:spPr>
        <p:txBody>
          <a:bodyPr>
            <a:normAutofit fontScale="62500" lnSpcReduction="20000"/>
          </a:bodyPr>
          <a:lstStyle/>
          <a:p>
            <a:pPr>
              <a:lnSpc>
                <a:spcPct val="120000"/>
              </a:lnSpc>
              <a:buNone/>
            </a:pPr>
            <a:r>
              <a:rPr lang="en-US" dirty="0" smtClean="0"/>
              <a:t>DDL:</a:t>
            </a:r>
          </a:p>
          <a:p>
            <a:pPr marL="0">
              <a:lnSpc>
                <a:spcPct val="120000"/>
              </a:lnSpc>
              <a:spcBef>
                <a:spcPts val="0"/>
              </a:spcBef>
              <a:buNone/>
            </a:pPr>
            <a:endParaRPr lang="en-US" sz="2900" dirty="0" smtClean="0"/>
          </a:p>
          <a:p>
            <a:pPr marL="0">
              <a:lnSpc>
                <a:spcPct val="120000"/>
              </a:lnSpc>
              <a:spcBef>
                <a:spcPts val="0"/>
              </a:spcBef>
              <a:buNone/>
            </a:pPr>
            <a:r>
              <a:rPr lang="en-US" sz="2900" dirty="0" smtClean="0"/>
              <a:t>CREATE </a:t>
            </a:r>
            <a:r>
              <a:rPr lang="en-US" sz="2900" dirty="0" smtClean="0"/>
              <a:t>VIRTUAL TABLE my_schema.my_table AT </a:t>
            </a:r>
            <a:r>
              <a:rPr lang="en-US" sz="2900" dirty="0" smtClean="0"/>
              <a:t>remote_source.catalog.schema.object</a:t>
            </a:r>
          </a:p>
          <a:p>
            <a:pPr marL="0">
              <a:lnSpc>
                <a:spcPct val="120000"/>
              </a:lnSpc>
              <a:spcBef>
                <a:spcPts val="0"/>
              </a:spcBef>
              <a:buNone/>
            </a:pPr>
            <a:endParaRPr lang="en-US" sz="2900" dirty="0" smtClean="0"/>
          </a:p>
          <a:p>
            <a:pPr>
              <a:lnSpc>
                <a:spcPct val="120000"/>
              </a:lnSpc>
            </a:pPr>
            <a:r>
              <a:rPr lang="en-US" dirty="0" smtClean="0"/>
              <a:t>Remote Table datatypes, column definitions are used to create the Virtual table</a:t>
            </a:r>
          </a:p>
          <a:p>
            <a:pPr>
              <a:lnSpc>
                <a:spcPct val="120000"/>
              </a:lnSpc>
            </a:pPr>
            <a:r>
              <a:rPr lang="en-US" dirty="0" smtClean="0"/>
              <a:t>When Virtual table is created, HANA system catalog will be updated to include local column names/ datatypes. remote names/ datatypes, index information, etc</a:t>
            </a:r>
            <a:endParaRPr lang="en-US" dirty="0"/>
          </a:p>
        </p:txBody>
      </p:sp>
      <p:pic>
        <p:nvPicPr>
          <p:cNvPr id="4098" name="Picture 2"/>
          <p:cNvPicPr>
            <a:picLocks noChangeAspect="1" noChangeArrowheads="1"/>
          </p:cNvPicPr>
          <p:nvPr/>
        </p:nvPicPr>
        <p:blipFill>
          <a:blip r:embed="rId2"/>
          <a:srcRect/>
          <a:stretch>
            <a:fillRect/>
          </a:stretch>
        </p:blipFill>
        <p:spPr bwMode="auto">
          <a:xfrm>
            <a:off x="3886200" y="914400"/>
            <a:ext cx="4114800" cy="855023"/>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52400" y="1143000"/>
            <a:ext cx="3329964" cy="29718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3581400" y="1981200"/>
            <a:ext cx="3429000" cy="1910219"/>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001000" cy="639762"/>
          </a:xfrm>
        </p:spPr>
        <p:txBody>
          <a:bodyPr>
            <a:normAutofit fontScale="90000"/>
          </a:bodyPr>
          <a:lstStyle/>
          <a:p>
            <a:r>
              <a:rPr lang="en-US" dirty="0" smtClean="0"/>
              <a:t>Generic Adapter Framework</a:t>
            </a:r>
            <a:endParaRPr lang="en-US" dirty="0"/>
          </a:p>
        </p:txBody>
      </p:sp>
      <p:sp>
        <p:nvSpPr>
          <p:cNvPr id="3" name="Content Placeholder 2"/>
          <p:cNvSpPr>
            <a:spLocks noGrp="1"/>
          </p:cNvSpPr>
          <p:nvPr>
            <p:ph idx="1"/>
          </p:nvPr>
        </p:nvSpPr>
        <p:spPr>
          <a:xfrm>
            <a:off x="121916" y="992948"/>
            <a:ext cx="9022084" cy="5638800"/>
          </a:xfrm>
        </p:spPr>
        <p:txBody>
          <a:bodyPr>
            <a:normAutofit fontScale="70000" lnSpcReduction="20000"/>
          </a:bodyPr>
          <a:lstStyle/>
          <a:p>
            <a:pPr>
              <a:lnSpc>
                <a:spcPct val="120000"/>
              </a:lnSpc>
            </a:pPr>
            <a:r>
              <a:rPr lang="en-US" dirty="0" smtClean="0"/>
              <a:t>If your database is not supported by native database libraries in SAP HANA smart data access yet, you could probably still access it using the Generic Adapter Framework. This uses the relevant ODBC drivers for your database, together with a connectivity configuration file as illustrated.</a:t>
            </a:r>
          </a:p>
          <a:p>
            <a:pPr>
              <a:lnSpc>
                <a:spcPct val="120000"/>
              </a:lnSpc>
            </a:pPr>
            <a:r>
              <a:rPr lang="en-US" dirty="0" smtClean="0"/>
              <a:t>Provides high performance by reducing data transfer between HANA and remote data source - via query push down (push down filters, aggregates, semi-joins)</a:t>
            </a:r>
          </a:p>
          <a:p>
            <a:pPr>
              <a:lnSpc>
                <a:spcPct val="120000"/>
              </a:lnSpc>
            </a:pPr>
            <a:r>
              <a:rPr lang="en-US" dirty="0" smtClean="0"/>
              <a:t>Extend the HANA functionality to remote data source via functional compensation. The optimizer  is aware when HANA specific features cannot be used and compensates for those</a:t>
            </a:r>
          </a:p>
          <a:p>
            <a:pPr lvl="1">
              <a:lnSpc>
                <a:spcPct val="120000"/>
              </a:lnSpc>
            </a:pPr>
            <a:r>
              <a:rPr lang="en-US" dirty="0" smtClean="0"/>
              <a:t>Built-in functions</a:t>
            </a:r>
          </a:p>
          <a:p>
            <a:pPr lvl="1">
              <a:lnSpc>
                <a:spcPct val="120000"/>
              </a:lnSpc>
            </a:pPr>
            <a:r>
              <a:rPr lang="en-US" dirty="0" smtClean="0"/>
              <a:t>SQL features not supported in the remote server</a:t>
            </a:r>
          </a:p>
          <a:p>
            <a:pPr>
              <a:lnSpc>
                <a:spcPct val="120000"/>
              </a:lnSpc>
            </a:pPr>
            <a:r>
              <a:rPr lang="en-US" dirty="0" smtClean="0"/>
              <a:t>Functional translation to deal with syntactical differences between HANA and remote server</a:t>
            </a: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228600" y="1143000"/>
            <a:ext cx="8549755" cy="4876800"/>
          </a:xfrm>
          <a:prstGeom prst="rect">
            <a:avLst/>
          </a:prstGeom>
          <a:noFill/>
          <a:ln w="9525">
            <a:noFill/>
            <a:miter lim="800000"/>
            <a:headEnd/>
            <a:tailEnd/>
          </a:ln>
          <a:effectLst/>
        </p:spPr>
      </p:pic>
      <p:sp>
        <p:nvSpPr>
          <p:cNvPr id="5" name="Title 1"/>
          <p:cNvSpPr>
            <a:spLocks noGrp="1"/>
          </p:cNvSpPr>
          <p:nvPr>
            <p:ph type="title"/>
          </p:nvPr>
        </p:nvSpPr>
        <p:spPr>
          <a:xfrm>
            <a:off x="457200" y="152400"/>
            <a:ext cx="8001000" cy="639762"/>
          </a:xfrm>
        </p:spPr>
        <p:txBody>
          <a:bodyPr>
            <a:normAutofit fontScale="90000"/>
          </a:bodyPr>
          <a:lstStyle/>
          <a:p>
            <a:r>
              <a:rPr lang="en-US" dirty="0" smtClean="0"/>
              <a:t>Generic Adapter Framework</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68362"/>
          </a:xfrm>
        </p:spPr>
        <p:txBody>
          <a:bodyPr>
            <a:normAutofit fontScale="90000"/>
          </a:bodyPr>
          <a:lstStyle/>
          <a:p>
            <a:r>
              <a:rPr lang="en-US" dirty="0" smtClean="0"/>
              <a:t>Calculation View support for Virtual Tables</a:t>
            </a:r>
            <a:endParaRPr lang="en-US" dirty="0"/>
          </a:p>
        </p:txBody>
      </p:sp>
      <p:sp>
        <p:nvSpPr>
          <p:cNvPr id="3" name="Content Placeholder 2"/>
          <p:cNvSpPr>
            <a:spLocks noGrp="1"/>
          </p:cNvSpPr>
          <p:nvPr>
            <p:ph idx="1"/>
          </p:nvPr>
        </p:nvSpPr>
        <p:spPr>
          <a:xfrm>
            <a:off x="0" y="838200"/>
            <a:ext cx="9144000" cy="1676400"/>
          </a:xfrm>
        </p:spPr>
        <p:txBody>
          <a:bodyPr>
            <a:normAutofit fontScale="62500" lnSpcReduction="20000"/>
          </a:bodyPr>
          <a:lstStyle/>
          <a:p>
            <a:pPr>
              <a:lnSpc>
                <a:spcPct val="120000"/>
              </a:lnSpc>
            </a:pPr>
            <a:r>
              <a:rPr lang="en-US" dirty="0" smtClean="0"/>
              <a:t>When creating a calculation view, it is possible to add virtual tables as data sources.</a:t>
            </a:r>
          </a:p>
          <a:p>
            <a:r>
              <a:rPr lang="en-US" dirty="0" smtClean="0"/>
              <a:t>Optimizations such as push down of filters is also supported in these Calculation scenarios.</a:t>
            </a:r>
          </a:p>
          <a:p>
            <a:pPr>
              <a:lnSpc>
                <a:spcPct val="120000"/>
              </a:lnSpc>
            </a:pPr>
            <a:r>
              <a:rPr lang="en-US" dirty="0" smtClean="0"/>
              <a:t>The SQL optimizer in SAP HANA knows what each database is capable of, and send only valid queries to these remote sources .</a:t>
            </a:r>
          </a:p>
        </p:txBody>
      </p:sp>
      <p:pic>
        <p:nvPicPr>
          <p:cNvPr id="6146" name="Picture 2"/>
          <p:cNvPicPr>
            <a:picLocks noChangeAspect="1" noChangeArrowheads="1"/>
          </p:cNvPicPr>
          <p:nvPr/>
        </p:nvPicPr>
        <p:blipFill>
          <a:blip r:embed="rId2"/>
          <a:srcRect t="5150"/>
          <a:stretch>
            <a:fillRect/>
          </a:stretch>
        </p:blipFill>
        <p:spPr bwMode="auto">
          <a:xfrm>
            <a:off x="2667000" y="2819400"/>
            <a:ext cx="3965503" cy="40386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411162"/>
          </a:xfrm>
        </p:spPr>
        <p:txBody>
          <a:bodyPr>
            <a:normAutofit fontScale="90000"/>
          </a:bodyPr>
          <a:lstStyle/>
          <a:p>
            <a:r>
              <a:rPr lang="en-US" dirty="0" smtClean="0"/>
              <a:t>Query Monitoring</a:t>
            </a:r>
            <a:endParaRPr lang="en-US" dirty="0"/>
          </a:p>
        </p:txBody>
      </p:sp>
      <p:pic>
        <p:nvPicPr>
          <p:cNvPr id="7170" name="Picture 2"/>
          <p:cNvPicPr>
            <a:picLocks noChangeAspect="1" noChangeArrowheads="1"/>
          </p:cNvPicPr>
          <p:nvPr/>
        </p:nvPicPr>
        <p:blipFill>
          <a:blip r:embed="rId2"/>
          <a:srcRect/>
          <a:stretch>
            <a:fillRect/>
          </a:stretch>
        </p:blipFill>
        <p:spPr bwMode="auto">
          <a:xfrm>
            <a:off x="381000" y="838200"/>
            <a:ext cx="7720999" cy="3171697"/>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0" y="4038600"/>
            <a:ext cx="9079631" cy="1791008"/>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408"/>
            <a:ext cx="8153400" cy="601392"/>
          </a:xfrm>
        </p:spPr>
        <p:txBody>
          <a:bodyPr>
            <a:normAutofit fontScale="90000"/>
          </a:bodyPr>
          <a:lstStyle/>
          <a:p>
            <a:r>
              <a:rPr lang="en-US" dirty="0" smtClean="0"/>
              <a:t>Security Model</a:t>
            </a:r>
            <a:endParaRPr lang="en-US" dirty="0"/>
          </a:p>
        </p:txBody>
      </p:sp>
      <p:sp>
        <p:nvSpPr>
          <p:cNvPr id="3" name="Content Placeholder 2"/>
          <p:cNvSpPr>
            <a:spLocks noGrp="1"/>
          </p:cNvSpPr>
          <p:nvPr>
            <p:ph idx="1"/>
          </p:nvPr>
        </p:nvSpPr>
        <p:spPr>
          <a:xfrm>
            <a:off x="0" y="914401"/>
            <a:ext cx="9144000" cy="2590799"/>
          </a:xfrm>
        </p:spPr>
        <p:txBody>
          <a:bodyPr>
            <a:normAutofit fontScale="85000" lnSpcReduction="20000"/>
          </a:bodyPr>
          <a:lstStyle/>
          <a:p>
            <a:r>
              <a:rPr lang="en-US" dirty="0" smtClean="0"/>
              <a:t>Supports the ability to create technical user credential and secondary credential</a:t>
            </a:r>
          </a:p>
          <a:p>
            <a:pPr lvl="1"/>
            <a:r>
              <a:rPr lang="en-US" dirty="0" smtClean="0"/>
              <a:t>Technical User Credential:</a:t>
            </a:r>
          </a:p>
          <a:p>
            <a:pPr lvl="2"/>
            <a:r>
              <a:rPr lang="en-US" dirty="0" smtClean="0"/>
              <a:t>1 credential attached to 1 data source for ALL HANA Users</a:t>
            </a:r>
          </a:p>
          <a:p>
            <a:pPr lvl="1"/>
            <a:r>
              <a:rPr lang="en-US" dirty="0" smtClean="0"/>
              <a:t>Secondary Credential:</a:t>
            </a:r>
          </a:p>
          <a:p>
            <a:pPr lvl="2"/>
            <a:r>
              <a:rPr lang="en-US" dirty="0" smtClean="0"/>
              <a:t>1 credential attached to 1 HANA User and 1 Data Source</a:t>
            </a:r>
          </a:p>
          <a:p>
            <a:pPr lvl="1"/>
            <a:r>
              <a:rPr lang="en-US" dirty="0" smtClean="0"/>
              <a:t>Credential type: explicit user + password pair</a:t>
            </a:r>
          </a:p>
        </p:txBody>
      </p:sp>
      <p:pic>
        <p:nvPicPr>
          <p:cNvPr id="8194" name="Picture 2"/>
          <p:cNvPicPr>
            <a:picLocks noChangeAspect="1" noChangeArrowheads="1"/>
          </p:cNvPicPr>
          <p:nvPr/>
        </p:nvPicPr>
        <p:blipFill>
          <a:blip r:embed="rId2"/>
          <a:srcRect/>
          <a:stretch>
            <a:fillRect/>
          </a:stretch>
        </p:blipFill>
        <p:spPr bwMode="auto">
          <a:xfrm>
            <a:off x="126612" y="3657600"/>
            <a:ext cx="8839200" cy="280015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630" y="1981200"/>
            <a:ext cx="8229600" cy="1143000"/>
          </a:xfrm>
        </p:spPr>
        <p:txBody>
          <a:bodyPr/>
          <a:lstStyle/>
          <a:p>
            <a:r>
              <a:rPr lang="en-US" dirty="0" smtClean="0"/>
              <a:t>THANK YOU</a:t>
            </a:r>
            <a:endParaRPr lang="en-US" dirty="0"/>
          </a:p>
        </p:txBody>
      </p:sp>
      <p:sp>
        <p:nvSpPr>
          <p:cNvPr id="5" name="TextBox 4"/>
          <p:cNvSpPr txBox="1"/>
          <p:nvPr/>
        </p:nvSpPr>
        <p:spPr>
          <a:xfrm>
            <a:off x="228600" y="4038600"/>
            <a:ext cx="8763000" cy="1077218"/>
          </a:xfrm>
          <a:prstGeom prst="rect">
            <a:avLst/>
          </a:prstGeom>
          <a:noFill/>
        </p:spPr>
        <p:txBody>
          <a:bodyPr wrap="square" rtlCol="0">
            <a:spAutoFit/>
          </a:bodyPr>
          <a:lstStyle/>
          <a:p>
            <a:r>
              <a:rPr lang="en-US" sz="3200" dirty="0" smtClean="0"/>
              <a:t>Courtesy : SAP Labs Document -</a:t>
            </a:r>
          </a:p>
          <a:p>
            <a:r>
              <a:rPr lang="en-US" sz="3200" dirty="0" smtClean="0"/>
              <a:t>  		HA 350 – Data Provisioning</a:t>
            </a:r>
            <a:endParaRPr lang="en-US" sz="3200" dirty="0"/>
          </a:p>
        </p:txBody>
      </p:sp>
    </p:spTree>
    <p:extLst>
      <p:ext uri="{BB962C8B-B14F-4D97-AF65-F5344CB8AC3E}">
        <p14:creationId xmlns:p14="http://schemas.microsoft.com/office/powerpoint/2010/main" xmlns="" val="4257283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dirty="0"/>
              <a:t>Smart Data Access (SDA)</a:t>
            </a:r>
          </a:p>
        </p:txBody>
      </p:sp>
      <p:sp>
        <p:nvSpPr>
          <p:cNvPr id="3" name="Content Placeholder 2"/>
          <p:cNvSpPr>
            <a:spLocks noGrp="1"/>
          </p:cNvSpPr>
          <p:nvPr>
            <p:ph idx="1"/>
          </p:nvPr>
        </p:nvSpPr>
        <p:spPr>
          <a:xfrm>
            <a:off x="0" y="685800"/>
            <a:ext cx="9144000" cy="6172200"/>
          </a:xfrm>
        </p:spPr>
        <p:txBody>
          <a:bodyPr>
            <a:normAutofit fontScale="70000" lnSpcReduction="20000"/>
          </a:bodyPr>
          <a:lstStyle/>
          <a:p>
            <a:pPr>
              <a:lnSpc>
                <a:spcPct val="120000"/>
              </a:lnSpc>
            </a:pPr>
            <a:r>
              <a:rPr lang="en-US" dirty="0"/>
              <a:t>Smart Data Access is a powerful new tool to address integration and cost </a:t>
            </a:r>
            <a:r>
              <a:rPr lang="en-US" dirty="0" smtClean="0"/>
              <a:t>reduction of </a:t>
            </a:r>
            <a:r>
              <a:rPr lang="en-US" dirty="0"/>
              <a:t>a landscape, and a foundation technology underlying the SAP Real-Time </a:t>
            </a:r>
            <a:r>
              <a:rPr lang="en-US" dirty="0" smtClean="0"/>
              <a:t>Data Platform </a:t>
            </a:r>
            <a:r>
              <a:rPr lang="en-US" dirty="0"/>
              <a:t>(RTDP</a:t>
            </a:r>
            <a:r>
              <a:rPr lang="en-US" dirty="0" smtClean="0"/>
              <a:t>).</a:t>
            </a:r>
          </a:p>
          <a:p>
            <a:pPr>
              <a:lnSpc>
                <a:spcPct val="120000"/>
              </a:lnSpc>
            </a:pPr>
            <a:r>
              <a:rPr lang="en-US" dirty="0" smtClean="0"/>
              <a:t>It </a:t>
            </a:r>
            <a:r>
              <a:rPr lang="en-US" dirty="0"/>
              <a:t>is standard functionality built into SAP HANA</a:t>
            </a:r>
            <a:r>
              <a:rPr lang="en-US" dirty="0" smtClean="0"/>
              <a:t>.</a:t>
            </a:r>
          </a:p>
          <a:p>
            <a:pPr>
              <a:lnSpc>
                <a:spcPct val="120000"/>
              </a:lnSpc>
            </a:pPr>
            <a:r>
              <a:rPr lang="en-US" dirty="0" smtClean="0"/>
              <a:t>It provides </a:t>
            </a:r>
            <a:r>
              <a:rPr lang="en-US" dirty="0"/>
              <a:t>non-disruptive intelligent </a:t>
            </a:r>
            <a:r>
              <a:rPr lang="en-US" dirty="0" smtClean="0"/>
              <a:t>architecture to </a:t>
            </a:r>
            <a:r>
              <a:rPr lang="en-US" dirty="0"/>
              <a:t>provision </a:t>
            </a:r>
            <a:r>
              <a:rPr lang="en-US" dirty="0" smtClean="0"/>
              <a:t>enterprise-wide </a:t>
            </a:r>
            <a:r>
              <a:rPr lang="en-US" dirty="0"/>
              <a:t>data from heterogeneous systems such as </a:t>
            </a:r>
            <a:r>
              <a:rPr lang="en-US" dirty="0" smtClean="0"/>
              <a:t>Hadoop, Teradata</a:t>
            </a:r>
            <a:r>
              <a:rPr lang="en-US" dirty="0"/>
              <a:t>, SAP Sybase ASE and SAP Sybase </a:t>
            </a:r>
            <a:r>
              <a:rPr lang="en-US" dirty="0" smtClean="0"/>
              <a:t>IQ.</a:t>
            </a:r>
          </a:p>
          <a:p>
            <a:pPr>
              <a:lnSpc>
                <a:spcPct val="120000"/>
              </a:lnSpc>
            </a:pPr>
            <a:r>
              <a:rPr lang="en-US" dirty="0" smtClean="0"/>
              <a:t>It also provides </a:t>
            </a:r>
            <a:r>
              <a:rPr lang="en-US" dirty="0"/>
              <a:t>the </a:t>
            </a:r>
            <a:r>
              <a:rPr lang="en-US" dirty="0" smtClean="0"/>
              <a:t>capability for </a:t>
            </a:r>
            <a:r>
              <a:rPr lang="en-US" dirty="0"/>
              <a:t>SAP HANA to SAP HANA </a:t>
            </a:r>
            <a:r>
              <a:rPr lang="en-US" dirty="0" smtClean="0"/>
              <a:t>queries </a:t>
            </a:r>
            <a:r>
              <a:rPr lang="en-US" dirty="0"/>
              <a:t>which can facilitate SAP </a:t>
            </a:r>
            <a:r>
              <a:rPr lang="en-US" dirty="0" smtClean="0"/>
              <a:t>NetWeaver Business </a:t>
            </a:r>
            <a:r>
              <a:rPr lang="en-US" dirty="0"/>
              <a:t>Warehouse on SAP HANA to SAP Business Suite on SAP </a:t>
            </a:r>
            <a:r>
              <a:rPr lang="en-US" dirty="0" smtClean="0"/>
              <a:t>HANA.</a:t>
            </a:r>
          </a:p>
          <a:p>
            <a:pPr>
              <a:lnSpc>
                <a:spcPct val="120000"/>
              </a:lnSpc>
            </a:pPr>
            <a:r>
              <a:rPr lang="en-US" dirty="0" smtClean="0"/>
              <a:t>Customers </a:t>
            </a:r>
            <a:r>
              <a:rPr lang="en-US" dirty="0"/>
              <a:t>can </a:t>
            </a:r>
            <a:r>
              <a:rPr lang="en-US" dirty="0" smtClean="0"/>
              <a:t>easily build </a:t>
            </a:r>
            <a:r>
              <a:rPr lang="en-US" dirty="0"/>
              <a:t>unified transactional-analytical applications with secure access to data </a:t>
            </a:r>
            <a:r>
              <a:rPr lang="en-US" dirty="0" smtClean="0"/>
              <a:t>across their </a:t>
            </a:r>
            <a:r>
              <a:rPr lang="en-US" dirty="0"/>
              <a:t>business </a:t>
            </a:r>
            <a:r>
              <a:rPr lang="en-US" dirty="0" smtClean="0"/>
              <a:t>networks without </a:t>
            </a:r>
            <a:r>
              <a:rPr lang="en-US" dirty="0"/>
              <a:t>large data transfers</a:t>
            </a:r>
            <a:r>
              <a:rPr lang="en-US" dirty="0" smtClean="0"/>
              <a:t>.</a:t>
            </a:r>
          </a:p>
          <a:p>
            <a:r>
              <a:rPr lang="en-US" dirty="0" smtClean="0"/>
              <a:t>All data stores benefit from the superlative in-memory performance and ensuing simplification translating to simpler and iterative application design models.</a:t>
            </a:r>
          </a:p>
          <a:p>
            <a:r>
              <a:rPr lang="en-US" dirty="0" smtClean="0"/>
              <a:t>Faster application development time.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228600" y="152400"/>
            <a:ext cx="8768270" cy="64770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81000" y="228600"/>
            <a:ext cx="8305800" cy="6434581"/>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8816"/>
            <a:ext cx="8991600" cy="6629400"/>
          </a:xfrm>
        </p:spPr>
        <p:txBody>
          <a:bodyPr>
            <a:normAutofit fontScale="62500" lnSpcReduction="20000"/>
          </a:bodyPr>
          <a:lstStyle/>
          <a:p>
            <a:pPr>
              <a:lnSpc>
                <a:spcPct val="120000"/>
              </a:lnSpc>
              <a:buNone/>
            </a:pPr>
            <a:r>
              <a:rPr lang="en-US" dirty="0" smtClean="0"/>
              <a:t>SAP HANA smart data access starts becoming the "glue" of the platform.</a:t>
            </a:r>
            <a:endParaRPr lang="en-US" b="1" dirty="0" smtClean="0"/>
          </a:p>
          <a:p>
            <a:pPr>
              <a:lnSpc>
                <a:spcPct val="120000"/>
              </a:lnSpc>
            </a:pPr>
            <a:r>
              <a:rPr lang="en-US" dirty="0" smtClean="0"/>
              <a:t>Provide a data platform for application developers to write new data intensive analytical applications, without regard to where the data resides, its type, quality, or size</a:t>
            </a:r>
          </a:p>
          <a:p>
            <a:pPr>
              <a:lnSpc>
                <a:spcPct val="120000"/>
              </a:lnSpc>
            </a:pPr>
            <a:r>
              <a:rPr lang="en-US" dirty="0" smtClean="0"/>
              <a:t>Platform will provide the capability to extract the required information (not data), from a variety of data sources</a:t>
            </a:r>
          </a:p>
          <a:p>
            <a:pPr>
              <a:lnSpc>
                <a:spcPct val="120000"/>
              </a:lnSpc>
            </a:pPr>
            <a:r>
              <a:rPr lang="en-US" dirty="0" smtClean="0"/>
              <a:t>This will enable the rapid development of these applications, with the highest degree of performance</a:t>
            </a:r>
          </a:p>
          <a:p>
            <a:pPr>
              <a:lnSpc>
                <a:spcPct val="120000"/>
              </a:lnSpc>
            </a:pPr>
            <a:r>
              <a:rPr lang="en-US" dirty="0" smtClean="0"/>
              <a:t>Enables access to remote data access just like "local" table</a:t>
            </a:r>
          </a:p>
          <a:p>
            <a:pPr>
              <a:lnSpc>
                <a:spcPct val="120000"/>
              </a:lnSpc>
            </a:pPr>
            <a:r>
              <a:rPr lang="en-US" dirty="0" smtClean="0"/>
              <a:t>No special syntax to access heterogeneous data sources</a:t>
            </a:r>
          </a:p>
          <a:p>
            <a:pPr>
              <a:lnSpc>
                <a:spcPct val="120000"/>
              </a:lnSpc>
            </a:pPr>
            <a:r>
              <a:rPr lang="en-US" dirty="0" smtClean="0"/>
              <a:t>Smart query processing pushing as much processing as possible to target data source</a:t>
            </a:r>
          </a:p>
          <a:p>
            <a:pPr>
              <a:lnSpc>
                <a:spcPct val="120000"/>
              </a:lnSpc>
            </a:pPr>
            <a:r>
              <a:rPr lang="en-US" dirty="0" smtClean="0"/>
              <a:t>Automatic data type translation enables remote data types to be mapped to HANA data types</a:t>
            </a:r>
          </a:p>
          <a:p>
            <a:pPr>
              <a:lnSpc>
                <a:spcPct val="120000"/>
              </a:lnSpc>
            </a:pPr>
            <a:r>
              <a:rPr lang="en-US" dirty="0" smtClean="0"/>
              <a:t>Supports data location agnostic development</a:t>
            </a:r>
          </a:p>
          <a:p>
            <a:pPr>
              <a:lnSpc>
                <a:spcPct val="120000"/>
              </a:lnSpc>
            </a:pPr>
            <a:r>
              <a:rPr lang="en-US" dirty="0" smtClean="0"/>
              <a:t>Support of Insert, Update and Delete (except Hadoop)</a:t>
            </a:r>
          </a:p>
          <a:p>
            <a:pPr>
              <a:lnSpc>
                <a:spcPct val="120000"/>
              </a:lnSpc>
            </a:pPr>
            <a:r>
              <a:rPr lang="en-US" dirty="0" smtClean="0"/>
              <a:t>Calculation View Support for Virtual Tables</a:t>
            </a:r>
          </a:p>
          <a:p>
            <a:pPr>
              <a:lnSpc>
                <a:spcPct val="120000"/>
              </a:lnSpc>
            </a:pPr>
            <a:r>
              <a:rPr lang="en-US" dirty="0" smtClean="0"/>
              <a:t>Deliver Generic Adapter framework to extend additional Remote Sources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715962"/>
          </a:xfrm>
        </p:spPr>
        <p:txBody>
          <a:bodyPr>
            <a:normAutofit fontScale="90000"/>
          </a:bodyPr>
          <a:lstStyle/>
          <a:p>
            <a:r>
              <a:rPr lang="en-US" dirty="0" smtClean="0"/>
              <a:t>HANA smart data access (Data Virtualization)</a:t>
            </a:r>
            <a:endParaRPr lang="en-US" dirty="0"/>
          </a:p>
        </p:txBody>
      </p:sp>
      <p:pic>
        <p:nvPicPr>
          <p:cNvPr id="1026" name="Picture 2"/>
          <p:cNvPicPr>
            <a:picLocks noChangeAspect="1" noChangeArrowheads="1"/>
          </p:cNvPicPr>
          <p:nvPr/>
        </p:nvPicPr>
        <p:blipFill>
          <a:blip r:embed="rId2"/>
          <a:srcRect/>
          <a:stretch>
            <a:fillRect/>
          </a:stretch>
        </p:blipFill>
        <p:spPr bwMode="auto">
          <a:xfrm>
            <a:off x="1828800" y="1295400"/>
            <a:ext cx="5802483" cy="51054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124200"/>
            <a:ext cx="7848600" cy="3733800"/>
          </a:xfrm>
        </p:spPr>
        <p:txBody>
          <a:bodyPr>
            <a:normAutofit fontScale="55000" lnSpcReduction="20000"/>
          </a:bodyPr>
          <a:lstStyle/>
          <a:p>
            <a:pPr>
              <a:lnSpc>
                <a:spcPct val="120000"/>
              </a:lnSpc>
              <a:buNone/>
            </a:pPr>
            <a:r>
              <a:rPr lang="en-US" dirty="0" smtClean="0"/>
              <a:t>Heterogeneous data sources that you can access are:</a:t>
            </a:r>
          </a:p>
          <a:p>
            <a:pPr>
              <a:lnSpc>
                <a:spcPct val="120000"/>
              </a:lnSpc>
            </a:pPr>
            <a:r>
              <a:rPr lang="en-US" dirty="0" smtClean="0"/>
              <a:t>Hadoop (Hive)</a:t>
            </a:r>
          </a:p>
          <a:p>
            <a:pPr>
              <a:lnSpc>
                <a:spcPct val="120000"/>
              </a:lnSpc>
            </a:pPr>
            <a:r>
              <a:rPr lang="en-US" dirty="0" smtClean="0"/>
              <a:t>Teradata</a:t>
            </a:r>
          </a:p>
          <a:p>
            <a:pPr>
              <a:lnSpc>
                <a:spcPct val="120000"/>
              </a:lnSpc>
            </a:pPr>
            <a:r>
              <a:rPr lang="en-US" dirty="0" smtClean="0"/>
              <a:t>SAP HANA</a:t>
            </a:r>
          </a:p>
          <a:p>
            <a:pPr>
              <a:lnSpc>
                <a:spcPct val="120000"/>
              </a:lnSpc>
            </a:pPr>
            <a:r>
              <a:rPr lang="en-US" dirty="0" smtClean="0"/>
              <a:t>SAP ASE</a:t>
            </a:r>
          </a:p>
          <a:p>
            <a:pPr>
              <a:lnSpc>
                <a:spcPct val="120000"/>
              </a:lnSpc>
            </a:pPr>
            <a:r>
              <a:rPr lang="en-US" smtClean="0"/>
              <a:t>SAP </a:t>
            </a:r>
            <a:r>
              <a:rPr lang="en-US" dirty="0" smtClean="0"/>
              <a:t>IQ</a:t>
            </a:r>
          </a:p>
          <a:p>
            <a:pPr>
              <a:lnSpc>
                <a:spcPct val="120000"/>
              </a:lnSpc>
            </a:pPr>
            <a:r>
              <a:rPr lang="en-US" dirty="0" smtClean="0"/>
              <a:t>Microsoft SQL Server (from SPS07)</a:t>
            </a:r>
          </a:p>
          <a:p>
            <a:pPr>
              <a:lnSpc>
                <a:spcPct val="120000"/>
              </a:lnSpc>
            </a:pPr>
            <a:r>
              <a:rPr lang="en-US" dirty="0" smtClean="0"/>
              <a:t>Oracle (from SPS07)</a:t>
            </a:r>
          </a:p>
          <a:p>
            <a:pPr>
              <a:lnSpc>
                <a:spcPct val="120000"/>
              </a:lnSpc>
            </a:pPr>
            <a:r>
              <a:rPr lang="en-US" dirty="0" smtClean="0"/>
              <a:t>IBM DB2 (from SPS08)</a:t>
            </a:r>
          </a:p>
          <a:p>
            <a:pPr>
              <a:lnSpc>
                <a:spcPct val="120000"/>
              </a:lnSpc>
            </a:pPr>
            <a:r>
              <a:rPr lang="en-US" dirty="0" smtClean="0"/>
              <a:t>IBM Netezza (from SPS08)</a:t>
            </a:r>
          </a:p>
          <a:p>
            <a:pPr>
              <a:lnSpc>
                <a:spcPct val="120000"/>
              </a:lnSpc>
            </a:pPr>
            <a:r>
              <a:rPr lang="en-US" dirty="0" smtClean="0"/>
              <a:t>SAP ESP</a:t>
            </a:r>
          </a:p>
          <a:p>
            <a:pPr>
              <a:lnSpc>
                <a:spcPct val="120000"/>
              </a:lnSpc>
              <a:buNone/>
            </a:pPr>
            <a:endParaRPr lang="en-US" dirty="0"/>
          </a:p>
        </p:txBody>
      </p:sp>
      <p:pic>
        <p:nvPicPr>
          <p:cNvPr id="2050" name="Picture 2"/>
          <p:cNvPicPr>
            <a:picLocks noChangeAspect="1" noChangeArrowheads="1"/>
          </p:cNvPicPr>
          <p:nvPr/>
        </p:nvPicPr>
        <p:blipFill>
          <a:blip r:embed="rId2"/>
          <a:srcRect l="3488" t="3623"/>
          <a:stretch>
            <a:fillRect/>
          </a:stretch>
        </p:blipFill>
        <p:spPr bwMode="auto">
          <a:xfrm>
            <a:off x="1752600" y="0"/>
            <a:ext cx="5562600" cy="30480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563562"/>
          </a:xfrm>
        </p:spPr>
        <p:txBody>
          <a:bodyPr>
            <a:normAutofit fontScale="90000"/>
          </a:bodyPr>
          <a:lstStyle/>
          <a:p>
            <a:r>
              <a:rPr lang="en-US" dirty="0" smtClean="0"/>
              <a:t>Configuring and using SDA</a:t>
            </a:r>
            <a:endParaRPr lang="en-US" dirty="0"/>
          </a:p>
        </p:txBody>
      </p:sp>
      <p:sp>
        <p:nvSpPr>
          <p:cNvPr id="3" name="Content Placeholder 2"/>
          <p:cNvSpPr>
            <a:spLocks noGrp="1"/>
          </p:cNvSpPr>
          <p:nvPr>
            <p:ph idx="1"/>
          </p:nvPr>
        </p:nvSpPr>
        <p:spPr>
          <a:xfrm>
            <a:off x="228600" y="1143000"/>
            <a:ext cx="8915400" cy="4953000"/>
          </a:xfrm>
        </p:spPr>
        <p:txBody>
          <a:bodyPr>
            <a:normAutofit fontScale="77500" lnSpcReduction="20000"/>
          </a:bodyPr>
          <a:lstStyle/>
          <a:p>
            <a:pPr>
              <a:lnSpc>
                <a:spcPct val="120000"/>
              </a:lnSpc>
            </a:pPr>
            <a:r>
              <a:rPr lang="en-US" dirty="0" smtClean="0"/>
              <a:t>Configuring the driver is the only step needed to use HANA smart data access</a:t>
            </a:r>
          </a:p>
          <a:p>
            <a:pPr lvl="1">
              <a:lnSpc>
                <a:spcPct val="120000"/>
              </a:lnSpc>
            </a:pPr>
            <a:r>
              <a:rPr lang="en-US" dirty="0" smtClean="0"/>
              <a:t>The first step for configuring Smart Data access it to ensure that the correct drivers for the relevant databases are installed on the SAP HANA server.</a:t>
            </a:r>
          </a:p>
          <a:p>
            <a:pPr>
              <a:lnSpc>
                <a:spcPct val="120000"/>
              </a:lnSpc>
            </a:pPr>
            <a:r>
              <a:rPr lang="en-US" dirty="0" smtClean="0"/>
              <a:t>Driver Configuration:</a:t>
            </a:r>
          </a:p>
          <a:p>
            <a:pPr lvl="1">
              <a:lnSpc>
                <a:spcPct val="120000"/>
              </a:lnSpc>
            </a:pPr>
            <a:r>
              <a:rPr lang="en-US" dirty="0" smtClean="0"/>
              <a:t>Copy the ODBC driver to a HANA directory on the machine HANA is running on</a:t>
            </a:r>
          </a:p>
          <a:p>
            <a:pPr lvl="1">
              <a:lnSpc>
                <a:spcPct val="120000"/>
              </a:lnSpc>
            </a:pPr>
            <a:r>
              <a:rPr lang="en-US" dirty="0" smtClean="0"/>
              <a:t>Set the environment variable LD_LIBRARY_PATH to point to the directory that the ODBC driver is in</a:t>
            </a:r>
          </a:p>
          <a:p>
            <a:pPr lvl="1">
              <a:lnSpc>
                <a:spcPct val="120000"/>
              </a:lnSpc>
            </a:pPr>
            <a:r>
              <a:rPr lang="en-US" dirty="0" smtClean="0"/>
              <a:t>Optionally, edit the ODBC.INI file to add a DSN entry, or provide the remote server information in the "create remote source" SQL statement.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92162"/>
          </a:xfrm>
        </p:spPr>
        <p:txBody>
          <a:bodyPr>
            <a:normAutofit/>
          </a:bodyPr>
          <a:lstStyle/>
          <a:p>
            <a:r>
              <a:rPr lang="en-US" sz="3600" dirty="0" smtClean="0"/>
              <a:t>Configuration Validation Utility - hdbsdautil</a:t>
            </a:r>
            <a:endParaRPr lang="en-US" sz="3600" dirty="0"/>
          </a:p>
        </p:txBody>
      </p:sp>
      <p:sp>
        <p:nvSpPr>
          <p:cNvPr id="3" name="Content Placeholder 2"/>
          <p:cNvSpPr>
            <a:spLocks noGrp="1"/>
          </p:cNvSpPr>
          <p:nvPr>
            <p:ph idx="1"/>
          </p:nvPr>
        </p:nvSpPr>
        <p:spPr>
          <a:xfrm>
            <a:off x="0" y="914400"/>
            <a:ext cx="9144000" cy="5715000"/>
          </a:xfrm>
        </p:spPr>
        <p:txBody>
          <a:bodyPr>
            <a:normAutofit/>
          </a:bodyPr>
          <a:lstStyle/>
          <a:p>
            <a:r>
              <a:rPr lang="en-US" sz="2800" dirty="0" smtClean="0"/>
              <a:t>You can verify that the drivers have been correctly installed by using the </a:t>
            </a:r>
            <a:r>
              <a:rPr lang="it-IT" sz="2800" dirty="0" smtClean="0"/>
              <a:t>hdbsdautil (HANA Database Smart Data Access Utility).</a:t>
            </a:r>
            <a:endParaRPr lang="en-US" sz="2800" dirty="0" smtClean="0"/>
          </a:p>
          <a:p>
            <a:r>
              <a:rPr lang="en-US" sz="2800" dirty="0" smtClean="0"/>
              <a:t>The utility check drivers and dependency files of given data source type.</a:t>
            </a:r>
          </a:p>
          <a:p>
            <a:pPr>
              <a:buNone/>
            </a:pPr>
            <a:r>
              <a:rPr lang="en-US" sz="2800" dirty="0" smtClean="0"/>
              <a:t>Syntax</a:t>
            </a:r>
          </a:p>
          <a:p>
            <a:pPr>
              <a:buNone/>
            </a:pPr>
            <a:r>
              <a:rPr lang="en-US" sz="2800" dirty="0" smtClean="0"/>
              <a:t>	hdbsdautil -t &lt;data source type&gt; -S &lt;DSN or string&gt; [-U &lt;username&gt; [-P &lt;password&gt;)) [-Q &lt;SQL&gt;] [-nr] [-Info]</a:t>
            </a:r>
          </a:p>
          <a:p>
            <a:pPr>
              <a:buNone/>
            </a:pPr>
            <a:r>
              <a:rPr lang="en-US" sz="2800" dirty="0" smtClean="0"/>
              <a:t>Examples</a:t>
            </a:r>
          </a:p>
          <a:p>
            <a:pPr>
              <a:buNone/>
            </a:pPr>
            <a:r>
              <a:rPr lang="en-US" sz="2800" dirty="0" smtClean="0"/>
              <a:t>	hdbsdautil -t tdodbc -S "dsn=</a:t>
            </a:r>
            <a:r>
              <a:rPr lang="en-US" sz="2800" dirty="0" err="1" smtClean="0"/>
              <a:t>td_dsn</a:t>
            </a:r>
            <a:r>
              <a:rPr lang="en-US" sz="2800" dirty="0" smtClean="0"/>
              <a:t>" -U test -P test-Info</a:t>
            </a:r>
          </a:p>
          <a:p>
            <a:pPr>
              <a:buNone/>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1012</TotalTime>
  <Words>871</Words>
  <Application>Microsoft Office PowerPoint</Application>
  <PresentationFormat>On-screen Show (4:3)</PresentationFormat>
  <Paragraphs>84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Smart Data Access (SDA)</vt:lpstr>
      <vt:lpstr>Smart Data Access (SDA)</vt:lpstr>
      <vt:lpstr>Slide 3</vt:lpstr>
      <vt:lpstr>Slide 4</vt:lpstr>
      <vt:lpstr>Slide 5</vt:lpstr>
      <vt:lpstr>HANA smart data access (Data Virtualization)</vt:lpstr>
      <vt:lpstr>Slide 7</vt:lpstr>
      <vt:lpstr>Configuring and using SDA</vt:lpstr>
      <vt:lpstr>Configuration Validation Utility - hdbsdautil</vt:lpstr>
      <vt:lpstr>Creating a remote source</vt:lpstr>
      <vt:lpstr>Virtual table</vt:lpstr>
      <vt:lpstr>Generic Adapter Framework</vt:lpstr>
      <vt:lpstr>Generic Adapter Framework</vt:lpstr>
      <vt:lpstr>Calculation View support for Virtual Tables</vt:lpstr>
      <vt:lpstr>Query Monitoring</vt:lpstr>
      <vt:lpstr>Security Model</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SENTHIL</dc:creator>
  <cp:lastModifiedBy>SENTHIL</cp:lastModifiedBy>
  <cp:revision>101</cp:revision>
  <dcterms:created xsi:type="dcterms:W3CDTF">2015-10-02T17:45:40Z</dcterms:created>
  <dcterms:modified xsi:type="dcterms:W3CDTF">2015-11-06T03:40:01Z</dcterms:modified>
</cp:coreProperties>
</file>