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6" r:id="rId9"/>
    <p:sldId id="267" r:id="rId10"/>
    <p:sldId id="268"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A2AE1E-07C2-4AE3-919B-DED73060249C}"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A2AE1E-07C2-4AE3-919B-DED73060249C}"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A2AE1E-07C2-4AE3-919B-DED73060249C}"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A2AE1E-07C2-4AE3-919B-DED73060249C}"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2AE1E-07C2-4AE3-919B-DED73060249C}" type="datetimeFigureOut">
              <a:rPr lang="en-US" smtClean="0"/>
              <a:pPr/>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A2AE1E-07C2-4AE3-919B-DED73060249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A2AE1E-07C2-4AE3-919B-DED73060249C}" type="datetimeFigureOut">
              <a:rPr lang="en-US" smtClean="0"/>
              <a:pPr/>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A2AE1E-07C2-4AE3-919B-DED73060249C}" type="datetimeFigureOut">
              <a:rPr lang="en-US" smtClean="0"/>
              <a:pPr/>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2AE1E-07C2-4AE3-919B-DED73060249C}" type="datetimeFigureOut">
              <a:rPr lang="en-US" smtClean="0"/>
              <a:pPr/>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2AE1E-07C2-4AE3-919B-DED73060249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2AE1E-07C2-4AE3-919B-DED73060249C}" type="datetimeFigureOut">
              <a:rPr lang="en-US" smtClean="0"/>
              <a:pPr/>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D034D-F635-4E8D-8D4A-A2DD4DD2CC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2AE1E-07C2-4AE3-919B-DED73060249C}" type="datetimeFigureOut">
              <a:rPr lang="en-US" smtClean="0"/>
              <a:pPr/>
              <a:t>10/3/2015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D034D-F635-4E8D-8D4A-A2DD4DD2CC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r>
              <a:rPr lang="en-US" dirty="0"/>
              <a:t>SAP HANA Direct Extractor </a:t>
            </a:r>
            <a:r>
              <a:rPr lang="en-US" dirty="0" smtClean="0"/>
              <a:t>Connection</a:t>
            </a:r>
            <a:br>
              <a:rPr lang="en-US" dirty="0" smtClean="0"/>
            </a:br>
            <a:r>
              <a:rPr lang="en-US" dirty="0" smtClean="0"/>
              <a:t>Overview</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848600" cy="563562"/>
          </a:xfrm>
        </p:spPr>
        <p:txBody>
          <a:bodyPr>
            <a:normAutofit fontScale="90000"/>
          </a:bodyPr>
          <a:lstStyle/>
          <a:p>
            <a:r>
              <a:rPr lang="en-US" dirty="0" smtClean="0"/>
              <a:t>Comparison</a:t>
            </a:r>
            <a:endParaRPr lang="en-US" dirty="0"/>
          </a:p>
        </p:txBody>
      </p:sp>
      <p:sp>
        <p:nvSpPr>
          <p:cNvPr id="4" name="Rectangle 3"/>
          <p:cNvSpPr/>
          <p:nvPr/>
        </p:nvSpPr>
        <p:spPr>
          <a:xfrm>
            <a:off x="0" y="906192"/>
            <a:ext cx="4572000" cy="4524315"/>
          </a:xfrm>
          <a:prstGeom prst="rect">
            <a:avLst/>
          </a:prstGeom>
        </p:spPr>
        <p:txBody>
          <a:bodyPr wrap="square">
            <a:spAutoFit/>
          </a:bodyPr>
          <a:lstStyle/>
          <a:p>
            <a:pPr algn="ctr"/>
            <a:r>
              <a:rPr lang="en-US" b="1" dirty="0" smtClean="0"/>
              <a:t>Direct Extractor Connection</a:t>
            </a:r>
          </a:p>
          <a:p>
            <a:r>
              <a:rPr lang="en-US" b="1" dirty="0" smtClean="0"/>
              <a:t>Type: </a:t>
            </a:r>
            <a:r>
              <a:rPr lang="en-US" dirty="0" smtClean="0"/>
              <a:t>Batch driven ETL Data comes from SAP</a:t>
            </a:r>
          </a:p>
          <a:p>
            <a:r>
              <a:rPr lang="en-US" dirty="0" smtClean="0"/>
              <a:t>delivered Business Content DataSource extractors</a:t>
            </a:r>
          </a:p>
          <a:p>
            <a:r>
              <a:rPr lang="en-US" b="1" dirty="0" smtClean="0"/>
              <a:t>Real-Time: </a:t>
            </a:r>
            <a:r>
              <a:rPr lang="en-US" dirty="0" smtClean="0"/>
              <a:t>No. Once every 15 minutes approx</a:t>
            </a:r>
          </a:p>
          <a:p>
            <a:r>
              <a:rPr lang="en-US" dirty="0" smtClean="0"/>
              <a:t>theoretical maximum </a:t>
            </a:r>
            <a:r>
              <a:rPr lang="en-US" dirty="0" smtClean="0"/>
              <a:t>time(depends </a:t>
            </a:r>
            <a:r>
              <a:rPr lang="en-US" dirty="0" smtClean="0"/>
              <a:t>on DataSource)</a:t>
            </a:r>
          </a:p>
          <a:p>
            <a:r>
              <a:rPr lang="en-US" b="1" dirty="0" smtClean="0"/>
              <a:t>Delivered Foundational Data Models for SAP</a:t>
            </a:r>
          </a:p>
          <a:p>
            <a:r>
              <a:rPr lang="en-US" b="1" dirty="0" smtClean="0"/>
              <a:t>Entities: </a:t>
            </a:r>
            <a:r>
              <a:rPr lang="en-US" dirty="0" smtClean="0"/>
              <a:t>Yes</a:t>
            </a:r>
          </a:p>
          <a:p>
            <a:endParaRPr lang="en-US" b="1" dirty="0" smtClean="0"/>
          </a:p>
          <a:p>
            <a:r>
              <a:rPr lang="en-US" b="1" dirty="0" smtClean="0"/>
              <a:t>Semantically Rich Data: </a:t>
            </a:r>
            <a:r>
              <a:rPr lang="en-US" dirty="0" smtClean="0"/>
              <a:t>Yes. via SAP delivered</a:t>
            </a:r>
          </a:p>
          <a:p>
            <a:r>
              <a:rPr lang="en-US" dirty="0" smtClean="0"/>
              <a:t>Business Content DataSource extractors</a:t>
            </a:r>
          </a:p>
          <a:p>
            <a:r>
              <a:rPr lang="en-US" b="1" dirty="0" smtClean="0"/>
              <a:t>System Landscape: </a:t>
            </a:r>
            <a:r>
              <a:rPr lang="en-US" dirty="0" smtClean="0"/>
              <a:t>Nothing needed, uses existing components In SAP HANA</a:t>
            </a:r>
          </a:p>
          <a:p>
            <a:r>
              <a:rPr lang="en-US" b="1" dirty="0" smtClean="0"/>
              <a:t>Transformations: </a:t>
            </a:r>
            <a:r>
              <a:rPr lang="en-US" dirty="0" smtClean="0"/>
              <a:t>Limited, BADI in extraction exit available</a:t>
            </a:r>
            <a:endParaRPr lang="en-US" dirty="0"/>
          </a:p>
        </p:txBody>
      </p:sp>
      <p:sp>
        <p:nvSpPr>
          <p:cNvPr id="5" name="Rectangle 4"/>
          <p:cNvSpPr/>
          <p:nvPr/>
        </p:nvSpPr>
        <p:spPr>
          <a:xfrm>
            <a:off x="4495800" y="914400"/>
            <a:ext cx="4648200" cy="4524315"/>
          </a:xfrm>
          <a:prstGeom prst="rect">
            <a:avLst/>
          </a:prstGeom>
        </p:spPr>
        <p:txBody>
          <a:bodyPr wrap="square">
            <a:spAutoFit/>
          </a:bodyPr>
          <a:lstStyle/>
          <a:p>
            <a:pPr algn="ctr"/>
            <a:r>
              <a:rPr lang="en-US" b="1" dirty="0" smtClean="0"/>
              <a:t>SAP Landscape Transformation</a:t>
            </a:r>
          </a:p>
          <a:p>
            <a:r>
              <a:rPr lang="en-US" b="1" dirty="0" smtClean="0"/>
              <a:t>Type:</a:t>
            </a:r>
            <a:r>
              <a:rPr lang="en-US" dirty="0" smtClean="0"/>
              <a:t> Trigger-based table replication. Data </a:t>
            </a:r>
            <a:r>
              <a:rPr lang="en-US" dirty="0" smtClean="0"/>
              <a:t>comes </a:t>
            </a:r>
            <a:r>
              <a:rPr lang="en-US" dirty="0" smtClean="0"/>
              <a:t>from base tables of SAP Business Suite systems</a:t>
            </a:r>
          </a:p>
          <a:p>
            <a:r>
              <a:rPr lang="en-US" b="1" dirty="0" smtClean="0"/>
              <a:t>Real-Time:</a:t>
            </a:r>
            <a:r>
              <a:rPr lang="en-US" dirty="0" smtClean="0"/>
              <a:t> Yes. Expecting lag time typically less than 3 seconds</a:t>
            </a:r>
          </a:p>
          <a:p>
            <a:endParaRPr lang="en-US" b="1" dirty="0" smtClean="0"/>
          </a:p>
          <a:p>
            <a:r>
              <a:rPr lang="en-US" b="1" dirty="0" smtClean="0"/>
              <a:t>Delivered Foundational Data Models for SAP Entities:</a:t>
            </a:r>
            <a:r>
              <a:rPr lang="en-US" dirty="0" smtClean="0"/>
              <a:t> Generally no, some RDS content available</a:t>
            </a:r>
          </a:p>
          <a:p>
            <a:r>
              <a:rPr lang="en-US" b="1" dirty="0" smtClean="0"/>
              <a:t>Semantically Rich Data: </a:t>
            </a:r>
            <a:r>
              <a:rPr lang="en-US" dirty="0" smtClean="0"/>
              <a:t>No. Semantics must be implemented on a project basis in SAP HANA</a:t>
            </a:r>
          </a:p>
          <a:p>
            <a:r>
              <a:rPr lang="en-US" b="1" dirty="0" smtClean="0"/>
              <a:t>System Landscape: </a:t>
            </a:r>
            <a:r>
              <a:rPr lang="en-US" dirty="0" smtClean="0"/>
              <a:t>SAP NetWeaver 7.01 or</a:t>
            </a:r>
          </a:p>
          <a:p>
            <a:r>
              <a:rPr lang="en-US" dirty="0" smtClean="0"/>
              <a:t>higher required</a:t>
            </a:r>
          </a:p>
          <a:p>
            <a:r>
              <a:rPr lang="en-US" b="1" dirty="0" smtClean="0"/>
              <a:t>Transformations: </a:t>
            </a:r>
            <a:r>
              <a:rPr lang="en-US" dirty="0" smtClean="0"/>
              <a:t>Several functions available for data transformations.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30" y="1981200"/>
            <a:ext cx="8229600" cy="1143000"/>
          </a:xfrm>
        </p:spPr>
        <p:txBody>
          <a:bodyPr/>
          <a:lstStyle/>
          <a:p>
            <a:r>
              <a:rPr lang="en-US" dirty="0" smtClean="0"/>
              <a:t>THANK YOU</a:t>
            </a:r>
            <a:endParaRPr lang="en-US" dirty="0"/>
          </a:p>
        </p:txBody>
      </p:sp>
      <p:sp>
        <p:nvSpPr>
          <p:cNvPr id="5" name="TextBox 4"/>
          <p:cNvSpPr txBox="1"/>
          <p:nvPr/>
        </p:nvSpPr>
        <p:spPr>
          <a:xfrm>
            <a:off x="228600" y="4038600"/>
            <a:ext cx="8763000" cy="1077218"/>
          </a:xfrm>
          <a:prstGeom prst="rect">
            <a:avLst/>
          </a:prstGeom>
          <a:noFill/>
        </p:spPr>
        <p:txBody>
          <a:bodyPr wrap="square" rtlCol="0">
            <a:spAutoFit/>
          </a:bodyPr>
          <a:lstStyle/>
          <a:p>
            <a:r>
              <a:rPr lang="en-US" sz="3200" dirty="0" smtClean="0"/>
              <a:t>Courtesy : SAP Labs Document -</a:t>
            </a:r>
          </a:p>
          <a:p>
            <a:r>
              <a:rPr lang="en-US" sz="3200" dirty="0" smtClean="0"/>
              <a:t>  		HA 350 – Data Provisioning</a:t>
            </a:r>
            <a:endParaRPr lang="en-US" sz="3200" dirty="0"/>
          </a:p>
        </p:txBody>
      </p:sp>
    </p:spTree>
    <p:extLst>
      <p:ext uri="{BB962C8B-B14F-4D97-AF65-F5344CB8AC3E}">
        <p14:creationId xmlns="" xmlns:p14="http://schemas.microsoft.com/office/powerpoint/2010/main" val="4257283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2741" y="1524000"/>
            <a:ext cx="8961259" cy="4876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599" y="228600"/>
            <a:ext cx="8915401" cy="990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914400"/>
            <a:ext cx="9144000" cy="4800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 y="685799"/>
            <a:ext cx="9144001" cy="541020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655638"/>
          </a:xfrm>
        </p:spPr>
        <p:txBody>
          <a:bodyPr>
            <a:normAutofit fontScale="90000"/>
          </a:bodyPr>
          <a:lstStyle/>
          <a:p>
            <a:r>
              <a:rPr lang="en-US" dirty="0" smtClean="0"/>
              <a:t>SAP delivered pre-defined extractors</a:t>
            </a:r>
            <a:endParaRPr lang="en-US" dirty="0"/>
          </a:p>
        </p:txBody>
      </p:sp>
      <p:sp>
        <p:nvSpPr>
          <p:cNvPr id="3" name="Content Placeholder 2"/>
          <p:cNvSpPr>
            <a:spLocks noGrp="1"/>
          </p:cNvSpPr>
          <p:nvPr>
            <p:ph idx="1"/>
          </p:nvPr>
        </p:nvSpPr>
        <p:spPr>
          <a:xfrm>
            <a:off x="0" y="609600"/>
            <a:ext cx="9144000" cy="3124200"/>
          </a:xfrm>
        </p:spPr>
        <p:txBody>
          <a:bodyPr>
            <a:normAutofit/>
          </a:bodyPr>
          <a:lstStyle/>
          <a:p>
            <a:pPr>
              <a:lnSpc>
                <a:spcPct val="120000"/>
              </a:lnSpc>
            </a:pPr>
            <a:r>
              <a:rPr lang="en-US" sz="1800" dirty="0" smtClean="0"/>
              <a:t>Proprietary Extraction Technology</a:t>
            </a:r>
          </a:p>
          <a:p>
            <a:pPr>
              <a:lnSpc>
                <a:spcPct val="120000"/>
              </a:lnSpc>
            </a:pPr>
            <a:r>
              <a:rPr lang="en-US" sz="1800" dirty="0" smtClean="0"/>
              <a:t>Application based change data capture (aka delta capabilities)</a:t>
            </a:r>
          </a:p>
          <a:p>
            <a:pPr>
              <a:lnSpc>
                <a:spcPct val="120000"/>
              </a:lnSpc>
            </a:pPr>
            <a:r>
              <a:rPr lang="en-US" sz="1800" dirty="0" smtClean="0"/>
              <a:t>Extractors are application based and take data from the context of the application itself</a:t>
            </a:r>
          </a:p>
          <a:p>
            <a:pPr>
              <a:lnSpc>
                <a:spcPct val="120000"/>
              </a:lnSpc>
            </a:pPr>
            <a:r>
              <a:rPr lang="en-US" sz="1800" dirty="0" smtClean="0"/>
              <a:t>Extract </a:t>
            </a:r>
            <a:r>
              <a:rPr lang="en-US" sz="1800" dirty="0" smtClean="0"/>
              <a:t>structures can easily be enhanced using append structures</a:t>
            </a:r>
          </a:p>
          <a:p>
            <a:pPr>
              <a:lnSpc>
                <a:spcPct val="120000"/>
              </a:lnSpc>
            </a:pPr>
            <a:r>
              <a:rPr lang="en-US" sz="1800" dirty="0" smtClean="0"/>
              <a:t>Transformations can be implemented at the time of extraction using Business Add Ins (BADls)</a:t>
            </a:r>
          </a:p>
          <a:p>
            <a:pPr>
              <a:lnSpc>
                <a:spcPct val="120000"/>
              </a:lnSpc>
            </a:pPr>
            <a:r>
              <a:rPr lang="en-US" sz="1800" dirty="0" smtClean="0"/>
              <a:t>Extract Structures based on entities in the Business Suite</a:t>
            </a:r>
          </a:p>
          <a:p>
            <a:pPr>
              <a:lnSpc>
                <a:spcPct val="120000"/>
              </a:lnSpc>
            </a:pPr>
            <a:r>
              <a:rPr lang="en-US" sz="1800" dirty="0" smtClean="0"/>
              <a:t>Asynchronous, mass data capable extraction</a:t>
            </a:r>
            <a:endParaRPr lang="en-US" sz="1800" dirty="0"/>
          </a:p>
        </p:txBody>
      </p:sp>
      <p:pic>
        <p:nvPicPr>
          <p:cNvPr id="2050" name="Picture 2"/>
          <p:cNvPicPr>
            <a:picLocks noChangeAspect="1" noChangeArrowheads="1"/>
          </p:cNvPicPr>
          <p:nvPr/>
        </p:nvPicPr>
        <p:blipFill>
          <a:blip r:embed="rId2"/>
          <a:srcRect/>
          <a:stretch>
            <a:fillRect/>
          </a:stretch>
        </p:blipFill>
        <p:spPr bwMode="auto">
          <a:xfrm>
            <a:off x="838200" y="3657600"/>
            <a:ext cx="7192043" cy="3200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533400"/>
          </a:xfrm>
        </p:spPr>
        <p:txBody>
          <a:bodyPr>
            <a:normAutofit fontScale="90000"/>
          </a:bodyPr>
          <a:lstStyle/>
          <a:p>
            <a:r>
              <a:rPr lang="en-US" dirty="0" smtClean="0"/>
              <a:t>Technical details</a:t>
            </a:r>
            <a:endParaRPr lang="en-US" dirty="0"/>
          </a:p>
        </p:txBody>
      </p:sp>
      <p:sp>
        <p:nvSpPr>
          <p:cNvPr id="3" name="Content Placeholder 2"/>
          <p:cNvSpPr>
            <a:spLocks noGrp="1"/>
          </p:cNvSpPr>
          <p:nvPr>
            <p:ph idx="1"/>
          </p:nvPr>
        </p:nvSpPr>
        <p:spPr>
          <a:xfrm>
            <a:off x="0" y="615460"/>
            <a:ext cx="9144000" cy="6471140"/>
          </a:xfrm>
        </p:spPr>
        <p:txBody>
          <a:bodyPr>
            <a:normAutofit fontScale="55000" lnSpcReduction="20000"/>
          </a:bodyPr>
          <a:lstStyle/>
          <a:p>
            <a:pPr>
              <a:lnSpc>
                <a:spcPct val="120000"/>
              </a:lnSpc>
            </a:pPr>
            <a:r>
              <a:rPr lang="en-US" dirty="0" smtClean="0"/>
              <a:t>In typical business suite systems, the embedded BW is not utilized</a:t>
            </a:r>
          </a:p>
          <a:p>
            <a:pPr lvl="1">
              <a:lnSpc>
                <a:spcPct val="120000"/>
              </a:lnSpc>
            </a:pPr>
            <a:r>
              <a:rPr lang="en-US" dirty="0" smtClean="0"/>
              <a:t>Customers typically have separate BW systems</a:t>
            </a:r>
          </a:p>
          <a:p>
            <a:pPr>
              <a:lnSpc>
                <a:spcPct val="120000"/>
              </a:lnSpc>
            </a:pPr>
            <a:r>
              <a:rPr lang="en-US" dirty="0" smtClean="0"/>
              <a:t>DXC uses the embedded BW system to enable extraction and monitoring only</a:t>
            </a:r>
          </a:p>
          <a:p>
            <a:pPr lvl="1">
              <a:lnSpc>
                <a:spcPct val="120000"/>
              </a:lnSpc>
            </a:pPr>
            <a:r>
              <a:rPr lang="en-US" sz="2700" dirty="0" smtClean="0"/>
              <a:t>Data flow is redirected  and gets sent to HANA</a:t>
            </a:r>
          </a:p>
          <a:p>
            <a:pPr>
              <a:lnSpc>
                <a:spcPct val="120000"/>
              </a:lnSpc>
            </a:pPr>
            <a:r>
              <a:rPr lang="en-US" dirty="0" smtClean="0"/>
              <a:t>Note: An architectural variation available, which uses a "sidecar" BW instead of the embedded one.</a:t>
            </a:r>
          </a:p>
          <a:p>
            <a:pPr>
              <a:lnSpc>
                <a:spcPct val="120000"/>
              </a:lnSpc>
            </a:pPr>
            <a:r>
              <a:rPr lang="en-US" dirty="0" smtClean="0"/>
              <a:t>The extraction from the SAP Business Suite system -&gt; controlled from the Data Warehousing workbench inside the embedded BW</a:t>
            </a:r>
          </a:p>
          <a:p>
            <a:pPr>
              <a:lnSpc>
                <a:spcPct val="120000"/>
              </a:lnSpc>
            </a:pPr>
            <a:r>
              <a:rPr lang="en-US" dirty="0" smtClean="0"/>
              <a:t>When data is extracted from, the SAP Business Suite system, it is not loaded into the PSA of the embedded BW Instead it is redirected and sent to HANA</a:t>
            </a:r>
          </a:p>
          <a:p>
            <a:pPr lvl="1">
              <a:lnSpc>
                <a:spcPct val="120000"/>
              </a:lnSpc>
            </a:pPr>
            <a:r>
              <a:rPr lang="en-US" dirty="0" smtClean="0"/>
              <a:t>It gets loaded into in-memory DSO's activation queue</a:t>
            </a:r>
          </a:p>
          <a:p>
            <a:pPr lvl="1">
              <a:lnSpc>
                <a:spcPct val="120000"/>
              </a:lnSpc>
            </a:pPr>
            <a:r>
              <a:rPr lang="en-US" dirty="0" smtClean="0"/>
              <a:t>Then activated into the active table of the in-memory</a:t>
            </a:r>
          </a:p>
          <a:p>
            <a:pPr>
              <a:lnSpc>
                <a:spcPct val="120000"/>
              </a:lnSpc>
            </a:pPr>
            <a:r>
              <a:rPr lang="en-US" dirty="0" smtClean="0"/>
              <a:t>However, in the data load monitor of the embedded BW, the data load into the activation queue in the DSO in HANA appears like data is loading into the PSA in the embedded BW</a:t>
            </a:r>
          </a:p>
          <a:p>
            <a:pPr>
              <a:lnSpc>
                <a:spcPct val="120000"/>
              </a:lnSpc>
            </a:pPr>
            <a:r>
              <a:rPr lang="en-US" dirty="0" smtClean="0"/>
              <a:t>Delta processing (aka "change data capture") works the same for DXC as it would if BW were the receiving system</a:t>
            </a:r>
          </a:p>
          <a:p>
            <a:pPr lvl="1">
              <a:lnSpc>
                <a:spcPct val="120000"/>
              </a:lnSpc>
            </a:pPr>
            <a:r>
              <a:rPr lang="en-US" dirty="0" smtClean="0"/>
              <a:t>If the DataSource is delta enabled, then delta-enabled data is available with SAP HANA Direct Extractor Connection</a:t>
            </a:r>
          </a:p>
          <a:p>
            <a:pPr>
              <a:lnSpc>
                <a:spcPct val="120000"/>
              </a:lnSpc>
            </a:pPr>
            <a:r>
              <a:rPr lang="en-US" dirty="0" smtClean="0"/>
              <a:t>DXC internally in HANA uses the ICM (Internet Connectivity Manage</a:t>
            </a:r>
            <a:r>
              <a:rPr lang="en-US" sz="2800" dirty="0" smtClean="0"/>
              <a:t>r</a:t>
            </a:r>
            <a:r>
              <a:rPr lang="en-US" dirty="0" smtClean="0"/>
              <a:t>) - receives XML packages over the http(s) connection</a:t>
            </a:r>
          </a:p>
          <a:p>
            <a:pPr>
              <a:lnSpc>
                <a:spcPct val="120000"/>
              </a:lnSpc>
            </a:pPr>
            <a:r>
              <a:rPr lang="en-US" dirty="0" smtClean="0"/>
              <a:t>Both the ICM and XS Engine components must be installed in SAP HANA to utilize DXC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6800" y="609601"/>
            <a:ext cx="6553200" cy="4464368"/>
          </a:xfrm>
          <a:prstGeom prst="rect">
            <a:avLst/>
          </a:prstGeom>
          <a:noFill/>
          <a:ln w="9525">
            <a:noFill/>
            <a:miter lim="800000"/>
            <a:headEnd/>
            <a:tailEnd/>
          </a:ln>
          <a:effectLst/>
        </p:spPr>
      </p:pic>
      <p:sp>
        <p:nvSpPr>
          <p:cNvPr id="5" name="Rectangle 4"/>
          <p:cNvSpPr/>
          <p:nvPr/>
        </p:nvSpPr>
        <p:spPr>
          <a:xfrm>
            <a:off x="1447800" y="0"/>
            <a:ext cx="6280694" cy="584775"/>
          </a:xfrm>
          <a:prstGeom prst="rect">
            <a:avLst/>
          </a:prstGeom>
        </p:spPr>
        <p:txBody>
          <a:bodyPr wrap="none">
            <a:spAutoFit/>
          </a:bodyPr>
          <a:lstStyle/>
          <a:p>
            <a:r>
              <a:rPr lang="fr-FR" sz="3200" dirty="0"/>
              <a:t>SAP HANA DXC Concept: Illustration</a:t>
            </a:r>
            <a:endParaRPr lang="en-US" sz="3200" dirty="0"/>
          </a:p>
        </p:txBody>
      </p:sp>
      <p:sp>
        <p:nvSpPr>
          <p:cNvPr id="4" name="Rectangle 3"/>
          <p:cNvSpPr/>
          <p:nvPr/>
        </p:nvSpPr>
        <p:spPr>
          <a:xfrm>
            <a:off x="457200" y="5029200"/>
            <a:ext cx="8077200" cy="1723549"/>
          </a:xfrm>
          <a:prstGeom prst="rect">
            <a:avLst/>
          </a:prstGeom>
        </p:spPr>
        <p:txBody>
          <a:bodyPr wrap="square">
            <a:spAutoFit/>
          </a:bodyPr>
          <a:lstStyle/>
          <a:p>
            <a:r>
              <a:rPr lang="en-US" sz="2400" dirty="0" smtClean="0"/>
              <a:t>Limitations for DXC</a:t>
            </a:r>
          </a:p>
          <a:p>
            <a:pPr>
              <a:buFont typeface="Arial" pitchFamily="34" charset="0"/>
              <a:buChar char="•"/>
            </a:pPr>
            <a:r>
              <a:rPr lang="en-US" dirty="0" smtClean="0"/>
              <a:t>   Business Suite System based on NetWeaver 7.0</a:t>
            </a:r>
          </a:p>
          <a:p>
            <a:pPr>
              <a:buFont typeface="Arial" pitchFamily="34" charset="0"/>
              <a:buChar char="•"/>
            </a:pPr>
            <a:r>
              <a:rPr lang="en-US" dirty="0" smtClean="0"/>
              <a:t>   DataSource must have a key field defined</a:t>
            </a:r>
          </a:p>
          <a:p>
            <a:pPr lvl="1">
              <a:buFont typeface="Wingdings" pitchFamily="2" charset="2"/>
              <a:buChar char="Ø"/>
            </a:pPr>
            <a:r>
              <a:rPr lang="en-US" sz="1400" dirty="0" smtClean="0"/>
              <a:t>Procedure exists t o define a key if one is not already defined</a:t>
            </a:r>
          </a:p>
          <a:p>
            <a:pPr>
              <a:buFont typeface="Arial" pitchFamily="34" charset="0"/>
              <a:buChar char="•"/>
            </a:pPr>
            <a:r>
              <a:rPr lang="en-US" dirty="0" smtClean="0"/>
              <a:t>   Certain DataSources may have specific limitations</a:t>
            </a:r>
          </a:p>
          <a:p>
            <a:pPr lvl="1">
              <a:buFont typeface="Wingdings" pitchFamily="2" charset="2"/>
              <a:buChar char="Ø"/>
            </a:pPr>
            <a:r>
              <a:rPr lang="en-US" sz="1400" dirty="0" smtClean="0"/>
              <a:t>Inventory types, e.g. 2US_03_BF - data requires special features only available in BW</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00463" y="477128"/>
            <a:ext cx="8762851" cy="6324600"/>
          </a:xfrm>
          <a:prstGeom prst="rect">
            <a:avLst/>
          </a:prstGeom>
          <a:noFill/>
          <a:ln w="9525">
            <a:noFill/>
            <a:miter lim="800000"/>
            <a:headEnd/>
            <a:tailEnd/>
          </a:ln>
          <a:effectLst/>
        </p:spPr>
      </p:pic>
      <p:sp>
        <p:nvSpPr>
          <p:cNvPr id="6" name="Rectangle 5"/>
          <p:cNvSpPr/>
          <p:nvPr/>
        </p:nvSpPr>
        <p:spPr>
          <a:xfrm>
            <a:off x="0" y="0"/>
            <a:ext cx="9144000" cy="461665"/>
          </a:xfrm>
          <a:prstGeom prst="rect">
            <a:avLst/>
          </a:prstGeom>
        </p:spPr>
        <p:txBody>
          <a:bodyPr wrap="square">
            <a:spAutoFit/>
          </a:bodyPr>
          <a:lstStyle/>
          <a:p>
            <a:pPr algn="ctr"/>
            <a:r>
              <a:rPr lang="en-US" sz="2400" dirty="0" smtClean="0"/>
              <a:t>DataSource Extractors Example from Sales Order Item Content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128"/>
            <a:ext cx="7696200" cy="411162"/>
          </a:xfrm>
        </p:spPr>
        <p:txBody>
          <a:bodyPr>
            <a:normAutofit fontScale="90000"/>
          </a:bodyPr>
          <a:lstStyle/>
          <a:p>
            <a:r>
              <a:rPr lang="en-US" dirty="0" smtClean="0"/>
              <a:t>Comparison</a:t>
            </a:r>
            <a:endParaRPr lang="en-US" dirty="0"/>
          </a:p>
        </p:txBody>
      </p:sp>
      <p:sp>
        <p:nvSpPr>
          <p:cNvPr id="4" name="Rectangle 3"/>
          <p:cNvSpPr/>
          <p:nvPr/>
        </p:nvSpPr>
        <p:spPr>
          <a:xfrm>
            <a:off x="0" y="516943"/>
            <a:ext cx="4648200" cy="6463308"/>
          </a:xfrm>
          <a:prstGeom prst="rect">
            <a:avLst/>
          </a:prstGeom>
        </p:spPr>
        <p:txBody>
          <a:bodyPr wrap="square">
            <a:spAutoFit/>
          </a:bodyPr>
          <a:lstStyle/>
          <a:p>
            <a:pPr algn="ctr"/>
            <a:r>
              <a:rPr lang="en-US" b="1" dirty="0" smtClean="0"/>
              <a:t>Direct Extractor Connection</a:t>
            </a:r>
          </a:p>
          <a:p>
            <a:r>
              <a:rPr lang="en-US" b="1" dirty="0" smtClean="0"/>
              <a:t>ETL type: </a:t>
            </a:r>
            <a:r>
              <a:rPr lang="en-US" dirty="0" smtClean="0"/>
              <a:t>Simple and straightforward ETL</a:t>
            </a:r>
          </a:p>
          <a:p>
            <a:r>
              <a:rPr lang="en-US" dirty="0" smtClean="0"/>
              <a:t>approach; no premium features</a:t>
            </a:r>
          </a:p>
          <a:p>
            <a:endParaRPr lang="en-US" b="1" dirty="0" smtClean="0"/>
          </a:p>
          <a:p>
            <a:r>
              <a:rPr lang="en-US" b="1" dirty="0" smtClean="0"/>
              <a:t>SAP </a:t>
            </a:r>
            <a:r>
              <a:rPr lang="en-US" b="1" dirty="0" smtClean="0"/>
              <a:t>DataSources: </a:t>
            </a:r>
            <a:r>
              <a:rPr lang="en-US" dirty="0" smtClean="0"/>
              <a:t>available for all SAP Business</a:t>
            </a:r>
          </a:p>
          <a:p>
            <a:r>
              <a:rPr lang="en-US" dirty="0" smtClean="0"/>
              <a:t>Content DataSources (Extractors) and Generic</a:t>
            </a:r>
          </a:p>
          <a:p>
            <a:r>
              <a:rPr lang="en-US" dirty="0" smtClean="0"/>
              <a:t>DataSources with a defined key; key can be</a:t>
            </a:r>
          </a:p>
          <a:p>
            <a:r>
              <a:rPr lang="en-US" dirty="0" smtClean="0"/>
              <a:t>defined if missing</a:t>
            </a:r>
          </a:p>
          <a:p>
            <a:r>
              <a:rPr lang="en-US" b="1" dirty="0" smtClean="0"/>
              <a:t>Support Package Requirement:</a:t>
            </a:r>
            <a:r>
              <a:rPr lang="en-US" dirty="0" smtClean="0"/>
              <a:t> SP required in</a:t>
            </a:r>
          </a:p>
          <a:p>
            <a:r>
              <a:rPr lang="en-US" dirty="0" smtClean="0"/>
              <a:t>the source SAP Business Suite system (ECC 6.0</a:t>
            </a:r>
          </a:p>
          <a:p>
            <a:r>
              <a:rPr lang="en-US" dirty="0" smtClean="0"/>
              <a:t>or higher). DXC is implemented by applying a</a:t>
            </a:r>
          </a:p>
          <a:p>
            <a:r>
              <a:rPr lang="en-US" dirty="0" smtClean="0"/>
              <a:t>special SAP note</a:t>
            </a:r>
          </a:p>
          <a:p>
            <a:r>
              <a:rPr lang="en-US" b="1" dirty="0" smtClean="0"/>
              <a:t>Delta handling (change data capture): </a:t>
            </a:r>
            <a:r>
              <a:rPr lang="en-US" dirty="0" smtClean="0"/>
              <a:t>Yes, for</a:t>
            </a:r>
          </a:p>
          <a:p>
            <a:r>
              <a:rPr lang="en-US" dirty="0" smtClean="0"/>
              <a:t>an SAP Business Content DataSources and all</a:t>
            </a:r>
          </a:p>
          <a:p>
            <a:r>
              <a:rPr lang="en-US" dirty="0" smtClean="0"/>
              <a:t>delta processing types; uses an SAP HANA</a:t>
            </a:r>
          </a:p>
          <a:p>
            <a:r>
              <a:rPr lang="en-US" dirty="0" smtClean="0"/>
              <a:t>Optimized DSO with activation processing</a:t>
            </a:r>
          </a:p>
          <a:p>
            <a:r>
              <a:rPr lang="en-US" b="1" dirty="0" smtClean="0"/>
              <a:t>Software: </a:t>
            </a:r>
            <a:r>
              <a:rPr lang="en-US" dirty="0" smtClean="0"/>
              <a:t>Uses existing components in SAP</a:t>
            </a:r>
          </a:p>
          <a:p>
            <a:r>
              <a:rPr lang="en-US" dirty="0" smtClean="0"/>
              <a:t>HANA (XS Engine, ) ; configuration file imported</a:t>
            </a:r>
          </a:p>
          <a:p>
            <a:r>
              <a:rPr lang="en-US" dirty="0" smtClean="0"/>
              <a:t>into SAP HANA</a:t>
            </a:r>
          </a:p>
          <a:p>
            <a:r>
              <a:rPr lang="en-US" b="1" dirty="0" smtClean="0"/>
              <a:t>Transformations: </a:t>
            </a:r>
            <a:r>
              <a:rPr lang="en-US" dirty="0" smtClean="0"/>
              <a:t>very limited - BADI (ABAP) in</a:t>
            </a:r>
          </a:p>
          <a:p>
            <a:r>
              <a:rPr lang="en-US" dirty="0" smtClean="0"/>
              <a:t>extraction exit available. When extensive</a:t>
            </a:r>
          </a:p>
          <a:p>
            <a:r>
              <a:rPr lang="en-US" dirty="0" smtClean="0"/>
              <a:t>transformations are required, it's recommended to use DataServices</a:t>
            </a:r>
          </a:p>
        </p:txBody>
      </p:sp>
      <p:sp>
        <p:nvSpPr>
          <p:cNvPr id="5" name="Rectangle 4"/>
          <p:cNvSpPr/>
          <p:nvPr/>
        </p:nvSpPr>
        <p:spPr>
          <a:xfrm>
            <a:off x="4572000" y="516984"/>
            <a:ext cx="4572000" cy="6186309"/>
          </a:xfrm>
          <a:prstGeom prst="rect">
            <a:avLst/>
          </a:prstGeom>
        </p:spPr>
        <p:txBody>
          <a:bodyPr wrap="square">
            <a:spAutoFit/>
          </a:bodyPr>
          <a:lstStyle/>
          <a:p>
            <a:pPr algn="ctr"/>
            <a:r>
              <a:rPr lang="en-US" b="1" dirty="0" smtClean="0"/>
              <a:t>SAP Data Services</a:t>
            </a:r>
          </a:p>
          <a:p>
            <a:r>
              <a:rPr lang="en-US" b="1" dirty="0" smtClean="0"/>
              <a:t>ETL type: </a:t>
            </a:r>
            <a:r>
              <a:rPr lang="en-US" dirty="0" smtClean="0"/>
              <a:t>Sophisticated </a:t>
            </a:r>
            <a:r>
              <a:rPr lang="en-US" dirty="0" smtClean="0"/>
              <a:t>ETL </a:t>
            </a:r>
            <a:r>
              <a:rPr lang="en-US" dirty="0" smtClean="0"/>
              <a:t>tool with </a:t>
            </a:r>
            <a:r>
              <a:rPr lang="en-US" dirty="0" smtClean="0"/>
              <a:t>extensive valuable </a:t>
            </a:r>
            <a:r>
              <a:rPr lang="en-US" dirty="0" smtClean="0"/>
              <a:t>features (data quality, metadata mgmt, transformations. etc.)</a:t>
            </a:r>
          </a:p>
          <a:p>
            <a:r>
              <a:rPr lang="en-US" b="1" dirty="0" smtClean="0"/>
              <a:t>SAP Datasources: </a:t>
            </a:r>
            <a:r>
              <a:rPr lang="en-US" dirty="0" smtClean="0"/>
              <a:t>available for SAP Business</a:t>
            </a:r>
          </a:p>
          <a:p>
            <a:r>
              <a:rPr lang="en-US" dirty="0" smtClean="0"/>
              <a:t>Content DataSources (Extractors), limited to the subset of DataSources released to Operational Data Provider</a:t>
            </a:r>
          </a:p>
          <a:p>
            <a:r>
              <a:rPr lang="en-US" b="1" dirty="0" smtClean="0"/>
              <a:t>Support Package Requirement:</a:t>
            </a:r>
            <a:r>
              <a:rPr lang="en-US" dirty="0" smtClean="0"/>
              <a:t> SP must be</a:t>
            </a:r>
          </a:p>
          <a:p>
            <a:r>
              <a:rPr lang="en-US" dirty="0" smtClean="0"/>
              <a:t>applied to the source SAP Business Suite system - see SAP note 1522554</a:t>
            </a:r>
          </a:p>
          <a:p>
            <a:endParaRPr lang="en-US" b="1" dirty="0" smtClean="0"/>
          </a:p>
          <a:p>
            <a:r>
              <a:rPr lang="en-US" b="1" dirty="0" smtClean="0"/>
              <a:t>Delta </a:t>
            </a:r>
            <a:r>
              <a:rPr lang="en-US" b="1" dirty="0" smtClean="0"/>
              <a:t>handling (change data capture): </a:t>
            </a:r>
            <a:r>
              <a:rPr lang="en-US" dirty="0" smtClean="0"/>
              <a:t>Yes,</a:t>
            </a:r>
          </a:p>
          <a:p>
            <a:r>
              <a:rPr lang="en-US" dirty="0" smtClean="0"/>
              <a:t>except for SAP Business Content DataSources</a:t>
            </a:r>
          </a:p>
          <a:p>
            <a:r>
              <a:rPr lang="en-US" dirty="0" smtClean="0"/>
              <a:t>with delta processing types AIM, AIE, AIED,</a:t>
            </a:r>
          </a:p>
          <a:p>
            <a:r>
              <a:rPr lang="en-US" dirty="0" smtClean="0"/>
              <a:t>AIMD, ADD, ADDO, CUBE </a:t>
            </a:r>
          </a:p>
          <a:p>
            <a:r>
              <a:rPr lang="en-US" b="1" dirty="0" smtClean="0"/>
              <a:t>Software </a:t>
            </a:r>
            <a:r>
              <a:rPr lang="en-US" dirty="0" smtClean="0"/>
              <a:t>: BI 4 Platform 4 and SAP DataServices required</a:t>
            </a:r>
          </a:p>
          <a:p>
            <a:endParaRPr lang="en-US" b="1" dirty="0" smtClean="0"/>
          </a:p>
          <a:p>
            <a:r>
              <a:rPr lang="en-US" b="1" dirty="0" smtClean="0"/>
              <a:t>Transformations:</a:t>
            </a:r>
            <a:r>
              <a:rPr lang="en-US" dirty="0" smtClean="0"/>
              <a:t> extensive transformation</a:t>
            </a:r>
          </a:p>
          <a:p>
            <a:r>
              <a:rPr lang="en-US" dirty="0" smtClean="0"/>
              <a:t>capabilities available in the DataServices ETL tool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818</Words>
  <Application>Microsoft Office PowerPoint</Application>
  <PresentationFormat>On-screen Show (4:3)</PresentationFormat>
  <Paragraphs>95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SAP HANA Direct Extractor Connection Overview</vt:lpstr>
      <vt:lpstr>Slide 2</vt:lpstr>
      <vt:lpstr>Slide 3</vt:lpstr>
      <vt:lpstr>Slide 4</vt:lpstr>
      <vt:lpstr>SAP delivered pre-defined extractors</vt:lpstr>
      <vt:lpstr>Technical details</vt:lpstr>
      <vt:lpstr>Slide 7</vt:lpstr>
      <vt:lpstr>Slide 8</vt:lpstr>
      <vt:lpstr>Comparison</vt:lpstr>
      <vt:lpstr>Comparison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HANA Direct Extractor Connection Overview</dc:title>
  <dc:creator>SENTHIL</dc:creator>
  <cp:lastModifiedBy>SENTHIL</cp:lastModifiedBy>
  <cp:revision>41</cp:revision>
  <dcterms:created xsi:type="dcterms:W3CDTF">2014-04-14T18:25:07Z</dcterms:created>
  <dcterms:modified xsi:type="dcterms:W3CDTF">2015-10-03T04:37:33Z</dcterms:modified>
</cp:coreProperties>
</file>