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B5093B-0DC5-4FEF-B029-29FAA2385C3A}" type="datetimeFigureOut">
              <a:rPr lang="en-US" smtClean="0"/>
              <a:pPr/>
              <a:t>10/6/2015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8FD78D-98E0-4266-B4BB-FC23A7D301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238FD78D-98E0-4266-B4BB-FC23A7D301BA}"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A5E083-10C8-4EF2-A1F5-941BA59B1E1C}" type="datetimeFigureOut">
              <a:rPr lang="en-US" smtClean="0"/>
              <a:pPr/>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5E083-10C8-4EF2-A1F5-941BA59B1E1C}" type="datetimeFigureOut">
              <a:rPr lang="en-US" smtClean="0"/>
              <a:pPr/>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5E083-10C8-4EF2-A1F5-941BA59B1E1C}" type="datetimeFigureOut">
              <a:rPr lang="en-US" smtClean="0"/>
              <a:pPr/>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5E083-10C8-4EF2-A1F5-941BA59B1E1C}" type="datetimeFigureOut">
              <a:rPr lang="en-US" smtClean="0"/>
              <a:pPr/>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5E083-10C8-4EF2-A1F5-941BA59B1E1C}" type="datetimeFigureOut">
              <a:rPr lang="en-US" smtClean="0"/>
              <a:pPr/>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A5E083-10C8-4EF2-A1F5-941BA59B1E1C}" type="datetimeFigureOut">
              <a:rPr lang="en-US" smtClean="0"/>
              <a:pPr/>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A5E083-10C8-4EF2-A1F5-941BA59B1E1C}" type="datetimeFigureOut">
              <a:rPr lang="en-US" smtClean="0"/>
              <a:pPr/>
              <a:t>10/6/2015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A5E083-10C8-4EF2-A1F5-941BA59B1E1C}" type="datetimeFigureOut">
              <a:rPr lang="en-US" smtClean="0"/>
              <a:pPr/>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5E083-10C8-4EF2-A1F5-941BA59B1E1C}" type="datetimeFigureOut">
              <a:rPr lang="en-US" smtClean="0"/>
              <a:pPr/>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5E083-10C8-4EF2-A1F5-941BA59B1E1C}" type="datetimeFigureOut">
              <a:rPr lang="en-US" smtClean="0"/>
              <a:pPr/>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5E083-10C8-4EF2-A1F5-941BA59B1E1C}" type="datetimeFigureOut">
              <a:rPr lang="en-US" smtClean="0"/>
              <a:pPr/>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EEB83-926F-4A32-BC68-2BA5675AAE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5E083-10C8-4EF2-A1F5-941BA59B1E1C}" type="datetimeFigureOut">
              <a:rPr lang="en-US" smtClean="0"/>
              <a:pPr/>
              <a:t>10/6/2015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EEB83-926F-4A32-BC68-2BA5675AAE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 Function Library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124" y="677592"/>
            <a:ext cx="9013876" cy="6324600"/>
          </a:xfrm>
        </p:spPr>
        <p:txBody>
          <a:bodyPr>
            <a:normAutofit fontScale="62500" lnSpcReduction="20000"/>
          </a:bodyPr>
          <a:lstStyle/>
          <a:p>
            <a:pPr>
              <a:lnSpc>
                <a:spcPct val="120000"/>
              </a:lnSpc>
            </a:pPr>
            <a:r>
              <a:rPr lang="en-US" dirty="0" smtClean="0"/>
              <a:t>SAP HANA In-Memory Computing Engine offers various algorithms for in-memory computing. It provides several application libraries for developers, partners, and customers who develop applications that run on SAP HANA. The libraries are linked dynamically to the SAP HANA database kernel.</a:t>
            </a:r>
          </a:p>
          <a:p>
            <a:pPr>
              <a:lnSpc>
                <a:spcPct val="120000"/>
              </a:lnSpc>
            </a:pPr>
            <a:r>
              <a:rPr lang="en-US" dirty="0" smtClean="0"/>
              <a:t>SAP </a:t>
            </a:r>
            <a:r>
              <a:rPr lang="en-US" dirty="0"/>
              <a:t>HANA appliance offers various pre-delivered </a:t>
            </a:r>
            <a:r>
              <a:rPr lang="en-US" dirty="0" smtClean="0"/>
              <a:t>commonly </a:t>
            </a:r>
            <a:r>
              <a:rPr lang="en-US" dirty="0"/>
              <a:t>utilized business </a:t>
            </a:r>
            <a:r>
              <a:rPr lang="en-US" dirty="0" smtClean="0"/>
              <a:t>and predictive </a:t>
            </a:r>
            <a:r>
              <a:rPr lang="en-US" dirty="0"/>
              <a:t>algorithms. These functionalities are stored in the Application </a:t>
            </a:r>
            <a:r>
              <a:rPr lang="en-US" dirty="0" smtClean="0"/>
              <a:t>Function Library </a:t>
            </a:r>
            <a:r>
              <a:rPr lang="en-US" dirty="0"/>
              <a:t>(AFL). Customers can use these functions to speed up both: </a:t>
            </a:r>
            <a:r>
              <a:rPr lang="en-US" dirty="0" smtClean="0"/>
              <a:t>implementation and </a:t>
            </a:r>
            <a:r>
              <a:rPr lang="en-US" dirty="0"/>
              <a:t>performance.</a:t>
            </a:r>
          </a:p>
          <a:p>
            <a:pPr>
              <a:lnSpc>
                <a:spcPct val="120000"/>
              </a:lnSpc>
            </a:pPr>
            <a:r>
              <a:rPr lang="en-US" dirty="0"/>
              <a:t>AFL functions run in the core of SAP HANA in-memory DB, and are </a:t>
            </a:r>
            <a:r>
              <a:rPr lang="en-US" dirty="0" smtClean="0"/>
              <a:t>therefore specifically </a:t>
            </a:r>
            <a:r>
              <a:rPr lang="en-US" dirty="0"/>
              <a:t>optimized for performance</a:t>
            </a:r>
            <a:r>
              <a:rPr lang="en-US" dirty="0" smtClean="0"/>
              <a:t>.</a:t>
            </a:r>
          </a:p>
          <a:p>
            <a:pPr>
              <a:lnSpc>
                <a:spcPct val="120000"/>
              </a:lnSpc>
            </a:pPr>
            <a:r>
              <a:rPr lang="en-US" dirty="0"/>
              <a:t>Application </a:t>
            </a:r>
            <a:r>
              <a:rPr lang="en-US" dirty="0" smtClean="0"/>
              <a:t>Functions written </a:t>
            </a:r>
            <a:r>
              <a:rPr lang="en-US" dirty="0"/>
              <a:t>in C</a:t>
            </a:r>
            <a:r>
              <a:rPr lang="en-US" dirty="0" smtClean="0"/>
              <a:t>++.</a:t>
            </a:r>
          </a:p>
          <a:p>
            <a:pPr>
              <a:lnSpc>
                <a:spcPct val="120000"/>
              </a:lnSpc>
            </a:pPr>
            <a:r>
              <a:rPr lang="en-US" dirty="0" smtClean="0"/>
              <a:t>In </a:t>
            </a:r>
            <a:r>
              <a:rPr lang="en-US" dirty="0"/>
              <a:t>order to use the Application Function Library you need to </a:t>
            </a:r>
            <a:r>
              <a:rPr lang="en-US" dirty="0" smtClean="0"/>
              <a:t>install it </a:t>
            </a:r>
            <a:r>
              <a:rPr lang="en-US" dirty="0"/>
              <a:t>on your SAP HANA deployment.</a:t>
            </a:r>
            <a:endParaRPr lang="en-US" dirty="0" smtClean="0"/>
          </a:p>
          <a:p>
            <a:pPr>
              <a:lnSpc>
                <a:spcPct val="120000"/>
              </a:lnSpc>
              <a:buNone/>
            </a:pPr>
            <a:r>
              <a:rPr lang="en-US" b="1" dirty="0" smtClean="0"/>
              <a:t>Business Function Library (BFL)</a:t>
            </a:r>
          </a:p>
          <a:p>
            <a:pPr lvl="1">
              <a:lnSpc>
                <a:spcPct val="120000"/>
              </a:lnSpc>
            </a:pPr>
            <a:r>
              <a:rPr lang="en-US" dirty="0" smtClean="0"/>
              <a:t>It contains pre-built, parameter-driven, commonly used algorithms primarily </a:t>
            </a:r>
            <a:r>
              <a:rPr lang="en-US" i="1" dirty="0" smtClean="0"/>
              <a:t>related to finance.</a:t>
            </a:r>
          </a:p>
          <a:p>
            <a:pPr>
              <a:lnSpc>
                <a:spcPct val="120000"/>
              </a:lnSpc>
              <a:buNone/>
            </a:pPr>
            <a:r>
              <a:rPr lang="en-US" b="1" dirty="0" smtClean="0"/>
              <a:t>Predictive </a:t>
            </a:r>
            <a:r>
              <a:rPr lang="en-US" b="1" dirty="0"/>
              <a:t>Analysis Library (PAL</a:t>
            </a:r>
            <a:r>
              <a:rPr lang="en-US" b="1" dirty="0" smtClean="0"/>
              <a:t>)</a:t>
            </a:r>
          </a:p>
          <a:p>
            <a:pPr lvl="1">
              <a:lnSpc>
                <a:spcPct val="120000"/>
              </a:lnSpc>
            </a:pPr>
            <a:r>
              <a:rPr lang="en-US" dirty="0"/>
              <a:t>The PAL contains pre-built, parameter-driven, </a:t>
            </a:r>
            <a:r>
              <a:rPr lang="en-US" dirty="0" smtClean="0"/>
              <a:t>commonly used algorithms </a:t>
            </a:r>
            <a:r>
              <a:rPr lang="en-US" dirty="0"/>
              <a:t>primarily </a:t>
            </a:r>
            <a:r>
              <a:rPr lang="en-US" i="1" dirty="0"/>
              <a:t>related to predictive analysis and data mining.</a:t>
            </a:r>
          </a:p>
        </p:txBody>
      </p:sp>
      <p:sp>
        <p:nvSpPr>
          <p:cNvPr id="5" name="Rectangle 4"/>
          <p:cNvSpPr/>
          <p:nvPr/>
        </p:nvSpPr>
        <p:spPr>
          <a:xfrm>
            <a:off x="1219200" y="0"/>
            <a:ext cx="6934200" cy="707886"/>
          </a:xfrm>
          <a:prstGeom prst="rect">
            <a:avLst/>
          </a:prstGeom>
        </p:spPr>
        <p:txBody>
          <a:bodyPr wrap="square">
            <a:spAutoFit/>
          </a:bodyPr>
          <a:lstStyle/>
          <a:p>
            <a:pPr algn="ctr"/>
            <a:r>
              <a:rPr lang="en-US" sz="4000" dirty="0"/>
              <a:t>Application Function Library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543800" cy="533400"/>
          </a:xfrm>
        </p:spPr>
        <p:txBody>
          <a:bodyPr>
            <a:normAutofit fontScale="90000"/>
          </a:bodyPr>
          <a:lstStyle/>
          <a:p>
            <a:r>
              <a:rPr lang="en-US" dirty="0" smtClean="0"/>
              <a:t>Checking AFL Installation</a:t>
            </a:r>
            <a:endParaRPr lang="en-US" dirty="0"/>
          </a:p>
        </p:txBody>
      </p:sp>
      <p:sp>
        <p:nvSpPr>
          <p:cNvPr id="3" name="Content Placeholder 2"/>
          <p:cNvSpPr>
            <a:spLocks noGrp="1"/>
          </p:cNvSpPr>
          <p:nvPr>
            <p:ph idx="1"/>
          </p:nvPr>
        </p:nvSpPr>
        <p:spPr>
          <a:xfrm>
            <a:off x="228600" y="685800"/>
            <a:ext cx="8915400" cy="6172200"/>
          </a:xfrm>
        </p:spPr>
        <p:txBody>
          <a:bodyPr>
            <a:normAutofit fontScale="55000" lnSpcReduction="20000"/>
          </a:bodyPr>
          <a:lstStyle/>
          <a:p>
            <a:pPr marL="0">
              <a:buNone/>
            </a:pPr>
            <a:r>
              <a:rPr lang="en-US" dirty="0" smtClean="0"/>
              <a:t>To confirm that the BFL functions were installed successfully, you can check the following three public views:</a:t>
            </a:r>
          </a:p>
          <a:p>
            <a:pPr lvl="1"/>
            <a:r>
              <a:rPr lang="en-US" dirty="0" smtClean="0"/>
              <a:t>sys.afl_areas</a:t>
            </a:r>
          </a:p>
          <a:p>
            <a:pPr lvl="1"/>
            <a:r>
              <a:rPr lang="en-US" dirty="0" smtClean="0"/>
              <a:t>sys.afl_packages</a:t>
            </a:r>
          </a:p>
          <a:p>
            <a:pPr lvl="1"/>
            <a:r>
              <a:rPr lang="en-US" dirty="0" smtClean="0"/>
              <a:t>sys.afl_functions</a:t>
            </a:r>
          </a:p>
          <a:p>
            <a:pPr marL="0">
              <a:buNone/>
            </a:pPr>
            <a:r>
              <a:rPr lang="en-US" dirty="0" smtClean="0"/>
              <a:t>These views are granted to the PUBLIC role and can be accessed by anyone. </a:t>
            </a:r>
          </a:p>
          <a:p>
            <a:pPr>
              <a:buNone/>
            </a:pPr>
            <a:endParaRPr lang="en-US" dirty="0" smtClean="0"/>
          </a:p>
          <a:p>
            <a:pPr>
              <a:buNone/>
            </a:pPr>
            <a:r>
              <a:rPr lang="en-US" dirty="0" smtClean="0"/>
              <a:t>To check the views, run the following SQL statements:</a:t>
            </a:r>
          </a:p>
          <a:p>
            <a:pPr>
              <a:buNone/>
            </a:pPr>
            <a:endParaRPr lang="en-US" dirty="0" smtClean="0"/>
          </a:p>
          <a:p>
            <a:pPr>
              <a:buNone/>
            </a:pPr>
            <a:r>
              <a:rPr lang="en-US" dirty="0" smtClean="0"/>
              <a:t>SELECT * FROM "SYS"."AFL_AREAS" WHERE AREA_NAME = 'AFLBFL'; </a:t>
            </a:r>
          </a:p>
          <a:p>
            <a:pPr>
              <a:buNone/>
            </a:pPr>
            <a:r>
              <a:rPr lang="en-US" dirty="0" smtClean="0"/>
              <a:t>SELECT * FROM "SYS"."AFL_PACKAGES" WHERE AREA_NAME = 'AFLBFL';</a:t>
            </a:r>
          </a:p>
          <a:p>
            <a:pPr>
              <a:buNone/>
            </a:pPr>
            <a:r>
              <a:rPr lang="en-US" dirty="0" smtClean="0"/>
              <a:t>SELECT * FROM "SYS"."AFL_FUNCTIONS" WHERE AREA_NAME = 'AFLBFL'; </a:t>
            </a:r>
          </a:p>
          <a:p>
            <a:pPr>
              <a:buNone/>
            </a:pPr>
            <a:endParaRPr lang="en-US" dirty="0" smtClean="0"/>
          </a:p>
          <a:p>
            <a:pPr marL="0">
              <a:buNone/>
            </a:pPr>
            <a:r>
              <a:rPr lang="en-US" dirty="0" smtClean="0"/>
              <a:t>The result will tell you whether the BFL functions were successfully installed on your system.</a:t>
            </a:r>
          </a:p>
          <a:p>
            <a:pPr>
              <a:buNone/>
            </a:pPr>
            <a:endParaRPr lang="en-US" sz="4400" dirty="0" smtClean="0"/>
          </a:p>
          <a:p>
            <a:pPr>
              <a:buNone/>
            </a:pPr>
            <a:r>
              <a:rPr lang="en-US" sz="4400" dirty="0" smtClean="0"/>
              <a:t>Authorization:</a:t>
            </a:r>
          </a:p>
          <a:p>
            <a:pPr>
              <a:buNone/>
            </a:pPr>
            <a:r>
              <a:rPr lang="en-US" dirty="0" smtClean="0"/>
              <a:t>Roles Required:</a:t>
            </a:r>
          </a:p>
          <a:p>
            <a:r>
              <a:rPr lang="en-US" dirty="0" smtClean="0"/>
              <a:t>AFL__SYS_AFL_AFLBFL_EXECUTE &amp; AFL__SYS_AFL_AFLPAL_EXECUTE (There are 2 underscores between AFL and SYS.)</a:t>
            </a:r>
          </a:p>
          <a:p>
            <a:pPr>
              <a:buNone/>
            </a:pPr>
            <a:r>
              <a:rPr lang="en-US" dirty="0" smtClean="0"/>
              <a:t>	    -  To execute the functions in the library</a:t>
            </a:r>
          </a:p>
          <a:p>
            <a:r>
              <a:rPr lang="en-US" dirty="0" smtClean="0"/>
              <a:t>AFLPM_CREATOR_ERASER_EXECUTE  </a:t>
            </a:r>
          </a:p>
          <a:p>
            <a:pPr>
              <a:buNone/>
            </a:pPr>
            <a:r>
              <a:rPr lang="en-US" dirty="0" smtClean="0"/>
              <a:t>	    - To generate or drop procedures </a:t>
            </a:r>
          </a:p>
          <a:p>
            <a:pPr marL="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487362"/>
          </a:xfrm>
        </p:spPr>
        <p:txBody>
          <a:bodyPr>
            <a:normAutofit fontScale="90000"/>
          </a:bodyPr>
          <a:lstStyle/>
          <a:p>
            <a:r>
              <a:rPr lang="en-US" dirty="0"/>
              <a:t>Business Function Library (BFL)</a:t>
            </a:r>
          </a:p>
        </p:txBody>
      </p:sp>
      <p:pic>
        <p:nvPicPr>
          <p:cNvPr id="1026" name="Picture 2"/>
          <p:cNvPicPr>
            <a:picLocks noChangeAspect="1" noChangeArrowheads="1"/>
          </p:cNvPicPr>
          <p:nvPr/>
        </p:nvPicPr>
        <p:blipFill>
          <a:blip r:embed="rId2"/>
          <a:srcRect/>
          <a:stretch>
            <a:fillRect/>
          </a:stretch>
        </p:blipFill>
        <p:spPr bwMode="auto">
          <a:xfrm>
            <a:off x="228600" y="1371600"/>
            <a:ext cx="8759728" cy="4114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487362"/>
          </a:xfrm>
        </p:spPr>
        <p:txBody>
          <a:bodyPr>
            <a:normAutofit fontScale="90000"/>
          </a:bodyPr>
          <a:lstStyle/>
          <a:p>
            <a:r>
              <a:rPr lang="en-US" dirty="0" smtClean="0"/>
              <a:t>BFL - Sample Functions</a:t>
            </a:r>
            <a:endParaRPr lang="en-US" dirty="0"/>
          </a:p>
        </p:txBody>
      </p:sp>
      <p:sp>
        <p:nvSpPr>
          <p:cNvPr id="3" name="Content Placeholder 2"/>
          <p:cNvSpPr>
            <a:spLocks noGrp="1"/>
          </p:cNvSpPr>
          <p:nvPr>
            <p:ph idx="1"/>
          </p:nvPr>
        </p:nvSpPr>
        <p:spPr>
          <a:xfrm>
            <a:off x="0" y="609600"/>
            <a:ext cx="9144000" cy="6248400"/>
          </a:xfrm>
        </p:spPr>
        <p:txBody>
          <a:bodyPr>
            <a:normAutofit fontScale="55000" lnSpcReduction="20000"/>
          </a:bodyPr>
          <a:lstStyle/>
          <a:p>
            <a:pPr>
              <a:lnSpc>
                <a:spcPct val="120000"/>
              </a:lnSpc>
            </a:pPr>
            <a:r>
              <a:rPr lang="en-US" dirty="0"/>
              <a:t>Annual </a:t>
            </a:r>
            <a:r>
              <a:rPr lang="en-US" dirty="0" smtClean="0"/>
              <a:t>Depreciation</a:t>
            </a:r>
          </a:p>
          <a:p>
            <a:pPr lvl="1">
              <a:lnSpc>
                <a:spcPct val="120000"/>
              </a:lnSpc>
            </a:pPr>
            <a:r>
              <a:rPr lang="en-US" dirty="0"/>
              <a:t>Calculates annual depreciation </a:t>
            </a:r>
            <a:r>
              <a:rPr lang="en-US" dirty="0" smtClean="0"/>
              <a:t>according to </a:t>
            </a:r>
            <a:r>
              <a:rPr lang="en-US" dirty="0"/>
              <a:t>three common methods: </a:t>
            </a:r>
            <a:r>
              <a:rPr lang="en-US" dirty="0" smtClean="0"/>
              <a:t>Diminishing balance </a:t>
            </a:r>
            <a:r>
              <a:rPr lang="en-US" dirty="0"/>
              <a:t>depreciation, Straight </a:t>
            </a:r>
            <a:r>
              <a:rPr lang="en-US" dirty="0" smtClean="0"/>
              <a:t>line depreciation </a:t>
            </a:r>
            <a:r>
              <a:rPr lang="en-US" dirty="0"/>
              <a:t>and </a:t>
            </a:r>
            <a:r>
              <a:rPr lang="en-US" dirty="0" smtClean="0"/>
              <a:t>Sum-of-year depreciation</a:t>
            </a:r>
            <a:r>
              <a:rPr lang="en-US" dirty="0"/>
              <a:t>. It allows </a:t>
            </a:r>
            <a:r>
              <a:rPr lang="en-US" dirty="0" smtClean="0"/>
              <a:t>variable length </a:t>
            </a:r>
            <a:r>
              <a:rPr lang="en-US" dirty="0"/>
              <a:t>of </a:t>
            </a:r>
            <a:r>
              <a:rPr lang="en-US" dirty="0" smtClean="0"/>
              <a:t>timescales </a:t>
            </a:r>
            <a:r>
              <a:rPr lang="en-US" dirty="0"/>
              <a:t>for all assets/items</a:t>
            </a:r>
            <a:r>
              <a:rPr lang="en-US" dirty="0" smtClean="0"/>
              <a:t>.</a:t>
            </a:r>
          </a:p>
          <a:p>
            <a:pPr>
              <a:lnSpc>
                <a:spcPct val="120000"/>
              </a:lnSpc>
            </a:pPr>
            <a:r>
              <a:rPr lang="en-US" dirty="0" smtClean="0"/>
              <a:t>Cumulate</a:t>
            </a:r>
          </a:p>
          <a:p>
            <a:pPr lvl="1">
              <a:lnSpc>
                <a:spcPct val="120000"/>
              </a:lnSpc>
            </a:pPr>
            <a:r>
              <a:rPr lang="en-US" dirty="0"/>
              <a:t>Calculates the cumulative totals in </a:t>
            </a:r>
            <a:r>
              <a:rPr lang="en-US" dirty="0" smtClean="0"/>
              <a:t>one row </a:t>
            </a:r>
            <a:r>
              <a:rPr lang="en-US" dirty="0"/>
              <a:t>based on the original numbers </a:t>
            </a:r>
            <a:r>
              <a:rPr lang="en-US" dirty="0" smtClean="0"/>
              <a:t>in another </a:t>
            </a:r>
            <a:r>
              <a:rPr lang="en-US" dirty="0"/>
              <a:t>row</a:t>
            </a:r>
            <a:r>
              <a:rPr lang="en-US" dirty="0" smtClean="0"/>
              <a:t>.</a:t>
            </a:r>
          </a:p>
          <a:p>
            <a:pPr>
              <a:lnSpc>
                <a:spcPct val="120000"/>
              </a:lnSpc>
            </a:pPr>
            <a:r>
              <a:rPr lang="en-US" dirty="0"/>
              <a:t>Delay </a:t>
            </a:r>
            <a:r>
              <a:rPr lang="en-US" dirty="0" smtClean="0"/>
              <a:t>Debt</a:t>
            </a:r>
          </a:p>
          <a:p>
            <a:pPr lvl="1">
              <a:lnSpc>
                <a:spcPct val="120000"/>
              </a:lnSpc>
            </a:pPr>
            <a:r>
              <a:rPr lang="en-US" dirty="0"/>
              <a:t>Calculates cash receipts using </a:t>
            </a:r>
            <a:r>
              <a:rPr lang="en-US" dirty="0" smtClean="0"/>
              <a:t>actual sales</a:t>
            </a:r>
            <a:r>
              <a:rPr lang="en-US" dirty="0"/>
              <a:t>. The closing debtor balance </a:t>
            </a:r>
            <a:r>
              <a:rPr lang="en-US" dirty="0" smtClean="0"/>
              <a:t>for each </a:t>
            </a:r>
            <a:r>
              <a:rPr lang="en-US" dirty="0"/>
              <a:t>period is calculated by </a:t>
            </a:r>
            <a:r>
              <a:rPr lang="en-US" dirty="0" smtClean="0"/>
              <a:t>referring to </a:t>
            </a:r>
            <a:r>
              <a:rPr lang="en-US" dirty="0"/>
              <a:t>historic sales levels for a </a:t>
            </a:r>
            <a:r>
              <a:rPr lang="en-US" dirty="0" smtClean="0"/>
              <a:t>specified number </a:t>
            </a:r>
            <a:r>
              <a:rPr lang="en-US" dirty="0"/>
              <a:t>of days</a:t>
            </a:r>
            <a:r>
              <a:rPr lang="en-US" dirty="0" smtClean="0"/>
              <a:t>.</a:t>
            </a:r>
          </a:p>
          <a:p>
            <a:pPr>
              <a:lnSpc>
                <a:spcPct val="120000"/>
              </a:lnSpc>
            </a:pPr>
            <a:r>
              <a:rPr lang="en-US" dirty="0" smtClean="0"/>
              <a:t>Forecast</a:t>
            </a:r>
          </a:p>
          <a:p>
            <a:pPr lvl="1">
              <a:lnSpc>
                <a:spcPct val="120000"/>
              </a:lnSpc>
            </a:pPr>
            <a:r>
              <a:rPr lang="en-US" dirty="0"/>
              <a:t>Combines actual and forecast data </a:t>
            </a:r>
            <a:r>
              <a:rPr lang="en-US" dirty="0" smtClean="0"/>
              <a:t>to produce </a:t>
            </a:r>
            <a:r>
              <a:rPr lang="en-US" dirty="0"/>
              <a:t>a rolling forecast. </a:t>
            </a:r>
            <a:r>
              <a:rPr lang="en-US" dirty="0" smtClean="0"/>
              <a:t>Eliminates scripting </a:t>
            </a:r>
            <a:r>
              <a:rPr lang="en-US" dirty="0"/>
              <a:t>of feeds</a:t>
            </a:r>
            <a:r>
              <a:rPr lang="en-US" dirty="0" smtClean="0"/>
              <a:t>.</a:t>
            </a:r>
          </a:p>
          <a:p>
            <a:pPr>
              <a:lnSpc>
                <a:spcPct val="120000"/>
              </a:lnSpc>
            </a:pPr>
            <a:r>
              <a:rPr lang="en-US" dirty="0"/>
              <a:t>Inflated Cash </a:t>
            </a:r>
            <a:r>
              <a:rPr lang="en-US" dirty="0" smtClean="0"/>
              <a:t>Flow</a:t>
            </a:r>
          </a:p>
          <a:p>
            <a:pPr lvl="1">
              <a:lnSpc>
                <a:spcPct val="120000"/>
              </a:lnSpc>
            </a:pPr>
            <a:r>
              <a:rPr lang="en-US" dirty="0"/>
              <a:t>Calculates the amount of cash you </a:t>
            </a:r>
            <a:r>
              <a:rPr lang="en-US" dirty="0" smtClean="0"/>
              <a:t>must receive </a:t>
            </a:r>
            <a:r>
              <a:rPr lang="en-US" dirty="0"/>
              <a:t>in a future </a:t>
            </a:r>
            <a:r>
              <a:rPr lang="en-US" dirty="0" smtClean="0"/>
              <a:t>period </a:t>
            </a:r>
            <a:r>
              <a:rPr lang="en-US" dirty="0"/>
              <a:t>to </a:t>
            </a:r>
            <a:r>
              <a:rPr lang="en-US" dirty="0" smtClean="0"/>
              <a:t>compensate for </a:t>
            </a:r>
            <a:r>
              <a:rPr lang="en-US" dirty="0"/>
              <a:t>inflation</a:t>
            </a:r>
            <a:r>
              <a:rPr lang="en-US" dirty="0" smtClean="0"/>
              <a:t>.</a:t>
            </a:r>
          </a:p>
          <a:p>
            <a:pPr>
              <a:lnSpc>
                <a:spcPct val="120000"/>
              </a:lnSpc>
            </a:pPr>
            <a:r>
              <a:rPr lang="en-US" dirty="0" smtClean="0"/>
              <a:t>Number </a:t>
            </a:r>
            <a:r>
              <a:rPr lang="en-US" dirty="0"/>
              <a:t>of </a:t>
            </a:r>
            <a:r>
              <a:rPr lang="en-US" dirty="0" smtClean="0"/>
              <a:t>Periods</a:t>
            </a:r>
          </a:p>
          <a:p>
            <a:pPr lvl="1">
              <a:lnSpc>
                <a:spcPct val="120000"/>
              </a:lnSpc>
            </a:pPr>
            <a:r>
              <a:rPr lang="en-US" dirty="0"/>
              <a:t>Calculates the number of periods </a:t>
            </a:r>
            <a:r>
              <a:rPr lang="en-US" dirty="0" smtClean="0"/>
              <a:t>over which </a:t>
            </a:r>
            <a:r>
              <a:rPr lang="en-US" dirty="0"/>
              <a:t>the account must </a:t>
            </a:r>
            <a:r>
              <a:rPr lang="en-US" dirty="0" smtClean="0"/>
              <a:t>run</a:t>
            </a:r>
          </a:p>
          <a:p>
            <a:pPr>
              <a:lnSpc>
                <a:spcPct val="120000"/>
              </a:lnSpc>
            </a:pPr>
            <a:r>
              <a:rPr lang="en-US" dirty="0" smtClean="0"/>
              <a:t>Payment</a:t>
            </a:r>
          </a:p>
          <a:p>
            <a:pPr lvl="1">
              <a:lnSpc>
                <a:spcPct val="120000"/>
              </a:lnSpc>
            </a:pPr>
            <a:r>
              <a:rPr lang="en-US" dirty="0"/>
              <a:t>Calculates the regular payment to </a:t>
            </a:r>
            <a:r>
              <a:rPr lang="en-US" dirty="0" smtClean="0"/>
              <a:t>an account </a:t>
            </a:r>
            <a:r>
              <a:rPr lang="en-US" dirty="0"/>
              <a:t>for each period</a:t>
            </a:r>
            <a:r>
              <a:rPr lang="en-US" dirty="0" smtClean="0"/>
              <a:t>.</a:t>
            </a:r>
          </a:p>
          <a:p>
            <a:pPr>
              <a:lnSpc>
                <a:spcPct val="120000"/>
              </a:lnSpc>
            </a:pPr>
            <a:r>
              <a:rPr lang="en-US" dirty="0"/>
              <a:t>Stock </a:t>
            </a:r>
            <a:r>
              <a:rPr lang="en-US" dirty="0" smtClean="0"/>
              <a:t>Flow</a:t>
            </a:r>
          </a:p>
          <a:p>
            <a:pPr lvl="1">
              <a:lnSpc>
                <a:spcPct val="120000"/>
              </a:lnSpc>
            </a:pPr>
            <a:r>
              <a:rPr lang="en-US" dirty="0"/>
              <a:t>Works out the level of supply needed </a:t>
            </a:r>
            <a:r>
              <a:rPr lang="en-US" dirty="0" smtClean="0"/>
              <a:t>to meet </a:t>
            </a:r>
            <a:r>
              <a:rPr lang="en-US" dirty="0"/>
              <a:t>target forecasts for stock cover</a:t>
            </a:r>
            <a:r>
              <a:rPr lang="en-US" dirty="0" smtClean="0"/>
              <a:t>.</a:t>
            </a:r>
          </a:p>
          <a:p>
            <a:pPr>
              <a:lnSpc>
                <a:spcPct val="120000"/>
              </a:lnSpc>
            </a:pPr>
            <a:r>
              <a:rPr lang="en-US" dirty="0"/>
              <a:t>Year over Year </a:t>
            </a:r>
            <a:r>
              <a:rPr lang="en-US" dirty="0" smtClean="0"/>
              <a:t>Difference</a:t>
            </a:r>
          </a:p>
          <a:p>
            <a:pPr lvl="1">
              <a:lnSpc>
                <a:spcPct val="120000"/>
              </a:lnSpc>
            </a:pPr>
            <a:r>
              <a:rPr lang="en-US" dirty="0"/>
              <a:t>Calculates the Year over Year </a:t>
            </a:r>
            <a:r>
              <a:rPr lang="en-US" dirty="0" smtClean="0"/>
              <a:t>Difference between </a:t>
            </a:r>
            <a:r>
              <a:rPr lang="en-US" dirty="0"/>
              <a:t>the current and previous </a:t>
            </a:r>
            <a:r>
              <a:rPr lang="en-US" dirty="0" smtClean="0"/>
              <a:t>time periods</a:t>
            </a:r>
            <a:r>
              <a:rPr lang="en-US" dirty="0"/>
              <a:t>.</a:t>
            </a:r>
            <a:endParaRPr lang="en-US" dirty="0" smtClean="0"/>
          </a:p>
          <a:p>
            <a:pPr>
              <a:lnSpc>
                <a:spcPct val="120000"/>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924800" cy="639762"/>
          </a:xfrm>
        </p:spPr>
        <p:txBody>
          <a:bodyPr>
            <a:normAutofit fontScale="90000"/>
          </a:bodyPr>
          <a:lstStyle/>
          <a:p>
            <a:r>
              <a:rPr lang="en-US" dirty="0"/>
              <a:t>Predictive Analysis Library (PAL)</a:t>
            </a:r>
          </a:p>
        </p:txBody>
      </p:sp>
      <p:sp>
        <p:nvSpPr>
          <p:cNvPr id="6" name="Content Placeholder 2"/>
          <p:cNvSpPr>
            <a:spLocks noGrp="1"/>
          </p:cNvSpPr>
          <p:nvPr>
            <p:ph idx="1"/>
          </p:nvPr>
        </p:nvSpPr>
        <p:spPr>
          <a:xfrm>
            <a:off x="152400" y="838200"/>
            <a:ext cx="4267200" cy="5791200"/>
          </a:xfrm>
        </p:spPr>
        <p:txBody>
          <a:bodyPr>
            <a:normAutofit fontScale="62500" lnSpcReduction="20000"/>
          </a:bodyPr>
          <a:lstStyle/>
          <a:p>
            <a:pPr>
              <a:lnSpc>
                <a:spcPct val="120000"/>
              </a:lnSpc>
            </a:pPr>
            <a:r>
              <a:rPr lang="en-US" dirty="0" smtClean="0"/>
              <a:t>Association Analysis</a:t>
            </a:r>
          </a:p>
          <a:p>
            <a:pPr lvl="1">
              <a:lnSpc>
                <a:spcPct val="120000"/>
              </a:lnSpc>
            </a:pPr>
            <a:r>
              <a:rPr lang="en-US" dirty="0" smtClean="0"/>
              <a:t>Apriori</a:t>
            </a:r>
          </a:p>
          <a:p>
            <a:pPr lvl="1">
              <a:lnSpc>
                <a:spcPct val="120000"/>
              </a:lnSpc>
            </a:pPr>
            <a:r>
              <a:rPr lang="en-US" dirty="0" smtClean="0"/>
              <a:t>Apriori Lite</a:t>
            </a:r>
          </a:p>
          <a:p>
            <a:pPr>
              <a:lnSpc>
                <a:spcPct val="120000"/>
              </a:lnSpc>
            </a:pPr>
            <a:r>
              <a:rPr lang="en-US" dirty="0" smtClean="0"/>
              <a:t>Cluster Analysis</a:t>
            </a:r>
          </a:p>
          <a:p>
            <a:pPr lvl="1">
              <a:lnSpc>
                <a:spcPct val="120000"/>
              </a:lnSpc>
            </a:pPr>
            <a:r>
              <a:rPr lang="en-US" dirty="0" smtClean="0"/>
              <a:t>K-Means</a:t>
            </a:r>
          </a:p>
          <a:p>
            <a:pPr lvl="1">
              <a:lnSpc>
                <a:spcPct val="120000"/>
              </a:lnSpc>
            </a:pPr>
            <a:r>
              <a:rPr lang="en-US" dirty="0" smtClean="0"/>
              <a:t>Kohonen Self Organized Maps</a:t>
            </a:r>
          </a:p>
          <a:p>
            <a:pPr>
              <a:lnSpc>
                <a:spcPct val="120000"/>
              </a:lnSpc>
            </a:pPr>
            <a:r>
              <a:rPr lang="en-US" dirty="0" smtClean="0"/>
              <a:t>Classification Analysis</a:t>
            </a:r>
          </a:p>
          <a:p>
            <a:pPr lvl="1">
              <a:lnSpc>
                <a:spcPct val="120000"/>
              </a:lnSpc>
            </a:pPr>
            <a:r>
              <a:rPr lang="en-US" dirty="0"/>
              <a:t>C4.5 Decision Tree Analysis</a:t>
            </a:r>
          </a:p>
          <a:p>
            <a:pPr lvl="1">
              <a:lnSpc>
                <a:spcPct val="120000"/>
              </a:lnSpc>
            </a:pPr>
            <a:r>
              <a:rPr lang="en-US" dirty="0" smtClean="0"/>
              <a:t>CHAID </a:t>
            </a:r>
            <a:r>
              <a:rPr lang="en-US" dirty="0"/>
              <a:t>Decision Tree Analysis</a:t>
            </a:r>
          </a:p>
          <a:p>
            <a:pPr lvl="1">
              <a:lnSpc>
                <a:spcPct val="120000"/>
              </a:lnSpc>
            </a:pPr>
            <a:r>
              <a:rPr lang="en-US" dirty="0" smtClean="0"/>
              <a:t>K </a:t>
            </a:r>
            <a:r>
              <a:rPr lang="en-US" dirty="0"/>
              <a:t>Nearest </a:t>
            </a:r>
            <a:r>
              <a:rPr lang="en-US" dirty="0" smtClean="0"/>
              <a:t>Neighbour</a:t>
            </a:r>
            <a:endParaRPr lang="en-US" dirty="0"/>
          </a:p>
          <a:p>
            <a:pPr lvl="1">
              <a:lnSpc>
                <a:spcPct val="120000"/>
              </a:lnSpc>
            </a:pPr>
            <a:r>
              <a:rPr lang="en-US" dirty="0" smtClean="0"/>
              <a:t>Multiple </a:t>
            </a:r>
            <a:r>
              <a:rPr lang="en-US" dirty="0"/>
              <a:t>Linear Regression</a:t>
            </a:r>
          </a:p>
          <a:p>
            <a:pPr lvl="1">
              <a:lnSpc>
                <a:spcPct val="120000"/>
              </a:lnSpc>
            </a:pPr>
            <a:r>
              <a:rPr lang="en-US" dirty="0" smtClean="0"/>
              <a:t>Polynomial </a:t>
            </a:r>
            <a:r>
              <a:rPr lang="en-US" dirty="0"/>
              <a:t>Regression</a:t>
            </a:r>
          </a:p>
          <a:p>
            <a:pPr lvl="1">
              <a:lnSpc>
                <a:spcPct val="120000"/>
              </a:lnSpc>
            </a:pPr>
            <a:r>
              <a:rPr lang="en-US" dirty="0" smtClean="0"/>
              <a:t>Exponential </a:t>
            </a:r>
            <a:r>
              <a:rPr lang="en-US" dirty="0"/>
              <a:t>Regression</a:t>
            </a:r>
          </a:p>
          <a:p>
            <a:pPr lvl="1">
              <a:lnSpc>
                <a:spcPct val="120000"/>
              </a:lnSpc>
            </a:pPr>
            <a:r>
              <a:rPr lang="en-US" dirty="0" smtClean="0"/>
              <a:t>Bi-</a:t>
            </a:r>
            <a:r>
              <a:rPr lang="en-US" dirty="0" err="1" smtClean="0"/>
              <a:t>Variate</a:t>
            </a:r>
            <a:r>
              <a:rPr lang="en-US" dirty="0" smtClean="0"/>
              <a:t> </a:t>
            </a:r>
            <a:r>
              <a:rPr lang="en-US" dirty="0"/>
              <a:t>Geometric Regression</a:t>
            </a:r>
          </a:p>
          <a:p>
            <a:pPr lvl="1">
              <a:lnSpc>
                <a:spcPct val="120000"/>
              </a:lnSpc>
            </a:pPr>
            <a:r>
              <a:rPr lang="en-US" dirty="0" smtClean="0"/>
              <a:t>Bi-</a:t>
            </a:r>
            <a:r>
              <a:rPr lang="en-US" dirty="0" err="1" smtClean="0"/>
              <a:t>Variate</a:t>
            </a:r>
            <a:r>
              <a:rPr lang="en-US" dirty="0" smtClean="0"/>
              <a:t> </a:t>
            </a:r>
            <a:r>
              <a:rPr lang="en-US" dirty="0"/>
              <a:t>Logarithmic Regression</a:t>
            </a:r>
          </a:p>
          <a:p>
            <a:pPr lvl="1">
              <a:lnSpc>
                <a:spcPct val="120000"/>
              </a:lnSpc>
            </a:pPr>
            <a:r>
              <a:rPr lang="en-US" dirty="0" smtClean="0"/>
              <a:t>Logistic Regression</a:t>
            </a:r>
          </a:p>
        </p:txBody>
      </p:sp>
      <p:sp>
        <p:nvSpPr>
          <p:cNvPr id="8" name="Content Placeholder 2"/>
          <p:cNvSpPr txBox="1">
            <a:spLocks/>
          </p:cNvSpPr>
          <p:nvPr/>
        </p:nvSpPr>
        <p:spPr>
          <a:xfrm>
            <a:off x="4876800" y="762000"/>
            <a:ext cx="4267200" cy="5715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Time Series Analysis</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Single Exponential Smoothing</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Double Exponential Smoothing</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Triple Exponential Smoothing</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Outlier Detection</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Inter-Quartile Range Test</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(Tukey's Test)</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Variance Test</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Anomaly Detection</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Data Preparation</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Sampling</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Binning</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Scaling</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Other</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ABC Classification</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Weighted Scores Table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30" y="1981200"/>
            <a:ext cx="8229600" cy="1143000"/>
          </a:xfrm>
        </p:spPr>
        <p:txBody>
          <a:bodyPr/>
          <a:lstStyle/>
          <a:p>
            <a:r>
              <a:rPr lang="en-US" dirty="0" smtClean="0"/>
              <a:t>THANK YOU</a:t>
            </a:r>
            <a:endParaRPr lang="en-US" dirty="0"/>
          </a:p>
        </p:txBody>
      </p:sp>
      <p:sp>
        <p:nvSpPr>
          <p:cNvPr id="5" name="TextBox 4"/>
          <p:cNvSpPr txBox="1"/>
          <p:nvPr/>
        </p:nvSpPr>
        <p:spPr>
          <a:xfrm>
            <a:off x="228600" y="4038600"/>
            <a:ext cx="8763000" cy="1569660"/>
          </a:xfrm>
          <a:prstGeom prst="rect">
            <a:avLst/>
          </a:prstGeom>
          <a:noFill/>
        </p:spPr>
        <p:txBody>
          <a:bodyPr wrap="square" rtlCol="0">
            <a:spAutoFit/>
          </a:bodyPr>
          <a:lstStyle/>
          <a:p>
            <a:r>
              <a:rPr lang="en-US" sz="3200" dirty="0" smtClean="0"/>
              <a:t>Courtesy : SAP Labs Document -</a:t>
            </a:r>
          </a:p>
          <a:p>
            <a:r>
              <a:rPr lang="en-US" sz="3200" dirty="0" smtClean="0"/>
              <a:t>  		HA 300 – SAP HANA Implementation 			and Modeling</a:t>
            </a:r>
            <a:endParaRPr lang="en-US" sz="3200" dirty="0"/>
          </a:p>
        </p:txBody>
      </p:sp>
    </p:spTree>
    <p:extLst>
      <p:ext uri="{BB962C8B-B14F-4D97-AF65-F5344CB8AC3E}">
        <p14:creationId xmlns:p14="http://schemas.microsoft.com/office/powerpoint/2010/main" xmlns="" val="4257283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588</Words>
  <Application>Microsoft Office PowerPoint</Application>
  <PresentationFormat>On-screen Show (4:3)</PresentationFormat>
  <Paragraphs>89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Application Function Library</vt:lpstr>
      <vt:lpstr>Slide 2</vt:lpstr>
      <vt:lpstr>Checking AFL Installation</vt:lpstr>
      <vt:lpstr>Business Function Library (BFL)</vt:lpstr>
      <vt:lpstr>BFL - Sample Functions</vt:lpstr>
      <vt:lpstr>Predictive Analysis Library (PAL)</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Function Library</dc:title>
  <dc:creator>SENTHIL</dc:creator>
  <cp:lastModifiedBy>SENTHIL</cp:lastModifiedBy>
  <cp:revision>38</cp:revision>
  <dcterms:created xsi:type="dcterms:W3CDTF">2015-10-05T17:01:42Z</dcterms:created>
  <dcterms:modified xsi:type="dcterms:W3CDTF">2015-10-06T04:07:56Z</dcterms:modified>
</cp:coreProperties>
</file>