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5E8A53-D7DE-4AA1-B6D9-44B10FC64088}" type="datetimeFigureOut">
              <a:rPr lang="en-US" smtClean="0"/>
              <a:pPr/>
              <a:t>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0450E-F091-464F-9F3B-E1C2587CAF4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5E8A53-D7DE-4AA1-B6D9-44B10FC64088}" type="datetimeFigureOut">
              <a:rPr lang="en-US" smtClean="0"/>
              <a:pPr/>
              <a:t>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0450E-F091-464F-9F3B-E1C2587CAF4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5E8A53-D7DE-4AA1-B6D9-44B10FC64088}" type="datetimeFigureOut">
              <a:rPr lang="en-US" smtClean="0"/>
              <a:pPr/>
              <a:t>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0450E-F091-464F-9F3B-E1C2587CAF4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5E8A53-D7DE-4AA1-B6D9-44B10FC64088}" type="datetimeFigureOut">
              <a:rPr lang="en-US" smtClean="0"/>
              <a:pPr/>
              <a:t>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0450E-F091-464F-9F3B-E1C2587CAF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5E8A53-D7DE-4AA1-B6D9-44B10FC64088}" type="datetimeFigureOut">
              <a:rPr lang="en-US" smtClean="0"/>
              <a:pPr/>
              <a:t>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0450E-F091-464F-9F3B-E1C2587CAF4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5E8A53-D7DE-4AA1-B6D9-44B10FC64088}" type="datetimeFigureOut">
              <a:rPr lang="en-US" smtClean="0"/>
              <a:pPr/>
              <a:t>3/12/2016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B0450E-F091-464F-9F3B-E1C2587CAF4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5E8A53-D7DE-4AA1-B6D9-44B10FC64088}" type="datetimeFigureOut">
              <a:rPr lang="en-US" smtClean="0"/>
              <a:pPr/>
              <a:t>3/12/2016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B0450E-F091-464F-9F3B-E1C2587CAF4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5E8A53-D7DE-4AA1-B6D9-44B10FC64088}" type="datetimeFigureOut">
              <a:rPr lang="en-US" smtClean="0"/>
              <a:pPr/>
              <a:t>3/12/2016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B0450E-F091-464F-9F3B-E1C2587CAF4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5E8A53-D7DE-4AA1-B6D9-44B10FC64088}" type="datetimeFigureOut">
              <a:rPr lang="en-US" smtClean="0"/>
              <a:pPr/>
              <a:t>3/12/2016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B0450E-F091-464F-9F3B-E1C2587CAF4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5E8A53-D7DE-4AA1-B6D9-44B10FC64088}" type="datetimeFigureOut">
              <a:rPr lang="en-US" smtClean="0"/>
              <a:pPr/>
              <a:t>3/12/2016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B0450E-F091-464F-9F3B-E1C2587CAF4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5E8A53-D7DE-4AA1-B6D9-44B10FC64088}" type="datetimeFigureOut">
              <a:rPr lang="en-US" smtClean="0"/>
              <a:pPr/>
              <a:t>3/12/2016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B0450E-F091-464F-9F3B-E1C2587CAF4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E8A53-D7DE-4AA1-B6D9-44B10FC64088}" type="datetimeFigureOut">
              <a:rPr lang="en-US" smtClean="0"/>
              <a:pPr/>
              <a:t>3/12/2016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B0450E-F091-464F-9F3B-E1C2587CAF4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438400"/>
            <a:ext cx="9144000" cy="1470025"/>
          </a:xfrm>
        </p:spPr>
        <p:txBody>
          <a:bodyPr/>
          <a:lstStyle/>
          <a:p>
            <a:r>
              <a:rPr lang="en-US" dirty="0" smtClean="0"/>
              <a:t>SAP HANA Information Composer</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848600" cy="533400"/>
          </a:xfrm>
        </p:spPr>
        <p:txBody>
          <a:bodyPr>
            <a:normAutofit fontScale="90000"/>
          </a:bodyPr>
          <a:lstStyle/>
          <a:p>
            <a:r>
              <a:rPr lang="en-US" dirty="0" smtClean="0"/>
              <a:t>Cleansing Data (Optional)</a:t>
            </a:r>
            <a:endParaRPr lang="en-US" dirty="0"/>
          </a:p>
        </p:txBody>
      </p:sp>
      <p:pic>
        <p:nvPicPr>
          <p:cNvPr id="22530" name="Picture 2" descr="11.JPG"/>
          <p:cNvPicPr>
            <a:picLocks noChangeAspect="1" noChangeArrowheads="1"/>
          </p:cNvPicPr>
          <p:nvPr/>
        </p:nvPicPr>
        <p:blipFill>
          <a:blip r:embed="rId2"/>
          <a:srcRect/>
          <a:stretch>
            <a:fillRect/>
          </a:stretch>
        </p:blipFill>
        <p:spPr bwMode="auto">
          <a:xfrm>
            <a:off x="457200" y="685800"/>
            <a:ext cx="7239000" cy="1040826"/>
          </a:xfrm>
          <a:prstGeom prst="rect">
            <a:avLst/>
          </a:prstGeom>
          <a:noFill/>
        </p:spPr>
      </p:pic>
      <p:pic>
        <p:nvPicPr>
          <p:cNvPr id="22532" name="Picture 4" descr="12.JPG"/>
          <p:cNvPicPr>
            <a:picLocks noChangeAspect="1" noChangeArrowheads="1"/>
          </p:cNvPicPr>
          <p:nvPr/>
        </p:nvPicPr>
        <p:blipFill>
          <a:blip r:embed="rId3"/>
          <a:srcRect/>
          <a:stretch>
            <a:fillRect/>
          </a:stretch>
        </p:blipFill>
        <p:spPr bwMode="auto">
          <a:xfrm>
            <a:off x="533400" y="2057399"/>
            <a:ext cx="7086600" cy="4800601"/>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153400" cy="685800"/>
          </a:xfrm>
        </p:spPr>
        <p:txBody>
          <a:bodyPr>
            <a:normAutofit fontScale="90000"/>
          </a:bodyPr>
          <a:lstStyle/>
          <a:p>
            <a:r>
              <a:rPr lang="en-US" dirty="0" smtClean="0"/>
              <a:t>Classifying Data</a:t>
            </a:r>
            <a:endParaRPr lang="en-US" dirty="0"/>
          </a:p>
        </p:txBody>
      </p:sp>
      <p:pic>
        <p:nvPicPr>
          <p:cNvPr id="23554" name="Picture 2" descr="15.JPG"/>
          <p:cNvPicPr>
            <a:picLocks noChangeAspect="1" noChangeArrowheads="1"/>
          </p:cNvPicPr>
          <p:nvPr/>
        </p:nvPicPr>
        <p:blipFill>
          <a:blip r:embed="rId2"/>
          <a:srcRect/>
          <a:stretch>
            <a:fillRect/>
          </a:stretch>
        </p:blipFill>
        <p:spPr bwMode="auto">
          <a:xfrm>
            <a:off x="1447800" y="1905000"/>
            <a:ext cx="6324600" cy="4302449"/>
          </a:xfrm>
          <a:prstGeom prst="rect">
            <a:avLst/>
          </a:prstGeom>
          <a:noFill/>
        </p:spPr>
      </p:pic>
      <p:sp>
        <p:nvSpPr>
          <p:cNvPr id="5" name="Rectangle 4"/>
          <p:cNvSpPr/>
          <p:nvPr/>
        </p:nvSpPr>
        <p:spPr>
          <a:xfrm>
            <a:off x="381000" y="762000"/>
            <a:ext cx="8763000" cy="1200329"/>
          </a:xfrm>
          <a:prstGeom prst="rect">
            <a:avLst/>
          </a:prstGeom>
        </p:spPr>
        <p:txBody>
          <a:bodyPr wrap="square">
            <a:spAutoFit/>
          </a:bodyPr>
          <a:lstStyle/>
          <a:p>
            <a:r>
              <a:rPr lang="en-US" b="1" dirty="0"/>
              <a:t> </a:t>
            </a:r>
            <a:r>
              <a:rPr lang="en-US" dirty="0"/>
              <a:t>Next step is to classify the data, whether it is a measure or an attribute (measures can be used for mathematical calculations). The tool itself shows all the fields that can be considered as a measure. One needs to select them manually by selecting the respective checkbox.</a:t>
            </a:r>
          </a:p>
        </p:txBody>
      </p:sp>
      <p:sp>
        <p:nvSpPr>
          <p:cNvPr id="6" name="Rectangle 5"/>
          <p:cNvSpPr/>
          <p:nvPr/>
        </p:nvSpPr>
        <p:spPr>
          <a:xfrm>
            <a:off x="457200" y="6211669"/>
            <a:ext cx="8382000" cy="646331"/>
          </a:xfrm>
          <a:prstGeom prst="rect">
            <a:avLst/>
          </a:prstGeom>
        </p:spPr>
        <p:txBody>
          <a:bodyPr wrap="square">
            <a:spAutoFit/>
          </a:bodyPr>
          <a:lstStyle/>
          <a:p>
            <a:r>
              <a:rPr lang="en-US" dirty="0"/>
              <a:t>Note:      A separate index field (which is also the primary key) is created by default for every physical table created with the help of IC</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2094"/>
            <a:ext cx="7848600" cy="563562"/>
          </a:xfrm>
        </p:spPr>
        <p:txBody>
          <a:bodyPr>
            <a:normAutofit fontScale="90000"/>
          </a:bodyPr>
          <a:lstStyle/>
          <a:p>
            <a:r>
              <a:rPr lang="en-US" dirty="0" smtClean="0"/>
              <a:t>Publishing and Finishing</a:t>
            </a:r>
            <a:endParaRPr lang="en-US" dirty="0"/>
          </a:p>
        </p:txBody>
      </p:sp>
      <p:pic>
        <p:nvPicPr>
          <p:cNvPr id="24578" name="Picture 2" descr="http://scn.sap.com/servlet/JiveServlet/showImage/102-26727-2-92348/16.JPG"/>
          <p:cNvPicPr>
            <a:picLocks noChangeAspect="1" noChangeArrowheads="1"/>
          </p:cNvPicPr>
          <p:nvPr/>
        </p:nvPicPr>
        <p:blipFill>
          <a:blip r:embed="rId2"/>
          <a:srcRect/>
          <a:stretch>
            <a:fillRect/>
          </a:stretch>
        </p:blipFill>
        <p:spPr bwMode="auto">
          <a:xfrm>
            <a:off x="363420" y="1938996"/>
            <a:ext cx="8305800" cy="3491136"/>
          </a:xfrm>
          <a:prstGeom prst="rect">
            <a:avLst/>
          </a:prstGeom>
          <a:noFill/>
        </p:spPr>
      </p:pic>
      <p:sp>
        <p:nvSpPr>
          <p:cNvPr id="5" name="Rectangle 4"/>
          <p:cNvSpPr/>
          <p:nvPr/>
        </p:nvSpPr>
        <p:spPr>
          <a:xfrm>
            <a:off x="112544" y="934328"/>
            <a:ext cx="8915400" cy="923330"/>
          </a:xfrm>
          <a:prstGeom prst="rect">
            <a:avLst/>
          </a:prstGeom>
        </p:spPr>
        <p:txBody>
          <a:bodyPr wrap="square">
            <a:spAutoFit/>
          </a:bodyPr>
          <a:lstStyle/>
          <a:p>
            <a:r>
              <a:rPr lang="en-US" dirty="0" smtClean="0"/>
              <a:t>Publication </a:t>
            </a:r>
            <a:r>
              <a:rPr lang="en-US" dirty="0"/>
              <a:t>or the final step of creation and loading of physical table into HANA database. Provide a technical name and description (make sure no other table with the same name is there inside the IC_TABLES schema).</a:t>
            </a:r>
          </a:p>
        </p:txBody>
      </p:sp>
      <p:sp>
        <p:nvSpPr>
          <p:cNvPr id="6" name="Rectangle 5"/>
          <p:cNvSpPr/>
          <p:nvPr/>
        </p:nvSpPr>
        <p:spPr>
          <a:xfrm>
            <a:off x="112544" y="5514536"/>
            <a:ext cx="8991600" cy="1200329"/>
          </a:xfrm>
          <a:prstGeom prst="rect">
            <a:avLst/>
          </a:prstGeom>
        </p:spPr>
        <p:txBody>
          <a:bodyPr wrap="square">
            <a:spAutoFit/>
          </a:bodyPr>
          <a:lstStyle/>
          <a:p>
            <a:pPr fontAlgn="base"/>
            <a:r>
              <a:rPr lang="en-US" dirty="0"/>
              <a:t>Once the “Share data with other users” is selected users having IC_PUBLIC role can view the uploaded data set/ physical table.</a:t>
            </a:r>
          </a:p>
          <a:p>
            <a:pPr fontAlgn="base"/>
            <a:r>
              <a:rPr lang="en-US" dirty="0"/>
              <a:t>“Start a new information View based on this data” will automatically jump to the next modeling screen where present data set will act as the first data source.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http://scn.sap.com/servlet/JiveServlet/showImage/102-26727-2-92350/18.JPG"/>
          <p:cNvPicPr>
            <a:picLocks noChangeAspect="1" noChangeArrowheads="1"/>
          </p:cNvPicPr>
          <p:nvPr/>
        </p:nvPicPr>
        <p:blipFill>
          <a:blip r:embed="rId2"/>
          <a:srcRect/>
          <a:stretch>
            <a:fillRect/>
          </a:stretch>
        </p:blipFill>
        <p:spPr bwMode="auto">
          <a:xfrm>
            <a:off x="304800" y="2057400"/>
            <a:ext cx="8382000" cy="4229101"/>
          </a:xfrm>
          <a:prstGeom prst="rect">
            <a:avLst/>
          </a:prstGeom>
          <a:noFill/>
        </p:spPr>
      </p:pic>
      <p:sp>
        <p:nvSpPr>
          <p:cNvPr id="5" name="Rectangle 4"/>
          <p:cNvSpPr/>
          <p:nvPr/>
        </p:nvSpPr>
        <p:spPr>
          <a:xfrm>
            <a:off x="228600" y="457200"/>
            <a:ext cx="8915400" cy="1200329"/>
          </a:xfrm>
          <a:prstGeom prst="rect">
            <a:avLst/>
          </a:prstGeom>
        </p:spPr>
        <p:txBody>
          <a:bodyPr wrap="square">
            <a:spAutoFit/>
          </a:bodyPr>
          <a:lstStyle/>
          <a:p>
            <a:r>
              <a:rPr lang="en-US" dirty="0"/>
              <a:t>Two sets of roles can be assigned to users who will use Information Composer. IC_MODELER is for creating physical tables, uploading data and creating information views. The other one is the IC_PUBLIC, this role allows users to view information views created by other users. This role doesn’t allow user to upload of create any information views using IC.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srcRect/>
          <a:stretch>
            <a:fillRect/>
          </a:stretch>
        </p:blipFill>
        <p:spPr bwMode="auto">
          <a:xfrm>
            <a:off x="152400" y="762000"/>
            <a:ext cx="8865612" cy="52578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001000" cy="685800"/>
          </a:xfrm>
        </p:spPr>
        <p:txBody>
          <a:bodyPr>
            <a:normAutofit fontScale="90000"/>
          </a:bodyPr>
          <a:lstStyle/>
          <a:p>
            <a:r>
              <a:rPr lang="en-US" dirty="0" smtClean="0"/>
              <a:t>Creating Information Models</a:t>
            </a:r>
            <a:endParaRPr lang="en-US" dirty="0"/>
          </a:p>
        </p:txBody>
      </p:sp>
      <p:pic>
        <p:nvPicPr>
          <p:cNvPr id="27650" name="Picture 2"/>
          <p:cNvPicPr>
            <a:picLocks noChangeAspect="1" noChangeArrowheads="1"/>
          </p:cNvPicPr>
          <p:nvPr/>
        </p:nvPicPr>
        <p:blipFill>
          <a:blip r:embed="rId2"/>
          <a:srcRect/>
          <a:stretch>
            <a:fillRect/>
          </a:stretch>
        </p:blipFill>
        <p:spPr bwMode="auto">
          <a:xfrm>
            <a:off x="381000" y="838200"/>
            <a:ext cx="8375373" cy="60198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7924800" cy="411162"/>
          </a:xfrm>
        </p:spPr>
        <p:txBody>
          <a:bodyPr>
            <a:normAutofit fontScale="90000"/>
          </a:bodyPr>
          <a:lstStyle/>
          <a:p>
            <a:r>
              <a:rPr lang="en-US" dirty="0" smtClean="0"/>
              <a:t>Specify Data source</a:t>
            </a:r>
            <a:endParaRPr lang="en-US" dirty="0"/>
          </a:p>
        </p:txBody>
      </p:sp>
      <p:pic>
        <p:nvPicPr>
          <p:cNvPr id="28674" name="Picture 2"/>
          <p:cNvPicPr>
            <a:picLocks noChangeAspect="1" noChangeArrowheads="1"/>
          </p:cNvPicPr>
          <p:nvPr/>
        </p:nvPicPr>
        <p:blipFill>
          <a:blip r:embed="rId2"/>
          <a:srcRect/>
          <a:stretch>
            <a:fillRect/>
          </a:stretch>
        </p:blipFill>
        <p:spPr bwMode="auto">
          <a:xfrm>
            <a:off x="152400" y="1600200"/>
            <a:ext cx="8899013" cy="1100803"/>
          </a:xfrm>
          <a:prstGeom prst="rect">
            <a:avLst/>
          </a:prstGeom>
          <a:noFill/>
          <a:ln w="9525">
            <a:noFill/>
            <a:miter lim="800000"/>
            <a:headEnd/>
            <a:tailEnd/>
          </a:ln>
          <a:effectLst/>
        </p:spPr>
      </p:pic>
      <p:pic>
        <p:nvPicPr>
          <p:cNvPr id="28675" name="Picture 3"/>
          <p:cNvPicPr>
            <a:picLocks noChangeAspect="1" noChangeArrowheads="1"/>
          </p:cNvPicPr>
          <p:nvPr/>
        </p:nvPicPr>
        <p:blipFill>
          <a:blip r:embed="rId3"/>
          <a:srcRect/>
          <a:stretch>
            <a:fillRect/>
          </a:stretch>
        </p:blipFill>
        <p:spPr bwMode="auto">
          <a:xfrm>
            <a:off x="152400" y="2667000"/>
            <a:ext cx="8991600" cy="1563757"/>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153400" cy="685800"/>
          </a:xfrm>
        </p:spPr>
        <p:txBody>
          <a:bodyPr>
            <a:normAutofit fontScale="90000"/>
          </a:bodyPr>
          <a:lstStyle/>
          <a:p>
            <a:r>
              <a:rPr lang="en-US" dirty="0" smtClean="0"/>
              <a:t>Combining Data</a:t>
            </a:r>
            <a:endParaRPr lang="en-US" dirty="0"/>
          </a:p>
        </p:txBody>
      </p:sp>
      <p:pic>
        <p:nvPicPr>
          <p:cNvPr id="29698" name="Picture 2"/>
          <p:cNvPicPr>
            <a:picLocks noChangeAspect="1" noChangeArrowheads="1"/>
          </p:cNvPicPr>
          <p:nvPr/>
        </p:nvPicPr>
        <p:blipFill>
          <a:blip r:embed="rId2"/>
          <a:srcRect/>
          <a:stretch>
            <a:fillRect/>
          </a:stretch>
        </p:blipFill>
        <p:spPr bwMode="auto">
          <a:xfrm>
            <a:off x="457200" y="838200"/>
            <a:ext cx="8229600" cy="60198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Refining Data</a:t>
            </a:r>
            <a:endParaRPr lang="en-US" dirty="0"/>
          </a:p>
        </p:txBody>
      </p:sp>
      <p:sp>
        <p:nvSpPr>
          <p:cNvPr id="4" name="Rectangle 3"/>
          <p:cNvSpPr/>
          <p:nvPr/>
        </p:nvSpPr>
        <p:spPr>
          <a:xfrm>
            <a:off x="304800" y="1143000"/>
            <a:ext cx="8610600" cy="3693319"/>
          </a:xfrm>
          <a:prstGeom prst="rect">
            <a:avLst/>
          </a:prstGeom>
        </p:spPr>
        <p:txBody>
          <a:bodyPr wrap="square">
            <a:spAutoFit/>
          </a:bodyPr>
          <a:lstStyle/>
          <a:p>
            <a:endParaRPr lang="en-US" dirty="0"/>
          </a:p>
          <a:p>
            <a:endParaRPr lang="en-US" dirty="0"/>
          </a:p>
          <a:p>
            <a:endParaRPr lang="en-US" dirty="0"/>
          </a:p>
          <a:p>
            <a:r>
              <a:rPr lang="en-US" dirty="0"/>
              <a:t>In the third step in the Compose process, you can refine the data and make any changes before publishing the model view to SAP HANA. For example, click Manage Fields to hide any fields that you do not want to display</a:t>
            </a:r>
            <a:r>
              <a:rPr lang="en-US" dirty="0" smtClean="0"/>
              <a:t>.</a:t>
            </a:r>
          </a:p>
          <a:p>
            <a:endParaRPr lang="en-US" i="1" dirty="0"/>
          </a:p>
          <a:p>
            <a:endParaRPr lang="en-US" i="1" dirty="0"/>
          </a:p>
          <a:p>
            <a:r>
              <a:rPr lang="en-US" dirty="0"/>
              <a:t>You can also create your own calculated fields. </a:t>
            </a:r>
            <a:r>
              <a:rPr lang="en-US" dirty="0" smtClean="0"/>
              <a:t/>
            </a:r>
            <a:br>
              <a:rPr lang="en-US" dirty="0" smtClean="0"/>
            </a:br>
            <a:endParaRPr lang="en-US" dirty="0" smtClean="0"/>
          </a:p>
          <a:p>
            <a:endParaRPr lang="en-US" dirty="0"/>
          </a:p>
          <a:p>
            <a:r>
              <a:rPr lang="en-US" dirty="0"/>
              <a:t>When you have finished, click </a:t>
            </a:r>
            <a:r>
              <a:rPr lang="en-US" i="1" dirty="0"/>
              <a:t>Next.</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7924800" cy="487362"/>
          </a:xfrm>
        </p:spPr>
        <p:txBody>
          <a:bodyPr>
            <a:normAutofit fontScale="90000"/>
          </a:bodyPr>
          <a:lstStyle/>
          <a:p>
            <a:r>
              <a:rPr lang="en-US" dirty="0" smtClean="0"/>
              <a:t>Publishing and Finishing</a:t>
            </a:r>
            <a:endParaRPr lang="en-US" dirty="0"/>
          </a:p>
        </p:txBody>
      </p:sp>
      <p:pic>
        <p:nvPicPr>
          <p:cNvPr id="30722" name="Picture 2"/>
          <p:cNvPicPr>
            <a:picLocks noChangeAspect="1" noChangeArrowheads="1"/>
          </p:cNvPicPr>
          <p:nvPr/>
        </p:nvPicPr>
        <p:blipFill>
          <a:blip r:embed="rId2"/>
          <a:srcRect/>
          <a:stretch>
            <a:fillRect/>
          </a:stretch>
        </p:blipFill>
        <p:spPr bwMode="auto">
          <a:xfrm>
            <a:off x="288026" y="1600200"/>
            <a:ext cx="8855974" cy="3862387"/>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16633" y="762000"/>
            <a:ext cx="9027367" cy="20574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18573" y="3124200"/>
            <a:ext cx="9125427" cy="3310813"/>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630" y="1981200"/>
            <a:ext cx="8229600" cy="1143000"/>
          </a:xfrm>
        </p:spPr>
        <p:txBody>
          <a:bodyPr/>
          <a:lstStyle/>
          <a:p>
            <a:r>
              <a:rPr lang="en-US" dirty="0" smtClean="0"/>
              <a:t>THANK YOU</a:t>
            </a:r>
            <a:endParaRPr lang="en-US" dirty="0"/>
          </a:p>
        </p:txBody>
      </p:sp>
    </p:spTree>
    <p:extLst>
      <p:ext uri="{BB962C8B-B14F-4D97-AF65-F5344CB8AC3E}">
        <p14:creationId xmlns="" xmlns:p14="http://schemas.microsoft.com/office/powerpoint/2010/main" val="42572835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7543800" cy="487362"/>
          </a:xfrm>
        </p:spPr>
        <p:txBody>
          <a:bodyPr>
            <a:normAutofit fontScale="90000"/>
          </a:bodyPr>
          <a:lstStyle/>
          <a:p>
            <a:r>
              <a:rPr lang="en-US" dirty="0" smtClean="0"/>
              <a:t>The Initial Screen</a:t>
            </a:r>
            <a:endParaRPr lang="en-US" dirty="0"/>
          </a:p>
        </p:txBody>
      </p:sp>
      <p:pic>
        <p:nvPicPr>
          <p:cNvPr id="2052" name="Picture 4" descr="2.JPG"/>
          <p:cNvPicPr>
            <a:picLocks noChangeAspect="1" noChangeArrowheads="1"/>
          </p:cNvPicPr>
          <p:nvPr/>
        </p:nvPicPr>
        <p:blipFill>
          <a:blip r:embed="rId2"/>
          <a:srcRect/>
          <a:stretch>
            <a:fillRect/>
          </a:stretch>
        </p:blipFill>
        <p:spPr bwMode="auto">
          <a:xfrm>
            <a:off x="2362200" y="1219200"/>
            <a:ext cx="3733800" cy="2663208"/>
          </a:xfrm>
          <a:prstGeom prst="rect">
            <a:avLst/>
          </a:prstGeom>
          <a:noFill/>
        </p:spPr>
      </p:pic>
      <p:pic>
        <p:nvPicPr>
          <p:cNvPr id="6" name="Picture 3"/>
          <p:cNvPicPr>
            <a:picLocks noChangeAspect="1" noChangeArrowheads="1"/>
          </p:cNvPicPr>
          <p:nvPr/>
        </p:nvPicPr>
        <p:blipFill>
          <a:blip r:embed="rId3"/>
          <a:srcRect/>
          <a:stretch>
            <a:fillRect/>
          </a:stretch>
        </p:blipFill>
        <p:spPr bwMode="auto">
          <a:xfrm>
            <a:off x="1600200" y="4495800"/>
            <a:ext cx="6172200" cy="218832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0" y="1143000"/>
            <a:ext cx="9061557" cy="39624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066800" y="609600"/>
            <a:ext cx="6934200" cy="5360777"/>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228600" y="304800"/>
            <a:ext cx="8780990" cy="60198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19127" y="1073844"/>
            <a:ext cx="8996737" cy="2819400"/>
          </a:xfrm>
          <a:prstGeom prst="rect">
            <a:avLst/>
          </a:prstGeom>
          <a:noFill/>
          <a:ln w="9525">
            <a:noFill/>
            <a:miter lim="800000"/>
            <a:headEnd/>
            <a:tailEnd/>
          </a:ln>
          <a:effectLst/>
        </p:spPr>
      </p:pic>
      <p:sp>
        <p:nvSpPr>
          <p:cNvPr id="5" name="Rectangle 4"/>
          <p:cNvSpPr/>
          <p:nvPr/>
        </p:nvSpPr>
        <p:spPr>
          <a:xfrm>
            <a:off x="2362200" y="0"/>
            <a:ext cx="4644028" cy="707886"/>
          </a:xfrm>
          <a:prstGeom prst="rect">
            <a:avLst/>
          </a:prstGeom>
        </p:spPr>
        <p:txBody>
          <a:bodyPr wrap="none">
            <a:spAutoFit/>
          </a:bodyPr>
          <a:lstStyle/>
          <a:p>
            <a:r>
              <a:rPr lang="en-US" sz="4000" dirty="0" smtClean="0"/>
              <a:t>Specifying the Source</a:t>
            </a:r>
            <a:endParaRPr lang="en-US" sz="4000" dirty="0"/>
          </a:p>
        </p:txBody>
      </p:sp>
      <p:pic>
        <p:nvPicPr>
          <p:cNvPr id="5123" name="Picture 3"/>
          <p:cNvPicPr>
            <a:picLocks noChangeAspect="1" noChangeArrowheads="1"/>
          </p:cNvPicPr>
          <p:nvPr/>
        </p:nvPicPr>
        <p:blipFill>
          <a:blip r:embed="rId3"/>
          <a:srcRect/>
          <a:stretch>
            <a:fillRect/>
          </a:stretch>
        </p:blipFill>
        <p:spPr bwMode="auto">
          <a:xfrm>
            <a:off x="124264" y="3893244"/>
            <a:ext cx="8991600" cy="14986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4.JPG"/>
          <p:cNvPicPr>
            <a:picLocks noChangeAspect="1" noChangeArrowheads="1"/>
          </p:cNvPicPr>
          <p:nvPr/>
        </p:nvPicPr>
        <p:blipFill>
          <a:blip r:embed="rId2"/>
          <a:srcRect/>
          <a:stretch>
            <a:fillRect/>
          </a:stretch>
        </p:blipFill>
        <p:spPr bwMode="auto">
          <a:xfrm>
            <a:off x="914400" y="-1"/>
            <a:ext cx="7848600" cy="3296667"/>
          </a:xfrm>
          <a:prstGeom prst="rect">
            <a:avLst/>
          </a:prstGeom>
          <a:noFill/>
        </p:spPr>
      </p:pic>
      <p:pic>
        <p:nvPicPr>
          <p:cNvPr id="5" name="Picture 7" descr="8.JPG"/>
          <p:cNvPicPr>
            <a:picLocks noChangeAspect="1" noChangeArrowheads="1"/>
          </p:cNvPicPr>
          <p:nvPr/>
        </p:nvPicPr>
        <p:blipFill>
          <a:blip r:embed="rId3"/>
          <a:srcRect/>
          <a:stretch>
            <a:fillRect/>
          </a:stretch>
        </p:blipFill>
        <p:spPr bwMode="auto">
          <a:xfrm>
            <a:off x="914400" y="3581400"/>
            <a:ext cx="7843598" cy="32766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4" name="Picture 4" descr="9.JPG"/>
          <p:cNvPicPr>
            <a:picLocks noChangeAspect="1" noChangeArrowheads="1"/>
          </p:cNvPicPr>
          <p:nvPr/>
        </p:nvPicPr>
        <p:blipFill>
          <a:blip r:embed="rId2"/>
          <a:srcRect/>
          <a:stretch>
            <a:fillRect/>
          </a:stretch>
        </p:blipFill>
        <p:spPr bwMode="auto">
          <a:xfrm>
            <a:off x="609600" y="1752600"/>
            <a:ext cx="7772400" cy="3244790"/>
          </a:xfrm>
          <a:prstGeom prst="rect">
            <a:avLst/>
          </a:prstGeom>
          <a:noFill/>
        </p:spPr>
      </p:pic>
      <p:sp>
        <p:nvSpPr>
          <p:cNvPr id="6" name="Rectangle 5"/>
          <p:cNvSpPr/>
          <p:nvPr/>
        </p:nvSpPr>
        <p:spPr>
          <a:xfrm>
            <a:off x="228600" y="609601"/>
            <a:ext cx="8915400" cy="1200329"/>
          </a:xfrm>
          <a:prstGeom prst="rect">
            <a:avLst/>
          </a:prstGeom>
        </p:spPr>
        <p:txBody>
          <a:bodyPr wrap="square">
            <a:spAutoFit/>
          </a:bodyPr>
          <a:lstStyle/>
          <a:p>
            <a:pPr fontAlgn="base"/>
            <a:r>
              <a:rPr lang="en-US" dirty="0"/>
              <a:t>Once the data is uploaded (in temporary storage), it will display a preview of the data set uploaded. Spyglass on the right hand side will help to search a particular entry.</a:t>
            </a:r>
          </a:p>
          <a:p>
            <a:r>
              <a:rPr lang="en-US" dirty="0" smtClean="0"/>
              <a:t/>
            </a:r>
            <a:br>
              <a:rPr lang="en-US" dirty="0" smtClean="0"/>
            </a:br>
            <a:endParaRPr lang="en-US" dirty="0"/>
          </a:p>
        </p:txBody>
      </p:sp>
      <p:sp>
        <p:nvSpPr>
          <p:cNvPr id="7" name="Rectangle 6"/>
          <p:cNvSpPr/>
          <p:nvPr/>
        </p:nvSpPr>
        <p:spPr>
          <a:xfrm>
            <a:off x="381000" y="5181600"/>
            <a:ext cx="8382000" cy="646331"/>
          </a:xfrm>
          <a:prstGeom prst="rect">
            <a:avLst/>
          </a:prstGeom>
        </p:spPr>
        <p:txBody>
          <a:bodyPr wrap="square">
            <a:spAutoFit/>
          </a:bodyPr>
          <a:lstStyle/>
          <a:p>
            <a:r>
              <a:rPr lang="en-US" dirty="0"/>
              <a:t> By default the data is stored in columnar format under schema IC_TABLES where table name starts with “</a:t>
            </a:r>
            <a:r>
              <a:rPr lang="en-US" dirty="0" err="1"/>
              <a:t>ic</a:t>
            </a:r>
            <a:r>
              <a:rPr lang="en-US" dirty="0"/>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285</Words>
  <Application>Microsoft Office PowerPoint</Application>
  <PresentationFormat>On-screen Show (4:3)</PresentationFormat>
  <Paragraphs>30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SAP HANA Information Composer</vt:lpstr>
      <vt:lpstr>Slide 2</vt:lpstr>
      <vt:lpstr>The Initial Screen</vt:lpstr>
      <vt:lpstr>Slide 4</vt:lpstr>
      <vt:lpstr>Slide 5</vt:lpstr>
      <vt:lpstr>Slide 6</vt:lpstr>
      <vt:lpstr>Slide 7</vt:lpstr>
      <vt:lpstr>Slide 8</vt:lpstr>
      <vt:lpstr>Slide 9</vt:lpstr>
      <vt:lpstr>Cleansing Data (Optional)</vt:lpstr>
      <vt:lpstr>Classifying Data</vt:lpstr>
      <vt:lpstr>Publishing and Finishing</vt:lpstr>
      <vt:lpstr>Slide 13</vt:lpstr>
      <vt:lpstr>Slide 14</vt:lpstr>
      <vt:lpstr>Creating Information Models</vt:lpstr>
      <vt:lpstr>Specify Data source</vt:lpstr>
      <vt:lpstr>Combining Data</vt:lpstr>
      <vt:lpstr>Refining Data</vt:lpstr>
      <vt:lpstr>Publishing and Finishing</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HANA Information Composer</dc:title>
  <dc:creator>SENTHIL</dc:creator>
  <cp:lastModifiedBy>SENTHIL</cp:lastModifiedBy>
  <cp:revision>47</cp:revision>
  <dcterms:created xsi:type="dcterms:W3CDTF">2014-04-15T16:44:09Z</dcterms:created>
  <dcterms:modified xsi:type="dcterms:W3CDTF">2016-03-12T09:01:58Z</dcterms:modified>
</cp:coreProperties>
</file>