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9D135B-318D-4E95-8A26-55C6769DCCF0}" type="datetimeFigureOut">
              <a:rPr lang="en-US" smtClean="0"/>
              <a:pPr/>
              <a:t>10/9/2015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46BD17-4E03-421C-BB47-0BB6A4429E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46BD17-4E03-421C-BB47-0BB6A4429E3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1C1962-ECF5-4C19-8C02-C2DE8584A8C9}" type="datetimeFigureOut">
              <a:rPr lang="en-US" smtClean="0"/>
              <a:pPr/>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D44F2-228B-4FCC-B557-77E34CB5E2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C1962-ECF5-4C19-8C02-C2DE8584A8C9}" type="datetimeFigureOut">
              <a:rPr lang="en-US" smtClean="0"/>
              <a:pPr/>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D44F2-228B-4FCC-B557-77E34CB5E2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C1962-ECF5-4C19-8C02-C2DE8584A8C9}" type="datetimeFigureOut">
              <a:rPr lang="en-US" smtClean="0"/>
              <a:pPr/>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D44F2-228B-4FCC-B557-77E34CB5E2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C1962-ECF5-4C19-8C02-C2DE8584A8C9}" type="datetimeFigureOut">
              <a:rPr lang="en-US" smtClean="0"/>
              <a:pPr/>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D44F2-228B-4FCC-B557-77E34CB5E2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C1962-ECF5-4C19-8C02-C2DE8584A8C9}" type="datetimeFigureOut">
              <a:rPr lang="en-US" smtClean="0"/>
              <a:pPr/>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D44F2-228B-4FCC-B557-77E34CB5E2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C1962-ECF5-4C19-8C02-C2DE8584A8C9}" type="datetimeFigureOut">
              <a:rPr lang="en-US" smtClean="0"/>
              <a:pPr/>
              <a:t>10/9/2015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D44F2-228B-4FCC-B557-77E34CB5E2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C1962-ECF5-4C19-8C02-C2DE8584A8C9}" type="datetimeFigureOut">
              <a:rPr lang="en-US" smtClean="0"/>
              <a:pPr/>
              <a:t>10/9/2015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D44F2-228B-4FCC-B557-77E34CB5E2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C1962-ECF5-4C19-8C02-C2DE8584A8C9}" type="datetimeFigureOut">
              <a:rPr lang="en-US" smtClean="0"/>
              <a:pPr/>
              <a:t>10/9/2015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D44F2-228B-4FCC-B557-77E34CB5E2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C1962-ECF5-4C19-8C02-C2DE8584A8C9}" type="datetimeFigureOut">
              <a:rPr lang="en-US" smtClean="0"/>
              <a:pPr/>
              <a:t>10/9/2015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D44F2-228B-4FCC-B557-77E34CB5E2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C1962-ECF5-4C19-8C02-C2DE8584A8C9}" type="datetimeFigureOut">
              <a:rPr lang="en-US" smtClean="0"/>
              <a:pPr/>
              <a:t>10/9/2015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D44F2-228B-4FCC-B557-77E34CB5E2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C1962-ECF5-4C19-8C02-C2DE8584A8C9}" type="datetimeFigureOut">
              <a:rPr lang="en-US" smtClean="0"/>
              <a:pPr/>
              <a:t>10/9/2015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D44F2-228B-4FCC-B557-77E34CB5E2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C1962-ECF5-4C19-8C02-C2DE8584A8C9}" type="datetimeFigureOut">
              <a:rPr lang="en-US" smtClean="0"/>
              <a:pPr/>
              <a:t>10/9/2015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D44F2-228B-4FCC-B557-77E34CB5E2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Delta Merge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p:spPr>
        <p:txBody>
          <a:bodyPr>
            <a:normAutofit fontScale="62500" lnSpcReduction="20000"/>
          </a:bodyPr>
          <a:lstStyle/>
          <a:p>
            <a:pPr marL="0">
              <a:lnSpc>
                <a:spcPct val="120000"/>
              </a:lnSpc>
              <a:buNone/>
            </a:pPr>
            <a:r>
              <a:rPr lang="en-US" dirty="0"/>
              <a:t>The following merge types are not used in SAP NetWeaver BW powered by SAP HANA. They are initiated either manually, using an SQL function, or </a:t>
            </a:r>
            <a:r>
              <a:rPr lang="en-US" dirty="0" smtClean="0"/>
              <a:t>automatically.</a:t>
            </a:r>
          </a:p>
          <a:p>
            <a:pPr marL="0">
              <a:lnSpc>
                <a:spcPct val="120000"/>
              </a:lnSpc>
            </a:pPr>
            <a:r>
              <a:rPr lang="en-US" dirty="0"/>
              <a:t>Memory </a:t>
            </a:r>
            <a:r>
              <a:rPr lang="en-US" dirty="0" smtClean="0"/>
              <a:t>Merge</a:t>
            </a:r>
          </a:p>
          <a:p>
            <a:pPr lvl="1">
              <a:lnSpc>
                <a:spcPct val="120000"/>
              </a:lnSpc>
            </a:pPr>
            <a:r>
              <a:rPr lang="en-US" dirty="0"/>
              <a:t>When issuing a merge via SQL statement, optional parameters can be passed which tell the system to do the merge only in memory. </a:t>
            </a:r>
            <a:endParaRPr lang="en-US" dirty="0" smtClean="0"/>
          </a:p>
          <a:p>
            <a:pPr lvl="1">
              <a:lnSpc>
                <a:spcPct val="120000"/>
              </a:lnSpc>
            </a:pPr>
            <a:r>
              <a:rPr lang="en-US" dirty="0" smtClean="0"/>
              <a:t>As </a:t>
            </a:r>
            <a:r>
              <a:rPr lang="en-US" dirty="0"/>
              <a:t>a consequence, the changes are not yet written to the persistence layer and the delta log is not truncated. The update of the delta merge to the disk is subsequently processed via merge statement via SQL. </a:t>
            </a:r>
          </a:p>
          <a:p>
            <a:pPr>
              <a:lnSpc>
                <a:spcPct val="120000"/>
              </a:lnSpc>
              <a:buNone/>
            </a:pPr>
            <a:r>
              <a:rPr lang="en-US" dirty="0" smtClean="0"/>
              <a:t>SQL </a:t>
            </a:r>
            <a:r>
              <a:rPr lang="en-US" dirty="0"/>
              <a:t>Syntax: </a:t>
            </a:r>
          </a:p>
          <a:p>
            <a:pPr>
              <a:lnSpc>
                <a:spcPct val="120000"/>
              </a:lnSpc>
              <a:buNone/>
            </a:pPr>
            <a:r>
              <a:rPr lang="en-US" sz="2900" dirty="0"/>
              <a:t>MERGE DELTA OF '</a:t>
            </a:r>
            <a:r>
              <a:rPr lang="en-US" sz="2900" dirty="0" err="1"/>
              <a:t>tableName</a:t>
            </a:r>
            <a:r>
              <a:rPr lang="en-US" sz="2900" dirty="0"/>
              <a:t>' WITH PARAMETERS ('MEMORY_MERGE' = 'ON' | ‘OFF</a:t>
            </a:r>
            <a:r>
              <a:rPr lang="en-US" sz="2900" dirty="0" smtClean="0"/>
              <a:t>’)</a:t>
            </a:r>
          </a:p>
          <a:p>
            <a:pPr>
              <a:lnSpc>
                <a:spcPct val="120000"/>
              </a:lnSpc>
              <a:buNone/>
            </a:pPr>
            <a:endParaRPr lang="en-US" dirty="0" smtClean="0"/>
          </a:p>
          <a:p>
            <a:pPr>
              <a:lnSpc>
                <a:spcPct val="120000"/>
              </a:lnSpc>
            </a:pPr>
            <a:r>
              <a:rPr lang="en-US" dirty="0" smtClean="0"/>
              <a:t>Hard Merge</a:t>
            </a:r>
          </a:p>
          <a:p>
            <a:pPr lvl="1">
              <a:lnSpc>
                <a:spcPct val="120000"/>
              </a:lnSpc>
            </a:pPr>
            <a:r>
              <a:rPr lang="en-US" dirty="0"/>
              <a:t>A hard merge is issued via a SQL statement and tells the server to execute the delta merge in any case that means without evaluating any formula from the configuration. However, the hard merge takes the token concept into account</a:t>
            </a:r>
            <a:r>
              <a:rPr lang="en-US" dirty="0" smtClean="0"/>
              <a:t>.</a:t>
            </a:r>
          </a:p>
          <a:p>
            <a:pPr>
              <a:lnSpc>
                <a:spcPct val="120000"/>
              </a:lnSpc>
              <a:buNone/>
            </a:pPr>
            <a:r>
              <a:rPr lang="en-US" dirty="0"/>
              <a:t>SQL Syntax: </a:t>
            </a:r>
          </a:p>
          <a:p>
            <a:pPr>
              <a:lnSpc>
                <a:spcPct val="120000"/>
              </a:lnSpc>
              <a:buNone/>
            </a:pPr>
            <a:r>
              <a:rPr lang="en-US" dirty="0"/>
              <a:t>MERGE DELTA OF '</a:t>
            </a:r>
            <a:r>
              <a:rPr lang="en-US" dirty="0" err="1"/>
              <a:t>tableName</a:t>
            </a:r>
            <a:r>
              <a:rPr lang="en-US" dirty="0"/>
              <a:t>'</a:t>
            </a:r>
          </a:p>
        </p:txBody>
      </p:sp>
      <p:sp>
        <p:nvSpPr>
          <p:cNvPr id="4" name="Title 1"/>
          <p:cNvSpPr>
            <a:spLocks noGrp="1"/>
          </p:cNvSpPr>
          <p:nvPr>
            <p:ph type="title"/>
          </p:nvPr>
        </p:nvSpPr>
        <p:spPr>
          <a:xfrm>
            <a:off x="0" y="0"/>
            <a:ext cx="9144000" cy="563562"/>
          </a:xfrm>
        </p:spPr>
        <p:txBody>
          <a:bodyPr>
            <a:normAutofit fontScale="90000"/>
          </a:bodyPr>
          <a:lstStyle/>
          <a:p>
            <a:r>
              <a:rPr lang="en-US" dirty="0" smtClean="0"/>
              <a:t>Merge Types – Manual Update/App. Task</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4419600"/>
          </a:xfrm>
        </p:spPr>
        <p:txBody>
          <a:bodyPr>
            <a:normAutofit fontScale="77500" lnSpcReduction="20000"/>
          </a:bodyPr>
          <a:lstStyle/>
          <a:p>
            <a:pPr>
              <a:lnSpc>
                <a:spcPct val="110000"/>
              </a:lnSpc>
            </a:pPr>
            <a:r>
              <a:rPr lang="en-US" dirty="0"/>
              <a:t>Forced </a:t>
            </a:r>
            <a:r>
              <a:rPr lang="en-US" dirty="0" smtClean="0"/>
              <a:t>Merge</a:t>
            </a:r>
          </a:p>
          <a:p>
            <a:pPr lvl="1">
              <a:lnSpc>
                <a:spcPct val="110000"/>
              </a:lnSpc>
            </a:pPr>
            <a:r>
              <a:rPr lang="en-US" sz="2600" dirty="0"/>
              <a:t>Forced merge is similar to a hard merge. </a:t>
            </a:r>
            <a:endParaRPr lang="en-US" sz="2600" dirty="0" smtClean="0"/>
          </a:p>
          <a:p>
            <a:pPr lvl="1">
              <a:lnSpc>
                <a:spcPct val="120000"/>
              </a:lnSpc>
            </a:pPr>
            <a:r>
              <a:rPr lang="en-US" sz="2600" dirty="0" smtClean="0"/>
              <a:t>It </a:t>
            </a:r>
            <a:r>
              <a:rPr lang="en-US" sz="2600" dirty="0"/>
              <a:t>tells the system that delta storage must be merged disregarding any other factors, like system resource availability, delta storage size, etc. </a:t>
            </a:r>
            <a:endParaRPr lang="en-US" sz="2600" dirty="0" smtClean="0"/>
          </a:p>
          <a:p>
            <a:pPr lvl="1">
              <a:lnSpc>
                <a:spcPct val="120000"/>
              </a:lnSpc>
            </a:pPr>
            <a:r>
              <a:rPr lang="en-US" sz="2600" dirty="0" smtClean="0"/>
              <a:t>It </a:t>
            </a:r>
            <a:r>
              <a:rPr lang="en-US" sz="2600" dirty="0"/>
              <a:t>may be useful in a situation where there is a heavy system load, but a small table needs to be merged or if a missed merge of a certain table is negatively impacting system performance</a:t>
            </a:r>
            <a:r>
              <a:rPr lang="en-US" sz="2600" dirty="0" smtClean="0"/>
              <a:t>.</a:t>
            </a:r>
            <a:endParaRPr lang="en-US" sz="2600" dirty="0"/>
          </a:p>
          <a:p>
            <a:pPr lvl="1">
              <a:lnSpc>
                <a:spcPct val="110000"/>
              </a:lnSpc>
            </a:pPr>
            <a:r>
              <a:rPr lang="en-US" sz="2600" dirty="0"/>
              <a:t>The forced merge statement ignores the token concept </a:t>
            </a:r>
            <a:endParaRPr lang="en-US" sz="2600" dirty="0" smtClean="0"/>
          </a:p>
          <a:p>
            <a:pPr>
              <a:lnSpc>
                <a:spcPct val="110000"/>
              </a:lnSpc>
              <a:buNone/>
            </a:pPr>
            <a:endParaRPr lang="en-US" dirty="0" smtClean="0"/>
          </a:p>
          <a:p>
            <a:pPr>
              <a:lnSpc>
                <a:spcPct val="110000"/>
              </a:lnSpc>
              <a:buNone/>
            </a:pPr>
            <a:r>
              <a:rPr lang="en-US" dirty="0" smtClean="0"/>
              <a:t>SQL </a:t>
            </a:r>
            <a:r>
              <a:rPr lang="en-US" dirty="0"/>
              <a:t>Syntax: </a:t>
            </a:r>
          </a:p>
          <a:p>
            <a:pPr>
              <a:lnSpc>
                <a:spcPct val="110000"/>
              </a:lnSpc>
              <a:buNone/>
            </a:pPr>
            <a:r>
              <a:rPr lang="en-US" sz="2300" dirty="0"/>
              <a:t>MERGE DELTA OF '&lt;</a:t>
            </a:r>
            <a:r>
              <a:rPr lang="en-US" sz="2300" dirty="0" err="1"/>
              <a:t>table_name</a:t>
            </a:r>
            <a:r>
              <a:rPr lang="en-US" sz="2300" dirty="0"/>
              <a:t>&gt;' WITH PARAMETERS ('FORCED_MERGE' = 'ON'|’OFF</a:t>
            </a:r>
            <a:r>
              <a:rPr lang="en-US" sz="2300" dirty="0" smtClean="0"/>
              <a:t>’)</a:t>
            </a:r>
          </a:p>
          <a:p>
            <a:pPr>
              <a:lnSpc>
                <a:spcPct val="110000"/>
              </a:lnSpc>
              <a:buNone/>
            </a:pPr>
            <a:endParaRPr lang="en-US" dirty="0"/>
          </a:p>
          <a:p>
            <a:pPr>
              <a:lnSpc>
                <a:spcPct val="110000"/>
              </a:lnSpc>
            </a:pPr>
            <a:endParaRPr lang="en-US" dirty="0"/>
          </a:p>
        </p:txBody>
      </p:sp>
      <p:sp>
        <p:nvSpPr>
          <p:cNvPr id="4" name="Title 1"/>
          <p:cNvSpPr>
            <a:spLocks noGrp="1"/>
          </p:cNvSpPr>
          <p:nvPr>
            <p:ph type="title"/>
          </p:nvPr>
        </p:nvSpPr>
        <p:spPr>
          <a:xfrm>
            <a:off x="0" y="274638"/>
            <a:ext cx="9144000" cy="563562"/>
          </a:xfrm>
        </p:spPr>
        <p:txBody>
          <a:bodyPr>
            <a:normAutofit fontScale="90000"/>
          </a:bodyPr>
          <a:lstStyle/>
          <a:p>
            <a:r>
              <a:rPr lang="en-US" dirty="0" smtClean="0"/>
              <a:t>Merge Types – Manual Update/App. Task</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2"/>
          </a:xfrm>
        </p:spPr>
        <p:txBody>
          <a:bodyPr>
            <a:normAutofit fontScale="90000"/>
          </a:bodyPr>
          <a:lstStyle/>
          <a:p>
            <a:r>
              <a:rPr lang="en-US" dirty="0" smtClean="0"/>
              <a:t>Delta Merge  - Configuration</a:t>
            </a:r>
            <a:endParaRPr lang="en-US" dirty="0"/>
          </a:p>
        </p:txBody>
      </p:sp>
      <p:sp>
        <p:nvSpPr>
          <p:cNvPr id="3" name="Content Placeholder 2"/>
          <p:cNvSpPr>
            <a:spLocks noGrp="1"/>
          </p:cNvSpPr>
          <p:nvPr>
            <p:ph idx="1"/>
          </p:nvPr>
        </p:nvSpPr>
        <p:spPr>
          <a:xfrm>
            <a:off x="0" y="4343400"/>
            <a:ext cx="9144000" cy="2514600"/>
          </a:xfrm>
        </p:spPr>
        <p:txBody>
          <a:bodyPr>
            <a:normAutofit fontScale="62500" lnSpcReduction="20000"/>
          </a:bodyPr>
          <a:lstStyle/>
          <a:p>
            <a:r>
              <a:rPr lang="en-US" dirty="0"/>
              <a:t>Cost </a:t>
            </a:r>
            <a:r>
              <a:rPr lang="en-US" dirty="0" smtClean="0"/>
              <a:t>Function</a:t>
            </a:r>
          </a:p>
          <a:p>
            <a:pPr lvl="1"/>
            <a:r>
              <a:rPr lang="en-US" dirty="0"/>
              <a:t>The SAP HANA database will decide whether a requested delta merge should be executed or not, based on a cost function calculated during runtime</a:t>
            </a:r>
            <a:r>
              <a:rPr lang="en-US" dirty="0" smtClean="0"/>
              <a:t>.</a:t>
            </a:r>
          </a:p>
          <a:p>
            <a:r>
              <a:rPr lang="en-US" dirty="0"/>
              <a:t>Merge Token </a:t>
            </a:r>
            <a:r>
              <a:rPr lang="en-US" dirty="0" smtClean="0"/>
              <a:t>Configuration</a:t>
            </a:r>
          </a:p>
          <a:p>
            <a:pPr lvl="1"/>
            <a:r>
              <a:rPr lang="en-US" dirty="0"/>
              <a:t>Delta merge can create a heavy load on system resources. Therefore, controls need to be applied to ensure the delta merge processes do not consume all system resources. </a:t>
            </a:r>
          </a:p>
          <a:p>
            <a:pPr lvl="1"/>
            <a:r>
              <a:rPr lang="en-US" dirty="0"/>
              <a:t>The control mechanism is based on the allocation of tokens to each merge process. With the exception of the forced merge, a merge process cannot start unless it has been allocated tokens.</a:t>
            </a:r>
          </a:p>
        </p:txBody>
      </p:sp>
      <p:pic>
        <p:nvPicPr>
          <p:cNvPr id="4098" name="Picture 2"/>
          <p:cNvPicPr>
            <a:picLocks noChangeAspect="1" noChangeArrowheads="1"/>
          </p:cNvPicPr>
          <p:nvPr/>
        </p:nvPicPr>
        <p:blipFill>
          <a:blip r:embed="rId2"/>
          <a:srcRect/>
          <a:stretch>
            <a:fillRect/>
          </a:stretch>
        </p:blipFill>
        <p:spPr bwMode="auto">
          <a:xfrm>
            <a:off x="1" y="685800"/>
            <a:ext cx="9143999" cy="343797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915400" cy="6858000"/>
          </a:xfrm>
        </p:spPr>
        <p:txBody>
          <a:bodyPr>
            <a:normAutofit fontScale="62500" lnSpcReduction="20000"/>
          </a:bodyPr>
          <a:lstStyle/>
          <a:p>
            <a:pPr>
              <a:buNone/>
            </a:pPr>
            <a:r>
              <a:rPr lang="en-US" dirty="0" smtClean="0"/>
              <a:t>Parameters </a:t>
            </a:r>
            <a:r>
              <a:rPr lang="en-US" dirty="0" smtClean="0"/>
              <a:t>to configure the cost function:</a:t>
            </a:r>
            <a:endParaRPr lang="en-US" dirty="0" smtClean="0"/>
          </a:p>
          <a:p>
            <a:r>
              <a:rPr lang="en-US" dirty="0" smtClean="0"/>
              <a:t>Derived </a:t>
            </a:r>
            <a:r>
              <a:rPr lang="en-US" dirty="0" smtClean="0"/>
              <a:t>From an Actual Table: </a:t>
            </a:r>
          </a:p>
          <a:p>
            <a:pPr lvl="1"/>
            <a:r>
              <a:rPr lang="en-US" dirty="0" smtClean="0"/>
              <a:t>DMS </a:t>
            </a:r>
            <a:r>
              <a:rPr lang="en-US" dirty="0" smtClean="0"/>
              <a:t>delta memory size [MB], is zero MB for an unloaded table </a:t>
            </a:r>
          </a:p>
          <a:p>
            <a:pPr lvl="1"/>
            <a:r>
              <a:rPr lang="en-US" dirty="0" smtClean="0"/>
              <a:t>MMS </a:t>
            </a:r>
            <a:r>
              <a:rPr lang="en-US" dirty="0" smtClean="0"/>
              <a:t>main resident memsize [MB], this is zero MB for an unloaded table </a:t>
            </a:r>
          </a:p>
          <a:p>
            <a:pPr lvl="1"/>
            <a:r>
              <a:rPr lang="en-US" dirty="0" smtClean="0"/>
              <a:t>TMD </a:t>
            </a:r>
            <a:r>
              <a:rPr lang="en-US" dirty="0" smtClean="0"/>
              <a:t>table merge delay [sec] </a:t>
            </a:r>
          </a:p>
          <a:p>
            <a:pPr lvl="1"/>
            <a:r>
              <a:rPr lang="en-US" dirty="0" smtClean="0"/>
              <a:t>MRC </a:t>
            </a:r>
            <a:r>
              <a:rPr lang="en-US" dirty="0" smtClean="0"/>
              <a:t>main row count [million] </a:t>
            </a:r>
          </a:p>
          <a:p>
            <a:pPr lvl="1"/>
            <a:r>
              <a:rPr lang="en-US" dirty="0" smtClean="0"/>
              <a:t>DMR </a:t>
            </a:r>
            <a:r>
              <a:rPr lang="en-US" dirty="0" smtClean="0"/>
              <a:t>deleted main rows </a:t>
            </a:r>
          </a:p>
          <a:p>
            <a:pPr lvl="1"/>
            <a:r>
              <a:rPr lang="en-US" dirty="0" smtClean="0"/>
              <a:t>DLS </a:t>
            </a:r>
            <a:r>
              <a:rPr lang="en-US" dirty="0" smtClean="0"/>
              <a:t>delta log size [MB] </a:t>
            </a:r>
          </a:p>
          <a:p>
            <a:pPr lvl="1"/>
            <a:r>
              <a:rPr lang="en-US" dirty="0" smtClean="0"/>
              <a:t>DCC </a:t>
            </a:r>
            <a:r>
              <a:rPr lang="en-US" dirty="0" smtClean="0"/>
              <a:t>delta cell count [million] </a:t>
            </a:r>
          </a:p>
          <a:p>
            <a:pPr lvl="1"/>
            <a:r>
              <a:rPr lang="en-US" dirty="0" smtClean="0"/>
              <a:t>DRC </a:t>
            </a:r>
            <a:r>
              <a:rPr lang="en-US" dirty="0" smtClean="0"/>
              <a:t>delta row count [million] </a:t>
            </a:r>
          </a:p>
          <a:p>
            <a:pPr lvl="1"/>
            <a:r>
              <a:rPr lang="en-US" dirty="0" smtClean="0"/>
              <a:t>DUC </a:t>
            </a:r>
            <a:r>
              <a:rPr lang="en-US" dirty="0" smtClean="0"/>
              <a:t>delta uncommitted row count [million] </a:t>
            </a:r>
          </a:p>
          <a:p>
            <a:pPr lvl="1"/>
            <a:r>
              <a:rPr lang="en-US" dirty="0" smtClean="0"/>
              <a:t>NAME </a:t>
            </a:r>
            <a:r>
              <a:rPr lang="en-US" dirty="0" smtClean="0"/>
              <a:t>table name [string] </a:t>
            </a:r>
          </a:p>
          <a:p>
            <a:pPr lvl="1"/>
            <a:r>
              <a:rPr lang="en-US" dirty="0" smtClean="0"/>
              <a:t>SCHEMA </a:t>
            </a:r>
            <a:r>
              <a:rPr lang="en-US" dirty="0" smtClean="0"/>
              <a:t>schema</a:t>
            </a:r>
            <a:r>
              <a:rPr lang="en-US" dirty="0" smtClean="0"/>
              <a:t> name [string] </a:t>
            </a:r>
          </a:p>
          <a:p>
            <a:pPr lvl="1"/>
            <a:r>
              <a:rPr lang="en-US" dirty="0" smtClean="0"/>
              <a:t>LOADED </a:t>
            </a:r>
            <a:r>
              <a:rPr lang="en-US" dirty="0" smtClean="0"/>
              <a:t>table delta currently loaded [boolean] </a:t>
            </a:r>
          </a:p>
          <a:p>
            <a:endParaRPr lang="en-US" dirty="0" smtClean="0"/>
          </a:p>
          <a:p>
            <a:r>
              <a:rPr lang="en-US" dirty="0" smtClean="0"/>
              <a:t>Derived From an Optimization Request: </a:t>
            </a:r>
          </a:p>
          <a:p>
            <a:pPr lvl="1"/>
            <a:r>
              <a:rPr lang="en-US" dirty="0" smtClean="0"/>
              <a:t>QDW </a:t>
            </a:r>
            <a:r>
              <a:rPr lang="en-US" dirty="0" smtClean="0"/>
              <a:t>queuing delay wait [sec] </a:t>
            </a:r>
          </a:p>
          <a:p>
            <a:endParaRPr lang="en-US" dirty="0" smtClean="0"/>
          </a:p>
          <a:p>
            <a:r>
              <a:rPr lang="en-US" dirty="0" smtClean="0"/>
              <a:t>Independent From Table and Request: </a:t>
            </a:r>
          </a:p>
          <a:p>
            <a:pPr lvl="1"/>
            <a:r>
              <a:rPr lang="en-US" dirty="0" smtClean="0"/>
              <a:t>CLA </a:t>
            </a:r>
            <a:r>
              <a:rPr lang="en-US" dirty="0" smtClean="0"/>
              <a:t>CPU load average [percentage] </a:t>
            </a:r>
          </a:p>
          <a:p>
            <a:pPr lvl="1"/>
            <a:r>
              <a:rPr lang="en-US" dirty="0" smtClean="0"/>
              <a:t>LCC </a:t>
            </a:r>
            <a:r>
              <a:rPr lang="en-US" dirty="0" smtClean="0"/>
              <a:t>logical CPU count </a:t>
            </a:r>
          </a:p>
          <a:p>
            <a:pPr lvl="1"/>
            <a:r>
              <a:rPr lang="en-US" dirty="0" smtClean="0"/>
              <a:t>THM </a:t>
            </a:r>
            <a:r>
              <a:rPr lang="en-US" dirty="0" smtClean="0"/>
              <a:t>total heap memory [MB] </a:t>
            </a:r>
          </a:p>
          <a:p>
            <a:pPr lvl="1"/>
            <a:r>
              <a:rPr lang="en-US" dirty="0" smtClean="0"/>
              <a:t>AHM </a:t>
            </a:r>
            <a:r>
              <a:rPr lang="en-US" dirty="0" smtClean="0"/>
              <a:t>available heap memory, including memory which could be freed [MB] </a:t>
            </a:r>
          </a:p>
          <a:p>
            <a:pPr lvl="1"/>
            <a:r>
              <a:rPr lang="en-US" dirty="0" smtClean="0"/>
              <a:t>UPT </a:t>
            </a:r>
            <a:r>
              <a:rPr lang="en-US" dirty="0" smtClean="0"/>
              <a:t>indexserver uptime [sec]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924800" cy="563562"/>
          </a:xfrm>
        </p:spPr>
        <p:txBody>
          <a:bodyPr>
            <a:normAutofit fontScale="90000"/>
          </a:bodyPr>
          <a:lstStyle/>
          <a:p>
            <a:r>
              <a:rPr lang="en-US" dirty="0"/>
              <a:t>Merge History</a:t>
            </a:r>
          </a:p>
        </p:txBody>
      </p:sp>
      <p:sp>
        <p:nvSpPr>
          <p:cNvPr id="3" name="Content Placeholder 2"/>
          <p:cNvSpPr>
            <a:spLocks noGrp="1"/>
          </p:cNvSpPr>
          <p:nvPr>
            <p:ph idx="1"/>
          </p:nvPr>
        </p:nvSpPr>
        <p:spPr>
          <a:xfrm>
            <a:off x="0" y="762000"/>
            <a:ext cx="9144000" cy="1219200"/>
          </a:xfrm>
        </p:spPr>
        <p:txBody>
          <a:bodyPr>
            <a:noAutofit/>
          </a:bodyPr>
          <a:lstStyle/>
          <a:p>
            <a:r>
              <a:rPr lang="en-US" sz="1800" dirty="0"/>
              <a:t>All smart merges are logged and are found in the monitoring view M_DELTA_MERGE_STATISTICS. </a:t>
            </a:r>
            <a:endParaRPr lang="en-US" sz="1800" dirty="0" smtClean="0"/>
          </a:p>
          <a:p>
            <a:r>
              <a:rPr lang="en-US" sz="1800" dirty="0" smtClean="0"/>
              <a:t>There </a:t>
            </a:r>
            <a:r>
              <a:rPr lang="en-US" sz="1800" dirty="0"/>
              <a:t>you can find several delta merge details like table name, merge start time, merge duration and so on.</a:t>
            </a:r>
          </a:p>
        </p:txBody>
      </p:sp>
      <p:pic>
        <p:nvPicPr>
          <p:cNvPr id="5122" name="Picture 2"/>
          <p:cNvPicPr>
            <a:picLocks noChangeAspect="1" noChangeArrowheads="1"/>
          </p:cNvPicPr>
          <p:nvPr/>
        </p:nvPicPr>
        <p:blipFill>
          <a:blip r:embed="rId2"/>
          <a:srcRect/>
          <a:stretch>
            <a:fillRect/>
          </a:stretch>
        </p:blipFill>
        <p:spPr bwMode="auto">
          <a:xfrm>
            <a:off x="990600" y="2097128"/>
            <a:ext cx="6553200" cy="476087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a:t>Alerts</a:t>
            </a:r>
          </a:p>
        </p:txBody>
      </p:sp>
      <p:sp>
        <p:nvSpPr>
          <p:cNvPr id="3" name="Content Placeholder 2"/>
          <p:cNvSpPr>
            <a:spLocks noGrp="1"/>
          </p:cNvSpPr>
          <p:nvPr>
            <p:ph idx="1"/>
          </p:nvPr>
        </p:nvSpPr>
        <p:spPr>
          <a:xfrm>
            <a:off x="0" y="685800"/>
            <a:ext cx="9144000" cy="1447800"/>
          </a:xfrm>
        </p:spPr>
        <p:txBody>
          <a:bodyPr>
            <a:normAutofit/>
          </a:bodyPr>
          <a:lstStyle/>
          <a:p>
            <a:r>
              <a:rPr lang="en-US" sz="2000" dirty="0"/>
              <a:t>There are certain alerts in SAP HANA related to the delta merge (e.g.: delta memory size, etc</a:t>
            </a:r>
            <a:r>
              <a:rPr lang="en-US" sz="2000" dirty="0" smtClean="0"/>
              <a:t>.).</a:t>
            </a:r>
          </a:p>
          <a:p>
            <a:r>
              <a:rPr lang="en-US" sz="2000" dirty="0"/>
              <a:t>The alerts are only visible via the SAP HANA studio. There are no SAP NetWeaver BW specific logs which can be viewed from within SAP NetWeaver BW.</a:t>
            </a:r>
          </a:p>
        </p:txBody>
      </p:sp>
      <p:pic>
        <p:nvPicPr>
          <p:cNvPr id="6146" name="Picture 2"/>
          <p:cNvPicPr>
            <a:picLocks noChangeAspect="1" noChangeArrowheads="1"/>
          </p:cNvPicPr>
          <p:nvPr/>
        </p:nvPicPr>
        <p:blipFill>
          <a:blip r:embed="rId2"/>
          <a:srcRect/>
          <a:stretch>
            <a:fillRect/>
          </a:stretch>
        </p:blipFill>
        <p:spPr bwMode="auto">
          <a:xfrm>
            <a:off x="1295401" y="2146382"/>
            <a:ext cx="6248400" cy="466007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639762"/>
          </a:xfrm>
        </p:spPr>
        <p:txBody>
          <a:bodyPr>
            <a:normAutofit fontScale="90000"/>
          </a:bodyPr>
          <a:lstStyle/>
          <a:p>
            <a:r>
              <a:rPr lang="en-US" dirty="0"/>
              <a:t>SAP NetWeaver BW Specifics</a:t>
            </a:r>
          </a:p>
        </p:txBody>
      </p:sp>
      <p:pic>
        <p:nvPicPr>
          <p:cNvPr id="7170" name="Picture 2"/>
          <p:cNvPicPr>
            <a:picLocks noChangeAspect="1" noChangeArrowheads="1"/>
          </p:cNvPicPr>
          <p:nvPr/>
        </p:nvPicPr>
        <p:blipFill>
          <a:blip r:embed="rId2"/>
          <a:srcRect/>
          <a:stretch>
            <a:fillRect/>
          </a:stretch>
        </p:blipFill>
        <p:spPr bwMode="auto">
          <a:xfrm>
            <a:off x="168816" y="609600"/>
            <a:ext cx="8657190" cy="6248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sz="1800" dirty="0"/>
              <a:t>Keep in mind that the hard limit of 2 billion rows per partition also applies to the delta storage. </a:t>
            </a:r>
            <a:endParaRPr lang="en-US" sz="1800" dirty="0" smtClean="0"/>
          </a:p>
          <a:p>
            <a:r>
              <a:rPr lang="en-US" sz="1800" dirty="0" smtClean="0"/>
              <a:t>Additionally  </a:t>
            </a:r>
            <a:r>
              <a:rPr lang="en-US" sz="1800" dirty="0"/>
              <a:t>delta merge requires a certain amount of additional memory which might cause an out of memory problem if the delta storage is not merged from time to time and gets too large</a:t>
            </a:r>
            <a:r>
              <a:rPr lang="en-US" sz="1800" dirty="0" smtClean="0"/>
              <a:t>.</a:t>
            </a:r>
          </a:p>
          <a:p>
            <a:pPr>
              <a:buNone/>
            </a:pPr>
            <a:r>
              <a:rPr lang="en-US" sz="2800" dirty="0"/>
              <a:t>DTP Trigger Setting for Invoking “Smartmerge” </a:t>
            </a:r>
            <a:r>
              <a:rPr lang="en-US" sz="2800" dirty="0" smtClean="0"/>
              <a:t>Hint</a:t>
            </a:r>
            <a:br>
              <a:rPr lang="en-US" sz="2800" dirty="0" smtClean="0"/>
            </a:br>
            <a:endParaRPr lang="en-US" sz="2800" dirty="0" smtClean="0"/>
          </a:p>
          <a:p>
            <a:pPr>
              <a:buNone/>
            </a:pPr>
            <a:endParaRPr lang="en-US" dirty="0"/>
          </a:p>
          <a:p>
            <a:pPr>
              <a:buNone/>
            </a:pPr>
            <a:endParaRPr lang="en-US" dirty="0" smtClean="0"/>
          </a:p>
          <a:p>
            <a:pPr>
              <a:buNone/>
            </a:pPr>
            <a:r>
              <a:rPr lang="en-US" sz="2800" dirty="0" smtClean="0"/>
              <a:t>Process </a:t>
            </a:r>
            <a:r>
              <a:rPr lang="en-US" sz="2800" dirty="0"/>
              <a:t>Type to Trigger “Smartmerge” </a:t>
            </a:r>
            <a:r>
              <a:rPr lang="en-US" sz="2800" dirty="0" smtClean="0"/>
              <a:t>Hint</a:t>
            </a:r>
          </a:p>
          <a:p>
            <a:pPr>
              <a:buNone/>
            </a:pPr>
            <a:endParaRPr lang="en-US" sz="2800" dirty="0"/>
          </a:p>
          <a:p>
            <a:pPr>
              <a:buNone/>
            </a:pPr>
            <a:endParaRPr lang="en-US" sz="2800" dirty="0" smtClean="0"/>
          </a:p>
          <a:p>
            <a:pPr>
              <a:buNone/>
            </a:pPr>
            <a:endParaRPr lang="en-US" sz="2800" dirty="0"/>
          </a:p>
          <a:p>
            <a:endParaRPr lang="en-US" sz="2800" dirty="0"/>
          </a:p>
          <a:p>
            <a:pPr marL="0">
              <a:buNone/>
            </a:pPr>
            <a:r>
              <a:rPr lang="en-US" sz="1900" dirty="0"/>
              <a:t>Make sure that a delta merge is triggered by either the DTP or the process type. Otherwise the data remains in the delta storage table and over time this leads to suboptimal memory use and read performance. It can also lead to data loss or corruption. </a:t>
            </a:r>
          </a:p>
          <a:p>
            <a:pPr>
              <a:buNone/>
            </a:pPr>
            <a:endParaRPr lang="en-US" sz="2800" dirty="0" smtClean="0"/>
          </a:p>
          <a:p>
            <a:pPr>
              <a:buNone/>
            </a:pPr>
            <a:endParaRPr lang="en-US" sz="2800" dirty="0"/>
          </a:p>
        </p:txBody>
      </p:sp>
      <p:pic>
        <p:nvPicPr>
          <p:cNvPr id="8194" name="Picture 2"/>
          <p:cNvPicPr>
            <a:picLocks noChangeAspect="1" noChangeArrowheads="1"/>
          </p:cNvPicPr>
          <p:nvPr/>
        </p:nvPicPr>
        <p:blipFill>
          <a:blip r:embed="rId2"/>
          <a:srcRect/>
          <a:stretch>
            <a:fillRect/>
          </a:stretch>
        </p:blipFill>
        <p:spPr bwMode="auto">
          <a:xfrm>
            <a:off x="457200" y="1828800"/>
            <a:ext cx="4490278" cy="1447800"/>
          </a:xfrm>
          <a:prstGeom prst="rect">
            <a:avLst/>
          </a:prstGeom>
          <a:noFill/>
          <a:ln w="9525">
            <a:noFill/>
            <a:miter lim="800000"/>
            <a:headEnd/>
            <a:tailEnd/>
          </a:ln>
          <a:effectLst/>
        </p:spPr>
      </p:pic>
      <p:pic>
        <p:nvPicPr>
          <p:cNvPr id="8197" name="Picture 5"/>
          <p:cNvPicPr>
            <a:picLocks noChangeAspect="1" noChangeArrowheads="1"/>
          </p:cNvPicPr>
          <p:nvPr/>
        </p:nvPicPr>
        <p:blipFill>
          <a:blip r:embed="rId3"/>
          <a:srcRect/>
          <a:stretch>
            <a:fillRect/>
          </a:stretch>
        </p:blipFill>
        <p:spPr bwMode="auto">
          <a:xfrm>
            <a:off x="762000" y="3810000"/>
            <a:ext cx="2562225" cy="16478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lstStyle/>
          <a:p>
            <a:r>
              <a:rPr lang="en-US" sz="2800" dirty="0"/>
              <a:t>BW Application Log entries for Delta </a:t>
            </a:r>
            <a:r>
              <a:rPr lang="en-US" sz="2800" dirty="0" smtClean="0"/>
              <a:t>Merge Trigger</a:t>
            </a:r>
          </a:p>
          <a:p>
            <a:pPr lvl="1"/>
            <a:r>
              <a:rPr lang="en-US" sz="1800" dirty="0"/>
              <a:t>If a smartmerge HINT is triggered from BW, an entry is created in the application log. Use transaction SLG1 to view the application logs</a:t>
            </a:r>
            <a:r>
              <a:rPr lang="en-US" sz="1800" dirty="0" smtClean="0"/>
              <a:t>.</a:t>
            </a:r>
          </a:p>
          <a:p>
            <a:pPr lvl="1"/>
            <a:endParaRPr lang="en-US" sz="1800" dirty="0"/>
          </a:p>
          <a:p>
            <a:pPr lvl="1"/>
            <a:endParaRPr lang="en-US" sz="1800" dirty="0" smtClean="0"/>
          </a:p>
          <a:p>
            <a:pPr lvl="1"/>
            <a:endParaRPr lang="en-US" sz="1800" dirty="0"/>
          </a:p>
          <a:p>
            <a:pPr lvl="1"/>
            <a:endParaRPr lang="en-US" sz="1800" dirty="0" smtClean="0"/>
          </a:p>
          <a:p>
            <a:r>
              <a:rPr lang="en-US" sz="2800" dirty="0"/>
              <a:t>Review </a:t>
            </a:r>
            <a:r>
              <a:rPr lang="en-US" sz="2800" dirty="0" smtClean="0"/>
              <a:t>Automerge </a:t>
            </a:r>
            <a:r>
              <a:rPr lang="en-US" sz="2800" dirty="0"/>
              <a:t>Setting by </a:t>
            </a:r>
            <a:r>
              <a:rPr lang="en-US" sz="2800" dirty="0" smtClean="0"/>
              <a:t>Table</a:t>
            </a:r>
          </a:p>
          <a:p>
            <a:pPr lvl="1"/>
            <a:r>
              <a:rPr lang="en-US" sz="1800" dirty="0"/>
              <a:t>The automerge setting assigned to any BW table can be viewed in the SAP NetWeaver BW application via the following path</a:t>
            </a:r>
            <a:r>
              <a:rPr lang="en-US" sz="1800" dirty="0" smtClean="0"/>
              <a:t>:</a:t>
            </a:r>
          </a:p>
          <a:p>
            <a:pPr lvl="1"/>
            <a:r>
              <a:rPr lang="en-US" sz="1800" dirty="0"/>
              <a:t>Tcode SE11 -&gt; Utilities -&gt; Database Object -&gt; Database Utility -&gt; Storage Parameters (button)</a:t>
            </a:r>
          </a:p>
        </p:txBody>
      </p:sp>
      <p:pic>
        <p:nvPicPr>
          <p:cNvPr id="9219" name="Picture 3"/>
          <p:cNvPicPr>
            <a:picLocks noChangeAspect="1" noChangeArrowheads="1"/>
          </p:cNvPicPr>
          <p:nvPr/>
        </p:nvPicPr>
        <p:blipFill>
          <a:blip r:embed="rId2"/>
          <a:srcRect/>
          <a:stretch>
            <a:fillRect/>
          </a:stretch>
        </p:blipFill>
        <p:spPr bwMode="auto">
          <a:xfrm>
            <a:off x="82059" y="1397389"/>
            <a:ext cx="8991601" cy="1118160"/>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a:srcRect/>
          <a:stretch>
            <a:fillRect/>
          </a:stretch>
        </p:blipFill>
        <p:spPr bwMode="auto">
          <a:xfrm>
            <a:off x="1524000" y="4314825"/>
            <a:ext cx="5210175" cy="25431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153400" cy="7620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563562"/>
          </a:xfrm>
        </p:spPr>
        <p:txBody>
          <a:bodyPr>
            <a:normAutofit fontScale="90000"/>
          </a:bodyPr>
          <a:lstStyle/>
          <a:p>
            <a:r>
              <a:rPr lang="en-US" dirty="0"/>
              <a:t>Column Store </a:t>
            </a:r>
          </a:p>
        </p:txBody>
      </p:sp>
      <p:sp>
        <p:nvSpPr>
          <p:cNvPr id="3" name="Content Placeholder 2"/>
          <p:cNvSpPr>
            <a:spLocks noGrp="1"/>
          </p:cNvSpPr>
          <p:nvPr>
            <p:ph idx="1"/>
          </p:nvPr>
        </p:nvSpPr>
        <p:spPr>
          <a:xfrm>
            <a:off x="0" y="2438400"/>
            <a:ext cx="9144000" cy="4419600"/>
          </a:xfrm>
        </p:spPr>
        <p:txBody>
          <a:bodyPr>
            <a:normAutofit/>
          </a:bodyPr>
          <a:lstStyle/>
          <a:p>
            <a:pPr>
              <a:lnSpc>
                <a:spcPct val="120000"/>
              </a:lnSpc>
            </a:pPr>
            <a:r>
              <a:rPr lang="en-US" sz="2000" dirty="0"/>
              <a:t>A column store table is comprised of two index types, for each column a main index and a delta index. </a:t>
            </a:r>
            <a:endParaRPr lang="en-US" sz="2000" dirty="0" smtClean="0"/>
          </a:p>
          <a:p>
            <a:pPr>
              <a:lnSpc>
                <a:spcPct val="120000"/>
              </a:lnSpc>
            </a:pPr>
            <a:r>
              <a:rPr lang="en-US" sz="2000" dirty="0"/>
              <a:t>The delta storage is optimized for write operations and the main storage is optimized in terms of read performance and memory consumption. </a:t>
            </a:r>
            <a:endParaRPr lang="en-US" sz="2000" dirty="0" smtClean="0"/>
          </a:p>
          <a:p>
            <a:pPr>
              <a:lnSpc>
                <a:spcPct val="120000"/>
              </a:lnSpc>
            </a:pPr>
            <a:r>
              <a:rPr lang="en-US" sz="2000" dirty="0"/>
              <a:t>The use of the delta tables addresses the performance issues of loading directly to compressed columns. </a:t>
            </a:r>
            <a:endParaRPr lang="en-US" sz="2000" dirty="0" smtClean="0"/>
          </a:p>
          <a:p>
            <a:pPr>
              <a:lnSpc>
                <a:spcPct val="120000"/>
              </a:lnSpc>
            </a:pPr>
            <a:r>
              <a:rPr lang="en-US" sz="2000" dirty="0" smtClean="0"/>
              <a:t>Read </a:t>
            </a:r>
            <a:r>
              <a:rPr lang="en-US" sz="2000" dirty="0"/>
              <a:t>operations are performed on both parts whereas write operations only affect the delta part</a:t>
            </a:r>
            <a:r>
              <a:rPr lang="en-US" sz="2000" dirty="0" smtClean="0"/>
              <a:t>.</a:t>
            </a:r>
          </a:p>
          <a:p>
            <a:pPr>
              <a:lnSpc>
                <a:spcPct val="120000"/>
              </a:lnSpc>
            </a:pPr>
            <a:r>
              <a:rPr lang="en-US" sz="2000" dirty="0"/>
              <a:t>In order to optimize query execution performance of the system and to ensure optimum compression, the system needs to transfer the data from the delta part into the main part. This process is called delta merge. </a:t>
            </a:r>
            <a:r>
              <a:rPr lang="en-US" sz="2000" dirty="0" smtClean="0"/>
              <a:t> </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2667000" y="553328"/>
            <a:ext cx="3297820" cy="1981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04"/>
            <a:ext cx="8229600" cy="487362"/>
          </a:xfrm>
        </p:spPr>
        <p:txBody>
          <a:bodyPr>
            <a:normAutofit fontScale="90000"/>
          </a:bodyPr>
          <a:lstStyle/>
          <a:p>
            <a:r>
              <a:rPr lang="en-US" dirty="0"/>
              <a:t>Delta Merge</a:t>
            </a:r>
          </a:p>
        </p:txBody>
      </p:sp>
      <p:sp>
        <p:nvSpPr>
          <p:cNvPr id="3" name="Content Placeholder 2"/>
          <p:cNvSpPr>
            <a:spLocks noGrp="1"/>
          </p:cNvSpPr>
          <p:nvPr>
            <p:ph idx="1"/>
          </p:nvPr>
        </p:nvSpPr>
        <p:spPr>
          <a:xfrm>
            <a:off x="0" y="3717384"/>
            <a:ext cx="9144000" cy="3124200"/>
          </a:xfrm>
        </p:spPr>
        <p:txBody>
          <a:bodyPr>
            <a:normAutofit fontScale="55000" lnSpcReduction="20000"/>
          </a:bodyPr>
          <a:lstStyle/>
          <a:p>
            <a:pPr>
              <a:lnSpc>
                <a:spcPct val="120000"/>
              </a:lnSpc>
              <a:buNone/>
            </a:pPr>
            <a:r>
              <a:rPr lang="en-US" dirty="0" smtClean="0"/>
              <a:t>Before </a:t>
            </a:r>
            <a:r>
              <a:rPr lang="en-US" dirty="0"/>
              <a:t>the merge operation: </a:t>
            </a:r>
          </a:p>
          <a:p>
            <a:pPr>
              <a:lnSpc>
                <a:spcPct val="120000"/>
              </a:lnSpc>
            </a:pPr>
            <a:r>
              <a:rPr lang="en-US" dirty="0"/>
              <a:t>All write operations go to storage Delta1 and read operations read from storages Main1 and </a:t>
            </a:r>
            <a:r>
              <a:rPr lang="en-US" dirty="0" smtClean="0"/>
              <a:t>Delta1.</a:t>
            </a:r>
          </a:p>
          <a:p>
            <a:pPr>
              <a:lnSpc>
                <a:spcPct val="120000"/>
              </a:lnSpc>
              <a:buNone/>
            </a:pPr>
            <a:r>
              <a:rPr lang="en-US" dirty="0"/>
              <a:t>During the merge operation: </a:t>
            </a:r>
          </a:p>
          <a:p>
            <a:pPr>
              <a:lnSpc>
                <a:spcPct val="120000"/>
              </a:lnSpc>
            </a:pPr>
            <a:r>
              <a:rPr lang="en-US" dirty="0"/>
              <a:t>While the merge operation is running, all changes go into the second delta storage, Delta2. </a:t>
            </a:r>
            <a:r>
              <a:rPr lang="en-US" dirty="0" smtClean="0"/>
              <a:t> Read </a:t>
            </a:r>
            <a:r>
              <a:rPr lang="en-US" dirty="0"/>
              <a:t>operations read from the original main storage, Main1, and from both delta storages, Delta1 and Delta2. Uncommitted changes in Delta1 are copied to Delta2. The content of Main1 and the committed entries in Delta1 are merged into the new main storage, Main2</a:t>
            </a:r>
            <a:r>
              <a:rPr lang="en-US" dirty="0" smtClean="0"/>
              <a:t>.</a:t>
            </a:r>
          </a:p>
          <a:p>
            <a:pPr>
              <a:lnSpc>
                <a:spcPct val="120000"/>
              </a:lnSpc>
              <a:buNone/>
            </a:pPr>
            <a:r>
              <a:rPr lang="en-US" dirty="0" smtClean="0"/>
              <a:t>After </a:t>
            </a:r>
            <a:r>
              <a:rPr lang="en-US" dirty="0"/>
              <a:t>the merge operation: </a:t>
            </a:r>
          </a:p>
          <a:p>
            <a:pPr>
              <a:lnSpc>
                <a:spcPct val="120000"/>
              </a:lnSpc>
            </a:pPr>
            <a:r>
              <a:rPr lang="en-US" dirty="0"/>
              <a:t>After the merge, Main1 and Delta1 storages are deleted.</a:t>
            </a:r>
          </a:p>
        </p:txBody>
      </p:sp>
      <p:pic>
        <p:nvPicPr>
          <p:cNvPr id="2050" name="Picture 2"/>
          <p:cNvPicPr>
            <a:picLocks noChangeAspect="1" noChangeArrowheads="1"/>
          </p:cNvPicPr>
          <p:nvPr/>
        </p:nvPicPr>
        <p:blipFill>
          <a:blip r:embed="rId2"/>
          <a:srcRect/>
          <a:stretch>
            <a:fillRect/>
          </a:stretch>
        </p:blipFill>
        <p:spPr bwMode="auto">
          <a:xfrm>
            <a:off x="48064" y="622484"/>
            <a:ext cx="9067800" cy="307135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15962"/>
          </a:xfrm>
        </p:spPr>
        <p:txBody>
          <a:bodyPr>
            <a:normAutofit fontScale="90000"/>
          </a:bodyPr>
          <a:lstStyle/>
          <a:p>
            <a:r>
              <a:rPr lang="en-US" dirty="0"/>
              <a:t>Merge on Partitioned Tables</a:t>
            </a:r>
          </a:p>
        </p:txBody>
      </p:sp>
      <p:sp>
        <p:nvSpPr>
          <p:cNvPr id="3" name="Content Placeholder 2"/>
          <p:cNvSpPr>
            <a:spLocks noGrp="1"/>
          </p:cNvSpPr>
          <p:nvPr>
            <p:ph idx="1"/>
          </p:nvPr>
        </p:nvSpPr>
        <p:spPr>
          <a:xfrm>
            <a:off x="304800" y="1143000"/>
            <a:ext cx="8382000" cy="4983163"/>
          </a:xfrm>
        </p:spPr>
        <p:txBody>
          <a:bodyPr>
            <a:normAutofit fontScale="70000" lnSpcReduction="20000"/>
          </a:bodyPr>
          <a:lstStyle/>
          <a:p>
            <a:pPr>
              <a:lnSpc>
                <a:spcPct val="120000"/>
              </a:lnSpc>
            </a:pPr>
            <a:r>
              <a:rPr lang="en-US" dirty="0"/>
              <a:t>Executing a delta merge on partitioned tables can have a positive impact on the memory consumption during merge operation and the performance. Every partition of a table is treated internally as a standalone table with its own </a:t>
            </a:r>
            <a:r>
              <a:rPr lang="en-US" dirty="0" smtClean="0"/>
              <a:t>main and </a:t>
            </a:r>
            <a:r>
              <a:rPr lang="en-US" dirty="0"/>
              <a:t>delta store. </a:t>
            </a:r>
          </a:p>
          <a:p>
            <a:pPr>
              <a:lnSpc>
                <a:spcPct val="120000"/>
              </a:lnSpc>
            </a:pPr>
            <a:r>
              <a:rPr lang="en-US" dirty="0"/>
              <a:t>When it comes to executing the delta merge, only the affected partitions of a table will be treated by the merge operation. As described before, the whole table has to be duplicated during the merge. For partitioned tables therefore, the amount of needed main memory during the merge is reduced, depending on the size of the partition. </a:t>
            </a:r>
          </a:p>
          <a:p>
            <a:pPr>
              <a:lnSpc>
                <a:spcPct val="120000"/>
              </a:lnSpc>
            </a:pPr>
            <a:r>
              <a:rPr lang="en-US" dirty="0"/>
              <a:t>As the merge duration mainly depends on the size of the merged table in main memory, merging a partition only also affects the merge runtime positively.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fontScale="90000"/>
          </a:bodyPr>
          <a:lstStyle/>
          <a:p>
            <a:r>
              <a:rPr lang="en-US" dirty="0"/>
              <a:t>Merge Types </a:t>
            </a:r>
          </a:p>
        </p:txBody>
      </p:sp>
      <p:sp>
        <p:nvSpPr>
          <p:cNvPr id="3" name="Content Placeholder 2"/>
          <p:cNvSpPr>
            <a:spLocks noGrp="1"/>
          </p:cNvSpPr>
          <p:nvPr>
            <p:ph idx="1"/>
          </p:nvPr>
        </p:nvSpPr>
        <p:spPr>
          <a:xfrm>
            <a:off x="152400" y="4267200"/>
            <a:ext cx="8991600" cy="2362200"/>
          </a:xfrm>
        </p:spPr>
        <p:txBody>
          <a:bodyPr>
            <a:normAutofit/>
          </a:bodyPr>
          <a:lstStyle/>
          <a:p>
            <a:pPr marL="0">
              <a:lnSpc>
                <a:spcPct val="120000"/>
              </a:lnSpc>
              <a:buNone/>
            </a:pPr>
            <a:r>
              <a:rPr lang="en-US" sz="2400" dirty="0"/>
              <a:t>T</a:t>
            </a:r>
            <a:r>
              <a:rPr lang="en-US" sz="2400" dirty="0" smtClean="0"/>
              <a:t>wo </a:t>
            </a:r>
            <a:r>
              <a:rPr lang="en-US" sz="2400" dirty="0" smtClean="0"/>
              <a:t>categories: </a:t>
            </a:r>
            <a:endParaRPr lang="en-US" sz="2400" dirty="0" smtClean="0"/>
          </a:p>
          <a:p>
            <a:pPr marL="0">
              <a:lnSpc>
                <a:spcPct val="120000"/>
              </a:lnSpc>
            </a:pPr>
            <a:r>
              <a:rPr lang="en-US" sz="2400" dirty="0" smtClean="0"/>
              <a:t>Automatically </a:t>
            </a:r>
            <a:r>
              <a:rPr lang="en-US" sz="2400" dirty="0"/>
              <a:t>executed by the system via a process called mergedog </a:t>
            </a:r>
            <a:endParaRPr lang="en-US" sz="2400" dirty="0" smtClean="0"/>
          </a:p>
          <a:p>
            <a:pPr marL="0">
              <a:lnSpc>
                <a:spcPct val="120000"/>
              </a:lnSpc>
            </a:pPr>
            <a:r>
              <a:rPr lang="en-US" sz="2400" dirty="0" smtClean="0"/>
              <a:t>Can </a:t>
            </a:r>
            <a:r>
              <a:rPr lang="en-US" sz="2400" dirty="0"/>
              <a:t>be triggered manually, either through an application (e.g. BW)  </a:t>
            </a:r>
            <a:r>
              <a:rPr lang="en-US" sz="2400" dirty="0" smtClean="0"/>
              <a:t>     or </a:t>
            </a:r>
            <a:r>
              <a:rPr lang="en-US" sz="2400" dirty="0"/>
              <a:t>by a user sending an SQL statement to HANA. </a:t>
            </a:r>
          </a:p>
        </p:txBody>
      </p:sp>
      <p:pic>
        <p:nvPicPr>
          <p:cNvPr id="3074" name="Picture 2"/>
          <p:cNvPicPr>
            <a:picLocks noChangeAspect="1" noChangeArrowheads="1"/>
          </p:cNvPicPr>
          <p:nvPr/>
        </p:nvPicPr>
        <p:blipFill>
          <a:blip r:embed="rId2"/>
          <a:srcRect/>
          <a:stretch>
            <a:fillRect/>
          </a:stretch>
        </p:blipFill>
        <p:spPr bwMode="auto">
          <a:xfrm>
            <a:off x="0" y="1069148"/>
            <a:ext cx="9144000" cy="285062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rmAutofit fontScale="90000"/>
          </a:bodyPr>
          <a:lstStyle/>
          <a:p>
            <a:r>
              <a:rPr lang="en-US" dirty="0"/>
              <a:t>Merge </a:t>
            </a:r>
            <a:r>
              <a:rPr lang="en-US" dirty="0" smtClean="0"/>
              <a:t>Types – Automated System Process </a:t>
            </a:r>
            <a:endParaRPr lang="en-US" dirty="0"/>
          </a:p>
        </p:txBody>
      </p:sp>
      <p:sp>
        <p:nvSpPr>
          <p:cNvPr id="3" name="Content Placeholder 2"/>
          <p:cNvSpPr>
            <a:spLocks noGrp="1"/>
          </p:cNvSpPr>
          <p:nvPr>
            <p:ph idx="1"/>
          </p:nvPr>
        </p:nvSpPr>
        <p:spPr>
          <a:xfrm>
            <a:off x="0" y="1058592"/>
            <a:ext cx="9144000" cy="5715000"/>
          </a:xfrm>
        </p:spPr>
        <p:txBody>
          <a:bodyPr>
            <a:normAutofit fontScale="77500" lnSpcReduction="20000"/>
          </a:bodyPr>
          <a:lstStyle/>
          <a:p>
            <a:pPr>
              <a:lnSpc>
                <a:spcPct val="140000"/>
              </a:lnSpc>
            </a:pPr>
            <a:r>
              <a:rPr lang="en-US" dirty="0"/>
              <a:t>Auto Merge (default setting) </a:t>
            </a:r>
            <a:endParaRPr lang="en-US" dirty="0" smtClean="0"/>
          </a:p>
          <a:p>
            <a:pPr lvl="1">
              <a:lnSpc>
                <a:spcPct val="140000"/>
              </a:lnSpc>
            </a:pPr>
            <a:r>
              <a:rPr lang="en-US" dirty="0"/>
              <a:t>A system process called “Mergedog” periodically checks the column store tables which are loaded locally to the storage server and for which auto merge is enabled. </a:t>
            </a:r>
            <a:r>
              <a:rPr lang="en-US" dirty="0" smtClean="0"/>
              <a:t>It  then </a:t>
            </a:r>
            <a:r>
              <a:rPr lang="en-US" dirty="0"/>
              <a:t>determines for each individual table (or single partition of a split storage) if a merge should be executed based on configurable criteria. </a:t>
            </a:r>
            <a:endParaRPr lang="en-US" dirty="0" smtClean="0"/>
          </a:p>
          <a:p>
            <a:pPr lvl="1">
              <a:lnSpc>
                <a:spcPct val="140000"/>
              </a:lnSpc>
            </a:pPr>
            <a:r>
              <a:rPr lang="en-US" dirty="0"/>
              <a:t>Auto Merge is the default setting and it is recommended not to change the settings for that as this is and will be the SAP optimized way for merging tables in HANA. </a:t>
            </a:r>
          </a:p>
          <a:p>
            <a:pPr lvl="1">
              <a:lnSpc>
                <a:spcPct val="140000"/>
              </a:lnSpc>
            </a:pPr>
            <a:r>
              <a:rPr lang="en-US" dirty="0"/>
              <a:t>You might consider turning OFF Auto Merge when loading large tables and turning it ON again once tables are loaded. </a:t>
            </a:r>
            <a:endParaRPr lang="en-US" dirty="0" smtClean="0"/>
          </a:p>
          <a:p>
            <a:pPr lvl="1">
              <a:lnSpc>
                <a:spcPct val="140000"/>
              </a:lnSpc>
            </a:pPr>
            <a:r>
              <a:rPr lang="en-US" dirty="0"/>
              <a:t>Auto merge is used in SAP NetWeaver BW powered by SAP HANA’s data store object activation process </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3505200"/>
          </a:xfrm>
        </p:spPr>
        <p:txBody>
          <a:bodyPr>
            <a:normAutofit fontScale="77500" lnSpcReduction="20000"/>
          </a:bodyPr>
          <a:lstStyle/>
          <a:p>
            <a:pPr>
              <a:lnSpc>
                <a:spcPct val="130000"/>
              </a:lnSpc>
            </a:pPr>
            <a:r>
              <a:rPr lang="en-US" dirty="0"/>
              <a:t>Critical </a:t>
            </a:r>
            <a:r>
              <a:rPr lang="en-US" dirty="0" smtClean="0"/>
              <a:t>Merge</a:t>
            </a:r>
          </a:p>
          <a:p>
            <a:pPr lvl="1">
              <a:lnSpc>
                <a:spcPct val="130000"/>
              </a:lnSpc>
            </a:pPr>
            <a:r>
              <a:rPr lang="en-US" dirty="0"/>
              <a:t>The critical merge aims at keeping the system stable. </a:t>
            </a:r>
            <a:endParaRPr lang="en-US" dirty="0" smtClean="0"/>
          </a:p>
          <a:p>
            <a:pPr lvl="1">
              <a:lnSpc>
                <a:spcPct val="130000"/>
              </a:lnSpc>
            </a:pPr>
            <a:r>
              <a:rPr lang="en-US" dirty="0" smtClean="0"/>
              <a:t>In </a:t>
            </a:r>
            <a:r>
              <a:rPr lang="en-US" dirty="0"/>
              <a:t>a case where auto merge has been disabled and no manual merge hints are sent to the system, the delta size could grow too large for a successful delta merge. </a:t>
            </a:r>
            <a:endParaRPr lang="en-US" dirty="0" smtClean="0"/>
          </a:p>
          <a:p>
            <a:pPr lvl="1">
              <a:lnSpc>
                <a:spcPct val="130000"/>
              </a:lnSpc>
            </a:pPr>
            <a:r>
              <a:rPr lang="en-US" dirty="0" smtClean="0"/>
              <a:t>The </a:t>
            </a:r>
            <a:r>
              <a:rPr lang="en-US" dirty="0"/>
              <a:t>critical merge will automatically initiate a delta merge when a certain threshold is passed. This will therefore overrule other merge settings.</a:t>
            </a:r>
          </a:p>
        </p:txBody>
      </p:sp>
      <p:sp>
        <p:nvSpPr>
          <p:cNvPr id="4" name="Title 1"/>
          <p:cNvSpPr>
            <a:spLocks noGrp="1"/>
          </p:cNvSpPr>
          <p:nvPr>
            <p:ph type="title"/>
          </p:nvPr>
        </p:nvSpPr>
        <p:spPr>
          <a:xfrm>
            <a:off x="0" y="190230"/>
            <a:ext cx="9144000" cy="563562"/>
          </a:xfrm>
        </p:spPr>
        <p:txBody>
          <a:bodyPr>
            <a:normAutofit fontScale="90000"/>
          </a:bodyPr>
          <a:lstStyle/>
          <a:p>
            <a:r>
              <a:rPr lang="en-US" dirty="0"/>
              <a:t>Merge </a:t>
            </a:r>
            <a:r>
              <a:rPr lang="en-US" dirty="0" smtClean="0"/>
              <a:t>Types – Automated System Process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15962"/>
          </a:xfrm>
        </p:spPr>
        <p:txBody>
          <a:bodyPr>
            <a:normAutofit fontScale="90000"/>
          </a:bodyPr>
          <a:lstStyle/>
          <a:p>
            <a:r>
              <a:rPr lang="en-US" dirty="0" smtClean="0"/>
              <a:t>Merge Types – Manual Update/App. Task</a:t>
            </a:r>
            <a:endParaRPr lang="en-US" dirty="0"/>
          </a:p>
        </p:txBody>
      </p:sp>
      <p:sp>
        <p:nvSpPr>
          <p:cNvPr id="3" name="Content Placeholder 2"/>
          <p:cNvSpPr>
            <a:spLocks noGrp="1"/>
          </p:cNvSpPr>
          <p:nvPr>
            <p:ph idx="1"/>
          </p:nvPr>
        </p:nvSpPr>
        <p:spPr>
          <a:xfrm>
            <a:off x="0" y="914400"/>
            <a:ext cx="9144000" cy="5943600"/>
          </a:xfrm>
        </p:spPr>
        <p:txBody>
          <a:bodyPr>
            <a:normAutofit fontScale="77500" lnSpcReduction="20000"/>
          </a:bodyPr>
          <a:lstStyle/>
          <a:p>
            <a:pPr>
              <a:lnSpc>
                <a:spcPct val="120000"/>
              </a:lnSpc>
            </a:pPr>
            <a:r>
              <a:rPr lang="en-US" dirty="0" smtClean="0"/>
              <a:t>Smart Merge</a:t>
            </a:r>
          </a:p>
          <a:p>
            <a:pPr lvl="1">
              <a:lnSpc>
                <a:spcPct val="120000"/>
              </a:lnSpc>
            </a:pPr>
            <a:r>
              <a:rPr lang="en-US" sz="2600" dirty="0"/>
              <a:t>If an application requires more direct control over the merge process, SAP HANA supports a function that enables the application to request a delta merge via SQL command. </a:t>
            </a:r>
            <a:endParaRPr lang="en-US" sz="2600" dirty="0" smtClean="0"/>
          </a:p>
          <a:p>
            <a:pPr lvl="1">
              <a:lnSpc>
                <a:spcPct val="120000"/>
              </a:lnSpc>
            </a:pPr>
            <a:r>
              <a:rPr lang="en-US" sz="2600" dirty="0" smtClean="0"/>
              <a:t>The </a:t>
            </a:r>
            <a:r>
              <a:rPr lang="en-US" sz="2600" dirty="0"/>
              <a:t>HANA system then determines if a delta merge should be executed, by evaluating the delta merge decision function from in indexserver.ini</a:t>
            </a:r>
            <a:r>
              <a:rPr lang="en-US" sz="2600" dirty="0" smtClean="0"/>
              <a:t>.</a:t>
            </a:r>
            <a:endParaRPr lang="en-US" sz="2600" dirty="0" smtClean="0"/>
          </a:p>
          <a:p>
            <a:pPr lvl="1">
              <a:lnSpc>
                <a:spcPct val="120000"/>
              </a:lnSpc>
            </a:pPr>
            <a:r>
              <a:rPr lang="en-US" sz="2600" dirty="0" smtClean="0"/>
              <a:t>For </a:t>
            </a:r>
            <a:r>
              <a:rPr lang="en-US" sz="2600" dirty="0"/>
              <a:t>example, if an application loads relatively large data volumes, a delta merge during the load may have a negative impact on the load performance and on other system users. Therefore, the application </a:t>
            </a:r>
            <a:r>
              <a:rPr lang="en-US" sz="2600" dirty="0" smtClean="0"/>
              <a:t>can disable </a:t>
            </a:r>
            <a:r>
              <a:rPr lang="en-US" sz="2600" dirty="0"/>
              <a:t>auto merge for the tables that are being loaded and send a smart merge database “hint” to the database as soon as the load process is complete. </a:t>
            </a:r>
            <a:endParaRPr lang="en-US" sz="2600" dirty="0" smtClean="0"/>
          </a:p>
          <a:p>
            <a:pPr>
              <a:lnSpc>
                <a:spcPct val="120000"/>
              </a:lnSpc>
              <a:buNone/>
            </a:pPr>
            <a:endParaRPr lang="en-US" dirty="0" smtClean="0"/>
          </a:p>
          <a:p>
            <a:pPr>
              <a:lnSpc>
                <a:spcPct val="120000"/>
              </a:lnSpc>
              <a:buNone/>
            </a:pPr>
            <a:r>
              <a:rPr lang="en-US" dirty="0" smtClean="0"/>
              <a:t>SQL </a:t>
            </a:r>
            <a:r>
              <a:rPr lang="en-US" dirty="0"/>
              <a:t>Syntax: </a:t>
            </a:r>
          </a:p>
          <a:p>
            <a:pPr>
              <a:lnSpc>
                <a:spcPct val="120000"/>
              </a:lnSpc>
              <a:buNone/>
            </a:pPr>
            <a:r>
              <a:rPr lang="en-US" sz="2600" dirty="0"/>
              <a:t>MERGE DELTA OF &lt;</a:t>
            </a:r>
            <a:r>
              <a:rPr lang="en-US" sz="2600" dirty="0" err="1"/>
              <a:t>table_name</a:t>
            </a:r>
            <a:r>
              <a:rPr lang="en-US" sz="2600" dirty="0"/>
              <a:t>&gt; WITH PARAMETERS ('SMART_MERGE'='ON' | ‘OFF’) </a:t>
            </a:r>
            <a:endParaRPr lang="en-US" sz="2600" dirty="0" smtClean="0"/>
          </a:p>
          <a:p>
            <a:pPr>
              <a:lnSpc>
                <a:spcPct val="120000"/>
              </a:lnSpc>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fontScale="90000"/>
          </a:bodyPr>
          <a:lstStyle/>
          <a:p>
            <a:r>
              <a:rPr lang="en-US" dirty="0" smtClean="0"/>
              <a:t>Merge Types – Manual Update/App. Task</a:t>
            </a:r>
            <a:endParaRPr lang="en-US" dirty="0"/>
          </a:p>
        </p:txBody>
      </p:sp>
      <p:sp>
        <p:nvSpPr>
          <p:cNvPr id="3" name="Content Placeholder 2"/>
          <p:cNvSpPr>
            <a:spLocks noGrp="1"/>
          </p:cNvSpPr>
          <p:nvPr>
            <p:ph idx="1"/>
          </p:nvPr>
        </p:nvSpPr>
        <p:spPr>
          <a:xfrm>
            <a:off x="0" y="1066800"/>
            <a:ext cx="9144000" cy="5791200"/>
          </a:xfrm>
        </p:spPr>
        <p:txBody>
          <a:bodyPr>
            <a:normAutofit fontScale="70000" lnSpcReduction="20000"/>
          </a:bodyPr>
          <a:lstStyle/>
          <a:p>
            <a:pPr>
              <a:buNone/>
            </a:pPr>
            <a:r>
              <a:rPr lang="en-US" dirty="0"/>
              <a:t>Smart Merge </a:t>
            </a:r>
            <a:r>
              <a:rPr lang="en-US" dirty="0" smtClean="0"/>
              <a:t>(Contd.)</a:t>
            </a:r>
          </a:p>
          <a:p>
            <a:pPr>
              <a:lnSpc>
                <a:spcPct val="120000"/>
              </a:lnSpc>
            </a:pPr>
            <a:r>
              <a:rPr lang="en-US" dirty="0"/>
              <a:t>As soon as the application, e.g. SAP NetWeaver BW, issues a smart merge “hint” to the database in order to trigger the merge processes, the following occurs: </a:t>
            </a:r>
          </a:p>
          <a:p>
            <a:pPr lvl="1"/>
            <a:r>
              <a:rPr lang="en-US" dirty="0"/>
              <a:t>The system parameters configured for the “smart merge” process are evaluated </a:t>
            </a:r>
          </a:p>
          <a:p>
            <a:pPr lvl="2">
              <a:lnSpc>
                <a:spcPct val="120000"/>
              </a:lnSpc>
            </a:pPr>
            <a:r>
              <a:rPr lang="en-US" dirty="0" smtClean="0"/>
              <a:t>If </a:t>
            </a:r>
            <a:r>
              <a:rPr lang="en-US" dirty="0"/>
              <a:t>the parameters indicate a merge is required, the merge is executed </a:t>
            </a:r>
          </a:p>
          <a:p>
            <a:pPr lvl="2">
              <a:lnSpc>
                <a:spcPct val="120000"/>
              </a:lnSpc>
            </a:pPr>
            <a:r>
              <a:rPr lang="en-US" dirty="0" smtClean="0"/>
              <a:t>If </a:t>
            </a:r>
            <a:r>
              <a:rPr lang="en-US" dirty="0"/>
              <a:t>the “smart merge” parameters indicate a merge is not required, there is no further action and only a subsequent new hint from the application will trigger another evaluation of the parameters. </a:t>
            </a:r>
          </a:p>
          <a:p>
            <a:pPr>
              <a:lnSpc>
                <a:spcPct val="120000"/>
              </a:lnSpc>
            </a:pPr>
            <a:r>
              <a:rPr lang="en-US" dirty="0"/>
              <a:t>For tables you want to merge with the smart merge you should disable the auto merge</a:t>
            </a:r>
            <a:r>
              <a:rPr lang="en-US" dirty="0" smtClean="0"/>
              <a:t>. Otherwise </a:t>
            </a:r>
            <a:r>
              <a:rPr lang="en-US" dirty="0"/>
              <a:t>it could be that the auto merge and smart merge interfere each </a:t>
            </a:r>
            <a:r>
              <a:rPr lang="en-US" dirty="0" smtClean="0"/>
              <a:t>other.</a:t>
            </a:r>
          </a:p>
          <a:p>
            <a:pPr>
              <a:lnSpc>
                <a:spcPct val="120000"/>
              </a:lnSpc>
            </a:pPr>
            <a:r>
              <a:rPr lang="en-US" dirty="0"/>
              <a:t>Smart merge is particularly relevant to SAP NetWeaver BW developers and administrators since it requires the implementation of SAP NetWeaver BW triggers to initiate the delta merge for certain SAP NetWeaver BW loading processes.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1744</Words>
  <Application>Microsoft Office PowerPoint</Application>
  <PresentationFormat>On-screen Show (4:3)</PresentationFormat>
  <Paragraphs>129</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Delta Merge</vt:lpstr>
      <vt:lpstr>Column Store </vt:lpstr>
      <vt:lpstr>Delta Merge</vt:lpstr>
      <vt:lpstr>Merge on Partitioned Tables</vt:lpstr>
      <vt:lpstr>Merge Types </vt:lpstr>
      <vt:lpstr>Merge Types – Automated System Process </vt:lpstr>
      <vt:lpstr>Merge Types – Automated System Process </vt:lpstr>
      <vt:lpstr>Merge Types – Manual Update/App. Task</vt:lpstr>
      <vt:lpstr>Merge Types – Manual Update/App. Task</vt:lpstr>
      <vt:lpstr>Merge Types – Manual Update/App. Task</vt:lpstr>
      <vt:lpstr>Merge Types – Manual Update/App. Task</vt:lpstr>
      <vt:lpstr>Delta Merge  - Configuration</vt:lpstr>
      <vt:lpstr>Slide 13</vt:lpstr>
      <vt:lpstr>Merge History</vt:lpstr>
      <vt:lpstr>Alerts</vt:lpstr>
      <vt:lpstr>SAP NetWeaver BW Specifics</vt:lpstr>
      <vt:lpstr>Slide 17</vt:lpstr>
      <vt:lpstr>Slide 18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SENTHIL</dc:creator>
  <cp:lastModifiedBy>SENTHIL</cp:lastModifiedBy>
  <cp:revision>82</cp:revision>
  <dcterms:created xsi:type="dcterms:W3CDTF">2015-10-08T17:21:38Z</dcterms:created>
  <dcterms:modified xsi:type="dcterms:W3CDTF">2015-10-09T03:45:14Z</dcterms:modified>
</cp:coreProperties>
</file>